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4"/>
  </p:notesMasterIdLst>
  <p:sldIdLst>
    <p:sldId id="258" r:id="rId2"/>
    <p:sldId id="284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6" r:id="rId17"/>
    <p:sldId id="277" r:id="rId18"/>
    <p:sldId id="278" r:id="rId19"/>
    <p:sldId id="279" r:id="rId20"/>
    <p:sldId id="280" r:id="rId21"/>
    <p:sldId id="281" r:id="rId22"/>
    <p:sldId id="283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3179" autoAdjust="0"/>
  </p:normalViewPr>
  <p:slideViewPr>
    <p:cSldViewPr snapToGrid="0">
      <p:cViewPr varScale="1">
        <p:scale>
          <a:sx n="82" d="100"/>
          <a:sy n="82" d="100"/>
        </p:scale>
        <p:origin x="81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F:\_NAUKOWE\konferencje\2017_01%20%20KM%20Slovenia\analiza%20ro&#380;nic%20bez%20zaokr&#261;gle&#324;%20KM%202017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26"/>
    </mc:Choice>
    <mc:Fallback>
      <c:style val="26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9468857326528366"/>
          <c:y val="3.6348611545484681E-2"/>
          <c:w val="0.51721460789819551"/>
          <c:h val="0.88087022270744852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Arkusz1!$C$85</c:f>
              <c:strCache>
                <c:ptCount val="1"/>
                <c:pt idx="0">
                  <c:v>encouraged - Polish</c:v>
                </c:pt>
              </c:strCache>
            </c:strRef>
          </c:tx>
          <c:spPr>
            <a:solidFill>
              <a:srgbClr val="2912D4"/>
            </a:solidFill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b="1"/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0"/>
              </c:ext>
            </c:extLst>
          </c:dLbls>
          <c:cat>
            <c:strRef>
              <c:f>Arkusz1!$B$86:$B$89</c:f>
              <c:strCache>
                <c:ptCount val="4"/>
                <c:pt idx="0">
                  <c:v>ACTIVITY </c:v>
                </c:pt>
                <c:pt idx="1">
                  <c:v>TANGIBLE</c:v>
                </c:pt>
                <c:pt idx="2">
                  <c:v>SOCIAL </c:v>
                </c:pt>
                <c:pt idx="3">
                  <c:v>TOOL-RELATED</c:v>
                </c:pt>
              </c:strCache>
            </c:strRef>
          </c:cat>
          <c:val>
            <c:numRef>
              <c:f>Arkusz1!$C$86:$C$89</c:f>
              <c:numCache>
                <c:formatCode>General</c:formatCode>
                <c:ptCount val="4"/>
                <c:pt idx="0">
                  <c:v>3.08</c:v>
                </c:pt>
                <c:pt idx="1">
                  <c:v>2.78</c:v>
                </c:pt>
                <c:pt idx="2">
                  <c:v>2.74</c:v>
                </c:pt>
                <c:pt idx="3">
                  <c:v>2.39</c:v>
                </c:pt>
              </c:numCache>
            </c:numRef>
          </c:val>
        </c:ser>
        <c:ser>
          <c:idx val="1"/>
          <c:order val="1"/>
          <c:tx>
            <c:strRef>
              <c:f>Arkusz1!$D$85</c:f>
              <c:strCache>
                <c:ptCount val="1"/>
                <c:pt idx="0">
                  <c:v>encouraged - UK</c:v>
                </c:pt>
              </c:strCache>
            </c:strRef>
          </c:tx>
          <c:spPr>
            <a:solidFill>
              <a:srgbClr val="C00000"/>
            </a:solidFill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b="1"/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0"/>
              </c:ext>
            </c:extLst>
          </c:dLbls>
          <c:cat>
            <c:strRef>
              <c:f>Arkusz1!$B$86:$B$89</c:f>
              <c:strCache>
                <c:ptCount val="4"/>
                <c:pt idx="0">
                  <c:v>ACTIVITY </c:v>
                </c:pt>
                <c:pt idx="1">
                  <c:v>TANGIBLE</c:v>
                </c:pt>
                <c:pt idx="2">
                  <c:v>SOCIAL </c:v>
                </c:pt>
                <c:pt idx="3">
                  <c:v>TOOL-RELATED</c:v>
                </c:pt>
              </c:strCache>
            </c:strRef>
          </c:cat>
          <c:val>
            <c:numRef>
              <c:f>Arkusz1!$D$86:$D$89</c:f>
              <c:numCache>
                <c:formatCode>General</c:formatCode>
                <c:ptCount val="4"/>
                <c:pt idx="0">
                  <c:v>3.49</c:v>
                </c:pt>
                <c:pt idx="1">
                  <c:v>3.19</c:v>
                </c:pt>
                <c:pt idx="2">
                  <c:v>3.3</c:v>
                </c:pt>
                <c:pt idx="3">
                  <c:v>2.86</c:v>
                </c:pt>
              </c:numCache>
            </c:numRef>
          </c:val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17194656"/>
        <c:axId val="217195216"/>
      </c:barChart>
      <c:catAx>
        <c:axId val="217194656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crossAx val="217195216"/>
        <c:crosses val="autoZero"/>
        <c:auto val="1"/>
        <c:lblAlgn val="ctr"/>
        <c:lblOffset val="100"/>
        <c:noMultiLvlLbl val="0"/>
      </c:catAx>
      <c:valAx>
        <c:axId val="217195216"/>
        <c:scaling>
          <c:orientation val="minMax"/>
          <c:max val="5"/>
        </c:scaling>
        <c:delete val="0"/>
        <c:axPos val="b"/>
        <c:majorGridlines/>
        <c:numFmt formatCode="General" sourceLinked="1"/>
        <c:majorTickMark val="out"/>
        <c:minorTickMark val="none"/>
        <c:tickLblPos val="nextTo"/>
        <c:crossAx val="217194656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70950080050245568"/>
          <c:y val="0.14645006583479389"/>
          <c:w val="0.28371744465635979"/>
          <c:h val="0.33733922794534404"/>
        </c:manualLayout>
      </c:layout>
      <c:overlay val="0"/>
    </c:legend>
    <c:plotVisOnly val="1"/>
    <c:dispBlanksAs val="gap"/>
    <c:showDLblsOverMax val="0"/>
  </c:chart>
  <c:spPr>
    <a:noFill/>
    <a:ln>
      <a:solidFill>
        <a:schemeClr val="tx2">
          <a:lumMod val="75000"/>
        </a:schemeClr>
      </a:solidFill>
    </a:ln>
  </c:spPr>
  <c:txPr>
    <a:bodyPr/>
    <a:lstStyle/>
    <a:p>
      <a:pPr>
        <a:defRPr sz="16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CBB7-8B38-41B2-B99C-A6B39A7459D7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B2A51D-70E8-43F2-9FDF-545213228F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214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obrazu slajd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ymbol zastępczy notatek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pl-PL" sz="1200" b="1" dirty="0" smtClean="0">
                <a:solidFill>
                  <a:srgbClr val="0066CC"/>
                </a:solidFill>
                <a:cs typeface="Arial" charset="0"/>
              </a:rPr>
              <a:t>The framework divides incentives into five types</a:t>
            </a:r>
            <a:endParaRPr lang="pl-PL" dirty="0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3F5244F-1F7F-4B36-9630-2035A8EFA6E3}" type="slidenum">
              <a:rPr lang="pl-PL" altLang="pl-PL" smtClean="0"/>
              <a:pPr>
                <a:defRPr/>
              </a:pPr>
              <a:t>11</a:t>
            </a:fld>
            <a:endParaRPr lang="pl-PL" altLang="pl-PL"/>
          </a:p>
        </p:txBody>
      </p:sp>
    </p:spTree>
    <p:extLst>
      <p:ext uri="{BB962C8B-B14F-4D97-AF65-F5344CB8AC3E}">
        <p14:creationId xmlns:p14="http://schemas.microsoft.com/office/powerpoint/2010/main" val="4113532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E3FF-1203-47ED-A6D0-F5555DC4C5D3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7561-2017-4618-B93E-12AC0FC7262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8181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E3FF-1203-47ED-A6D0-F5555DC4C5D3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7561-2017-4618-B93E-12AC0FC72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502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E3FF-1203-47ED-A6D0-F5555DC4C5D3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7561-2017-4618-B93E-12AC0FC72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988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E3FF-1203-47ED-A6D0-F5555DC4C5D3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7561-2017-4618-B93E-12AC0FC72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394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E3FF-1203-47ED-A6D0-F5555DC4C5D3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7561-2017-4618-B93E-12AC0FC72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992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E3FF-1203-47ED-A6D0-F5555DC4C5D3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7561-2017-4618-B93E-12AC0FC72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206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E3FF-1203-47ED-A6D0-F5555DC4C5D3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7561-2017-4618-B93E-12AC0FC72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855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E3FF-1203-47ED-A6D0-F5555DC4C5D3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7561-2017-4618-B93E-12AC0FC72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4966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E3FF-1203-47ED-A6D0-F5555DC4C5D3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7561-2017-4618-B93E-12AC0FC72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738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E3FF-1203-47ED-A6D0-F5555DC4C5D3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7561-2017-4618-B93E-12AC0FC72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59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E3FF-1203-47ED-A6D0-F5555DC4C5D3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7561-2017-4618-B93E-12AC0FC72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6643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E3FF-1203-47ED-A6D0-F5555DC4C5D3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7561-2017-4618-B93E-12AC0FC7262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194400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E3FF-1203-47ED-A6D0-F5555DC4C5D3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7561-2017-4618-B93E-12AC0FC72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1208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E3FF-1203-47ED-A6D0-F5555DC4C5D3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7561-2017-4618-B93E-12AC0FC7262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430617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E3FF-1203-47ED-A6D0-F5555DC4C5D3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7561-2017-4618-B93E-12AC0FC72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4868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E3FF-1203-47ED-A6D0-F5555DC4C5D3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7561-2017-4618-B93E-12AC0FC72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1349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75E3FF-1203-47ED-A6D0-F5555DC4C5D3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7561-2017-4618-B93E-12AC0FC72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40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6875E3FF-1203-47ED-A6D0-F5555DC4C5D3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7B77561-2017-4618-B93E-12AC0FC72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327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6FC69E-138C-46EC-B7FB-24CD700F79C9}" type="slidenum">
              <a:rPr lang="pl-PL" altLang="pl-PL" smtClean="0"/>
              <a:pPr>
                <a:defRPr/>
              </a:pPr>
              <a:t>1</a:t>
            </a:fld>
            <a:endParaRPr lang="pl-PL" altLang="pl-PL"/>
          </a:p>
        </p:txBody>
      </p:sp>
      <p:sp>
        <p:nvSpPr>
          <p:cNvPr id="5" name="Podtytuł 4"/>
          <p:cNvSpPr txBox="1">
            <a:spLocks/>
          </p:cNvSpPr>
          <p:nvPr/>
        </p:nvSpPr>
        <p:spPr bwMode="auto">
          <a:xfrm>
            <a:off x="3668756" y="3573016"/>
            <a:ext cx="5256584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800" kern="1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800" kern="1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600" kern="1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400" kern="1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 kern="1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pl-PL" altLang="pl-PL" sz="6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altLang="pl-PL" sz="1600" b="1" dirty="0" smtClean="0">
                <a:solidFill>
                  <a:schemeClr val="bg1"/>
                </a:solidFill>
              </a:rPr>
              <a:t>Dr </a:t>
            </a:r>
            <a:r>
              <a:rPr lang="pl-PL" altLang="pl-PL" sz="1600" b="1" dirty="0" smtClean="0">
                <a:solidFill>
                  <a:schemeClr val="bg1"/>
                </a:solidFill>
              </a:rPr>
              <a:t>Roisin Mullins</a:t>
            </a:r>
            <a:endParaRPr lang="pl-PL" altLang="pl-PL" sz="1600" b="1" dirty="0">
              <a:solidFill>
                <a:schemeClr val="bg1"/>
              </a:solidFill>
            </a:endParaRPr>
          </a:p>
        </p:txBody>
      </p:sp>
      <p:sp>
        <p:nvSpPr>
          <p:cNvPr id="6" name="Tytuł 3"/>
          <p:cNvSpPr txBox="1">
            <a:spLocks/>
          </p:cNvSpPr>
          <p:nvPr/>
        </p:nvSpPr>
        <p:spPr bwMode="auto">
          <a:xfrm>
            <a:off x="2031496" y="792992"/>
            <a:ext cx="8208962" cy="187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986E1C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986E1C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986E1C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986E1C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986E1C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7F5D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7F5D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7F5D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7F5D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algn="ctr">
              <a:defRPr/>
            </a:pPr>
            <a:r>
              <a:rPr lang="en-US" altLang="pl-PL" sz="2800" dirty="0">
                <a:solidFill>
                  <a:schemeClr val="bg1"/>
                </a:solidFill>
              </a:rPr>
              <a:t>Investigating incentives that </a:t>
            </a:r>
            <a:r>
              <a:rPr lang="en-US" altLang="pl-PL" sz="2800" dirty="0" smtClean="0">
                <a:solidFill>
                  <a:schemeClr val="bg1"/>
                </a:solidFill>
              </a:rPr>
              <a:t>encourage prosumers </a:t>
            </a:r>
            <a:r>
              <a:rPr lang="en-US" altLang="pl-PL" sz="2800" dirty="0">
                <a:solidFill>
                  <a:schemeClr val="bg1"/>
                </a:solidFill>
              </a:rPr>
              <a:t>to engage in knowledge sharing</a:t>
            </a:r>
            <a:endParaRPr lang="pl-PL" altLang="pl-PL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17814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8498" y="250371"/>
            <a:ext cx="8534400" cy="164374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 smtClean="0">
                <a:solidFill>
                  <a:schemeClr val="tx1"/>
                </a:solidFill>
              </a:rPr>
              <a:t>Paper Reading</a:t>
            </a:r>
            <a:endParaRPr lang="en-GB" sz="4000" dirty="0">
              <a:solidFill>
                <a:schemeClr val="tx1"/>
              </a:solidFill>
            </a:endParaRPr>
          </a:p>
        </p:txBody>
      </p:sp>
      <p:sp>
        <p:nvSpPr>
          <p:cNvPr id="4" name="Tytuł 3"/>
          <p:cNvSpPr txBox="1">
            <a:spLocks/>
          </p:cNvSpPr>
          <p:nvPr/>
        </p:nvSpPr>
        <p:spPr bwMode="auto">
          <a:xfrm>
            <a:off x="1596068" y="1783591"/>
            <a:ext cx="8778018" cy="3691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986E1C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986E1C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986E1C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986E1C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986E1C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7F5D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7F5D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7F5D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7F5D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  <a:defRPr/>
            </a:pPr>
            <a:endParaRPr lang="pl-PL" altLang="pl-PL" sz="28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US" altLang="pl-PL" sz="2800" dirty="0">
                <a:solidFill>
                  <a:schemeClr val="bg1"/>
                </a:solidFill>
              </a:rPr>
              <a:t>Read the paper on </a:t>
            </a:r>
            <a:r>
              <a:rPr lang="en-US" altLang="pl-PL" sz="2800" dirty="0" err="1">
                <a:solidFill>
                  <a:schemeClr val="bg1"/>
                </a:solidFill>
              </a:rPr>
              <a:t>moodle</a:t>
            </a:r>
            <a:r>
              <a:rPr lang="en-US" altLang="pl-PL" sz="2800" dirty="0">
                <a:solidFill>
                  <a:schemeClr val="bg1"/>
                </a:solidFill>
              </a:rPr>
              <a:t> </a:t>
            </a:r>
            <a:r>
              <a:rPr lang="en-US" altLang="pl-PL" sz="2800" dirty="0" smtClean="0">
                <a:solidFill>
                  <a:schemeClr val="bg1"/>
                </a:solidFill>
              </a:rPr>
              <a:t>- Investigating </a:t>
            </a:r>
            <a:r>
              <a:rPr lang="en-US" altLang="pl-PL" sz="2800" dirty="0">
                <a:solidFill>
                  <a:schemeClr val="bg1"/>
                </a:solidFill>
              </a:rPr>
              <a:t>incentives that encouraged and can encourage Polish and UK-based prosumers to engage in knowledge </a:t>
            </a:r>
            <a:r>
              <a:rPr lang="en-US" altLang="pl-PL" sz="2800" dirty="0" smtClean="0">
                <a:solidFill>
                  <a:schemeClr val="bg1"/>
                </a:solidFill>
              </a:rPr>
              <a:t>sharing</a:t>
            </a:r>
          </a:p>
          <a:p>
            <a:pPr>
              <a:defRPr/>
            </a:pPr>
            <a:endParaRPr lang="en-US" altLang="pl-PL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US" altLang="pl-PL" sz="2800" dirty="0" smtClean="0">
                <a:solidFill>
                  <a:schemeClr val="bg1"/>
                </a:solidFill>
              </a:rPr>
              <a:t>The paper provides </a:t>
            </a:r>
            <a:r>
              <a:rPr lang="en-US" altLang="pl-PL" sz="2800" dirty="0" smtClean="0">
                <a:solidFill>
                  <a:schemeClr val="bg1"/>
                </a:solidFill>
              </a:rPr>
              <a:t>an explanation of the </a:t>
            </a:r>
            <a:r>
              <a:rPr lang="en-US" altLang="pl-PL" sz="2800" dirty="0" smtClean="0">
                <a:solidFill>
                  <a:schemeClr val="bg1"/>
                </a:solidFill>
              </a:rPr>
              <a:t>notion of </a:t>
            </a:r>
            <a:r>
              <a:rPr lang="en-US" altLang="pl-PL" sz="2800" dirty="0" smtClean="0">
                <a:solidFill>
                  <a:schemeClr val="bg1"/>
                </a:solidFill>
              </a:rPr>
              <a:t>‘Prosumer’ in knowledge sharing.</a:t>
            </a:r>
            <a:endParaRPr lang="en-US" altLang="pl-PL" sz="2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105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ymbol zastępczy numeru slajd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FD579FF0-CB2D-4FA4-835D-245F0C645ED8}" type="slidenum">
              <a:rPr lang="pl-PL" altLang="pl-PL" sz="1200">
                <a:solidFill>
                  <a:srgbClr val="898989"/>
                </a:solidFill>
                <a:cs typeface="Arial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pl-PL" altLang="pl-PL" sz="1200">
              <a:solidFill>
                <a:srgbClr val="898989"/>
              </a:solidFill>
              <a:cs typeface="Arial" charset="0"/>
            </a:endParaRPr>
          </a:p>
        </p:txBody>
      </p:sp>
      <p:sp>
        <p:nvSpPr>
          <p:cNvPr id="6147" name="Tytuł 1"/>
          <p:cNvSpPr>
            <a:spLocks noGrp="1"/>
          </p:cNvSpPr>
          <p:nvPr>
            <p:ph type="title" idx="4294967295"/>
          </p:nvPr>
        </p:nvSpPr>
        <p:spPr>
          <a:xfrm>
            <a:off x="1079210" y="307379"/>
            <a:ext cx="8785225" cy="1143000"/>
          </a:xfrm>
        </p:spPr>
        <p:txBody>
          <a:bodyPr/>
          <a:lstStyle/>
          <a:p>
            <a:pPr eaLnBrk="1" hangingPunct="1"/>
            <a:r>
              <a:rPr lang="en-GB" altLang="pl-PL" sz="3200" b="1" dirty="0" smtClean="0"/>
              <a:t>overview</a:t>
            </a:r>
            <a:endParaRPr lang="pl-PL" altLang="pl-PL" sz="3200" b="1" dirty="0"/>
          </a:p>
        </p:txBody>
      </p:sp>
      <p:sp>
        <p:nvSpPr>
          <p:cNvPr id="15363" name="Symbol zastępczy zawartości 2"/>
          <p:cNvSpPr>
            <a:spLocks noGrp="1"/>
          </p:cNvSpPr>
          <p:nvPr>
            <p:ph idx="4294967295"/>
          </p:nvPr>
        </p:nvSpPr>
        <p:spPr>
          <a:xfrm>
            <a:off x="1079211" y="2043112"/>
            <a:ext cx="9865518" cy="4205288"/>
          </a:xfrm>
        </p:spPr>
        <p:txBody>
          <a:bodyPr/>
          <a:lstStyle/>
          <a:p>
            <a:pPr>
              <a:lnSpc>
                <a:spcPct val="90000"/>
              </a:lnSpc>
              <a:spcAft>
                <a:spcPct val="30000"/>
              </a:spcAft>
              <a:buClr>
                <a:srgbClr val="5F5F5F"/>
              </a:buClr>
              <a:buFont typeface="Wingdings" pitchFamily="2" charset="2"/>
              <a:buChar char="n"/>
              <a:defRPr/>
            </a:pPr>
            <a:r>
              <a:rPr lang="en-US" altLang="pl-PL" sz="2400" b="1" dirty="0">
                <a:solidFill>
                  <a:schemeClr val="accent1"/>
                </a:solidFill>
              </a:rPr>
              <a:t>Introduction</a:t>
            </a:r>
            <a:endParaRPr lang="pl-PL" altLang="pl-PL" sz="2400" b="1" dirty="0">
              <a:solidFill>
                <a:schemeClr val="accent1"/>
              </a:solidFill>
            </a:endParaRPr>
          </a:p>
          <a:p>
            <a:pPr>
              <a:lnSpc>
                <a:spcPct val="90000"/>
              </a:lnSpc>
              <a:spcAft>
                <a:spcPct val="10000"/>
              </a:spcAft>
              <a:buClr>
                <a:srgbClr val="5F5F5F"/>
              </a:buClr>
              <a:buFont typeface="Wingdings" pitchFamily="2" charset="2"/>
              <a:buChar char="n"/>
              <a:defRPr/>
            </a:pPr>
            <a:r>
              <a:rPr lang="en-US" altLang="pl-PL" sz="2400" b="1" dirty="0">
                <a:solidFill>
                  <a:schemeClr val="accent1"/>
                </a:solidFill>
              </a:rPr>
              <a:t>Theoretical background</a:t>
            </a:r>
          </a:p>
          <a:p>
            <a:pPr eaLnBrk="1" hangingPunct="1">
              <a:spcAft>
                <a:spcPct val="30000"/>
              </a:spcAft>
              <a:buFont typeface="Wingdings" pitchFamily="2" charset="2"/>
              <a:buNone/>
              <a:defRPr/>
            </a:pPr>
            <a:r>
              <a:rPr lang="en-US" altLang="pl-PL" sz="2000" dirty="0">
                <a:solidFill>
                  <a:srgbClr val="FFAD5B"/>
                </a:solidFill>
              </a:rPr>
              <a:t>	</a:t>
            </a:r>
            <a:r>
              <a:rPr lang="en-US" altLang="pl-PL" sz="2000" b="1" dirty="0">
                <a:solidFill>
                  <a:srgbClr val="FF9900"/>
                </a:solidFill>
              </a:rPr>
              <a:t>•</a:t>
            </a:r>
            <a:r>
              <a:rPr lang="en-US" altLang="pl-PL" sz="2000" dirty="0">
                <a:solidFill>
                  <a:srgbClr val="FF9900"/>
                </a:solidFill>
              </a:rPr>
              <a:t> </a:t>
            </a:r>
            <a:r>
              <a:rPr lang="en-US" altLang="pl-PL" sz="2000" b="1" dirty="0">
                <a:solidFill>
                  <a:srgbClr val="333333"/>
                </a:solidFill>
              </a:rPr>
              <a:t>Definition and nature of </a:t>
            </a:r>
            <a:r>
              <a:rPr lang="en-US" altLang="pl-PL" sz="2000" b="1" dirty="0" err="1">
                <a:solidFill>
                  <a:srgbClr val="333333"/>
                </a:solidFill>
              </a:rPr>
              <a:t>prosumption</a:t>
            </a:r>
            <a:endParaRPr lang="en-US" altLang="pl-PL" sz="2000" b="1" dirty="0">
              <a:solidFill>
                <a:srgbClr val="333333"/>
              </a:solidFill>
            </a:endParaRPr>
          </a:p>
          <a:p>
            <a:pPr>
              <a:lnSpc>
                <a:spcPct val="90000"/>
              </a:lnSpc>
              <a:spcAft>
                <a:spcPct val="30000"/>
              </a:spcAft>
              <a:buClr>
                <a:srgbClr val="5F5F5F"/>
              </a:buClr>
              <a:buFont typeface="Wingdings" pitchFamily="2" charset="2"/>
              <a:buChar char="n"/>
              <a:defRPr/>
            </a:pPr>
            <a:r>
              <a:rPr lang="en-US" altLang="pl-PL" sz="2400" b="1" dirty="0">
                <a:solidFill>
                  <a:schemeClr val="accent1"/>
                </a:solidFill>
              </a:rPr>
              <a:t>Research methodology</a:t>
            </a:r>
            <a:r>
              <a:rPr lang="en-US" altLang="pl-PL" sz="2400" b="1" dirty="0">
                <a:solidFill>
                  <a:srgbClr val="000066"/>
                </a:solidFill>
              </a:rPr>
              <a:t> </a:t>
            </a:r>
          </a:p>
          <a:p>
            <a:pPr>
              <a:lnSpc>
                <a:spcPct val="90000"/>
              </a:lnSpc>
              <a:spcAft>
                <a:spcPct val="30000"/>
              </a:spcAft>
              <a:buClr>
                <a:srgbClr val="5F5F5F"/>
              </a:buClr>
              <a:buFont typeface="Wingdings" pitchFamily="2" charset="2"/>
              <a:buChar char="n"/>
              <a:defRPr/>
            </a:pPr>
            <a:r>
              <a:rPr lang="en-US" altLang="pl-PL" sz="2400" b="1" dirty="0">
                <a:solidFill>
                  <a:schemeClr val="accent1"/>
                </a:solidFill>
              </a:rPr>
              <a:t>Research findings</a:t>
            </a:r>
            <a:r>
              <a:rPr lang="en-US" altLang="pl-PL" sz="2400" b="1" dirty="0">
                <a:solidFill>
                  <a:srgbClr val="000066"/>
                </a:solidFill>
              </a:rPr>
              <a:t> </a:t>
            </a:r>
          </a:p>
          <a:p>
            <a:pPr eaLnBrk="1" hangingPunct="1">
              <a:spcBef>
                <a:spcPct val="0"/>
              </a:spcBef>
              <a:spcAft>
                <a:spcPct val="30000"/>
              </a:spcAft>
              <a:buFont typeface="Wingdings" pitchFamily="2" charset="2"/>
              <a:buNone/>
              <a:defRPr/>
            </a:pPr>
            <a:r>
              <a:rPr lang="en-US" altLang="pl-PL" sz="2000" dirty="0">
                <a:solidFill>
                  <a:srgbClr val="FFAD5B"/>
                </a:solidFill>
              </a:rPr>
              <a:t>	</a:t>
            </a:r>
            <a:r>
              <a:rPr lang="en-US" altLang="pl-PL" sz="2000" b="1" dirty="0">
                <a:solidFill>
                  <a:srgbClr val="FF9900"/>
                </a:solidFill>
              </a:rPr>
              <a:t>•</a:t>
            </a:r>
            <a:r>
              <a:rPr lang="en-US" altLang="pl-PL" sz="2000" dirty="0">
                <a:solidFill>
                  <a:srgbClr val="FF9900"/>
                </a:solidFill>
              </a:rPr>
              <a:t> </a:t>
            </a:r>
            <a:r>
              <a:rPr lang="pl-PL" altLang="pl-PL" sz="2000" b="1" dirty="0">
                <a:solidFill>
                  <a:srgbClr val="333333"/>
                </a:solidFill>
              </a:rPr>
              <a:t>Incentives which encouraged/ would </a:t>
            </a:r>
            <a:r>
              <a:rPr lang="pl-PL" altLang="pl-PL" sz="2000" b="1" dirty="0" smtClean="0">
                <a:solidFill>
                  <a:srgbClr val="333333"/>
                </a:solidFill>
              </a:rPr>
              <a:t>encourage </a:t>
            </a:r>
            <a:r>
              <a:rPr lang="pl-PL" altLang="pl-PL" sz="2000" b="1" dirty="0">
                <a:solidFill>
                  <a:srgbClr val="333333"/>
                </a:solidFill>
              </a:rPr>
              <a:t>prosumer to engage in </a:t>
            </a:r>
            <a:r>
              <a:rPr lang="en-GB" altLang="pl-PL" sz="2000" b="1" dirty="0" smtClean="0">
                <a:solidFill>
                  <a:srgbClr val="333333"/>
                </a:solidFill>
              </a:rPr>
              <a:t>		</a:t>
            </a:r>
            <a:r>
              <a:rPr lang="pl-PL" altLang="pl-PL" sz="2000" b="1" dirty="0" smtClean="0">
                <a:solidFill>
                  <a:srgbClr val="333333"/>
                </a:solidFill>
              </a:rPr>
              <a:t>knowledge </a:t>
            </a:r>
            <a:r>
              <a:rPr lang="pl-PL" altLang="pl-PL" sz="2000" b="1" dirty="0">
                <a:solidFill>
                  <a:srgbClr val="333333"/>
                </a:solidFill>
              </a:rPr>
              <a:t>sharing</a:t>
            </a:r>
            <a:endParaRPr lang="en-US" altLang="pl-PL" sz="2000" b="1" dirty="0">
              <a:solidFill>
                <a:srgbClr val="333333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lnSpc>
                <a:spcPct val="90000"/>
              </a:lnSpc>
              <a:spcBef>
                <a:spcPct val="30000"/>
              </a:spcBef>
              <a:spcAft>
                <a:spcPct val="10000"/>
              </a:spcAft>
              <a:buClr>
                <a:srgbClr val="5F5F5F"/>
              </a:buClr>
              <a:buFont typeface="Wingdings" pitchFamily="2" charset="2"/>
              <a:buChar char="n"/>
              <a:defRPr/>
            </a:pPr>
            <a:r>
              <a:rPr lang="en-US" altLang="pl-PL" sz="2400" b="1" dirty="0">
                <a:solidFill>
                  <a:schemeClr val="accent1"/>
                </a:solidFill>
              </a:rPr>
              <a:t>Conclusions and recommendations</a:t>
            </a:r>
          </a:p>
          <a:p>
            <a:pPr eaLnBrk="1" hangingPunct="1">
              <a:defRPr/>
            </a:pPr>
            <a:endParaRPr lang="pl-PL" altLang="pl-PL" sz="2400" dirty="0">
              <a:solidFill>
                <a:srgbClr val="000066"/>
              </a:solidFill>
            </a:endParaRP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4141" y="925513"/>
            <a:ext cx="2160588" cy="198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9505263" y="228700"/>
            <a:ext cx="1798638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99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pPr algn="ctr">
              <a:defRPr/>
            </a:pPr>
            <a:r>
              <a:rPr lang="pl-PL" altLang="pl-PL" sz="2000" b="1" dirty="0">
                <a:solidFill>
                  <a:srgbClr val="D07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knowledge</a:t>
            </a:r>
          </a:p>
          <a:p>
            <a:pPr algn="ctr">
              <a:defRPr/>
            </a:pPr>
            <a:r>
              <a:rPr lang="pl-PL" altLang="pl-PL" sz="2000" b="1" dirty="0">
                <a:solidFill>
                  <a:srgbClr val="D07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sharing</a:t>
            </a:r>
            <a:endParaRPr lang="pl-PL" altLang="pl-PL" sz="2000" dirty="0">
              <a:solidFill>
                <a:srgbClr val="D07C00"/>
              </a:solidFill>
              <a:latin typeface="Verdana" pitchFamily="34" charset="0"/>
            </a:endParaRPr>
          </a:p>
        </p:txBody>
      </p:sp>
      <p:sp>
        <p:nvSpPr>
          <p:cNvPr id="15367" name="Text Box 7"/>
          <p:cNvSpPr txBox="1">
            <a:spLocks noChangeArrowheads="1"/>
          </p:cNvSpPr>
          <p:nvPr/>
        </p:nvSpPr>
        <p:spPr bwMode="auto">
          <a:xfrm>
            <a:off x="6985504" y="1868685"/>
            <a:ext cx="1798637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99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pPr algn="ctr">
              <a:defRPr/>
            </a:pPr>
            <a:r>
              <a:rPr lang="en-US" altLang="pl-PL" sz="2000" b="1" dirty="0">
                <a:solidFill>
                  <a:srgbClr val="D07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business processes</a:t>
            </a:r>
            <a:endParaRPr lang="en-US" altLang="pl-PL" sz="2000" dirty="0">
              <a:solidFill>
                <a:srgbClr val="D07C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8858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ytuł 1"/>
          <p:cNvSpPr>
            <a:spLocks noGrp="1"/>
          </p:cNvSpPr>
          <p:nvPr>
            <p:ph type="title" idx="4294967295"/>
          </p:nvPr>
        </p:nvSpPr>
        <p:spPr>
          <a:xfrm>
            <a:off x="3406775" y="0"/>
            <a:ext cx="8785225" cy="1143000"/>
          </a:xfrm>
        </p:spPr>
        <p:txBody>
          <a:bodyPr/>
          <a:lstStyle/>
          <a:p>
            <a:pPr eaLnBrk="1" hangingPunct="1"/>
            <a:r>
              <a:rPr lang="en-US" altLang="pl-PL" sz="3200" b="1" dirty="0"/>
              <a:t>Definition of prosumption</a:t>
            </a:r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1130056" y="1143000"/>
            <a:ext cx="8893175" cy="3048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</a:defRPr>
            </a:lvl1pPr>
            <a:lvl2pPr marL="820738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</a:defRPr>
            </a:lvl2pPr>
            <a:lvl3pPr marL="1228725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</a:defRPr>
            </a:lvl3pPr>
            <a:lvl4pPr marL="1636713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9pPr>
          </a:lstStyle>
          <a:p>
            <a:pPr>
              <a:buClr>
                <a:srgbClr val="5F5F5F"/>
              </a:buClr>
              <a:buFont typeface="Wingdings" pitchFamily="2" charset="2"/>
              <a:buNone/>
              <a:defRPr/>
            </a:pPr>
            <a:r>
              <a:rPr lang="pl-PL" altLang="pl-PL" sz="2400" b="1" dirty="0">
                <a:solidFill>
                  <a:srgbClr val="FF99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1980</a:t>
            </a:r>
          </a:p>
          <a:p>
            <a:pPr algn="ctr">
              <a:buClr>
                <a:srgbClr val="5F5F5F"/>
              </a:buClr>
              <a:buFont typeface="Wingdings" pitchFamily="2" charset="2"/>
              <a:buNone/>
              <a:defRPr/>
            </a:pPr>
            <a:endParaRPr lang="pl-PL" altLang="pl-PL" sz="2400" b="1" dirty="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buClr>
                <a:srgbClr val="5F5F5F"/>
              </a:buClr>
              <a:buFont typeface="Wingdings" pitchFamily="2" charset="2"/>
              <a:buNone/>
              <a:defRPr/>
            </a:pPr>
            <a:endParaRPr lang="pl-PL" altLang="pl-PL" sz="1600" b="1" dirty="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buClr>
                <a:srgbClr val="5F5F5F"/>
              </a:buClr>
              <a:buFont typeface="Wingdings" pitchFamily="2" charset="2"/>
              <a:buNone/>
              <a:defRPr/>
            </a:pPr>
            <a:endParaRPr lang="pl-PL" altLang="pl-PL" sz="900" b="1" dirty="0">
              <a:solidFill>
                <a:srgbClr val="00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buClr>
                <a:srgbClr val="5F5F5F"/>
              </a:buClr>
              <a:buFont typeface="Wingdings" pitchFamily="2" charset="2"/>
              <a:buNone/>
              <a:defRPr/>
            </a:pPr>
            <a:r>
              <a:rPr lang="en-US" altLang="pl-PL" sz="2400" b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Prosumption</a:t>
            </a:r>
            <a:endParaRPr lang="en-US" altLang="pl-PL" sz="2400" b="1" dirty="0">
              <a:solidFill>
                <a:schemeClr val="accent1"/>
              </a:solidFill>
            </a:endParaRPr>
          </a:p>
          <a:p>
            <a:pPr>
              <a:buClr>
                <a:srgbClr val="5F5F5F"/>
              </a:buClr>
              <a:buFont typeface="Wingdings" pitchFamily="2" charset="2"/>
              <a:buNone/>
              <a:defRPr/>
            </a:pPr>
            <a:r>
              <a:rPr lang="en-US" altLang="pl-PL" sz="2400" b="1" dirty="0">
                <a:solidFill>
                  <a:srgbClr val="333333"/>
                </a:solidFill>
              </a:rPr>
              <a:t>enterprises compete by incorporating                prosumers into knowledge sharing and using their knowledge in business processes </a:t>
            </a:r>
          </a:p>
        </p:txBody>
      </p:sp>
      <p:sp>
        <p:nvSpPr>
          <p:cNvPr id="10245" name="AutoShape 7"/>
          <p:cNvSpPr>
            <a:spLocks noChangeArrowheads="1"/>
          </p:cNvSpPr>
          <p:nvPr/>
        </p:nvSpPr>
        <p:spPr bwMode="auto">
          <a:xfrm>
            <a:off x="2279651" y="1296011"/>
            <a:ext cx="1223963" cy="215900"/>
          </a:xfrm>
          <a:prstGeom prst="rightArrow">
            <a:avLst>
              <a:gd name="adj1" fmla="val 50000"/>
              <a:gd name="adj2" fmla="val 141728"/>
            </a:avLst>
          </a:prstGeom>
          <a:solidFill>
            <a:srgbClr val="FF99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8000" rIns="18000" anchor="ctr"/>
          <a:lstStyle>
            <a:lvl1pPr marL="449263" indent="-449263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algn="ctr" eaLnBrk="1" hangingPunct="1">
              <a:lnSpc>
                <a:spcPct val="80000"/>
              </a:lnSpc>
              <a:buClr>
                <a:schemeClr val="folHlink"/>
              </a:buClr>
              <a:buSzPct val="90000"/>
              <a:buFont typeface="Wingdings" pitchFamily="2" charset="2"/>
              <a:buChar char="n"/>
            </a:pPr>
            <a:endParaRPr lang="en-US" altLang="pl-PL" sz="3600" b="1">
              <a:solidFill>
                <a:srgbClr val="FF9900"/>
              </a:solidFill>
              <a:latin typeface="Arial" charset="0"/>
              <a:cs typeface="Arial" charset="0"/>
            </a:endParaRPr>
          </a:p>
        </p:txBody>
      </p:sp>
      <p:sp>
        <p:nvSpPr>
          <p:cNvPr id="21512" name="Rectangle 8"/>
          <p:cNvSpPr>
            <a:spLocks noChangeArrowheads="1"/>
          </p:cNvSpPr>
          <p:nvPr/>
        </p:nvSpPr>
        <p:spPr bwMode="auto">
          <a:xfrm>
            <a:off x="2185989" y="1577975"/>
            <a:ext cx="13176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>
              <a:spcBef>
                <a:spcPct val="20000"/>
              </a:spcBef>
              <a:buClr>
                <a:srgbClr val="5F5F5F"/>
              </a:buClr>
              <a:buFont typeface="Wingdings" pitchFamily="2" charset="2"/>
              <a:buNone/>
              <a:defRPr/>
            </a:pPr>
            <a:r>
              <a:rPr lang="pl-PL" altLang="pl-PL" sz="2400" b="1" dirty="0">
                <a:solidFill>
                  <a:srgbClr val="FF99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Toffler</a:t>
            </a:r>
            <a:endParaRPr lang="en-US" altLang="pl-PL" sz="2400" b="1" dirty="0">
              <a:solidFill>
                <a:srgbClr val="FF99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Verdana" pitchFamily="34" charset="0"/>
            </a:endParaRPr>
          </a:p>
        </p:txBody>
      </p:sp>
      <p:sp>
        <p:nvSpPr>
          <p:cNvPr id="21513" name="Rectangle 9"/>
          <p:cNvSpPr>
            <a:spLocks noChangeArrowheads="1"/>
          </p:cNvSpPr>
          <p:nvPr/>
        </p:nvSpPr>
        <p:spPr bwMode="auto">
          <a:xfrm>
            <a:off x="1130056" y="4461435"/>
            <a:ext cx="10182714" cy="1643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Aft>
                <a:spcPct val="20000"/>
              </a:spcAft>
              <a:defRPr/>
            </a:pPr>
            <a:r>
              <a:rPr lang="en-US" altLang="pl-PL" sz="2400" b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Prosum</a:t>
            </a:r>
            <a:r>
              <a:rPr lang="pl-PL" altLang="pl-PL" sz="2400" b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ers</a:t>
            </a:r>
            <a:endParaRPr lang="pl-PL" altLang="pl-PL" sz="2400" b="1" dirty="0">
              <a:solidFill>
                <a:schemeClr val="accent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Verdana" pitchFamily="34" charset="0"/>
            </a:endParaRPr>
          </a:p>
          <a:p>
            <a:pPr>
              <a:defRPr/>
            </a:pPr>
            <a:r>
              <a:rPr lang="en-US" altLang="pl-PL" sz="2400" b="1" dirty="0">
                <a:solidFill>
                  <a:srgbClr val="333333"/>
                </a:solidFill>
                <a:latin typeface="Verdana" pitchFamily="34" charset="0"/>
              </a:rPr>
              <a:t>“</a:t>
            </a:r>
            <a:r>
              <a:rPr lang="en-US" altLang="pl-PL" sz="2400" b="1" dirty="0">
                <a:solidFill>
                  <a:srgbClr val="3333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external enterprise </a:t>
            </a:r>
            <a:r>
              <a:rPr lang="en-US" altLang="pl-PL" sz="2400" b="1" u="wavy" dirty="0">
                <a:solidFill>
                  <a:srgbClr val="3333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employees</a:t>
            </a:r>
            <a:r>
              <a:rPr lang="en-US" altLang="pl-PL" sz="2400" b="1" dirty="0">
                <a:solidFill>
                  <a:srgbClr val="333333"/>
                </a:solidFill>
                <a:latin typeface="Verdana" pitchFamily="34" charset="0"/>
              </a:rPr>
              <a:t>”</a:t>
            </a:r>
            <a:r>
              <a:rPr lang="pl-PL" altLang="pl-PL" sz="2400" b="1" dirty="0">
                <a:solidFill>
                  <a:srgbClr val="333333"/>
                </a:solidFill>
                <a:latin typeface="Verdana" pitchFamily="34" charset="0"/>
              </a:rPr>
              <a:t> </a:t>
            </a:r>
            <a:r>
              <a:rPr lang="pl-PL" altLang="pl-PL" sz="2400" b="1" dirty="0" err="1">
                <a:solidFill>
                  <a:srgbClr val="333333"/>
                </a:solidFill>
                <a:latin typeface="Verdana" pitchFamily="34" charset="0"/>
              </a:rPr>
              <a:t>who</a:t>
            </a:r>
            <a:r>
              <a:rPr lang="pl-PL" altLang="pl-PL" sz="2400" b="1" dirty="0">
                <a:solidFill>
                  <a:srgbClr val="333333"/>
                </a:solidFill>
                <a:latin typeface="Verdana" pitchFamily="34" charset="0"/>
              </a:rPr>
              <a:t> </a:t>
            </a:r>
            <a:r>
              <a:rPr lang="en-US" altLang="pl-PL" sz="2400" b="1" dirty="0">
                <a:solidFill>
                  <a:srgbClr val="333333"/>
                </a:solidFill>
                <a:latin typeface="Verdana" pitchFamily="34" charset="0"/>
              </a:rPr>
              <a:t>actively participate in </a:t>
            </a:r>
            <a:r>
              <a:rPr lang="en-US" altLang="pl-PL" sz="2400" b="1" dirty="0" smtClean="0">
                <a:solidFill>
                  <a:srgbClr val="333333"/>
                </a:solidFill>
                <a:latin typeface="Verdana" pitchFamily="34" charset="0"/>
              </a:rPr>
              <a:t>designing product</a:t>
            </a:r>
            <a:r>
              <a:rPr lang="pl-PL" altLang="pl-PL" sz="2400" b="1" dirty="0" smtClean="0">
                <a:solidFill>
                  <a:srgbClr val="333333"/>
                </a:solidFill>
                <a:latin typeface="Verdana" pitchFamily="34" charset="0"/>
              </a:rPr>
              <a:t>s</a:t>
            </a:r>
            <a:r>
              <a:rPr lang="en-US" altLang="pl-PL" sz="2400" b="1" dirty="0" smtClean="0">
                <a:solidFill>
                  <a:srgbClr val="333333"/>
                </a:solidFill>
                <a:latin typeface="Verdana" pitchFamily="34" charset="0"/>
              </a:rPr>
              <a:t>, </a:t>
            </a:r>
            <a:r>
              <a:rPr lang="pl-PL" altLang="pl-PL" sz="2400" b="1" dirty="0">
                <a:solidFill>
                  <a:srgbClr val="333333"/>
                </a:solidFill>
                <a:latin typeface="Verdana" pitchFamily="34" charset="0"/>
              </a:rPr>
              <a:t>a</a:t>
            </a:r>
            <a:r>
              <a:rPr lang="en-US" altLang="pl-PL" sz="2400" b="1" dirty="0" err="1" smtClean="0">
                <a:solidFill>
                  <a:srgbClr val="333333"/>
                </a:solidFill>
                <a:latin typeface="Verdana" pitchFamily="34" charset="0"/>
              </a:rPr>
              <a:t>djust</a:t>
            </a:r>
            <a:r>
              <a:rPr lang="pl-PL" altLang="pl-PL" sz="2400" b="1" dirty="0" smtClean="0">
                <a:solidFill>
                  <a:srgbClr val="333333"/>
                </a:solidFill>
                <a:latin typeface="Verdana" pitchFamily="34" charset="0"/>
              </a:rPr>
              <a:t> </a:t>
            </a:r>
            <a:r>
              <a:rPr lang="en-GB" altLang="pl-PL" sz="2400" b="1" dirty="0" smtClean="0">
                <a:solidFill>
                  <a:srgbClr val="333333"/>
                </a:solidFill>
                <a:latin typeface="Verdana" pitchFamily="34" charset="0"/>
              </a:rPr>
              <a:t>products and services </a:t>
            </a:r>
            <a:r>
              <a:rPr lang="pl-PL" altLang="pl-PL" sz="2400" b="1" dirty="0" smtClean="0">
                <a:solidFill>
                  <a:srgbClr val="333333"/>
                </a:solidFill>
                <a:latin typeface="Verdana" pitchFamily="34" charset="0"/>
              </a:rPr>
              <a:t>to </a:t>
            </a:r>
            <a:r>
              <a:rPr lang="en-GB" altLang="pl-PL" sz="2400" b="1" dirty="0" smtClean="0">
                <a:solidFill>
                  <a:srgbClr val="333333"/>
                </a:solidFill>
                <a:latin typeface="Verdana" pitchFamily="34" charset="0"/>
              </a:rPr>
              <a:t>suit </a:t>
            </a:r>
            <a:r>
              <a:rPr lang="pl-PL" altLang="pl-PL" sz="2400" b="1" dirty="0" smtClean="0">
                <a:solidFill>
                  <a:srgbClr val="333333"/>
                </a:solidFill>
                <a:latin typeface="Verdana" pitchFamily="34" charset="0"/>
              </a:rPr>
              <a:t>own </a:t>
            </a:r>
            <a:r>
              <a:rPr lang="pl-PL" altLang="pl-PL" sz="2400" b="1" dirty="0">
                <a:solidFill>
                  <a:srgbClr val="333333"/>
                </a:solidFill>
                <a:latin typeface="Verdana" pitchFamily="34" charset="0"/>
              </a:rPr>
              <a:t>expectations and i</a:t>
            </a:r>
            <a:r>
              <a:rPr lang="en-US" altLang="pl-PL" sz="2400" b="1" dirty="0" err="1" smtClean="0">
                <a:solidFill>
                  <a:srgbClr val="333333"/>
                </a:solidFill>
                <a:latin typeface="Verdana" pitchFamily="34" charset="0"/>
              </a:rPr>
              <a:t>mprove</a:t>
            </a:r>
            <a:r>
              <a:rPr lang="pl-PL" altLang="pl-PL" sz="2400" b="1" dirty="0" smtClean="0">
                <a:solidFill>
                  <a:srgbClr val="333333"/>
                </a:solidFill>
                <a:latin typeface="Verdana" pitchFamily="34" charset="0"/>
              </a:rPr>
              <a:t> </a:t>
            </a:r>
            <a:r>
              <a:rPr lang="pl-PL" altLang="pl-PL" sz="2400" b="1" dirty="0">
                <a:solidFill>
                  <a:srgbClr val="333333"/>
                </a:solidFill>
                <a:latin typeface="Verdana" pitchFamily="34" charset="0"/>
              </a:rPr>
              <a:t>its qua</a:t>
            </a:r>
            <a:r>
              <a:rPr lang="en-US" altLang="pl-PL" sz="2400" b="1" dirty="0" err="1">
                <a:solidFill>
                  <a:srgbClr val="333333"/>
                </a:solidFill>
                <a:latin typeface="Verdana" pitchFamily="34" charset="0"/>
              </a:rPr>
              <a:t>lity</a:t>
            </a:r>
            <a:r>
              <a:rPr lang="en-US" altLang="pl-PL" sz="2400" b="1" dirty="0">
                <a:solidFill>
                  <a:srgbClr val="333333"/>
                </a:solidFill>
                <a:latin typeface="Verdana" pitchFamily="34" charset="0"/>
              </a:rPr>
              <a:t> </a:t>
            </a:r>
            <a:endParaRPr lang="pl-PL" altLang="pl-PL" sz="2400" b="1" dirty="0">
              <a:solidFill>
                <a:srgbClr val="333333"/>
              </a:solidFill>
              <a:latin typeface="Verdana" pitchFamily="34" charset="0"/>
            </a:endParaRPr>
          </a:p>
        </p:txBody>
      </p:sp>
      <p:pic>
        <p:nvPicPr>
          <p:cNvPr id="10248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688" y="908051"/>
            <a:ext cx="1619250" cy="148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7" name="Text Box 13"/>
          <p:cNvSpPr txBox="1">
            <a:spLocks noChangeArrowheads="1"/>
          </p:cNvSpPr>
          <p:nvPr/>
        </p:nvSpPr>
        <p:spPr bwMode="auto">
          <a:xfrm>
            <a:off x="8869364" y="1196975"/>
            <a:ext cx="1798637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99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pPr algn="ctr">
              <a:defRPr/>
            </a:pPr>
            <a:r>
              <a:rPr lang="pl-PL" altLang="pl-PL" sz="2000" b="1" dirty="0" err="1">
                <a:solidFill>
                  <a:srgbClr val="D07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knowledge</a:t>
            </a:r>
            <a:endParaRPr lang="pl-PL" altLang="pl-PL" sz="2000" b="1" dirty="0">
              <a:solidFill>
                <a:srgbClr val="D07C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Verdana" pitchFamily="34" charset="0"/>
            </a:endParaRPr>
          </a:p>
          <a:p>
            <a:pPr algn="ctr">
              <a:defRPr/>
            </a:pPr>
            <a:r>
              <a:rPr lang="pl-PL" altLang="pl-PL" sz="2000" b="1" dirty="0" err="1">
                <a:solidFill>
                  <a:srgbClr val="D07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sharing</a:t>
            </a:r>
            <a:endParaRPr lang="pl-PL" altLang="pl-PL" sz="2000" dirty="0">
              <a:solidFill>
                <a:srgbClr val="D07C00"/>
              </a:solidFill>
              <a:latin typeface="Verdana" pitchFamily="34" charset="0"/>
            </a:endParaRPr>
          </a:p>
        </p:txBody>
      </p:sp>
      <p:sp>
        <p:nvSpPr>
          <p:cNvPr id="21518" name="Text Box 14"/>
          <p:cNvSpPr txBox="1">
            <a:spLocks noChangeArrowheads="1"/>
          </p:cNvSpPr>
          <p:nvPr/>
        </p:nvSpPr>
        <p:spPr bwMode="auto">
          <a:xfrm>
            <a:off x="6672263" y="1341439"/>
            <a:ext cx="1655762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99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pPr algn="ctr">
              <a:defRPr/>
            </a:pPr>
            <a:r>
              <a:rPr lang="pl-PL" altLang="pl-PL" sz="2000" b="1" dirty="0" err="1">
                <a:solidFill>
                  <a:srgbClr val="D07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incentives</a:t>
            </a:r>
            <a:endParaRPr lang="en-US" altLang="pl-PL" sz="2000" dirty="0">
              <a:solidFill>
                <a:srgbClr val="D07C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83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ymbol zastępczy numeru slajd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4DFCEDB8-EE63-46AF-9954-20E0155FD77F}" type="slidenum">
              <a:rPr lang="pl-PL" altLang="pl-PL" sz="1200">
                <a:solidFill>
                  <a:srgbClr val="898989"/>
                </a:solidFill>
                <a:cs typeface="Arial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pl-PL" altLang="pl-PL" sz="1200">
              <a:solidFill>
                <a:srgbClr val="898989"/>
              </a:solidFill>
              <a:cs typeface="Arial" charset="0"/>
            </a:endParaRPr>
          </a:p>
        </p:txBody>
      </p:sp>
      <p:sp>
        <p:nvSpPr>
          <p:cNvPr id="9219" name="Tytuł 1"/>
          <p:cNvSpPr>
            <a:spLocks noGrp="1"/>
          </p:cNvSpPr>
          <p:nvPr>
            <p:ph type="title" idx="4294967295"/>
          </p:nvPr>
        </p:nvSpPr>
        <p:spPr>
          <a:xfrm>
            <a:off x="3406775" y="0"/>
            <a:ext cx="8785225" cy="1143000"/>
          </a:xfrm>
        </p:spPr>
        <p:txBody>
          <a:bodyPr/>
          <a:lstStyle/>
          <a:p>
            <a:pPr eaLnBrk="1" hangingPunct="1"/>
            <a:r>
              <a:rPr lang="en-US" altLang="pl-PL" sz="3200" b="1"/>
              <a:t>Nature of prosumtion</a:t>
            </a:r>
          </a:p>
        </p:txBody>
      </p:sp>
      <p:pic>
        <p:nvPicPr>
          <p:cNvPr id="9220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289" y="3644900"/>
            <a:ext cx="2160587" cy="198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1" name="Text Box 10"/>
          <p:cNvSpPr txBox="1">
            <a:spLocks noChangeArrowheads="1"/>
          </p:cNvSpPr>
          <p:nvPr/>
        </p:nvSpPr>
        <p:spPr bwMode="auto">
          <a:xfrm>
            <a:off x="5664201" y="4005264"/>
            <a:ext cx="471646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rIns="0"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pl-PL" sz="2000" b="1">
                <a:solidFill>
                  <a:schemeClr val="tx2"/>
                </a:solidFill>
                <a:cs typeface="Arial" charset="0"/>
              </a:rPr>
              <a:t>“</a:t>
            </a:r>
            <a:r>
              <a:rPr lang="en-US" altLang="pl-PL" sz="2000" b="1">
                <a:solidFill>
                  <a:schemeClr val="accent1"/>
                </a:solidFill>
                <a:cs typeface="Arial" charset="0"/>
              </a:rPr>
              <a:t>prosumption</a:t>
            </a:r>
            <a:r>
              <a:rPr lang="en-US" altLang="pl-PL" sz="2000" b="1">
                <a:solidFill>
                  <a:schemeClr val="tx2"/>
                </a:solidFill>
                <a:cs typeface="Arial" charset="0"/>
              </a:rPr>
              <a:t>” </a:t>
            </a:r>
            <a:endParaRPr lang="pl-PL" altLang="pl-PL" sz="2000" b="1">
              <a:solidFill>
                <a:schemeClr val="tx2"/>
              </a:solidFill>
              <a:cs typeface="Arial" charset="0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pl-PL" sz="2000" b="1">
                <a:solidFill>
                  <a:schemeClr val="tx2"/>
                </a:solidFill>
                <a:cs typeface="Arial" charset="0"/>
              </a:rPr>
              <a:t>“</a:t>
            </a:r>
            <a:r>
              <a:rPr lang="en-US" altLang="pl-PL" sz="2000" b="1">
                <a:solidFill>
                  <a:schemeClr val="accent1"/>
                </a:solidFill>
                <a:cs typeface="Arial" charset="0"/>
              </a:rPr>
              <a:t>co-creation</a:t>
            </a:r>
            <a:r>
              <a:rPr lang="en-US" altLang="pl-PL" sz="2000" b="1">
                <a:solidFill>
                  <a:schemeClr val="tx2"/>
                </a:solidFill>
                <a:cs typeface="Arial" charset="0"/>
              </a:rPr>
              <a:t>”</a:t>
            </a:r>
            <a:r>
              <a:rPr lang="pl-PL" altLang="pl-PL" sz="2000" b="1">
                <a:solidFill>
                  <a:schemeClr val="tx2"/>
                </a:solidFill>
                <a:cs typeface="Arial" charset="0"/>
              </a:rPr>
              <a:t> </a:t>
            </a:r>
            <a:r>
              <a:rPr lang="en-US" altLang="pl-PL" sz="2000" b="1">
                <a:solidFill>
                  <a:schemeClr val="tx2"/>
                </a:solidFill>
                <a:cs typeface="Arial" charset="0"/>
              </a:rPr>
              <a:t> “</a:t>
            </a:r>
            <a:r>
              <a:rPr lang="en-US" altLang="pl-PL" sz="2000" b="1">
                <a:solidFill>
                  <a:schemeClr val="accent1"/>
                </a:solidFill>
                <a:cs typeface="Arial" charset="0"/>
              </a:rPr>
              <a:t>c</a:t>
            </a:r>
            <a:r>
              <a:rPr lang="pl-PL" altLang="pl-PL" sz="2000" b="1">
                <a:solidFill>
                  <a:schemeClr val="accent1"/>
                </a:solidFill>
                <a:cs typeface="Arial" charset="0"/>
              </a:rPr>
              <a:t>o-</a:t>
            </a:r>
            <a:r>
              <a:rPr lang="en-US" altLang="pl-PL" sz="2000" b="1">
                <a:solidFill>
                  <a:schemeClr val="accent1"/>
                </a:solidFill>
                <a:cs typeface="Arial" charset="0"/>
              </a:rPr>
              <a:t>production</a:t>
            </a:r>
            <a:r>
              <a:rPr lang="pl-PL" altLang="pl-PL" sz="2000" b="1">
                <a:solidFill>
                  <a:schemeClr val="tx2"/>
                </a:solidFill>
                <a:cs typeface="Arial" charset="0"/>
              </a:rPr>
              <a:t>”</a:t>
            </a:r>
            <a:r>
              <a:rPr lang="pl-PL" altLang="pl-PL" sz="2000">
                <a:solidFill>
                  <a:schemeClr val="tx2"/>
                </a:solidFill>
                <a:cs typeface="Arial" charset="0"/>
              </a:rPr>
              <a:t> </a:t>
            </a:r>
          </a:p>
        </p:txBody>
      </p:sp>
      <p:sp>
        <p:nvSpPr>
          <p:cNvPr id="9222" name="Freeform 31"/>
          <p:cNvSpPr>
            <a:spLocks/>
          </p:cNvSpPr>
          <p:nvPr/>
        </p:nvSpPr>
        <p:spPr bwMode="auto">
          <a:xfrm rot="1597240">
            <a:off x="5519739" y="1628775"/>
            <a:ext cx="2663825" cy="719138"/>
          </a:xfrm>
          <a:custGeom>
            <a:avLst/>
            <a:gdLst>
              <a:gd name="T0" fmla="*/ 2147483647 w 311"/>
              <a:gd name="T1" fmla="*/ 2147483647 h 330"/>
              <a:gd name="T2" fmla="*/ 2147483647 w 311"/>
              <a:gd name="T3" fmla="*/ 2147483647 h 330"/>
              <a:gd name="T4" fmla="*/ 2147483647 w 311"/>
              <a:gd name="T5" fmla="*/ 2147483647 h 330"/>
              <a:gd name="T6" fmla="*/ 2147483647 w 311"/>
              <a:gd name="T7" fmla="*/ 2147483647 h 330"/>
              <a:gd name="T8" fmla="*/ 2147483647 w 311"/>
              <a:gd name="T9" fmla="*/ 2147483647 h 330"/>
              <a:gd name="T10" fmla="*/ 2147483647 w 311"/>
              <a:gd name="T11" fmla="*/ 2147483647 h 330"/>
              <a:gd name="T12" fmla="*/ 2147483647 w 311"/>
              <a:gd name="T13" fmla="*/ 2147483647 h 330"/>
              <a:gd name="T14" fmla="*/ 2147483647 w 311"/>
              <a:gd name="T15" fmla="*/ 2147483647 h 330"/>
              <a:gd name="T16" fmla="*/ 2147483647 w 311"/>
              <a:gd name="T17" fmla="*/ 2147483647 h 330"/>
              <a:gd name="T18" fmla="*/ 2147483647 w 311"/>
              <a:gd name="T19" fmla="*/ 2147483647 h 330"/>
              <a:gd name="T20" fmla="*/ 2147483647 w 311"/>
              <a:gd name="T21" fmla="*/ 2147483647 h 330"/>
              <a:gd name="T22" fmla="*/ 2147483647 w 311"/>
              <a:gd name="T23" fmla="*/ 2147483647 h 330"/>
              <a:gd name="T24" fmla="*/ 2147483647 w 311"/>
              <a:gd name="T25" fmla="*/ 2147483647 h 330"/>
              <a:gd name="T26" fmla="*/ 2147483647 w 311"/>
              <a:gd name="T27" fmla="*/ 2147483647 h 330"/>
              <a:gd name="T28" fmla="*/ 2147483647 w 311"/>
              <a:gd name="T29" fmla="*/ 2147483647 h 330"/>
              <a:gd name="T30" fmla="*/ 2147483647 w 311"/>
              <a:gd name="T31" fmla="*/ 2147483647 h 330"/>
              <a:gd name="T32" fmla="*/ 2147483647 w 311"/>
              <a:gd name="T33" fmla="*/ 2147483647 h 330"/>
              <a:gd name="T34" fmla="*/ 2147483647 w 311"/>
              <a:gd name="T35" fmla="*/ 2147483647 h 330"/>
              <a:gd name="T36" fmla="*/ 2147483647 w 311"/>
              <a:gd name="T37" fmla="*/ 2147483647 h 330"/>
              <a:gd name="T38" fmla="*/ 2147483647 w 311"/>
              <a:gd name="T39" fmla="*/ 2147483647 h 330"/>
              <a:gd name="T40" fmla="*/ 2147483647 w 311"/>
              <a:gd name="T41" fmla="*/ 2147483647 h 330"/>
              <a:gd name="T42" fmla="*/ 2147483647 w 311"/>
              <a:gd name="T43" fmla="*/ 2147483647 h 330"/>
              <a:gd name="T44" fmla="*/ 2147483647 w 311"/>
              <a:gd name="T45" fmla="*/ 2147483647 h 330"/>
              <a:gd name="T46" fmla="*/ 2147483647 w 311"/>
              <a:gd name="T47" fmla="*/ 2147483647 h 330"/>
              <a:gd name="T48" fmla="*/ 2147483647 w 311"/>
              <a:gd name="T49" fmla="*/ 2147483647 h 330"/>
              <a:gd name="T50" fmla="*/ 2147483647 w 311"/>
              <a:gd name="T51" fmla="*/ 2147483647 h 330"/>
              <a:gd name="T52" fmla="*/ 2147483647 w 311"/>
              <a:gd name="T53" fmla="*/ 2147483647 h 330"/>
              <a:gd name="T54" fmla="*/ 2147483647 w 311"/>
              <a:gd name="T55" fmla="*/ 2147483647 h 330"/>
              <a:gd name="T56" fmla="*/ 2147483647 w 311"/>
              <a:gd name="T57" fmla="*/ 2147483647 h 330"/>
              <a:gd name="T58" fmla="*/ 2147483647 w 311"/>
              <a:gd name="T59" fmla="*/ 2147483647 h 330"/>
              <a:gd name="T60" fmla="*/ 2147483647 w 311"/>
              <a:gd name="T61" fmla="*/ 2147483647 h 330"/>
              <a:gd name="T62" fmla="*/ 2147483647 w 311"/>
              <a:gd name="T63" fmla="*/ 2147483647 h 330"/>
              <a:gd name="T64" fmla="*/ 2147483647 w 311"/>
              <a:gd name="T65" fmla="*/ 2147483647 h 330"/>
              <a:gd name="T66" fmla="*/ 2147483647 w 311"/>
              <a:gd name="T67" fmla="*/ 2147483647 h 330"/>
              <a:gd name="T68" fmla="*/ 2147483647 w 311"/>
              <a:gd name="T69" fmla="*/ 2147483647 h 330"/>
              <a:gd name="T70" fmla="*/ 2147483647 w 311"/>
              <a:gd name="T71" fmla="*/ 2147483647 h 330"/>
              <a:gd name="T72" fmla="*/ 2147483647 w 311"/>
              <a:gd name="T73" fmla="*/ 2147483647 h 330"/>
              <a:gd name="T74" fmla="*/ 2147483647 w 311"/>
              <a:gd name="T75" fmla="*/ 2147483647 h 330"/>
              <a:gd name="T76" fmla="*/ 2147483647 w 311"/>
              <a:gd name="T77" fmla="*/ 2147483647 h 330"/>
              <a:gd name="T78" fmla="*/ 2147483647 w 311"/>
              <a:gd name="T79" fmla="*/ 2147483647 h 330"/>
              <a:gd name="T80" fmla="*/ 2147483647 w 311"/>
              <a:gd name="T81" fmla="*/ 2147483647 h 330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311"/>
              <a:gd name="T124" fmla="*/ 0 h 330"/>
              <a:gd name="T125" fmla="*/ 311 w 311"/>
              <a:gd name="T126" fmla="*/ 330 h 330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311" h="330">
                <a:moveTo>
                  <a:pt x="0" y="330"/>
                </a:moveTo>
                <a:lnTo>
                  <a:pt x="4" y="310"/>
                </a:lnTo>
                <a:lnTo>
                  <a:pt x="7" y="300"/>
                </a:lnTo>
                <a:lnTo>
                  <a:pt x="10" y="287"/>
                </a:lnTo>
                <a:lnTo>
                  <a:pt x="14" y="277"/>
                </a:lnTo>
                <a:lnTo>
                  <a:pt x="20" y="267"/>
                </a:lnTo>
                <a:lnTo>
                  <a:pt x="24" y="254"/>
                </a:lnTo>
                <a:lnTo>
                  <a:pt x="30" y="247"/>
                </a:lnTo>
                <a:lnTo>
                  <a:pt x="37" y="234"/>
                </a:lnTo>
                <a:lnTo>
                  <a:pt x="44" y="223"/>
                </a:lnTo>
                <a:lnTo>
                  <a:pt x="54" y="210"/>
                </a:lnTo>
                <a:lnTo>
                  <a:pt x="60" y="200"/>
                </a:lnTo>
                <a:lnTo>
                  <a:pt x="70" y="190"/>
                </a:lnTo>
                <a:lnTo>
                  <a:pt x="80" y="180"/>
                </a:lnTo>
                <a:lnTo>
                  <a:pt x="94" y="170"/>
                </a:lnTo>
                <a:lnTo>
                  <a:pt x="104" y="163"/>
                </a:lnTo>
                <a:lnTo>
                  <a:pt x="114" y="153"/>
                </a:lnTo>
                <a:lnTo>
                  <a:pt x="124" y="143"/>
                </a:lnTo>
                <a:lnTo>
                  <a:pt x="134" y="137"/>
                </a:lnTo>
                <a:lnTo>
                  <a:pt x="144" y="127"/>
                </a:lnTo>
                <a:lnTo>
                  <a:pt x="157" y="120"/>
                </a:lnTo>
                <a:lnTo>
                  <a:pt x="167" y="113"/>
                </a:lnTo>
                <a:lnTo>
                  <a:pt x="180" y="107"/>
                </a:lnTo>
                <a:lnTo>
                  <a:pt x="194" y="100"/>
                </a:lnTo>
                <a:lnTo>
                  <a:pt x="204" y="93"/>
                </a:lnTo>
                <a:lnTo>
                  <a:pt x="217" y="90"/>
                </a:lnTo>
                <a:lnTo>
                  <a:pt x="227" y="87"/>
                </a:lnTo>
                <a:lnTo>
                  <a:pt x="241" y="83"/>
                </a:lnTo>
                <a:lnTo>
                  <a:pt x="251" y="0"/>
                </a:lnTo>
                <a:lnTo>
                  <a:pt x="254" y="17"/>
                </a:lnTo>
                <a:lnTo>
                  <a:pt x="257" y="27"/>
                </a:lnTo>
                <a:lnTo>
                  <a:pt x="261" y="40"/>
                </a:lnTo>
                <a:lnTo>
                  <a:pt x="264" y="50"/>
                </a:lnTo>
                <a:lnTo>
                  <a:pt x="267" y="60"/>
                </a:lnTo>
                <a:lnTo>
                  <a:pt x="267" y="67"/>
                </a:lnTo>
                <a:lnTo>
                  <a:pt x="271" y="77"/>
                </a:lnTo>
                <a:lnTo>
                  <a:pt x="277" y="87"/>
                </a:lnTo>
                <a:lnTo>
                  <a:pt x="281" y="93"/>
                </a:lnTo>
                <a:lnTo>
                  <a:pt x="287" y="103"/>
                </a:lnTo>
                <a:lnTo>
                  <a:pt x="291" y="117"/>
                </a:lnTo>
                <a:lnTo>
                  <a:pt x="297" y="123"/>
                </a:lnTo>
                <a:lnTo>
                  <a:pt x="304" y="133"/>
                </a:lnTo>
                <a:lnTo>
                  <a:pt x="311" y="143"/>
                </a:lnTo>
                <a:lnTo>
                  <a:pt x="304" y="147"/>
                </a:lnTo>
                <a:lnTo>
                  <a:pt x="297" y="153"/>
                </a:lnTo>
                <a:lnTo>
                  <a:pt x="294" y="157"/>
                </a:lnTo>
                <a:lnTo>
                  <a:pt x="287" y="163"/>
                </a:lnTo>
                <a:lnTo>
                  <a:pt x="281" y="170"/>
                </a:lnTo>
                <a:lnTo>
                  <a:pt x="274" y="177"/>
                </a:lnTo>
                <a:lnTo>
                  <a:pt x="271" y="183"/>
                </a:lnTo>
                <a:lnTo>
                  <a:pt x="264" y="190"/>
                </a:lnTo>
                <a:lnTo>
                  <a:pt x="261" y="197"/>
                </a:lnTo>
                <a:lnTo>
                  <a:pt x="254" y="207"/>
                </a:lnTo>
                <a:lnTo>
                  <a:pt x="251" y="213"/>
                </a:lnTo>
                <a:lnTo>
                  <a:pt x="244" y="220"/>
                </a:lnTo>
                <a:lnTo>
                  <a:pt x="241" y="227"/>
                </a:lnTo>
                <a:lnTo>
                  <a:pt x="234" y="234"/>
                </a:lnTo>
                <a:lnTo>
                  <a:pt x="231" y="240"/>
                </a:lnTo>
                <a:lnTo>
                  <a:pt x="227" y="250"/>
                </a:lnTo>
                <a:lnTo>
                  <a:pt x="221" y="260"/>
                </a:lnTo>
                <a:lnTo>
                  <a:pt x="227" y="173"/>
                </a:lnTo>
                <a:lnTo>
                  <a:pt x="214" y="177"/>
                </a:lnTo>
                <a:lnTo>
                  <a:pt x="200" y="180"/>
                </a:lnTo>
                <a:lnTo>
                  <a:pt x="180" y="183"/>
                </a:lnTo>
                <a:lnTo>
                  <a:pt x="167" y="190"/>
                </a:lnTo>
                <a:lnTo>
                  <a:pt x="157" y="193"/>
                </a:lnTo>
                <a:lnTo>
                  <a:pt x="140" y="200"/>
                </a:lnTo>
                <a:lnTo>
                  <a:pt x="127" y="207"/>
                </a:lnTo>
                <a:lnTo>
                  <a:pt x="117" y="210"/>
                </a:lnTo>
                <a:lnTo>
                  <a:pt x="107" y="217"/>
                </a:lnTo>
                <a:lnTo>
                  <a:pt x="97" y="220"/>
                </a:lnTo>
                <a:lnTo>
                  <a:pt x="87" y="227"/>
                </a:lnTo>
                <a:lnTo>
                  <a:pt x="77" y="234"/>
                </a:lnTo>
                <a:lnTo>
                  <a:pt x="70" y="240"/>
                </a:lnTo>
                <a:lnTo>
                  <a:pt x="60" y="247"/>
                </a:lnTo>
                <a:lnTo>
                  <a:pt x="54" y="254"/>
                </a:lnTo>
                <a:lnTo>
                  <a:pt x="44" y="264"/>
                </a:lnTo>
                <a:lnTo>
                  <a:pt x="37" y="270"/>
                </a:lnTo>
                <a:lnTo>
                  <a:pt x="30" y="280"/>
                </a:lnTo>
                <a:lnTo>
                  <a:pt x="24" y="290"/>
                </a:lnTo>
                <a:lnTo>
                  <a:pt x="17" y="300"/>
                </a:lnTo>
                <a:lnTo>
                  <a:pt x="10" y="314"/>
                </a:lnTo>
                <a:lnTo>
                  <a:pt x="0" y="330"/>
                </a:lnTo>
                <a:close/>
              </a:path>
            </a:pathLst>
          </a:custGeom>
          <a:solidFill>
            <a:srgbClr val="FF9900"/>
          </a:solidFill>
          <a:ln w="4826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pl-PL"/>
          </a:p>
        </p:txBody>
      </p:sp>
      <p:sp>
        <p:nvSpPr>
          <p:cNvPr id="9223" name="Freeform 31"/>
          <p:cNvSpPr>
            <a:spLocks/>
          </p:cNvSpPr>
          <p:nvPr/>
        </p:nvSpPr>
        <p:spPr bwMode="auto">
          <a:xfrm rot="20380310" flipV="1">
            <a:off x="5375275" y="5013325"/>
            <a:ext cx="2509838" cy="706438"/>
          </a:xfrm>
          <a:custGeom>
            <a:avLst/>
            <a:gdLst>
              <a:gd name="T0" fmla="*/ 2147483647 w 311"/>
              <a:gd name="T1" fmla="*/ 2147483647 h 330"/>
              <a:gd name="T2" fmla="*/ 2147483647 w 311"/>
              <a:gd name="T3" fmla="*/ 2147483647 h 330"/>
              <a:gd name="T4" fmla="*/ 2147483647 w 311"/>
              <a:gd name="T5" fmla="*/ 2147483647 h 330"/>
              <a:gd name="T6" fmla="*/ 2147483647 w 311"/>
              <a:gd name="T7" fmla="*/ 2147483647 h 330"/>
              <a:gd name="T8" fmla="*/ 2147483647 w 311"/>
              <a:gd name="T9" fmla="*/ 2147483647 h 330"/>
              <a:gd name="T10" fmla="*/ 2147483647 w 311"/>
              <a:gd name="T11" fmla="*/ 2147483647 h 330"/>
              <a:gd name="T12" fmla="*/ 2147483647 w 311"/>
              <a:gd name="T13" fmla="*/ 2147483647 h 330"/>
              <a:gd name="T14" fmla="*/ 2147483647 w 311"/>
              <a:gd name="T15" fmla="*/ 2147483647 h 330"/>
              <a:gd name="T16" fmla="*/ 2147483647 w 311"/>
              <a:gd name="T17" fmla="*/ 2147483647 h 330"/>
              <a:gd name="T18" fmla="*/ 2147483647 w 311"/>
              <a:gd name="T19" fmla="*/ 2147483647 h 330"/>
              <a:gd name="T20" fmla="*/ 2147483647 w 311"/>
              <a:gd name="T21" fmla="*/ 2147483647 h 330"/>
              <a:gd name="T22" fmla="*/ 2147483647 w 311"/>
              <a:gd name="T23" fmla="*/ 2147483647 h 330"/>
              <a:gd name="T24" fmla="*/ 2147483647 w 311"/>
              <a:gd name="T25" fmla="*/ 2147483647 h 330"/>
              <a:gd name="T26" fmla="*/ 2147483647 w 311"/>
              <a:gd name="T27" fmla="*/ 2147483647 h 330"/>
              <a:gd name="T28" fmla="*/ 2147483647 w 311"/>
              <a:gd name="T29" fmla="*/ 2147483647 h 330"/>
              <a:gd name="T30" fmla="*/ 2147483647 w 311"/>
              <a:gd name="T31" fmla="*/ 2147483647 h 330"/>
              <a:gd name="T32" fmla="*/ 2147483647 w 311"/>
              <a:gd name="T33" fmla="*/ 2147483647 h 330"/>
              <a:gd name="T34" fmla="*/ 2147483647 w 311"/>
              <a:gd name="T35" fmla="*/ 2147483647 h 330"/>
              <a:gd name="T36" fmla="*/ 2147483647 w 311"/>
              <a:gd name="T37" fmla="*/ 2147483647 h 330"/>
              <a:gd name="T38" fmla="*/ 2147483647 w 311"/>
              <a:gd name="T39" fmla="*/ 2147483647 h 330"/>
              <a:gd name="T40" fmla="*/ 2147483647 w 311"/>
              <a:gd name="T41" fmla="*/ 2147483647 h 330"/>
              <a:gd name="T42" fmla="*/ 2147483647 w 311"/>
              <a:gd name="T43" fmla="*/ 2147483647 h 330"/>
              <a:gd name="T44" fmla="*/ 2147483647 w 311"/>
              <a:gd name="T45" fmla="*/ 2147483647 h 330"/>
              <a:gd name="T46" fmla="*/ 2147483647 w 311"/>
              <a:gd name="T47" fmla="*/ 2147483647 h 330"/>
              <a:gd name="T48" fmla="*/ 2147483647 w 311"/>
              <a:gd name="T49" fmla="*/ 2147483647 h 330"/>
              <a:gd name="T50" fmla="*/ 2147483647 w 311"/>
              <a:gd name="T51" fmla="*/ 2147483647 h 330"/>
              <a:gd name="T52" fmla="*/ 2147483647 w 311"/>
              <a:gd name="T53" fmla="*/ 2147483647 h 330"/>
              <a:gd name="T54" fmla="*/ 2147483647 w 311"/>
              <a:gd name="T55" fmla="*/ 2147483647 h 330"/>
              <a:gd name="T56" fmla="*/ 2147483647 w 311"/>
              <a:gd name="T57" fmla="*/ 2147483647 h 330"/>
              <a:gd name="T58" fmla="*/ 2147483647 w 311"/>
              <a:gd name="T59" fmla="*/ 2147483647 h 330"/>
              <a:gd name="T60" fmla="*/ 2147483647 w 311"/>
              <a:gd name="T61" fmla="*/ 2147483647 h 330"/>
              <a:gd name="T62" fmla="*/ 2147483647 w 311"/>
              <a:gd name="T63" fmla="*/ 2147483647 h 330"/>
              <a:gd name="T64" fmla="*/ 2147483647 w 311"/>
              <a:gd name="T65" fmla="*/ 2147483647 h 330"/>
              <a:gd name="T66" fmla="*/ 2147483647 w 311"/>
              <a:gd name="T67" fmla="*/ 2147483647 h 330"/>
              <a:gd name="T68" fmla="*/ 2147483647 w 311"/>
              <a:gd name="T69" fmla="*/ 2147483647 h 330"/>
              <a:gd name="T70" fmla="*/ 2147483647 w 311"/>
              <a:gd name="T71" fmla="*/ 2147483647 h 330"/>
              <a:gd name="T72" fmla="*/ 2147483647 w 311"/>
              <a:gd name="T73" fmla="*/ 2147483647 h 330"/>
              <a:gd name="T74" fmla="*/ 2147483647 w 311"/>
              <a:gd name="T75" fmla="*/ 2147483647 h 330"/>
              <a:gd name="T76" fmla="*/ 2147483647 w 311"/>
              <a:gd name="T77" fmla="*/ 2147483647 h 330"/>
              <a:gd name="T78" fmla="*/ 2147483647 w 311"/>
              <a:gd name="T79" fmla="*/ 2147483647 h 330"/>
              <a:gd name="T80" fmla="*/ 2147483647 w 311"/>
              <a:gd name="T81" fmla="*/ 2147483647 h 330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311"/>
              <a:gd name="T124" fmla="*/ 0 h 330"/>
              <a:gd name="T125" fmla="*/ 311 w 311"/>
              <a:gd name="T126" fmla="*/ 330 h 330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311" h="330">
                <a:moveTo>
                  <a:pt x="0" y="330"/>
                </a:moveTo>
                <a:lnTo>
                  <a:pt x="4" y="310"/>
                </a:lnTo>
                <a:lnTo>
                  <a:pt x="7" y="300"/>
                </a:lnTo>
                <a:lnTo>
                  <a:pt x="10" y="287"/>
                </a:lnTo>
                <a:lnTo>
                  <a:pt x="14" y="277"/>
                </a:lnTo>
                <a:lnTo>
                  <a:pt x="20" y="267"/>
                </a:lnTo>
                <a:lnTo>
                  <a:pt x="24" y="254"/>
                </a:lnTo>
                <a:lnTo>
                  <a:pt x="30" y="247"/>
                </a:lnTo>
                <a:lnTo>
                  <a:pt x="37" y="234"/>
                </a:lnTo>
                <a:lnTo>
                  <a:pt x="44" y="223"/>
                </a:lnTo>
                <a:lnTo>
                  <a:pt x="54" y="210"/>
                </a:lnTo>
                <a:lnTo>
                  <a:pt x="60" y="200"/>
                </a:lnTo>
                <a:lnTo>
                  <a:pt x="70" y="190"/>
                </a:lnTo>
                <a:lnTo>
                  <a:pt x="80" y="180"/>
                </a:lnTo>
                <a:lnTo>
                  <a:pt x="94" y="170"/>
                </a:lnTo>
                <a:lnTo>
                  <a:pt x="104" y="163"/>
                </a:lnTo>
                <a:lnTo>
                  <a:pt x="114" y="153"/>
                </a:lnTo>
                <a:lnTo>
                  <a:pt x="124" y="143"/>
                </a:lnTo>
                <a:lnTo>
                  <a:pt x="134" y="137"/>
                </a:lnTo>
                <a:lnTo>
                  <a:pt x="144" y="127"/>
                </a:lnTo>
                <a:lnTo>
                  <a:pt x="157" y="120"/>
                </a:lnTo>
                <a:lnTo>
                  <a:pt x="167" y="113"/>
                </a:lnTo>
                <a:lnTo>
                  <a:pt x="180" y="107"/>
                </a:lnTo>
                <a:lnTo>
                  <a:pt x="194" y="100"/>
                </a:lnTo>
                <a:lnTo>
                  <a:pt x="204" y="93"/>
                </a:lnTo>
                <a:lnTo>
                  <a:pt x="217" y="90"/>
                </a:lnTo>
                <a:lnTo>
                  <a:pt x="227" y="87"/>
                </a:lnTo>
                <a:lnTo>
                  <a:pt x="241" y="83"/>
                </a:lnTo>
                <a:lnTo>
                  <a:pt x="251" y="0"/>
                </a:lnTo>
                <a:lnTo>
                  <a:pt x="254" y="17"/>
                </a:lnTo>
                <a:lnTo>
                  <a:pt x="257" y="27"/>
                </a:lnTo>
                <a:lnTo>
                  <a:pt x="261" y="40"/>
                </a:lnTo>
                <a:lnTo>
                  <a:pt x="264" y="50"/>
                </a:lnTo>
                <a:lnTo>
                  <a:pt x="267" y="60"/>
                </a:lnTo>
                <a:lnTo>
                  <a:pt x="267" y="67"/>
                </a:lnTo>
                <a:lnTo>
                  <a:pt x="271" y="77"/>
                </a:lnTo>
                <a:lnTo>
                  <a:pt x="277" y="87"/>
                </a:lnTo>
                <a:lnTo>
                  <a:pt x="281" y="93"/>
                </a:lnTo>
                <a:lnTo>
                  <a:pt x="287" y="103"/>
                </a:lnTo>
                <a:lnTo>
                  <a:pt x="291" y="117"/>
                </a:lnTo>
                <a:lnTo>
                  <a:pt x="297" y="123"/>
                </a:lnTo>
                <a:lnTo>
                  <a:pt x="304" y="133"/>
                </a:lnTo>
                <a:lnTo>
                  <a:pt x="311" y="143"/>
                </a:lnTo>
                <a:lnTo>
                  <a:pt x="304" y="147"/>
                </a:lnTo>
                <a:lnTo>
                  <a:pt x="297" y="153"/>
                </a:lnTo>
                <a:lnTo>
                  <a:pt x="294" y="157"/>
                </a:lnTo>
                <a:lnTo>
                  <a:pt x="287" y="163"/>
                </a:lnTo>
                <a:lnTo>
                  <a:pt x="281" y="170"/>
                </a:lnTo>
                <a:lnTo>
                  <a:pt x="274" y="177"/>
                </a:lnTo>
                <a:lnTo>
                  <a:pt x="271" y="183"/>
                </a:lnTo>
                <a:lnTo>
                  <a:pt x="264" y="190"/>
                </a:lnTo>
                <a:lnTo>
                  <a:pt x="261" y="197"/>
                </a:lnTo>
                <a:lnTo>
                  <a:pt x="254" y="207"/>
                </a:lnTo>
                <a:lnTo>
                  <a:pt x="251" y="213"/>
                </a:lnTo>
                <a:lnTo>
                  <a:pt x="244" y="220"/>
                </a:lnTo>
                <a:lnTo>
                  <a:pt x="241" y="227"/>
                </a:lnTo>
                <a:lnTo>
                  <a:pt x="234" y="234"/>
                </a:lnTo>
                <a:lnTo>
                  <a:pt x="231" y="240"/>
                </a:lnTo>
                <a:lnTo>
                  <a:pt x="227" y="250"/>
                </a:lnTo>
                <a:lnTo>
                  <a:pt x="221" y="260"/>
                </a:lnTo>
                <a:lnTo>
                  <a:pt x="227" y="173"/>
                </a:lnTo>
                <a:lnTo>
                  <a:pt x="214" y="177"/>
                </a:lnTo>
                <a:lnTo>
                  <a:pt x="200" y="180"/>
                </a:lnTo>
                <a:lnTo>
                  <a:pt x="180" y="183"/>
                </a:lnTo>
                <a:lnTo>
                  <a:pt x="167" y="190"/>
                </a:lnTo>
                <a:lnTo>
                  <a:pt x="157" y="193"/>
                </a:lnTo>
                <a:lnTo>
                  <a:pt x="140" y="200"/>
                </a:lnTo>
                <a:lnTo>
                  <a:pt x="127" y="207"/>
                </a:lnTo>
                <a:lnTo>
                  <a:pt x="117" y="210"/>
                </a:lnTo>
                <a:lnTo>
                  <a:pt x="107" y="217"/>
                </a:lnTo>
                <a:lnTo>
                  <a:pt x="97" y="220"/>
                </a:lnTo>
                <a:lnTo>
                  <a:pt x="87" y="227"/>
                </a:lnTo>
                <a:lnTo>
                  <a:pt x="77" y="234"/>
                </a:lnTo>
                <a:lnTo>
                  <a:pt x="70" y="240"/>
                </a:lnTo>
                <a:lnTo>
                  <a:pt x="60" y="247"/>
                </a:lnTo>
                <a:lnTo>
                  <a:pt x="54" y="254"/>
                </a:lnTo>
                <a:lnTo>
                  <a:pt x="44" y="264"/>
                </a:lnTo>
                <a:lnTo>
                  <a:pt x="37" y="270"/>
                </a:lnTo>
                <a:lnTo>
                  <a:pt x="30" y="280"/>
                </a:lnTo>
                <a:lnTo>
                  <a:pt x="24" y="290"/>
                </a:lnTo>
                <a:lnTo>
                  <a:pt x="17" y="300"/>
                </a:lnTo>
                <a:lnTo>
                  <a:pt x="10" y="314"/>
                </a:lnTo>
                <a:lnTo>
                  <a:pt x="0" y="330"/>
                </a:lnTo>
                <a:close/>
              </a:path>
            </a:pathLst>
          </a:custGeom>
          <a:solidFill>
            <a:srgbClr val="FF9900"/>
          </a:solidFill>
          <a:ln w="4826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pl-PL"/>
          </a:p>
        </p:txBody>
      </p:sp>
      <p:sp>
        <p:nvSpPr>
          <p:cNvPr id="18445" name="Text Box 13"/>
          <p:cNvSpPr txBox="1">
            <a:spLocks noChangeArrowheads="1"/>
          </p:cNvSpPr>
          <p:nvPr/>
        </p:nvSpPr>
        <p:spPr bwMode="auto">
          <a:xfrm>
            <a:off x="3000376" y="4149725"/>
            <a:ext cx="2303463" cy="914400"/>
          </a:xfrm>
          <a:prstGeom prst="rect">
            <a:avLst/>
          </a:prstGeom>
          <a:solidFill>
            <a:srgbClr val="FF99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pPr algn="ctr">
              <a:defRPr/>
            </a:pPr>
            <a:r>
              <a:rPr lang="en-US" altLang="pl-PL" sz="2000" b="1">
                <a:effectLst>
                  <a:outerShdw blurRad="38100" dist="38100" dir="2700000" algn="tl">
                    <a:srgbClr val="FFFFFF"/>
                  </a:outerShdw>
                </a:effectLst>
                <a:latin typeface="Verdana" pitchFamily="34" charset="0"/>
              </a:rPr>
              <a:t>knowledge,</a:t>
            </a:r>
          </a:p>
          <a:p>
            <a:pPr algn="ctr">
              <a:defRPr/>
            </a:pPr>
            <a:r>
              <a:rPr lang="en-US" altLang="pl-PL" sz="2000" b="1">
                <a:effectLst>
                  <a:outerShdw blurRad="38100" dist="38100" dir="2700000" algn="tl">
                    <a:srgbClr val="FFFFFF"/>
                  </a:outerShdw>
                </a:effectLst>
                <a:latin typeface="Verdana" pitchFamily="34" charset="0"/>
              </a:rPr>
              <a:t>creativity, innovativeness</a:t>
            </a:r>
            <a:r>
              <a:rPr lang="en-US" altLang="pl-PL" sz="2000">
                <a:solidFill>
                  <a:srgbClr val="204F9C"/>
                </a:solidFill>
                <a:latin typeface="Verdana" pitchFamily="34" charset="0"/>
              </a:rPr>
              <a:t> </a:t>
            </a:r>
            <a:r>
              <a:rPr lang="en-US" altLang="pl-PL" sz="2000" b="1">
                <a:effectLst>
                  <a:outerShdw blurRad="38100" dist="38100" dir="2700000" algn="tl">
                    <a:srgbClr val="FFFFFF"/>
                  </a:outerShdw>
                </a:effectLst>
                <a:latin typeface="Verdana" pitchFamily="34" charset="0"/>
              </a:rPr>
              <a:t> </a:t>
            </a:r>
          </a:p>
        </p:txBody>
      </p:sp>
      <p:pic>
        <p:nvPicPr>
          <p:cNvPr id="9225" name="Picture 14" descr="ANd9GcSfuUDiKdqZyAKoL7HRi82i8DU09hvbIuwT4MUq92qiMDym2Foq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0726" y="1916113"/>
            <a:ext cx="3967163" cy="1414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7" name="Text Box 15"/>
          <p:cNvSpPr txBox="1">
            <a:spLocks noChangeArrowheads="1"/>
          </p:cNvSpPr>
          <p:nvPr/>
        </p:nvSpPr>
        <p:spPr bwMode="auto">
          <a:xfrm>
            <a:off x="4079876" y="2852738"/>
            <a:ext cx="1655763" cy="609600"/>
          </a:xfrm>
          <a:prstGeom prst="rect">
            <a:avLst/>
          </a:prstGeom>
          <a:solidFill>
            <a:srgbClr val="FF99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pl-PL" sz="2000" b="1">
                <a:effectLst>
                  <a:outerShdw blurRad="38100" dist="38100" dir="2700000" algn="tl">
                    <a:srgbClr val="FFFFFF"/>
                  </a:outerShdw>
                </a:effectLst>
                <a:latin typeface="Verdana" pitchFamily="34" charset="0"/>
              </a:rPr>
              <a:t>knowledge </a:t>
            </a:r>
            <a:r>
              <a:rPr lang="pl-PL" altLang="pl-PL" sz="2000" b="1">
                <a:effectLst>
                  <a:outerShdw blurRad="38100" dist="38100" dir="2700000" algn="tl">
                    <a:srgbClr val="FFFFFF"/>
                  </a:outerShdw>
                </a:effectLst>
                <a:latin typeface="Verdana" pitchFamily="34" charset="0"/>
              </a:rPr>
              <a:t>sharing</a:t>
            </a:r>
            <a:r>
              <a:rPr lang="pl-PL" altLang="pl-PL" sz="2000">
                <a:solidFill>
                  <a:srgbClr val="204F9C"/>
                </a:solidFill>
                <a:latin typeface="Verdana" pitchFamily="34" charset="0"/>
              </a:rPr>
              <a:t> </a:t>
            </a:r>
            <a:r>
              <a:rPr lang="en-US" altLang="pl-PL" sz="2000">
                <a:solidFill>
                  <a:srgbClr val="204F9C"/>
                </a:solidFill>
                <a:latin typeface="Verdana" pitchFamily="34" charset="0"/>
              </a:rPr>
              <a:t> </a:t>
            </a:r>
            <a:endParaRPr lang="pl-PL" altLang="pl-PL" sz="2000">
              <a:solidFill>
                <a:srgbClr val="204F9C"/>
              </a:solidFill>
              <a:latin typeface="Verdana" pitchFamily="34" charset="0"/>
            </a:endParaRPr>
          </a:p>
        </p:txBody>
      </p:sp>
      <p:sp>
        <p:nvSpPr>
          <p:cNvPr id="9227" name="Text Box 16"/>
          <p:cNvSpPr txBox="1">
            <a:spLocks noChangeArrowheads="1"/>
          </p:cNvSpPr>
          <p:nvPr/>
        </p:nvSpPr>
        <p:spPr bwMode="auto">
          <a:xfrm>
            <a:off x="5735638" y="2636839"/>
            <a:ext cx="4716462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rIns="0"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pl-PL" sz="2000" b="1">
                <a:solidFill>
                  <a:srgbClr val="333333"/>
                </a:solidFill>
                <a:cs typeface="Arial" charset="0"/>
              </a:rPr>
              <a:t>consumers share knowledge with enterprises and enterprises use this knowledge to produce things of value</a:t>
            </a:r>
          </a:p>
        </p:txBody>
      </p:sp>
      <p:sp>
        <p:nvSpPr>
          <p:cNvPr id="9228" name="Text Box 17"/>
          <p:cNvSpPr txBox="1">
            <a:spLocks noChangeArrowheads="1"/>
          </p:cNvSpPr>
          <p:nvPr/>
        </p:nvSpPr>
        <p:spPr bwMode="auto">
          <a:xfrm>
            <a:off x="2782888" y="3573463"/>
            <a:ext cx="23050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rIns="0"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pl-PL" sz="1600" b="1">
                <a:solidFill>
                  <a:schemeClr val="tx1"/>
                </a:solidFill>
                <a:cs typeface="Arial" charset="0"/>
              </a:rPr>
              <a:t>utilize</a:t>
            </a:r>
          </a:p>
        </p:txBody>
      </p:sp>
      <p:sp>
        <p:nvSpPr>
          <p:cNvPr id="9229" name="Freeform 31"/>
          <p:cNvSpPr>
            <a:spLocks/>
          </p:cNvSpPr>
          <p:nvPr/>
        </p:nvSpPr>
        <p:spPr bwMode="auto">
          <a:xfrm rot="-2408386">
            <a:off x="3071814" y="3357563"/>
            <a:ext cx="1023937" cy="476250"/>
          </a:xfrm>
          <a:custGeom>
            <a:avLst/>
            <a:gdLst>
              <a:gd name="T0" fmla="*/ 2147483647 w 311"/>
              <a:gd name="T1" fmla="*/ 2147483647 h 330"/>
              <a:gd name="T2" fmla="*/ 2147483647 w 311"/>
              <a:gd name="T3" fmla="*/ 2147483647 h 330"/>
              <a:gd name="T4" fmla="*/ 2147483647 w 311"/>
              <a:gd name="T5" fmla="*/ 2147483647 h 330"/>
              <a:gd name="T6" fmla="*/ 2147483647 w 311"/>
              <a:gd name="T7" fmla="*/ 2147483647 h 330"/>
              <a:gd name="T8" fmla="*/ 2147483647 w 311"/>
              <a:gd name="T9" fmla="*/ 2147483647 h 330"/>
              <a:gd name="T10" fmla="*/ 2147483647 w 311"/>
              <a:gd name="T11" fmla="*/ 2147483647 h 330"/>
              <a:gd name="T12" fmla="*/ 2147483647 w 311"/>
              <a:gd name="T13" fmla="*/ 2147483647 h 330"/>
              <a:gd name="T14" fmla="*/ 2147483647 w 311"/>
              <a:gd name="T15" fmla="*/ 2147483647 h 330"/>
              <a:gd name="T16" fmla="*/ 2147483647 w 311"/>
              <a:gd name="T17" fmla="*/ 2147483647 h 330"/>
              <a:gd name="T18" fmla="*/ 2147483647 w 311"/>
              <a:gd name="T19" fmla="*/ 2147483647 h 330"/>
              <a:gd name="T20" fmla="*/ 2147483647 w 311"/>
              <a:gd name="T21" fmla="*/ 2147483647 h 330"/>
              <a:gd name="T22" fmla="*/ 2147483647 w 311"/>
              <a:gd name="T23" fmla="*/ 2147483647 h 330"/>
              <a:gd name="T24" fmla="*/ 2147483647 w 311"/>
              <a:gd name="T25" fmla="*/ 2147483647 h 330"/>
              <a:gd name="T26" fmla="*/ 2147483647 w 311"/>
              <a:gd name="T27" fmla="*/ 2147483647 h 330"/>
              <a:gd name="T28" fmla="*/ 2147483647 w 311"/>
              <a:gd name="T29" fmla="*/ 2147483647 h 330"/>
              <a:gd name="T30" fmla="*/ 2147483647 w 311"/>
              <a:gd name="T31" fmla="*/ 2147483647 h 330"/>
              <a:gd name="T32" fmla="*/ 2147483647 w 311"/>
              <a:gd name="T33" fmla="*/ 2147483647 h 330"/>
              <a:gd name="T34" fmla="*/ 2147483647 w 311"/>
              <a:gd name="T35" fmla="*/ 2147483647 h 330"/>
              <a:gd name="T36" fmla="*/ 2147483647 w 311"/>
              <a:gd name="T37" fmla="*/ 2147483647 h 330"/>
              <a:gd name="T38" fmla="*/ 2147483647 w 311"/>
              <a:gd name="T39" fmla="*/ 2147483647 h 330"/>
              <a:gd name="T40" fmla="*/ 2147483647 w 311"/>
              <a:gd name="T41" fmla="*/ 2147483647 h 330"/>
              <a:gd name="T42" fmla="*/ 2147483647 w 311"/>
              <a:gd name="T43" fmla="*/ 2147483647 h 330"/>
              <a:gd name="T44" fmla="*/ 2147483647 w 311"/>
              <a:gd name="T45" fmla="*/ 2147483647 h 330"/>
              <a:gd name="T46" fmla="*/ 2147483647 w 311"/>
              <a:gd name="T47" fmla="*/ 2147483647 h 330"/>
              <a:gd name="T48" fmla="*/ 2147483647 w 311"/>
              <a:gd name="T49" fmla="*/ 2147483647 h 330"/>
              <a:gd name="T50" fmla="*/ 2147483647 w 311"/>
              <a:gd name="T51" fmla="*/ 2147483647 h 330"/>
              <a:gd name="T52" fmla="*/ 2147483647 w 311"/>
              <a:gd name="T53" fmla="*/ 2147483647 h 330"/>
              <a:gd name="T54" fmla="*/ 2147483647 w 311"/>
              <a:gd name="T55" fmla="*/ 2147483647 h 330"/>
              <a:gd name="T56" fmla="*/ 2147483647 w 311"/>
              <a:gd name="T57" fmla="*/ 2147483647 h 330"/>
              <a:gd name="T58" fmla="*/ 2147483647 w 311"/>
              <a:gd name="T59" fmla="*/ 2147483647 h 330"/>
              <a:gd name="T60" fmla="*/ 2147483647 w 311"/>
              <a:gd name="T61" fmla="*/ 2147483647 h 330"/>
              <a:gd name="T62" fmla="*/ 2147483647 w 311"/>
              <a:gd name="T63" fmla="*/ 2147483647 h 330"/>
              <a:gd name="T64" fmla="*/ 2147483647 w 311"/>
              <a:gd name="T65" fmla="*/ 2147483647 h 330"/>
              <a:gd name="T66" fmla="*/ 2147483647 w 311"/>
              <a:gd name="T67" fmla="*/ 2147483647 h 330"/>
              <a:gd name="T68" fmla="*/ 2147483647 w 311"/>
              <a:gd name="T69" fmla="*/ 2147483647 h 330"/>
              <a:gd name="T70" fmla="*/ 2147483647 w 311"/>
              <a:gd name="T71" fmla="*/ 2147483647 h 330"/>
              <a:gd name="T72" fmla="*/ 2147483647 w 311"/>
              <a:gd name="T73" fmla="*/ 2147483647 h 330"/>
              <a:gd name="T74" fmla="*/ 2147483647 w 311"/>
              <a:gd name="T75" fmla="*/ 2147483647 h 330"/>
              <a:gd name="T76" fmla="*/ 2147483647 w 311"/>
              <a:gd name="T77" fmla="*/ 2147483647 h 330"/>
              <a:gd name="T78" fmla="*/ 2147483647 w 311"/>
              <a:gd name="T79" fmla="*/ 2147483647 h 330"/>
              <a:gd name="T80" fmla="*/ 2147483647 w 311"/>
              <a:gd name="T81" fmla="*/ 2147483647 h 330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311"/>
              <a:gd name="T124" fmla="*/ 0 h 330"/>
              <a:gd name="T125" fmla="*/ 311 w 311"/>
              <a:gd name="T126" fmla="*/ 330 h 330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311" h="330">
                <a:moveTo>
                  <a:pt x="0" y="330"/>
                </a:moveTo>
                <a:lnTo>
                  <a:pt x="4" y="310"/>
                </a:lnTo>
                <a:lnTo>
                  <a:pt x="7" y="300"/>
                </a:lnTo>
                <a:lnTo>
                  <a:pt x="10" y="287"/>
                </a:lnTo>
                <a:lnTo>
                  <a:pt x="14" y="277"/>
                </a:lnTo>
                <a:lnTo>
                  <a:pt x="20" y="267"/>
                </a:lnTo>
                <a:lnTo>
                  <a:pt x="24" y="254"/>
                </a:lnTo>
                <a:lnTo>
                  <a:pt x="30" y="247"/>
                </a:lnTo>
                <a:lnTo>
                  <a:pt x="37" y="234"/>
                </a:lnTo>
                <a:lnTo>
                  <a:pt x="44" y="223"/>
                </a:lnTo>
                <a:lnTo>
                  <a:pt x="54" y="210"/>
                </a:lnTo>
                <a:lnTo>
                  <a:pt x="60" y="200"/>
                </a:lnTo>
                <a:lnTo>
                  <a:pt x="70" y="190"/>
                </a:lnTo>
                <a:lnTo>
                  <a:pt x="80" y="180"/>
                </a:lnTo>
                <a:lnTo>
                  <a:pt x="94" y="170"/>
                </a:lnTo>
                <a:lnTo>
                  <a:pt x="104" y="163"/>
                </a:lnTo>
                <a:lnTo>
                  <a:pt x="114" y="153"/>
                </a:lnTo>
                <a:lnTo>
                  <a:pt x="124" y="143"/>
                </a:lnTo>
                <a:lnTo>
                  <a:pt x="134" y="137"/>
                </a:lnTo>
                <a:lnTo>
                  <a:pt x="144" y="127"/>
                </a:lnTo>
                <a:lnTo>
                  <a:pt x="157" y="120"/>
                </a:lnTo>
                <a:lnTo>
                  <a:pt x="167" y="113"/>
                </a:lnTo>
                <a:lnTo>
                  <a:pt x="180" y="107"/>
                </a:lnTo>
                <a:lnTo>
                  <a:pt x="194" y="100"/>
                </a:lnTo>
                <a:lnTo>
                  <a:pt x="204" y="93"/>
                </a:lnTo>
                <a:lnTo>
                  <a:pt x="217" y="90"/>
                </a:lnTo>
                <a:lnTo>
                  <a:pt x="227" y="87"/>
                </a:lnTo>
                <a:lnTo>
                  <a:pt x="241" y="83"/>
                </a:lnTo>
                <a:lnTo>
                  <a:pt x="251" y="0"/>
                </a:lnTo>
                <a:lnTo>
                  <a:pt x="254" y="17"/>
                </a:lnTo>
                <a:lnTo>
                  <a:pt x="257" y="27"/>
                </a:lnTo>
                <a:lnTo>
                  <a:pt x="261" y="40"/>
                </a:lnTo>
                <a:lnTo>
                  <a:pt x="264" y="50"/>
                </a:lnTo>
                <a:lnTo>
                  <a:pt x="267" y="60"/>
                </a:lnTo>
                <a:lnTo>
                  <a:pt x="267" y="67"/>
                </a:lnTo>
                <a:lnTo>
                  <a:pt x="271" y="77"/>
                </a:lnTo>
                <a:lnTo>
                  <a:pt x="277" y="87"/>
                </a:lnTo>
                <a:lnTo>
                  <a:pt x="281" y="93"/>
                </a:lnTo>
                <a:lnTo>
                  <a:pt x="287" y="103"/>
                </a:lnTo>
                <a:lnTo>
                  <a:pt x="291" y="117"/>
                </a:lnTo>
                <a:lnTo>
                  <a:pt x="297" y="123"/>
                </a:lnTo>
                <a:lnTo>
                  <a:pt x="304" y="133"/>
                </a:lnTo>
                <a:lnTo>
                  <a:pt x="311" y="143"/>
                </a:lnTo>
                <a:lnTo>
                  <a:pt x="304" y="147"/>
                </a:lnTo>
                <a:lnTo>
                  <a:pt x="297" y="153"/>
                </a:lnTo>
                <a:lnTo>
                  <a:pt x="294" y="157"/>
                </a:lnTo>
                <a:lnTo>
                  <a:pt x="287" y="163"/>
                </a:lnTo>
                <a:lnTo>
                  <a:pt x="281" y="170"/>
                </a:lnTo>
                <a:lnTo>
                  <a:pt x="274" y="177"/>
                </a:lnTo>
                <a:lnTo>
                  <a:pt x="271" y="183"/>
                </a:lnTo>
                <a:lnTo>
                  <a:pt x="264" y="190"/>
                </a:lnTo>
                <a:lnTo>
                  <a:pt x="261" y="197"/>
                </a:lnTo>
                <a:lnTo>
                  <a:pt x="254" y="207"/>
                </a:lnTo>
                <a:lnTo>
                  <a:pt x="251" y="213"/>
                </a:lnTo>
                <a:lnTo>
                  <a:pt x="244" y="220"/>
                </a:lnTo>
                <a:lnTo>
                  <a:pt x="241" y="227"/>
                </a:lnTo>
                <a:lnTo>
                  <a:pt x="234" y="234"/>
                </a:lnTo>
                <a:lnTo>
                  <a:pt x="231" y="240"/>
                </a:lnTo>
                <a:lnTo>
                  <a:pt x="227" y="250"/>
                </a:lnTo>
                <a:lnTo>
                  <a:pt x="221" y="260"/>
                </a:lnTo>
                <a:lnTo>
                  <a:pt x="227" y="173"/>
                </a:lnTo>
                <a:lnTo>
                  <a:pt x="214" y="177"/>
                </a:lnTo>
                <a:lnTo>
                  <a:pt x="200" y="180"/>
                </a:lnTo>
                <a:lnTo>
                  <a:pt x="180" y="183"/>
                </a:lnTo>
                <a:lnTo>
                  <a:pt x="167" y="190"/>
                </a:lnTo>
                <a:lnTo>
                  <a:pt x="157" y="193"/>
                </a:lnTo>
                <a:lnTo>
                  <a:pt x="140" y="200"/>
                </a:lnTo>
                <a:lnTo>
                  <a:pt x="127" y="207"/>
                </a:lnTo>
                <a:lnTo>
                  <a:pt x="117" y="210"/>
                </a:lnTo>
                <a:lnTo>
                  <a:pt x="107" y="217"/>
                </a:lnTo>
                <a:lnTo>
                  <a:pt x="97" y="220"/>
                </a:lnTo>
                <a:lnTo>
                  <a:pt x="87" y="227"/>
                </a:lnTo>
                <a:lnTo>
                  <a:pt x="77" y="234"/>
                </a:lnTo>
                <a:lnTo>
                  <a:pt x="70" y="240"/>
                </a:lnTo>
                <a:lnTo>
                  <a:pt x="60" y="247"/>
                </a:lnTo>
                <a:lnTo>
                  <a:pt x="54" y="254"/>
                </a:lnTo>
                <a:lnTo>
                  <a:pt x="44" y="264"/>
                </a:lnTo>
                <a:lnTo>
                  <a:pt x="37" y="270"/>
                </a:lnTo>
                <a:lnTo>
                  <a:pt x="30" y="280"/>
                </a:lnTo>
                <a:lnTo>
                  <a:pt x="24" y="290"/>
                </a:lnTo>
                <a:lnTo>
                  <a:pt x="17" y="300"/>
                </a:lnTo>
                <a:lnTo>
                  <a:pt x="10" y="314"/>
                </a:lnTo>
                <a:lnTo>
                  <a:pt x="0" y="330"/>
                </a:lnTo>
                <a:close/>
              </a:path>
            </a:pathLst>
          </a:custGeom>
          <a:solidFill>
            <a:srgbClr val="FF9900"/>
          </a:solidFill>
          <a:ln w="4826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pl-PL"/>
          </a:p>
        </p:txBody>
      </p:sp>
      <p:sp>
        <p:nvSpPr>
          <p:cNvPr id="9230" name="Text Box 19"/>
          <p:cNvSpPr txBox="1">
            <a:spLocks noChangeArrowheads="1"/>
          </p:cNvSpPr>
          <p:nvPr/>
        </p:nvSpPr>
        <p:spPr bwMode="auto">
          <a:xfrm>
            <a:off x="6816726" y="1268414"/>
            <a:ext cx="3635375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rIns="0"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pl-PL" sz="1600" b="1">
                <a:solidFill>
                  <a:srgbClr val="333333"/>
                </a:solidFill>
                <a:cs typeface="Arial" charset="0"/>
              </a:rPr>
              <a:t>blur the traditional role</a:t>
            </a:r>
            <a:r>
              <a:rPr lang="pl-PL" altLang="pl-PL" sz="1600" b="1">
                <a:solidFill>
                  <a:srgbClr val="333333"/>
                </a:solidFill>
                <a:cs typeface="Arial" charset="0"/>
              </a:rPr>
              <a:t>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pl-PL" sz="1600" b="1">
                <a:solidFill>
                  <a:srgbClr val="333333"/>
                </a:solidFill>
                <a:cs typeface="Arial" charset="0"/>
              </a:rPr>
              <a:t>of producers and consumers</a:t>
            </a:r>
            <a:endParaRPr lang="en-US" altLang="pl-PL" sz="1600">
              <a:solidFill>
                <a:srgbClr val="333333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9249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ymbol zastępczy numeru slajd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D9D5BC47-30FF-499E-A2D2-F37B074B3993}" type="slidenum">
              <a:rPr lang="pl-PL" altLang="pl-PL" sz="1200">
                <a:solidFill>
                  <a:srgbClr val="898989"/>
                </a:solidFill>
                <a:cs typeface="Arial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pl-PL" altLang="pl-PL" sz="1200">
              <a:solidFill>
                <a:srgbClr val="898989"/>
              </a:solidFill>
              <a:cs typeface="Arial" charset="0"/>
            </a:endParaRPr>
          </a:p>
        </p:txBody>
      </p:sp>
      <p:sp>
        <p:nvSpPr>
          <p:cNvPr id="11267" name="Tytuł 1"/>
          <p:cNvSpPr>
            <a:spLocks noGrp="1"/>
          </p:cNvSpPr>
          <p:nvPr>
            <p:ph type="title" idx="4294967295"/>
          </p:nvPr>
        </p:nvSpPr>
        <p:spPr>
          <a:xfrm>
            <a:off x="3406775" y="0"/>
            <a:ext cx="8785225" cy="1143000"/>
          </a:xfrm>
        </p:spPr>
        <p:txBody>
          <a:bodyPr/>
          <a:lstStyle/>
          <a:p>
            <a:pPr eaLnBrk="1" hangingPunct="1"/>
            <a:r>
              <a:rPr lang="en-US" altLang="pl-PL" sz="3600" b="1"/>
              <a:t>Research gap</a:t>
            </a:r>
          </a:p>
        </p:txBody>
      </p:sp>
      <p:sp>
        <p:nvSpPr>
          <p:cNvPr id="52227" name="Rectangle 3"/>
          <p:cNvSpPr>
            <a:spLocks noChangeArrowheads="1"/>
          </p:cNvSpPr>
          <p:nvPr/>
        </p:nvSpPr>
        <p:spPr bwMode="auto">
          <a:xfrm>
            <a:off x="1774826" y="3429001"/>
            <a:ext cx="8893175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</a:defRPr>
            </a:lvl1pPr>
            <a:lvl2pPr marL="820738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</a:defRPr>
            </a:lvl2pPr>
            <a:lvl3pPr marL="1228725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</a:defRPr>
            </a:lvl3pPr>
            <a:lvl4pPr marL="1636713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9pPr>
          </a:lstStyle>
          <a:p>
            <a:pPr>
              <a:buClr>
                <a:srgbClr val="5F5F5F"/>
              </a:buClr>
              <a:buFont typeface="Wingdings" pitchFamily="2" charset="2"/>
              <a:buNone/>
              <a:defRPr/>
            </a:pPr>
            <a:r>
              <a:rPr lang="en-US" altLang="pl-PL" sz="24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Research gap</a:t>
            </a:r>
            <a:endParaRPr lang="en-US" altLang="pl-PL" sz="2400" b="1" dirty="0">
              <a:solidFill>
                <a:schemeClr val="accent1"/>
              </a:solidFill>
            </a:endParaRPr>
          </a:p>
          <a:p>
            <a:pPr>
              <a:buClr>
                <a:srgbClr val="5F5F5F"/>
              </a:buClr>
              <a:buNone/>
              <a:defRPr/>
            </a:pPr>
            <a:r>
              <a:rPr lang="en-US" altLang="pl-PL" sz="2400" b="1" dirty="0">
                <a:solidFill>
                  <a:srgbClr val="333333"/>
                </a:solidFill>
              </a:rPr>
              <a:t>the association between prosumers’ </a:t>
            </a:r>
            <a:r>
              <a:rPr lang="pl-PL" altLang="pl-PL" sz="2400" b="1" dirty="0">
                <a:solidFill>
                  <a:srgbClr val="333333"/>
                </a:solidFill>
              </a:rPr>
              <a:t>  </a:t>
            </a:r>
            <a:r>
              <a:rPr lang="en-US" altLang="pl-PL" sz="2400" b="1" dirty="0">
                <a:solidFill>
                  <a:srgbClr val="333333"/>
                </a:solidFill>
              </a:rPr>
              <a:t>encouragement to </a:t>
            </a:r>
            <a:r>
              <a:rPr lang="en-US" altLang="pl-PL" sz="2400" b="1" dirty="0" smtClean="0">
                <a:solidFill>
                  <a:srgbClr val="333333"/>
                </a:solidFill>
              </a:rPr>
              <a:t>share</a:t>
            </a:r>
            <a:r>
              <a:rPr lang="pl-PL" altLang="pl-PL" sz="2400" b="1" dirty="0" smtClean="0">
                <a:solidFill>
                  <a:srgbClr val="333333"/>
                </a:solidFill>
              </a:rPr>
              <a:t> </a:t>
            </a:r>
            <a:r>
              <a:rPr lang="en-US" altLang="pl-PL" sz="2400" b="1" dirty="0" smtClean="0">
                <a:solidFill>
                  <a:srgbClr val="333333"/>
                </a:solidFill>
              </a:rPr>
              <a:t>knowledge </a:t>
            </a:r>
            <a:r>
              <a:rPr lang="pl-PL" altLang="pl-PL" sz="2400" b="1" dirty="0" smtClean="0">
                <a:solidFill>
                  <a:srgbClr val="333333"/>
                </a:solidFill>
              </a:rPr>
              <a:t>and</a:t>
            </a:r>
            <a:endParaRPr lang="en-US" altLang="pl-PL" sz="2000" b="1" dirty="0"/>
          </a:p>
          <a:p>
            <a:pPr>
              <a:buClr>
                <a:srgbClr val="5F5F5F"/>
              </a:buClr>
              <a:buNone/>
              <a:defRPr/>
            </a:pPr>
            <a:r>
              <a:rPr lang="pl-PL" altLang="pl-PL" sz="2400" b="1" dirty="0">
                <a:solidFill>
                  <a:srgbClr val="333333"/>
                </a:solidFill>
              </a:rPr>
              <a:t> </a:t>
            </a:r>
            <a:r>
              <a:rPr lang="pl-PL" altLang="pl-PL" sz="2400" b="1" dirty="0" err="1">
                <a:solidFill>
                  <a:srgbClr val="333333"/>
                </a:solidFill>
              </a:rPr>
              <a:t>incentives</a:t>
            </a:r>
            <a:r>
              <a:rPr lang="pl-PL" altLang="pl-PL" sz="2400" b="1" dirty="0">
                <a:solidFill>
                  <a:srgbClr val="333333"/>
                </a:solidFill>
              </a:rPr>
              <a:t> for </a:t>
            </a:r>
            <a:r>
              <a:rPr lang="pl-PL" altLang="pl-PL" sz="2400" b="1" dirty="0" err="1">
                <a:solidFill>
                  <a:srgbClr val="333333"/>
                </a:solidFill>
              </a:rPr>
              <a:t>them</a:t>
            </a:r>
            <a:endParaRPr lang="en-US" altLang="pl-PL" sz="2000" b="1" dirty="0"/>
          </a:p>
        </p:txBody>
      </p:sp>
      <p:sp>
        <p:nvSpPr>
          <p:cNvPr id="52230" name="Rectangle 6"/>
          <p:cNvSpPr>
            <a:spLocks noChangeArrowheads="1"/>
          </p:cNvSpPr>
          <p:nvPr/>
        </p:nvSpPr>
        <p:spPr bwMode="auto">
          <a:xfrm>
            <a:off x="1774825" y="2060576"/>
            <a:ext cx="8135938" cy="1274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Aft>
                <a:spcPct val="20000"/>
              </a:spcAft>
              <a:defRPr/>
            </a:pPr>
            <a:r>
              <a:rPr lang="en-US" altLang="pl-PL" sz="24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Challenge for enterprises</a:t>
            </a:r>
          </a:p>
          <a:p>
            <a:pPr>
              <a:defRPr/>
            </a:pPr>
            <a:r>
              <a:rPr lang="en-US" altLang="pl-PL" sz="2400" b="1" dirty="0">
                <a:solidFill>
                  <a:srgbClr val="333333"/>
                </a:solidFill>
                <a:latin typeface="Verdana" pitchFamily="34" charset="0"/>
              </a:rPr>
              <a:t>how to encourage prosumers to participate in knowledge sharing </a:t>
            </a:r>
          </a:p>
        </p:txBody>
      </p:sp>
      <p:pic>
        <p:nvPicPr>
          <p:cNvPr id="11270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663" y="549276"/>
            <a:ext cx="1619250" cy="148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9401" name="Text Box 39"/>
          <p:cNvSpPr txBox="1">
            <a:spLocks noChangeArrowheads="1"/>
          </p:cNvSpPr>
          <p:nvPr/>
        </p:nvSpPr>
        <p:spPr bwMode="auto">
          <a:xfrm>
            <a:off x="2135188" y="5300664"/>
            <a:ext cx="8280400" cy="695325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0">
                <a:srgbClr val="81ABD5"/>
              </a:gs>
            </a:gsLst>
            <a:lin ang="0" scaled="1"/>
          </a:gradFill>
          <a:ln>
            <a:noFill/>
          </a:ln>
          <a:extLst/>
        </p:spPr>
        <p:txBody>
          <a:bodyPr lIns="10800" rIns="10800"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pl-PL" sz="2200" b="1" cap="small" dirty="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there is a need </a:t>
            </a:r>
            <a:r>
              <a:rPr lang="en-US" altLang="pl-PL" sz="2200" b="1" cap="small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to study </a:t>
            </a:r>
            <a:r>
              <a:rPr lang="en-US" altLang="pl-PL" sz="2200" b="1" cap="small" dirty="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incentives and rewards affecting prosumers’ knowledge sharing</a:t>
            </a:r>
          </a:p>
        </p:txBody>
      </p:sp>
      <p:sp>
        <p:nvSpPr>
          <p:cNvPr id="11272" name="Freeform 7"/>
          <p:cNvSpPr>
            <a:spLocks/>
          </p:cNvSpPr>
          <p:nvPr/>
        </p:nvSpPr>
        <p:spPr bwMode="auto">
          <a:xfrm rot="13997626" flipH="1">
            <a:off x="1289845" y="4760958"/>
            <a:ext cx="1081087" cy="612775"/>
          </a:xfrm>
          <a:custGeom>
            <a:avLst/>
            <a:gdLst>
              <a:gd name="T0" fmla="*/ 2147483647 w 311"/>
              <a:gd name="T1" fmla="*/ 2147483647 h 330"/>
              <a:gd name="T2" fmla="*/ 2147483647 w 311"/>
              <a:gd name="T3" fmla="*/ 2147483647 h 330"/>
              <a:gd name="T4" fmla="*/ 2147483647 w 311"/>
              <a:gd name="T5" fmla="*/ 2147483647 h 330"/>
              <a:gd name="T6" fmla="*/ 2147483647 w 311"/>
              <a:gd name="T7" fmla="*/ 2147483647 h 330"/>
              <a:gd name="T8" fmla="*/ 2147483647 w 311"/>
              <a:gd name="T9" fmla="*/ 2147483647 h 330"/>
              <a:gd name="T10" fmla="*/ 2147483647 w 311"/>
              <a:gd name="T11" fmla="*/ 2147483647 h 330"/>
              <a:gd name="T12" fmla="*/ 2147483647 w 311"/>
              <a:gd name="T13" fmla="*/ 2147483647 h 330"/>
              <a:gd name="T14" fmla="*/ 2147483647 w 311"/>
              <a:gd name="T15" fmla="*/ 2147483647 h 330"/>
              <a:gd name="T16" fmla="*/ 2147483647 w 311"/>
              <a:gd name="T17" fmla="*/ 2147483647 h 330"/>
              <a:gd name="T18" fmla="*/ 2147483647 w 311"/>
              <a:gd name="T19" fmla="*/ 2147483647 h 330"/>
              <a:gd name="T20" fmla="*/ 2147483647 w 311"/>
              <a:gd name="T21" fmla="*/ 2147483647 h 330"/>
              <a:gd name="T22" fmla="*/ 2147483647 w 311"/>
              <a:gd name="T23" fmla="*/ 2147483647 h 330"/>
              <a:gd name="T24" fmla="*/ 2147483647 w 311"/>
              <a:gd name="T25" fmla="*/ 2147483647 h 330"/>
              <a:gd name="T26" fmla="*/ 2147483647 w 311"/>
              <a:gd name="T27" fmla="*/ 2147483647 h 330"/>
              <a:gd name="T28" fmla="*/ 2147483647 w 311"/>
              <a:gd name="T29" fmla="*/ 2147483647 h 330"/>
              <a:gd name="T30" fmla="*/ 2147483647 w 311"/>
              <a:gd name="T31" fmla="*/ 2147483647 h 330"/>
              <a:gd name="T32" fmla="*/ 2147483647 w 311"/>
              <a:gd name="T33" fmla="*/ 2147483647 h 330"/>
              <a:gd name="T34" fmla="*/ 2147483647 w 311"/>
              <a:gd name="T35" fmla="*/ 2147483647 h 330"/>
              <a:gd name="T36" fmla="*/ 2147483647 w 311"/>
              <a:gd name="T37" fmla="*/ 2147483647 h 330"/>
              <a:gd name="T38" fmla="*/ 2147483647 w 311"/>
              <a:gd name="T39" fmla="*/ 2147483647 h 330"/>
              <a:gd name="T40" fmla="*/ 2147483647 w 311"/>
              <a:gd name="T41" fmla="*/ 2147483647 h 330"/>
              <a:gd name="T42" fmla="*/ 2147483647 w 311"/>
              <a:gd name="T43" fmla="*/ 2147483647 h 330"/>
              <a:gd name="T44" fmla="*/ 2147483647 w 311"/>
              <a:gd name="T45" fmla="*/ 2147483647 h 330"/>
              <a:gd name="T46" fmla="*/ 2147483647 w 311"/>
              <a:gd name="T47" fmla="*/ 2147483647 h 330"/>
              <a:gd name="T48" fmla="*/ 2147483647 w 311"/>
              <a:gd name="T49" fmla="*/ 2147483647 h 330"/>
              <a:gd name="T50" fmla="*/ 2147483647 w 311"/>
              <a:gd name="T51" fmla="*/ 2147483647 h 330"/>
              <a:gd name="T52" fmla="*/ 2147483647 w 311"/>
              <a:gd name="T53" fmla="*/ 2147483647 h 330"/>
              <a:gd name="T54" fmla="*/ 2147483647 w 311"/>
              <a:gd name="T55" fmla="*/ 2147483647 h 330"/>
              <a:gd name="T56" fmla="*/ 2147483647 w 311"/>
              <a:gd name="T57" fmla="*/ 2147483647 h 330"/>
              <a:gd name="T58" fmla="*/ 2147483647 w 311"/>
              <a:gd name="T59" fmla="*/ 2147483647 h 330"/>
              <a:gd name="T60" fmla="*/ 2147483647 w 311"/>
              <a:gd name="T61" fmla="*/ 2147483647 h 330"/>
              <a:gd name="T62" fmla="*/ 2147483647 w 311"/>
              <a:gd name="T63" fmla="*/ 2147483647 h 330"/>
              <a:gd name="T64" fmla="*/ 2147483647 w 311"/>
              <a:gd name="T65" fmla="*/ 2147483647 h 330"/>
              <a:gd name="T66" fmla="*/ 2147483647 w 311"/>
              <a:gd name="T67" fmla="*/ 2147483647 h 330"/>
              <a:gd name="T68" fmla="*/ 2147483647 w 311"/>
              <a:gd name="T69" fmla="*/ 2147483647 h 330"/>
              <a:gd name="T70" fmla="*/ 2147483647 w 311"/>
              <a:gd name="T71" fmla="*/ 2147483647 h 330"/>
              <a:gd name="T72" fmla="*/ 2147483647 w 311"/>
              <a:gd name="T73" fmla="*/ 2147483647 h 330"/>
              <a:gd name="T74" fmla="*/ 2147483647 w 311"/>
              <a:gd name="T75" fmla="*/ 2147483647 h 330"/>
              <a:gd name="T76" fmla="*/ 2147483647 w 311"/>
              <a:gd name="T77" fmla="*/ 2147483647 h 330"/>
              <a:gd name="T78" fmla="*/ 2147483647 w 311"/>
              <a:gd name="T79" fmla="*/ 2147483647 h 330"/>
              <a:gd name="T80" fmla="*/ 2147483647 w 311"/>
              <a:gd name="T81" fmla="*/ 2147483647 h 330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311"/>
              <a:gd name="T124" fmla="*/ 0 h 330"/>
              <a:gd name="T125" fmla="*/ 311 w 311"/>
              <a:gd name="T126" fmla="*/ 330 h 330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311" h="330">
                <a:moveTo>
                  <a:pt x="0" y="330"/>
                </a:moveTo>
                <a:lnTo>
                  <a:pt x="4" y="310"/>
                </a:lnTo>
                <a:lnTo>
                  <a:pt x="7" y="300"/>
                </a:lnTo>
                <a:lnTo>
                  <a:pt x="10" y="287"/>
                </a:lnTo>
                <a:lnTo>
                  <a:pt x="14" y="277"/>
                </a:lnTo>
                <a:lnTo>
                  <a:pt x="20" y="267"/>
                </a:lnTo>
                <a:lnTo>
                  <a:pt x="24" y="254"/>
                </a:lnTo>
                <a:lnTo>
                  <a:pt x="30" y="247"/>
                </a:lnTo>
                <a:lnTo>
                  <a:pt x="37" y="234"/>
                </a:lnTo>
                <a:lnTo>
                  <a:pt x="44" y="223"/>
                </a:lnTo>
                <a:lnTo>
                  <a:pt x="54" y="210"/>
                </a:lnTo>
                <a:lnTo>
                  <a:pt x="60" y="200"/>
                </a:lnTo>
                <a:lnTo>
                  <a:pt x="70" y="190"/>
                </a:lnTo>
                <a:lnTo>
                  <a:pt x="80" y="180"/>
                </a:lnTo>
                <a:lnTo>
                  <a:pt x="94" y="170"/>
                </a:lnTo>
                <a:lnTo>
                  <a:pt x="104" y="163"/>
                </a:lnTo>
                <a:lnTo>
                  <a:pt x="114" y="153"/>
                </a:lnTo>
                <a:lnTo>
                  <a:pt x="124" y="143"/>
                </a:lnTo>
                <a:lnTo>
                  <a:pt x="134" y="137"/>
                </a:lnTo>
                <a:lnTo>
                  <a:pt x="144" y="127"/>
                </a:lnTo>
                <a:lnTo>
                  <a:pt x="157" y="120"/>
                </a:lnTo>
                <a:lnTo>
                  <a:pt x="167" y="113"/>
                </a:lnTo>
                <a:lnTo>
                  <a:pt x="180" y="107"/>
                </a:lnTo>
                <a:lnTo>
                  <a:pt x="194" y="100"/>
                </a:lnTo>
                <a:lnTo>
                  <a:pt x="204" y="93"/>
                </a:lnTo>
                <a:lnTo>
                  <a:pt x="217" y="90"/>
                </a:lnTo>
                <a:lnTo>
                  <a:pt x="227" y="87"/>
                </a:lnTo>
                <a:lnTo>
                  <a:pt x="241" y="83"/>
                </a:lnTo>
                <a:lnTo>
                  <a:pt x="251" y="0"/>
                </a:lnTo>
                <a:lnTo>
                  <a:pt x="254" y="17"/>
                </a:lnTo>
                <a:lnTo>
                  <a:pt x="257" y="27"/>
                </a:lnTo>
                <a:lnTo>
                  <a:pt x="261" y="40"/>
                </a:lnTo>
                <a:lnTo>
                  <a:pt x="264" y="50"/>
                </a:lnTo>
                <a:lnTo>
                  <a:pt x="267" y="60"/>
                </a:lnTo>
                <a:lnTo>
                  <a:pt x="267" y="67"/>
                </a:lnTo>
                <a:lnTo>
                  <a:pt x="271" y="77"/>
                </a:lnTo>
                <a:lnTo>
                  <a:pt x="277" y="87"/>
                </a:lnTo>
                <a:lnTo>
                  <a:pt x="281" y="93"/>
                </a:lnTo>
                <a:lnTo>
                  <a:pt x="287" y="103"/>
                </a:lnTo>
                <a:lnTo>
                  <a:pt x="291" y="117"/>
                </a:lnTo>
                <a:lnTo>
                  <a:pt x="297" y="123"/>
                </a:lnTo>
                <a:lnTo>
                  <a:pt x="304" y="133"/>
                </a:lnTo>
                <a:lnTo>
                  <a:pt x="311" y="143"/>
                </a:lnTo>
                <a:lnTo>
                  <a:pt x="304" y="147"/>
                </a:lnTo>
                <a:lnTo>
                  <a:pt x="297" y="153"/>
                </a:lnTo>
                <a:lnTo>
                  <a:pt x="294" y="157"/>
                </a:lnTo>
                <a:lnTo>
                  <a:pt x="287" y="163"/>
                </a:lnTo>
                <a:lnTo>
                  <a:pt x="281" y="170"/>
                </a:lnTo>
                <a:lnTo>
                  <a:pt x="274" y="177"/>
                </a:lnTo>
                <a:lnTo>
                  <a:pt x="271" y="183"/>
                </a:lnTo>
                <a:lnTo>
                  <a:pt x="264" y="190"/>
                </a:lnTo>
                <a:lnTo>
                  <a:pt x="261" y="197"/>
                </a:lnTo>
                <a:lnTo>
                  <a:pt x="254" y="207"/>
                </a:lnTo>
                <a:lnTo>
                  <a:pt x="251" y="213"/>
                </a:lnTo>
                <a:lnTo>
                  <a:pt x="244" y="220"/>
                </a:lnTo>
                <a:lnTo>
                  <a:pt x="241" y="227"/>
                </a:lnTo>
                <a:lnTo>
                  <a:pt x="234" y="234"/>
                </a:lnTo>
                <a:lnTo>
                  <a:pt x="231" y="240"/>
                </a:lnTo>
                <a:lnTo>
                  <a:pt x="227" y="250"/>
                </a:lnTo>
                <a:lnTo>
                  <a:pt x="221" y="260"/>
                </a:lnTo>
                <a:lnTo>
                  <a:pt x="227" y="173"/>
                </a:lnTo>
                <a:lnTo>
                  <a:pt x="214" y="177"/>
                </a:lnTo>
                <a:lnTo>
                  <a:pt x="200" y="180"/>
                </a:lnTo>
                <a:lnTo>
                  <a:pt x="180" y="183"/>
                </a:lnTo>
                <a:lnTo>
                  <a:pt x="167" y="190"/>
                </a:lnTo>
                <a:lnTo>
                  <a:pt x="157" y="193"/>
                </a:lnTo>
                <a:lnTo>
                  <a:pt x="140" y="200"/>
                </a:lnTo>
                <a:lnTo>
                  <a:pt x="127" y="207"/>
                </a:lnTo>
                <a:lnTo>
                  <a:pt x="117" y="210"/>
                </a:lnTo>
                <a:lnTo>
                  <a:pt x="107" y="217"/>
                </a:lnTo>
                <a:lnTo>
                  <a:pt x="97" y="220"/>
                </a:lnTo>
                <a:lnTo>
                  <a:pt x="87" y="227"/>
                </a:lnTo>
                <a:lnTo>
                  <a:pt x="77" y="234"/>
                </a:lnTo>
                <a:lnTo>
                  <a:pt x="70" y="240"/>
                </a:lnTo>
                <a:lnTo>
                  <a:pt x="60" y="247"/>
                </a:lnTo>
                <a:lnTo>
                  <a:pt x="54" y="254"/>
                </a:lnTo>
                <a:lnTo>
                  <a:pt x="44" y="264"/>
                </a:lnTo>
                <a:lnTo>
                  <a:pt x="37" y="270"/>
                </a:lnTo>
                <a:lnTo>
                  <a:pt x="30" y="280"/>
                </a:lnTo>
                <a:lnTo>
                  <a:pt x="24" y="290"/>
                </a:lnTo>
                <a:lnTo>
                  <a:pt x="17" y="300"/>
                </a:lnTo>
                <a:lnTo>
                  <a:pt x="10" y="314"/>
                </a:lnTo>
                <a:lnTo>
                  <a:pt x="0" y="330"/>
                </a:lnTo>
                <a:close/>
              </a:path>
            </a:pathLst>
          </a:custGeom>
          <a:gradFill rotWithShape="1">
            <a:gsLst>
              <a:gs pos="0">
                <a:srgbClr val="000066"/>
              </a:gs>
              <a:gs pos="50000">
                <a:srgbClr val="000099"/>
              </a:gs>
              <a:gs pos="100000">
                <a:srgbClr val="000066"/>
              </a:gs>
            </a:gsLst>
            <a:lin ang="18900000" scaled="1"/>
          </a:gradFill>
          <a:ln w="4826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pl-PL"/>
          </a:p>
        </p:txBody>
      </p:sp>
      <p:sp>
        <p:nvSpPr>
          <p:cNvPr id="52234" name="Text Box 10"/>
          <p:cNvSpPr txBox="1">
            <a:spLocks noChangeArrowheads="1"/>
          </p:cNvSpPr>
          <p:nvPr/>
        </p:nvSpPr>
        <p:spPr bwMode="auto">
          <a:xfrm>
            <a:off x="8869364" y="908050"/>
            <a:ext cx="1798637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99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pPr algn="ctr">
              <a:defRPr/>
            </a:pPr>
            <a:r>
              <a:rPr lang="pl-PL" altLang="pl-PL" sz="2000" b="1">
                <a:solidFill>
                  <a:srgbClr val="D07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knowledge</a:t>
            </a:r>
          </a:p>
          <a:p>
            <a:pPr algn="ctr">
              <a:defRPr/>
            </a:pPr>
            <a:r>
              <a:rPr lang="pl-PL" altLang="pl-PL" sz="2000" b="1">
                <a:solidFill>
                  <a:srgbClr val="D07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sharing</a:t>
            </a:r>
            <a:endParaRPr lang="pl-PL" altLang="pl-PL" sz="2000">
              <a:solidFill>
                <a:srgbClr val="D07C00"/>
              </a:solidFill>
              <a:latin typeface="Verdana" pitchFamily="34" charset="0"/>
            </a:endParaRPr>
          </a:p>
        </p:txBody>
      </p:sp>
      <p:sp>
        <p:nvSpPr>
          <p:cNvPr id="52235" name="Text Box 11"/>
          <p:cNvSpPr txBox="1">
            <a:spLocks noChangeArrowheads="1"/>
          </p:cNvSpPr>
          <p:nvPr/>
        </p:nvSpPr>
        <p:spPr bwMode="auto">
          <a:xfrm>
            <a:off x="6527801" y="1052513"/>
            <a:ext cx="1655763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99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pPr algn="ctr">
              <a:defRPr/>
            </a:pPr>
            <a:r>
              <a:rPr lang="en-US" altLang="pl-PL" sz="2000" b="1">
                <a:solidFill>
                  <a:srgbClr val="D07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business processes</a:t>
            </a:r>
            <a:endParaRPr lang="en-US" altLang="pl-PL" sz="2000">
              <a:solidFill>
                <a:srgbClr val="D07C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0512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ymbol zastępczy numeru slajd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5487703F-D904-4D29-BBBF-AFEFA359750D}" type="slidenum">
              <a:rPr lang="pl-PL" altLang="pl-PL" sz="1200">
                <a:solidFill>
                  <a:srgbClr val="898989"/>
                </a:solidFill>
                <a:cs typeface="Arial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pl-PL" altLang="pl-PL" sz="1200">
              <a:solidFill>
                <a:srgbClr val="898989"/>
              </a:solidFill>
              <a:cs typeface="Arial" charset="0"/>
            </a:endParaRPr>
          </a:p>
        </p:txBody>
      </p:sp>
      <p:sp>
        <p:nvSpPr>
          <p:cNvPr id="12291" name="Tytuł 1"/>
          <p:cNvSpPr>
            <a:spLocks noGrp="1"/>
          </p:cNvSpPr>
          <p:nvPr>
            <p:ph type="title" idx="4294967295"/>
          </p:nvPr>
        </p:nvSpPr>
        <p:spPr>
          <a:xfrm>
            <a:off x="3406775" y="0"/>
            <a:ext cx="8785225" cy="1143000"/>
          </a:xfrm>
        </p:spPr>
        <p:txBody>
          <a:bodyPr/>
          <a:lstStyle/>
          <a:p>
            <a:pPr eaLnBrk="1" hangingPunct="1"/>
            <a:r>
              <a:rPr lang="en-US" altLang="pl-PL" sz="3200" b="1" dirty="0"/>
              <a:t>Research </a:t>
            </a:r>
            <a:r>
              <a:rPr lang="pl-PL" altLang="pl-PL" sz="3200" b="1" dirty="0" err="1"/>
              <a:t>aim</a:t>
            </a:r>
            <a:r>
              <a:rPr lang="pl-PL" altLang="pl-PL" sz="3200" b="1" dirty="0"/>
              <a:t> and </a:t>
            </a:r>
            <a:r>
              <a:rPr lang="pl-PL" altLang="pl-PL" sz="3200" b="1" dirty="0" err="1"/>
              <a:t>scope</a:t>
            </a:r>
            <a:endParaRPr lang="en-US" altLang="pl-PL" sz="3200" dirty="0"/>
          </a:p>
        </p:txBody>
      </p:sp>
      <p:sp>
        <p:nvSpPr>
          <p:cNvPr id="12292" name="Symbol zastępczy zawartości 2"/>
          <p:cNvSpPr>
            <a:spLocks/>
          </p:cNvSpPr>
          <p:nvPr/>
        </p:nvSpPr>
        <p:spPr bwMode="auto">
          <a:xfrm>
            <a:off x="1775520" y="2348880"/>
            <a:ext cx="8713788" cy="864096"/>
          </a:xfrm>
          <a:prstGeom prst="rect">
            <a:avLst/>
          </a:prstGeom>
          <a:solidFill>
            <a:srgbClr val="FFA72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828675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236663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4465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>
              <a:lnSpc>
                <a:spcPct val="90000"/>
              </a:lnSpc>
              <a:spcAft>
                <a:spcPct val="5000"/>
              </a:spcAft>
              <a:buClr>
                <a:srgbClr val="5F5F5F"/>
              </a:buClr>
              <a:buNone/>
            </a:pPr>
            <a:r>
              <a:rPr lang="pl-PL" altLang="pl-PL" sz="2000" b="1" dirty="0">
                <a:solidFill>
                  <a:srgbClr val="333333"/>
                </a:solidFill>
                <a:cs typeface="Arial" charset="0"/>
              </a:rPr>
              <a:t>The </a:t>
            </a:r>
            <a:r>
              <a:rPr lang="pl-PL" altLang="pl-PL" sz="2000" b="1" dirty="0" err="1">
                <a:solidFill>
                  <a:srgbClr val="333333"/>
                </a:solidFill>
                <a:cs typeface="Arial" charset="0"/>
              </a:rPr>
              <a:t>scope</a:t>
            </a:r>
            <a:r>
              <a:rPr lang="pl-PL" altLang="pl-PL" sz="2000" b="1" dirty="0">
                <a:solidFill>
                  <a:srgbClr val="333333"/>
                </a:solidFill>
                <a:cs typeface="Arial" charset="0"/>
              </a:rPr>
              <a:t>: </a:t>
            </a:r>
            <a:r>
              <a:rPr lang="en-US" altLang="pl-PL" sz="2000" b="1" dirty="0">
                <a:solidFill>
                  <a:srgbClr val="333333"/>
                </a:solidFill>
                <a:cs typeface="Arial" charset="0"/>
              </a:rPr>
              <a:t>Polish</a:t>
            </a:r>
            <a:r>
              <a:rPr lang="pl-PL" altLang="pl-PL" sz="2000" b="1" dirty="0">
                <a:solidFill>
                  <a:srgbClr val="333333"/>
                </a:solidFill>
                <a:cs typeface="Arial" charset="0"/>
              </a:rPr>
              <a:t> </a:t>
            </a:r>
            <a:r>
              <a:rPr lang="en-US" altLang="pl-PL" sz="2000" b="1" dirty="0">
                <a:solidFill>
                  <a:srgbClr val="333333"/>
                </a:solidFill>
                <a:cs typeface="Arial" charset="0"/>
              </a:rPr>
              <a:t>and UK-based prosumers </a:t>
            </a:r>
            <a:endParaRPr lang="en-US" altLang="pl-PL" sz="2000" dirty="0">
              <a:cs typeface="Arial" charset="0"/>
            </a:endParaRPr>
          </a:p>
        </p:txBody>
      </p:sp>
      <p:pic>
        <p:nvPicPr>
          <p:cNvPr id="12293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795" y="4765344"/>
            <a:ext cx="1584325" cy="145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4" name="Picture 12" descr="ANd9GcSfuUDiKdqZyAKoL7HRi82i8DU09hvbIuwT4MUq92qiMDym2Foq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551" y="3370838"/>
            <a:ext cx="3967162" cy="1414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5" name="Freeform 31"/>
          <p:cNvSpPr>
            <a:spLocks/>
          </p:cNvSpPr>
          <p:nvPr/>
        </p:nvSpPr>
        <p:spPr bwMode="auto">
          <a:xfrm rot="-2408386">
            <a:off x="5074855" y="4981698"/>
            <a:ext cx="1023938" cy="476250"/>
          </a:xfrm>
          <a:custGeom>
            <a:avLst/>
            <a:gdLst>
              <a:gd name="T0" fmla="*/ 2147483647 w 311"/>
              <a:gd name="T1" fmla="*/ 2147483647 h 330"/>
              <a:gd name="T2" fmla="*/ 2147483647 w 311"/>
              <a:gd name="T3" fmla="*/ 2147483647 h 330"/>
              <a:gd name="T4" fmla="*/ 2147483647 w 311"/>
              <a:gd name="T5" fmla="*/ 2147483647 h 330"/>
              <a:gd name="T6" fmla="*/ 2147483647 w 311"/>
              <a:gd name="T7" fmla="*/ 2147483647 h 330"/>
              <a:gd name="T8" fmla="*/ 2147483647 w 311"/>
              <a:gd name="T9" fmla="*/ 2147483647 h 330"/>
              <a:gd name="T10" fmla="*/ 2147483647 w 311"/>
              <a:gd name="T11" fmla="*/ 2147483647 h 330"/>
              <a:gd name="T12" fmla="*/ 2147483647 w 311"/>
              <a:gd name="T13" fmla="*/ 2147483647 h 330"/>
              <a:gd name="T14" fmla="*/ 2147483647 w 311"/>
              <a:gd name="T15" fmla="*/ 2147483647 h 330"/>
              <a:gd name="T16" fmla="*/ 2147483647 w 311"/>
              <a:gd name="T17" fmla="*/ 2147483647 h 330"/>
              <a:gd name="T18" fmla="*/ 2147483647 w 311"/>
              <a:gd name="T19" fmla="*/ 2147483647 h 330"/>
              <a:gd name="T20" fmla="*/ 2147483647 w 311"/>
              <a:gd name="T21" fmla="*/ 2147483647 h 330"/>
              <a:gd name="T22" fmla="*/ 2147483647 w 311"/>
              <a:gd name="T23" fmla="*/ 2147483647 h 330"/>
              <a:gd name="T24" fmla="*/ 2147483647 w 311"/>
              <a:gd name="T25" fmla="*/ 2147483647 h 330"/>
              <a:gd name="T26" fmla="*/ 2147483647 w 311"/>
              <a:gd name="T27" fmla="*/ 2147483647 h 330"/>
              <a:gd name="T28" fmla="*/ 2147483647 w 311"/>
              <a:gd name="T29" fmla="*/ 2147483647 h 330"/>
              <a:gd name="T30" fmla="*/ 2147483647 w 311"/>
              <a:gd name="T31" fmla="*/ 2147483647 h 330"/>
              <a:gd name="T32" fmla="*/ 2147483647 w 311"/>
              <a:gd name="T33" fmla="*/ 2147483647 h 330"/>
              <a:gd name="T34" fmla="*/ 2147483647 w 311"/>
              <a:gd name="T35" fmla="*/ 2147483647 h 330"/>
              <a:gd name="T36" fmla="*/ 2147483647 w 311"/>
              <a:gd name="T37" fmla="*/ 2147483647 h 330"/>
              <a:gd name="T38" fmla="*/ 2147483647 w 311"/>
              <a:gd name="T39" fmla="*/ 2147483647 h 330"/>
              <a:gd name="T40" fmla="*/ 2147483647 w 311"/>
              <a:gd name="T41" fmla="*/ 2147483647 h 330"/>
              <a:gd name="T42" fmla="*/ 2147483647 w 311"/>
              <a:gd name="T43" fmla="*/ 2147483647 h 330"/>
              <a:gd name="T44" fmla="*/ 2147483647 w 311"/>
              <a:gd name="T45" fmla="*/ 2147483647 h 330"/>
              <a:gd name="T46" fmla="*/ 2147483647 w 311"/>
              <a:gd name="T47" fmla="*/ 2147483647 h 330"/>
              <a:gd name="T48" fmla="*/ 2147483647 w 311"/>
              <a:gd name="T49" fmla="*/ 2147483647 h 330"/>
              <a:gd name="T50" fmla="*/ 2147483647 w 311"/>
              <a:gd name="T51" fmla="*/ 2147483647 h 330"/>
              <a:gd name="T52" fmla="*/ 2147483647 w 311"/>
              <a:gd name="T53" fmla="*/ 2147483647 h 330"/>
              <a:gd name="T54" fmla="*/ 2147483647 w 311"/>
              <a:gd name="T55" fmla="*/ 2147483647 h 330"/>
              <a:gd name="T56" fmla="*/ 2147483647 w 311"/>
              <a:gd name="T57" fmla="*/ 2147483647 h 330"/>
              <a:gd name="T58" fmla="*/ 2147483647 w 311"/>
              <a:gd name="T59" fmla="*/ 2147483647 h 330"/>
              <a:gd name="T60" fmla="*/ 2147483647 w 311"/>
              <a:gd name="T61" fmla="*/ 2147483647 h 330"/>
              <a:gd name="T62" fmla="*/ 2147483647 w 311"/>
              <a:gd name="T63" fmla="*/ 2147483647 h 330"/>
              <a:gd name="T64" fmla="*/ 2147483647 w 311"/>
              <a:gd name="T65" fmla="*/ 2147483647 h 330"/>
              <a:gd name="T66" fmla="*/ 2147483647 w 311"/>
              <a:gd name="T67" fmla="*/ 2147483647 h 330"/>
              <a:gd name="T68" fmla="*/ 2147483647 w 311"/>
              <a:gd name="T69" fmla="*/ 2147483647 h 330"/>
              <a:gd name="T70" fmla="*/ 2147483647 w 311"/>
              <a:gd name="T71" fmla="*/ 2147483647 h 330"/>
              <a:gd name="T72" fmla="*/ 2147483647 w 311"/>
              <a:gd name="T73" fmla="*/ 2147483647 h 330"/>
              <a:gd name="T74" fmla="*/ 2147483647 w 311"/>
              <a:gd name="T75" fmla="*/ 2147483647 h 330"/>
              <a:gd name="T76" fmla="*/ 2147483647 w 311"/>
              <a:gd name="T77" fmla="*/ 2147483647 h 330"/>
              <a:gd name="T78" fmla="*/ 2147483647 w 311"/>
              <a:gd name="T79" fmla="*/ 2147483647 h 330"/>
              <a:gd name="T80" fmla="*/ 2147483647 w 311"/>
              <a:gd name="T81" fmla="*/ 2147483647 h 330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311"/>
              <a:gd name="T124" fmla="*/ 0 h 330"/>
              <a:gd name="T125" fmla="*/ 311 w 311"/>
              <a:gd name="T126" fmla="*/ 330 h 330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311" h="330">
                <a:moveTo>
                  <a:pt x="0" y="330"/>
                </a:moveTo>
                <a:lnTo>
                  <a:pt x="4" y="310"/>
                </a:lnTo>
                <a:lnTo>
                  <a:pt x="7" y="300"/>
                </a:lnTo>
                <a:lnTo>
                  <a:pt x="10" y="287"/>
                </a:lnTo>
                <a:lnTo>
                  <a:pt x="14" y="277"/>
                </a:lnTo>
                <a:lnTo>
                  <a:pt x="20" y="267"/>
                </a:lnTo>
                <a:lnTo>
                  <a:pt x="24" y="254"/>
                </a:lnTo>
                <a:lnTo>
                  <a:pt x="30" y="247"/>
                </a:lnTo>
                <a:lnTo>
                  <a:pt x="37" y="234"/>
                </a:lnTo>
                <a:lnTo>
                  <a:pt x="44" y="223"/>
                </a:lnTo>
                <a:lnTo>
                  <a:pt x="54" y="210"/>
                </a:lnTo>
                <a:lnTo>
                  <a:pt x="60" y="200"/>
                </a:lnTo>
                <a:lnTo>
                  <a:pt x="70" y="190"/>
                </a:lnTo>
                <a:lnTo>
                  <a:pt x="80" y="180"/>
                </a:lnTo>
                <a:lnTo>
                  <a:pt x="94" y="170"/>
                </a:lnTo>
                <a:lnTo>
                  <a:pt x="104" y="163"/>
                </a:lnTo>
                <a:lnTo>
                  <a:pt x="114" y="153"/>
                </a:lnTo>
                <a:lnTo>
                  <a:pt x="124" y="143"/>
                </a:lnTo>
                <a:lnTo>
                  <a:pt x="134" y="137"/>
                </a:lnTo>
                <a:lnTo>
                  <a:pt x="144" y="127"/>
                </a:lnTo>
                <a:lnTo>
                  <a:pt x="157" y="120"/>
                </a:lnTo>
                <a:lnTo>
                  <a:pt x="167" y="113"/>
                </a:lnTo>
                <a:lnTo>
                  <a:pt x="180" y="107"/>
                </a:lnTo>
                <a:lnTo>
                  <a:pt x="194" y="100"/>
                </a:lnTo>
                <a:lnTo>
                  <a:pt x="204" y="93"/>
                </a:lnTo>
                <a:lnTo>
                  <a:pt x="217" y="90"/>
                </a:lnTo>
                <a:lnTo>
                  <a:pt x="227" y="87"/>
                </a:lnTo>
                <a:lnTo>
                  <a:pt x="241" y="83"/>
                </a:lnTo>
                <a:lnTo>
                  <a:pt x="251" y="0"/>
                </a:lnTo>
                <a:lnTo>
                  <a:pt x="254" y="17"/>
                </a:lnTo>
                <a:lnTo>
                  <a:pt x="257" y="27"/>
                </a:lnTo>
                <a:lnTo>
                  <a:pt x="261" y="40"/>
                </a:lnTo>
                <a:lnTo>
                  <a:pt x="264" y="50"/>
                </a:lnTo>
                <a:lnTo>
                  <a:pt x="267" y="60"/>
                </a:lnTo>
                <a:lnTo>
                  <a:pt x="267" y="67"/>
                </a:lnTo>
                <a:lnTo>
                  <a:pt x="271" y="77"/>
                </a:lnTo>
                <a:lnTo>
                  <a:pt x="277" y="87"/>
                </a:lnTo>
                <a:lnTo>
                  <a:pt x="281" y="93"/>
                </a:lnTo>
                <a:lnTo>
                  <a:pt x="287" y="103"/>
                </a:lnTo>
                <a:lnTo>
                  <a:pt x="291" y="117"/>
                </a:lnTo>
                <a:lnTo>
                  <a:pt x="297" y="123"/>
                </a:lnTo>
                <a:lnTo>
                  <a:pt x="304" y="133"/>
                </a:lnTo>
                <a:lnTo>
                  <a:pt x="311" y="143"/>
                </a:lnTo>
                <a:lnTo>
                  <a:pt x="304" y="147"/>
                </a:lnTo>
                <a:lnTo>
                  <a:pt x="297" y="153"/>
                </a:lnTo>
                <a:lnTo>
                  <a:pt x="294" y="157"/>
                </a:lnTo>
                <a:lnTo>
                  <a:pt x="287" y="163"/>
                </a:lnTo>
                <a:lnTo>
                  <a:pt x="281" y="170"/>
                </a:lnTo>
                <a:lnTo>
                  <a:pt x="274" y="177"/>
                </a:lnTo>
                <a:lnTo>
                  <a:pt x="271" y="183"/>
                </a:lnTo>
                <a:lnTo>
                  <a:pt x="264" y="190"/>
                </a:lnTo>
                <a:lnTo>
                  <a:pt x="261" y="197"/>
                </a:lnTo>
                <a:lnTo>
                  <a:pt x="254" y="207"/>
                </a:lnTo>
                <a:lnTo>
                  <a:pt x="251" y="213"/>
                </a:lnTo>
                <a:lnTo>
                  <a:pt x="244" y="220"/>
                </a:lnTo>
                <a:lnTo>
                  <a:pt x="241" y="227"/>
                </a:lnTo>
                <a:lnTo>
                  <a:pt x="234" y="234"/>
                </a:lnTo>
                <a:lnTo>
                  <a:pt x="231" y="240"/>
                </a:lnTo>
                <a:lnTo>
                  <a:pt x="227" y="250"/>
                </a:lnTo>
                <a:lnTo>
                  <a:pt x="221" y="260"/>
                </a:lnTo>
                <a:lnTo>
                  <a:pt x="227" y="173"/>
                </a:lnTo>
                <a:lnTo>
                  <a:pt x="214" y="177"/>
                </a:lnTo>
                <a:lnTo>
                  <a:pt x="200" y="180"/>
                </a:lnTo>
                <a:lnTo>
                  <a:pt x="180" y="183"/>
                </a:lnTo>
                <a:lnTo>
                  <a:pt x="167" y="190"/>
                </a:lnTo>
                <a:lnTo>
                  <a:pt x="157" y="193"/>
                </a:lnTo>
                <a:lnTo>
                  <a:pt x="140" y="200"/>
                </a:lnTo>
                <a:lnTo>
                  <a:pt x="127" y="207"/>
                </a:lnTo>
                <a:lnTo>
                  <a:pt x="117" y="210"/>
                </a:lnTo>
                <a:lnTo>
                  <a:pt x="107" y="217"/>
                </a:lnTo>
                <a:lnTo>
                  <a:pt x="97" y="220"/>
                </a:lnTo>
                <a:lnTo>
                  <a:pt x="87" y="227"/>
                </a:lnTo>
                <a:lnTo>
                  <a:pt x="77" y="234"/>
                </a:lnTo>
                <a:lnTo>
                  <a:pt x="70" y="240"/>
                </a:lnTo>
                <a:lnTo>
                  <a:pt x="60" y="247"/>
                </a:lnTo>
                <a:lnTo>
                  <a:pt x="54" y="254"/>
                </a:lnTo>
                <a:lnTo>
                  <a:pt x="44" y="264"/>
                </a:lnTo>
                <a:lnTo>
                  <a:pt x="37" y="270"/>
                </a:lnTo>
                <a:lnTo>
                  <a:pt x="30" y="280"/>
                </a:lnTo>
                <a:lnTo>
                  <a:pt x="24" y="290"/>
                </a:lnTo>
                <a:lnTo>
                  <a:pt x="17" y="300"/>
                </a:lnTo>
                <a:lnTo>
                  <a:pt x="10" y="314"/>
                </a:lnTo>
                <a:lnTo>
                  <a:pt x="0" y="330"/>
                </a:lnTo>
                <a:close/>
              </a:path>
            </a:pathLst>
          </a:custGeom>
          <a:solidFill>
            <a:srgbClr val="FF9900"/>
          </a:solidFill>
          <a:ln w="4826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pl-PL"/>
          </a:p>
        </p:txBody>
      </p:sp>
      <p:sp>
        <p:nvSpPr>
          <p:cNvPr id="24592" name="Text Box 16"/>
          <p:cNvSpPr txBox="1">
            <a:spLocks noChangeArrowheads="1"/>
          </p:cNvSpPr>
          <p:nvPr/>
        </p:nvSpPr>
        <p:spPr bwMode="auto">
          <a:xfrm>
            <a:off x="7626350" y="4943163"/>
            <a:ext cx="2736850" cy="87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99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pl-PL" altLang="pl-PL" sz="1900" b="1" dirty="0" err="1">
                <a:latin typeface="Verdana" pitchFamily="34" charset="0"/>
              </a:rPr>
              <a:t>Which</a:t>
            </a:r>
            <a:r>
              <a:rPr lang="pl-PL" altLang="pl-PL" sz="1900" b="1" dirty="0">
                <a:latin typeface="Verdana" pitchFamily="34" charset="0"/>
              </a:rPr>
              <a:t> </a:t>
            </a:r>
            <a:r>
              <a:rPr lang="pl-PL" altLang="pl-PL" sz="1900" b="1" dirty="0" err="1">
                <a:latin typeface="Verdana" pitchFamily="34" charset="0"/>
              </a:rPr>
              <a:t>incentives</a:t>
            </a:r>
            <a:r>
              <a:rPr lang="pl-PL" altLang="pl-PL" sz="1900" b="1" dirty="0">
                <a:latin typeface="Verdana" pitchFamily="34" charset="0"/>
              </a:rPr>
              <a:t> </a:t>
            </a:r>
            <a:r>
              <a:rPr lang="pl-PL" altLang="pl-PL" sz="1900" b="1" dirty="0" err="1">
                <a:latin typeface="Verdana" pitchFamily="34" charset="0"/>
              </a:rPr>
              <a:t>meet</a:t>
            </a:r>
            <a:r>
              <a:rPr lang="pl-PL" altLang="pl-PL" sz="1900" b="1" dirty="0">
                <a:latin typeface="Verdana" pitchFamily="34" charset="0"/>
              </a:rPr>
              <a:t> </a:t>
            </a:r>
            <a:r>
              <a:rPr lang="pl-PL" altLang="pl-PL" sz="1900" b="1" dirty="0" err="1">
                <a:latin typeface="Verdana" pitchFamily="34" charset="0"/>
              </a:rPr>
              <a:t>prosumers</a:t>
            </a:r>
            <a:r>
              <a:rPr lang="pl-PL" altLang="pl-PL" sz="1900" b="1" dirty="0">
                <a:latin typeface="Verdana" pitchFamily="34" charset="0"/>
              </a:rPr>
              <a:t> </a:t>
            </a:r>
            <a:r>
              <a:rPr lang="pl-PL" altLang="pl-PL" sz="1900" b="1" dirty="0" err="1">
                <a:latin typeface="Verdana" pitchFamily="34" charset="0"/>
              </a:rPr>
              <a:t>expectations</a:t>
            </a:r>
            <a:r>
              <a:rPr lang="pl-PL" altLang="pl-PL" sz="1900" b="1" dirty="0">
                <a:latin typeface="Verdana" pitchFamily="34" charset="0"/>
              </a:rPr>
              <a:t>?</a:t>
            </a:r>
            <a:endParaRPr lang="pl-PL" altLang="pl-PL" sz="2000" dirty="0">
              <a:solidFill>
                <a:srgbClr val="204F9C"/>
              </a:solidFill>
              <a:latin typeface="Verdana" pitchFamily="34" charset="0"/>
            </a:endParaRPr>
          </a:p>
        </p:txBody>
      </p:sp>
      <p:sp>
        <p:nvSpPr>
          <p:cNvPr id="24593" name="Text Box 17"/>
          <p:cNvSpPr txBox="1">
            <a:spLocks noChangeArrowheads="1"/>
          </p:cNvSpPr>
          <p:nvPr/>
        </p:nvSpPr>
        <p:spPr bwMode="auto">
          <a:xfrm>
            <a:off x="5477670" y="5427107"/>
            <a:ext cx="1655762" cy="609600"/>
          </a:xfrm>
          <a:prstGeom prst="rect">
            <a:avLst/>
          </a:prstGeom>
          <a:solidFill>
            <a:srgbClr val="FF99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pl-PL" sz="20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Verdana" pitchFamily="34" charset="0"/>
              </a:rPr>
              <a:t>knowledge </a:t>
            </a:r>
            <a:r>
              <a:rPr lang="pl-PL" altLang="pl-PL" sz="2000" b="1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Verdana" pitchFamily="34" charset="0"/>
              </a:rPr>
              <a:t>sharing</a:t>
            </a:r>
            <a:r>
              <a:rPr lang="pl-PL" altLang="pl-PL" sz="2000" dirty="0">
                <a:solidFill>
                  <a:srgbClr val="204F9C"/>
                </a:solidFill>
                <a:latin typeface="Verdana" pitchFamily="34" charset="0"/>
              </a:rPr>
              <a:t> </a:t>
            </a:r>
            <a:r>
              <a:rPr lang="en-US" altLang="pl-PL" sz="2000" dirty="0">
                <a:solidFill>
                  <a:srgbClr val="204F9C"/>
                </a:solidFill>
                <a:latin typeface="Verdana" pitchFamily="34" charset="0"/>
              </a:rPr>
              <a:t> </a:t>
            </a:r>
            <a:endParaRPr lang="pl-PL" altLang="pl-PL" sz="2000" dirty="0">
              <a:solidFill>
                <a:srgbClr val="204F9C"/>
              </a:solidFill>
              <a:latin typeface="Verdana" pitchFamily="34" charset="0"/>
            </a:endParaRPr>
          </a:p>
        </p:txBody>
      </p:sp>
      <p:sp>
        <p:nvSpPr>
          <p:cNvPr id="10" name="Symbol zastępczy zawartości 2"/>
          <p:cNvSpPr>
            <a:spLocks/>
          </p:cNvSpPr>
          <p:nvPr/>
        </p:nvSpPr>
        <p:spPr bwMode="auto">
          <a:xfrm>
            <a:off x="1791859" y="1038990"/>
            <a:ext cx="8713788" cy="1165874"/>
          </a:xfrm>
          <a:prstGeom prst="rect">
            <a:avLst/>
          </a:prstGeom>
          <a:solidFill>
            <a:srgbClr val="FFA72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828675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236663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4465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>
              <a:lnSpc>
                <a:spcPct val="90000"/>
              </a:lnSpc>
              <a:spcAft>
                <a:spcPct val="5000"/>
              </a:spcAft>
              <a:buClr>
                <a:srgbClr val="5F5F5F"/>
              </a:buClr>
              <a:buNone/>
            </a:pPr>
            <a:r>
              <a:rPr lang="pl-PL" altLang="pl-PL" sz="2000" b="1" dirty="0">
                <a:solidFill>
                  <a:srgbClr val="333333"/>
                </a:solidFill>
                <a:cs typeface="Arial" charset="0"/>
              </a:rPr>
              <a:t>The aim: </a:t>
            </a:r>
            <a:r>
              <a:rPr lang="pl-PL" altLang="pl-PL" sz="2000" b="1" dirty="0" smtClean="0">
                <a:solidFill>
                  <a:srgbClr val="333333"/>
                </a:solidFill>
                <a:cs typeface="Arial" charset="0"/>
              </a:rPr>
              <a:t>Identif</a:t>
            </a:r>
            <a:r>
              <a:rPr lang="en-GB" altLang="pl-PL" sz="2000" b="1" dirty="0" smtClean="0">
                <a:solidFill>
                  <a:srgbClr val="333333"/>
                </a:solidFill>
                <a:cs typeface="Arial" charset="0"/>
              </a:rPr>
              <a:t>y</a:t>
            </a:r>
            <a:r>
              <a:rPr lang="pl-PL" altLang="pl-PL" sz="2000" b="1" dirty="0" smtClean="0">
                <a:solidFill>
                  <a:srgbClr val="333333"/>
                </a:solidFill>
                <a:cs typeface="Arial" charset="0"/>
              </a:rPr>
              <a:t> </a:t>
            </a:r>
            <a:r>
              <a:rPr lang="en-US" altLang="pl-PL" sz="2000" b="1" dirty="0">
                <a:solidFill>
                  <a:srgbClr val="333333"/>
                </a:solidFill>
                <a:cs typeface="Arial" charset="0"/>
              </a:rPr>
              <a:t>which incentives encouraged and would encourage Polish and UK-based prosumers to engage in knowledge sharing</a:t>
            </a:r>
            <a:endParaRPr lang="en-US" altLang="pl-PL" sz="2000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53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ymbol zastępczy numeru slajd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7CF16087-0F50-4A79-B2A2-081F62D998ED}" type="slidenum">
              <a:rPr lang="pl-PL" altLang="pl-PL" sz="1200">
                <a:solidFill>
                  <a:srgbClr val="898989"/>
                </a:solidFill>
                <a:cs typeface="Arial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pl-PL" altLang="pl-PL" sz="1200">
              <a:solidFill>
                <a:srgbClr val="898989"/>
              </a:solidFill>
              <a:cs typeface="Arial" charset="0"/>
            </a:endParaRPr>
          </a:p>
        </p:txBody>
      </p:sp>
      <p:sp>
        <p:nvSpPr>
          <p:cNvPr id="14339" name="Tytuł 1"/>
          <p:cNvSpPr>
            <a:spLocks noGrp="1"/>
          </p:cNvSpPr>
          <p:nvPr>
            <p:ph type="title" idx="4294967295"/>
          </p:nvPr>
        </p:nvSpPr>
        <p:spPr>
          <a:xfrm>
            <a:off x="3406775" y="0"/>
            <a:ext cx="8785225" cy="1143000"/>
          </a:xfrm>
        </p:spPr>
        <p:txBody>
          <a:bodyPr/>
          <a:lstStyle/>
          <a:p>
            <a:pPr eaLnBrk="1" hangingPunct="1"/>
            <a:r>
              <a:rPr lang="en-US" altLang="pl-PL" sz="3200" b="1"/>
              <a:t>Research methodology</a:t>
            </a:r>
            <a:endParaRPr lang="en-US" altLang="pl-PL" sz="3200"/>
          </a:p>
        </p:txBody>
      </p:sp>
      <p:sp>
        <p:nvSpPr>
          <p:cNvPr id="199710" name="Rectangle 30"/>
          <p:cNvSpPr>
            <a:spLocks noChangeArrowheads="1"/>
          </p:cNvSpPr>
          <p:nvPr/>
        </p:nvSpPr>
        <p:spPr bwMode="auto">
          <a:xfrm>
            <a:off x="1774825" y="1341438"/>
            <a:ext cx="8642350" cy="446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57200" indent="-45720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Wingdings" pitchFamily="2" charset="2"/>
              <a:buChar char="n"/>
            </a:pPr>
            <a:r>
              <a:rPr lang="pl-PL" altLang="pl-PL" sz="2400" b="1" dirty="0">
                <a:solidFill>
                  <a:srgbClr val="00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Step 1. </a:t>
            </a:r>
            <a:r>
              <a:rPr lang="pl-PL" altLang="pl-PL" sz="2400" dirty="0">
                <a:solidFill>
                  <a:srgbClr val="0066CC"/>
                </a:solidFill>
                <a:cs typeface="Arial" charset="0"/>
              </a:rPr>
              <a:t>A</a:t>
            </a:r>
            <a:r>
              <a:rPr lang="en-US" altLang="pl-PL" sz="2400" dirty="0">
                <a:solidFill>
                  <a:srgbClr val="0066CC"/>
                </a:solidFill>
                <a:cs typeface="Arial" charset="0"/>
              </a:rPr>
              <a:t> literature review </a:t>
            </a:r>
            <a:r>
              <a:rPr lang="en-US" altLang="pl-PL" sz="2400" dirty="0">
                <a:solidFill>
                  <a:srgbClr val="00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–</a:t>
            </a:r>
            <a:r>
              <a:rPr lang="en-US" altLang="pl-PL" sz="2400" dirty="0">
                <a:solidFill>
                  <a:srgbClr val="0066CC"/>
                </a:solidFill>
                <a:cs typeface="Arial" charset="0"/>
              </a:rPr>
              <a:t> to </a:t>
            </a:r>
            <a:r>
              <a:rPr lang="en-US" altLang="pl-PL" sz="2400" dirty="0">
                <a:solidFill>
                  <a:srgbClr val="00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explore the concepts of consumption and consumer, </a:t>
            </a:r>
            <a:r>
              <a:rPr lang="en-US" altLang="pl-PL" sz="2400" dirty="0" err="1">
                <a:solidFill>
                  <a:srgbClr val="00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prosumption</a:t>
            </a:r>
            <a:r>
              <a:rPr lang="en-US" altLang="pl-PL" sz="2400" dirty="0">
                <a:solidFill>
                  <a:srgbClr val="00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 and prosumer, </a:t>
            </a:r>
            <a:r>
              <a:rPr lang="pl-PL" altLang="pl-PL" sz="2400" dirty="0" err="1">
                <a:solidFill>
                  <a:srgbClr val="00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incentives</a:t>
            </a:r>
            <a:r>
              <a:rPr lang="pl-PL" altLang="pl-PL" sz="2400" dirty="0">
                <a:solidFill>
                  <a:srgbClr val="00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, </a:t>
            </a:r>
            <a:r>
              <a:rPr lang="pl-PL" altLang="pl-PL" sz="2400" dirty="0" err="1">
                <a:solidFill>
                  <a:srgbClr val="00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rewards</a:t>
            </a:r>
            <a:r>
              <a:rPr lang="pl-PL" altLang="pl-PL" sz="2400" dirty="0">
                <a:solidFill>
                  <a:srgbClr val="00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, </a:t>
            </a:r>
            <a:r>
              <a:rPr lang="pl-PL" altLang="pl-PL" sz="2400" dirty="0" err="1">
                <a:solidFill>
                  <a:srgbClr val="00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knowledge</a:t>
            </a:r>
            <a:r>
              <a:rPr lang="pl-PL" altLang="pl-PL" sz="2400" dirty="0">
                <a:solidFill>
                  <a:srgbClr val="00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 </a:t>
            </a:r>
            <a:r>
              <a:rPr lang="pl-PL" altLang="pl-PL" sz="2400" dirty="0" err="1">
                <a:solidFill>
                  <a:srgbClr val="00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sharing</a:t>
            </a:r>
            <a:r>
              <a:rPr lang="pl-PL" altLang="pl-PL" sz="2400" dirty="0">
                <a:solidFill>
                  <a:srgbClr val="00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, engagement</a:t>
            </a:r>
            <a:endParaRPr lang="en-US" altLang="pl-PL" sz="2400" dirty="0">
              <a:solidFill>
                <a:srgbClr val="0066CC"/>
              </a:solidFill>
              <a:cs typeface="Arial" charset="0"/>
            </a:endParaRPr>
          </a:p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Wingdings" pitchFamily="2" charset="2"/>
              <a:buChar char="n"/>
            </a:pPr>
            <a:r>
              <a:rPr lang="en-US" altLang="pl-PL" sz="2400" b="1" dirty="0">
                <a:solidFill>
                  <a:srgbClr val="4D4D4D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Step 2. </a:t>
            </a:r>
            <a:r>
              <a:rPr lang="en-US" altLang="pl-PL" sz="2400" dirty="0">
                <a:solidFill>
                  <a:srgbClr val="4D4D4D"/>
                </a:solidFill>
                <a:cs typeface="Arial" charset="0"/>
              </a:rPr>
              <a:t>Case studies </a:t>
            </a:r>
            <a:r>
              <a:rPr lang="pl-PL" altLang="pl-PL" sz="2400" dirty="0" err="1">
                <a:solidFill>
                  <a:srgbClr val="4D4D4D"/>
                </a:solidFill>
                <a:cs typeface="Arial" charset="0"/>
              </a:rPr>
              <a:t>analysis</a:t>
            </a:r>
            <a:r>
              <a:rPr lang="pl-PL" altLang="pl-PL" sz="2400" dirty="0">
                <a:solidFill>
                  <a:srgbClr val="4D4D4D"/>
                </a:solidFill>
                <a:cs typeface="Arial" charset="0"/>
              </a:rPr>
              <a:t> </a:t>
            </a:r>
            <a:r>
              <a:rPr lang="en-US" altLang="pl-PL" sz="2400" dirty="0">
                <a:solidFill>
                  <a:srgbClr val="4D4D4D"/>
                </a:solidFill>
                <a:cs typeface="Arial" charset="0"/>
              </a:rPr>
              <a:t>of prosumers knowledge sharing </a:t>
            </a:r>
            <a:r>
              <a:rPr lang="pl-PL" altLang="pl-PL" sz="2400" dirty="0">
                <a:solidFill>
                  <a:srgbClr val="4D4D4D"/>
                </a:solidFill>
                <a:cs typeface="Arial" charset="0"/>
              </a:rPr>
              <a:t>and </a:t>
            </a:r>
            <a:r>
              <a:rPr lang="pl-PL" altLang="pl-PL" sz="2400" dirty="0" err="1">
                <a:solidFill>
                  <a:srgbClr val="4D4D4D"/>
                </a:solidFill>
                <a:cs typeface="Arial" charset="0"/>
              </a:rPr>
              <a:t>incentives</a:t>
            </a:r>
            <a:r>
              <a:rPr lang="pl-PL" altLang="pl-PL" sz="2400" dirty="0">
                <a:solidFill>
                  <a:srgbClr val="4D4D4D"/>
                </a:solidFill>
                <a:cs typeface="Arial" charset="0"/>
              </a:rPr>
              <a:t> </a:t>
            </a:r>
            <a:r>
              <a:rPr lang="pl-PL" altLang="pl-PL" sz="2400" dirty="0" err="1">
                <a:solidFill>
                  <a:srgbClr val="4D4D4D"/>
                </a:solidFill>
                <a:cs typeface="Arial" charset="0"/>
              </a:rPr>
              <a:t>offered</a:t>
            </a:r>
            <a:r>
              <a:rPr lang="pl-PL" altLang="pl-PL" sz="2400" dirty="0">
                <a:solidFill>
                  <a:srgbClr val="4D4D4D"/>
                </a:solidFill>
                <a:cs typeface="Arial" charset="0"/>
              </a:rPr>
              <a:t> to </a:t>
            </a:r>
            <a:r>
              <a:rPr lang="pl-PL" altLang="pl-PL" sz="2400" dirty="0" err="1">
                <a:solidFill>
                  <a:srgbClr val="4D4D4D"/>
                </a:solidFill>
                <a:cs typeface="Arial" charset="0"/>
              </a:rPr>
              <a:t>them</a:t>
            </a:r>
            <a:r>
              <a:rPr lang="pl-PL" altLang="pl-PL" sz="2400" dirty="0">
                <a:solidFill>
                  <a:srgbClr val="4D4D4D"/>
                </a:solidFill>
                <a:cs typeface="Arial" charset="0"/>
              </a:rPr>
              <a:t> by enterprises</a:t>
            </a:r>
            <a:endParaRPr lang="en-US" altLang="pl-PL" sz="2400" b="1" dirty="0">
              <a:solidFill>
                <a:srgbClr val="4D4D4D"/>
              </a:solidFill>
              <a:cs typeface="Arial" charset="0"/>
            </a:endParaRPr>
          </a:p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Wingdings" pitchFamily="2" charset="2"/>
              <a:buChar char="n"/>
            </a:pPr>
            <a:r>
              <a:rPr lang="en-US" altLang="pl-PL" sz="2400" b="1" dirty="0">
                <a:solidFill>
                  <a:srgbClr val="00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Step 3.</a:t>
            </a:r>
            <a:r>
              <a:rPr lang="en-US" altLang="pl-PL" sz="2400" b="1" dirty="0">
                <a:solidFill>
                  <a:srgbClr val="0066CC"/>
                </a:solidFill>
                <a:cs typeface="Arial" charset="0"/>
              </a:rPr>
              <a:t> </a:t>
            </a:r>
            <a:r>
              <a:rPr lang="en-US" altLang="pl-PL" sz="2400" b="1" dirty="0" smtClean="0">
                <a:solidFill>
                  <a:srgbClr val="0066CC"/>
                </a:solidFill>
                <a:cs typeface="Arial" charset="0"/>
              </a:rPr>
              <a:t>P</a:t>
            </a:r>
            <a:r>
              <a:rPr lang="pl-PL" altLang="pl-PL" sz="2400" dirty="0" smtClean="0">
                <a:solidFill>
                  <a:srgbClr val="0066CC"/>
                </a:solidFill>
                <a:cs typeface="Arial" charset="0"/>
              </a:rPr>
              <a:t>ilot </a:t>
            </a:r>
            <a:r>
              <a:rPr lang="pl-PL" altLang="pl-PL" sz="2400" dirty="0">
                <a:solidFill>
                  <a:srgbClr val="0066CC"/>
                </a:solidFill>
                <a:cs typeface="Arial" charset="0"/>
              </a:rPr>
              <a:t>survey conducting in </a:t>
            </a:r>
            <a:r>
              <a:rPr lang="pl-PL" altLang="pl-PL" sz="2400" dirty="0" smtClean="0">
                <a:solidFill>
                  <a:srgbClr val="0066CC"/>
                </a:solidFill>
                <a:cs typeface="Arial" charset="0"/>
              </a:rPr>
              <a:t>Poland</a:t>
            </a:r>
            <a:r>
              <a:rPr lang="en-GB" altLang="pl-PL" sz="2400" dirty="0" smtClean="0">
                <a:solidFill>
                  <a:srgbClr val="0066CC"/>
                </a:solidFill>
                <a:cs typeface="Arial" charset="0"/>
              </a:rPr>
              <a:t> and UK</a:t>
            </a:r>
            <a:endParaRPr lang="en-US" altLang="pl-PL" sz="1600" dirty="0">
              <a:solidFill>
                <a:srgbClr val="0066CC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8909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ymbol zastępczy numeru slajd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357546D9-DB0A-4AF5-BD16-558E645E3114}" type="slidenum">
              <a:rPr lang="pl-PL" altLang="pl-PL" sz="1200">
                <a:solidFill>
                  <a:srgbClr val="898989"/>
                </a:solidFill>
                <a:cs typeface="Arial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pl-PL" altLang="pl-PL" sz="1200">
              <a:solidFill>
                <a:srgbClr val="898989"/>
              </a:solidFill>
              <a:cs typeface="Arial" charset="0"/>
            </a:endParaRPr>
          </a:p>
        </p:txBody>
      </p:sp>
      <p:sp>
        <p:nvSpPr>
          <p:cNvPr id="15363" name="Tytuł 1"/>
          <p:cNvSpPr>
            <a:spLocks noGrp="1"/>
          </p:cNvSpPr>
          <p:nvPr>
            <p:ph type="title" idx="4294967295"/>
          </p:nvPr>
        </p:nvSpPr>
        <p:spPr>
          <a:xfrm>
            <a:off x="3406775" y="0"/>
            <a:ext cx="8785225" cy="1143000"/>
          </a:xfrm>
        </p:spPr>
        <p:txBody>
          <a:bodyPr/>
          <a:lstStyle/>
          <a:p>
            <a:pPr eaLnBrk="1" hangingPunct="1"/>
            <a:r>
              <a:rPr lang="pl-PL" altLang="pl-PL" sz="3200" b="1" dirty="0"/>
              <a:t>… </a:t>
            </a:r>
            <a:r>
              <a:rPr lang="en-US" altLang="pl-PL" sz="3200" b="1" dirty="0"/>
              <a:t>research methodology</a:t>
            </a:r>
            <a:endParaRPr lang="en-US" altLang="pl-PL" sz="3200" dirty="0"/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6320" y="60213"/>
            <a:ext cx="1547936" cy="142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9710" name="Rectangle 30"/>
          <p:cNvSpPr>
            <a:spLocks noChangeArrowheads="1"/>
          </p:cNvSpPr>
          <p:nvPr/>
        </p:nvSpPr>
        <p:spPr bwMode="auto">
          <a:xfrm>
            <a:off x="1847850" y="1484314"/>
            <a:ext cx="8676406" cy="4320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57200" indent="-45720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9pPr>
          </a:lstStyle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Wingdings" pitchFamily="2" charset="2"/>
              <a:buChar char="n"/>
              <a:defRPr/>
            </a:pPr>
            <a:r>
              <a:rPr lang="en-GB" altLang="pl-PL" sz="2400" b="1" dirty="0">
                <a:solidFill>
                  <a:srgbClr val="4D4D4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Step 4. </a:t>
            </a:r>
            <a:r>
              <a:rPr lang="en-US" altLang="pl-PL" sz="2400" dirty="0">
                <a:solidFill>
                  <a:srgbClr val="4D4D4D"/>
                </a:solidFill>
              </a:rPr>
              <a:t>Applying the Computer-Assisted Web Interview (CAWI) method the survey questionnaire was uploaded to the website</a:t>
            </a:r>
            <a:endParaRPr lang="pl-PL" altLang="pl-PL" sz="2400" dirty="0">
              <a:solidFill>
                <a:srgbClr val="4D4D4D"/>
              </a:solidFill>
            </a:endParaRPr>
          </a:p>
          <a:p>
            <a:pPr marL="0" indent="0"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None/>
              <a:defRPr/>
            </a:pPr>
            <a:r>
              <a:rPr lang="pl-PL" altLang="pl-PL" sz="2400" dirty="0" smtClean="0">
                <a:solidFill>
                  <a:srgbClr val="4D4D4D"/>
                </a:solidFill>
              </a:rPr>
              <a:t>The</a:t>
            </a:r>
            <a:r>
              <a:rPr lang="en-GB" altLang="pl-PL" sz="2400" dirty="0" smtClean="0">
                <a:solidFill>
                  <a:srgbClr val="4D4D4D"/>
                </a:solidFill>
              </a:rPr>
              <a:t> platforms that</a:t>
            </a:r>
            <a:r>
              <a:rPr lang="pl-PL" altLang="pl-PL" sz="2400" dirty="0" smtClean="0">
                <a:solidFill>
                  <a:srgbClr val="4D4D4D"/>
                </a:solidFill>
              </a:rPr>
              <a:t> </a:t>
            </a:r>
            <a:r>
              <a:rPr lang="pl-PL" altLang="pl-PL" sz="2400" dirty="0">
                <a:solidFill>
                  <a:srgbClr val="4D4D4D"/>
                </a:solidFill>
              </a:rPr>
              <a:t>were employed:</a:t>
            </a:r>
          </a:p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Arial" panose="020B0604020202020204" pitchFamily="34" charset="0"/>
              <a:buChar char="•"/>
              <a:defRPr/>
            </a:pPr>
            <a:r>
              <a:rPr lang="en-US" altLang="pl-PL" sz="2400" dirty="0">
                <a:solidFill>
                  <a:srgbClr val="4D4D4D"/>
                </a:solidFill>
              </a:rPr>
              <a:t>Polish platform Ankietka.pl </a:t>
            </a:r>
            <a:endParaRPr lang="pl-PL" altLang="pl-PL" sz="2400" dirty="0">
              <a:solidFill>
                <a:srgbClr val="4D4D4D"/>
              </a:solidFill>
            </a:endParaRPr>
          </a:p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Arial" panose="020B0604020202020204" pitchFamily="34" charset="0"/>
              <a:buChar char="•"/>
              <a:defRPr/>
            </a:pPr>
            <a:r>
              <a:rPr lang="en-US" altLang="pl-PL" sz="2400" dirty="0">
                <a:solidFill>
                  <a:srgbClr val="4D4D4D"/>
                </a:solidFill>
              </a:rPr>
              <a:t>English platform Bristol Online Survey (BOS), hosted at the University of </a:t>
            </a:r>
            <a:r>
              <a:rPr lang="en-US" altLang="pl-PL" sz="2400" dirty="0" smtClean="0">
                <a:solidFill>
                  <a:srgbClr val="4D4D4D"/>
                </a:solidFill>
              </a:rPr>
              <a:t>Bristol.</a:t>
            </a:r>
            <a:endParaRPr lang="pl-PL" altLang="pl-PL" sz="2400" dirty="0">
              <a:solidFill>
                <a:srgbClr val="4D4D4D"/>
              </a:solidFill>
            </a:endParaRPr>
          </a:p>
          <a:p>
            <a:pPr marL="0" indent="0"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None/>
              <a:defRPr/>
            </a:pPr>
            <a:endParaRPr lang="pl-PL" altLang="pl-PL" sz="2400" b="1" dirty="0">
              <a:solidFill>
                <a:srgbClr val="4D4D4D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15063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ymbol zastępczy numeru slajd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357546D9-DB0A-4AF5-BD16-558E645E3114}" type="slidenum">
              <a:rPr lang="pl-PL" altLang="pl-PL" sz="1200">
                <a:solidFill>
                  <a:srgbClr val="898989"/>
                </a:solidFill>
                <a:cs typeface="Arial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pl-PL" altLang="pl-PL" sz="1200">
              <a:solidFill>
                <a:srgbClr val="898989"/>
              </a:solidFill>
              <a:cs typeface="Arial" charset="0"/>
            </a:endParaRPr>
          </a:p>
        </p:txBody>
      </p:sp>
      <p:sp>
        <p:nvSpPr>
          <p:cNvPr id="15363" name="Tytuł 1"/>
          <p:cNvSpPr>
            <a:spLocks noGrp="1"/>
          </p:cNvSpPr>
          <p:nvPr>
            <p:ph type="title" idx="4294967295"/>
          </p:nvPr>
        </p:nvSpPr>
        <p:spPr>
          <a:xfrm>
            <a:off x="3406775" y="0"/>
            <a:ext cx="8785225" cy="1143000"/>
          </a:xfrm>
        </p:spPr>
        <p:txBody>
          <a:bodyPr/>
          <a:lstStyle/>
          <a:p>
            <a:pPr eaLnBrk="1" hangingPunct="1"/>
            <a:r>
              <a:rPr lang="pl-PL" altLang="pl-PL" sz="3200" b="1" dirty="0"/>
              <a:t>Step 4: </a:t>
            </a:r>
            <a:r>
              <a:rPr lang="pl-PL" altLang="pl-PL" sz="3200" b="1" dirty="0" err="1"/>
              <a:t>Questionnaire</a:t>
            </a:r>
            <a:endParaRPr lang="en-US" altLang="pl-PL" sz="3200" dirty="0"/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6320" y="60213"/>
            <a:ext cx="1547936" cy="142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9710" name="Rectangle 30"/>
          <p:cNvSpPr>
            <a:spLocks noChangeArrowheads="1"/>
          </p:cNvSpPr>
          <p:nvPr/>
        </p:nvSpPr>
        <p:spPr bwMode="auto">
          <a:xfrm>
            <a:off x="1847850" y="1484314"/>
            <a:ext cx="8676406" cy="4320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57200" indent="-45720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9pPr>
          </a:lstStyle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Wingdings" pitchFamily="2" charset="2"/>
              <a:buChar char="n"/>
              <a:defRPr/>
            </a:pPr>
            <a:r>
              <a:rPr lang="pl-PL" altLang="pl-PL" sz="2400" dirty="0" err="1">
                <a:solidFill>
                  <a:srgbClr val="4D4D4D"/>
                </a:solidFill>
              </a:rPr>
              <a:t>Questionnaire</a:t>
            </a:r>
            <a:r>
              <a:rPr lang="pl-PL" altLang="pl-PL" sz="2400" dirty="0">
                <a:solidFill>
                  <a:srgbClr val="4D4D4D"/>
                </a:solidFill>
              </a:rPr>
              <a:t> </a:t>
            </a:r>
            <a:r>
              <a:rPr lang="pl-PL" altLang="pl-PL" sz="2400" dirty="0" err="1">
                <a:solidFill>
                  <a:srgbClr val="4D4D4D"/>
                </a:solidFill>
              </a:rPr>
              <a:t>questions</a:t>
            </a:r>
            <a:endParaRPr lang="pl-PL" altLang="pl-PL" sz="2400" dirty="0">
              <a:solidFill>
                <a:srgbClr val="4D4D4D"/>
              </a:solidFill>
            </a:endParaRPr>
          </a:p>
          <a:p>
            <a:pPr marL="0" indent="0"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None/>
              <a:defRPr/>
            </a:pPr>
            <a:r>
              <a:rPr lang="en-US" altLang="pl-PL" sz="1800" dirty="0">
                <a:solidFill>
                  <a:srgbClr val="4D4D4D"/>
                </a:solidFill>
              </a:rPr>
              <a:t>The questionnaire contained questions concerning specified incentives encouraging prosumers to </a:t>
            </a:r>
            <a:r>
              <a:rPr lang="en-US" altLang="pl-PL" sz="1800" dirty="0" smtClean="0">
                <a:solidFill>
                  <a:srgbClr val="4D4D4D"/>
                </a:solidFill>
              </a:rPr>
              <a:t>engage in knowledge </a:t>
            </a:r>
            <a:r>
              <a:rPr lang="en-US" altLang="pl-PL" sz="1800" dirty="0">
                <a:solidFill>
                  <a:srgbClr val="4D4D4D"/>
                </a:solidFill>
              </a:rPr>
              <a:t>sharing</a:t>
            </a:r>
            <a:r>
              <a:rPr lang="pl-PL" altLang="pl-PL" sz="1800" dirty="0">
                <a:solidFill>
                  <a:srgbClr val="4D4D4D"/>
                </a:solidFill>
              </a:rPr>
              <a:t>:</a:t>
            </a:r>
          </a:p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Arial" panose="020B0604020202020204" pitchFamily="34" charset="0"/>
              <a:buChar char="•"/>
              <a:defRPr/>
            </a:pPr>
            <a:r>
              <a:rPr lang="en-US" altLang="pl-PL" sz="1800" dirty="0">
                <a:solidFill>
                  <a:srgbClr val="4D4D4D"/>
                </a:solidFill>
              </a:rPr>
              <a:t>Which incentives offered by enterprises encouraged you to engage in knowledge sharing with enterprises? </a:t>
            </a:r>
            <a:endParaRPr lang="pl-PL" altLang="pl-PL" sz="1800" dirty="0">
              <a:solidFill>
                <a:srgbClr val="4D4D4D"/>
              </a:solidFill>
            </a:endParaRPr>
          </a:p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Arial" panose="020B0604020202020204" pitchFamily="34" charset="0"/>
              <a:buChar char="•"/>
              <a:defRPr/>
            </a:pPr>
            <a:r>
              <a:rPr lang="en-US" altLang="pl-PL" sz="1800" dirty="0">
                <a:solidFill>
                  <a:srgbClr val="4D4D4D"/>
                </a:solidFill>
              </a:rPr>
              <a:t>Which incentives would encourage you to engage in knowledge sharing with enterprises? </a:t>
            </a:r>
            <a:endParaRPr lang="pl-PL" altLang="pl-PL" sz="1800" b="1" dirty="0">
              <a:solidFill>
                <a:srgbClr val="4D4D4D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0" indent="0"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None/>
              <a:defRPr/>
            </a:pPr>
            <a:endParaRPr lang="pl-PL" altLang="pl-PL" sz="1800" b="1" dirty="0">
              <a:solidFill>
                <a:srgbClr val="4D4D4D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0" indent="0"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None/>
              <a:defRPr/>
            </a:pPr>
            <a:r>
              <a:rPr lang="en-US" altLang="pl-PL" sz="1800" b="1" dirty="0">
                <a:solidFill>
                  <a:srgbClr val="4D4D4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After screening the responses and excluding outliers, there was </a:t>
            </a:r>
            <a:r>
              <a:rPr lang="pl-PL" altLang="pl-PL" sz="1800" b="1" dirty="0">
                <a:solidFill>
                  <a:srgbClr val="4D4D4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/>
            </a:r>
            <a:br>
              <a:rPr lang="pl-PL" altLang="pl-PL" sz="1800" b="1" dirty="0">
                <a:solidFill>
                  <a:srgbClr val="4D4D4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en-US" altLang="pl-PL" sz="1800" b="1" dirty="0">
                <a:solidFill>
                  <a:srgbClr val="4D4D4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 final research sample of 783 usable, correct and complete questionnaires from Poland and 171 from the United Kingdom</a:t>
            </a:r>
            <a:endParaRPr lang="en-GB" altLang="pl-PL" sz="1800" b="1" dirty="0">
              <a:solidFill>
                <a:srgbClr val="4D4D4D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0" indent="0"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None/>
              <a:defRPr/>
            </a:pPr>
            <a:endParaRPr lang="pl-PL" altLang="pl-PL" sz="1800" b="1" dirty="0">
              <a:solidFill>
                <a:srgbClr val="4D4D4D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138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ymbol zastępczy numeru slajd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34041A12-6FDF-4707-8898-E9517B7471BA}" type="slidenum">
              <a:rPr lang="pl-PL" altLang="pl-PL" sz="1200">
                <a:solidFill>
                  <a:srgbClr val="898989"/>
                </a:solidFill>
                <a:cs typeface="Arial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pl-PL" altLang="pl-PL" sz="1200">
              <a:solidFill>
                <a:srgbClr val="898989"/>
              </a:solidFill>
              <a:cs typeface="Arial" charset="0"/>
            </a:endParaRPr>
          </a:p>
        </p:txBody>
      </p:sp>
      <p:sp>
        <p:nvSpPr>
          <p:cNvPr id="16387" name="Tytuł 1"/>
          <p:cNvSpPr>
            <a:spLocks noGrp="1"/>
          </p:cNvSpPr>
          <p:nvPr>
            <p:ph type="title" idx="4294967295"/>
          </p:nvPr>
        </p:nvSpPr>
        <p:spPr>
          <a:xfrm>
            <a:off x="0" y="740632"/>
            <a:ext cx="2851521" cy="167005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pl-PL" sz="2500" b="1" dirty="0"/>
              <a:t>Conceptual framework of incentives</a:t>
            </a:r>
          </a:p>
        </p:txBody>
      </p:sp>
      <p:sp>
        <p:nvSpPr>
          <p:cNvPr id="199710" name="Rectangle 30"/>
          <p:cNvSpPr>
            <a:spLocks noChangeArrowheads="1"/>
          </p:cNvSpPr>
          <p:nvPr/>
        </p:nvSpPr>
        <p:spPr bwMode="auto">
          <a:xfrm>
            <a:off x="1847850" y="1484314"/>
            <a:ext cx="8280400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63538" indent="-363538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1001713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4097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817688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225675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682875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3140075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597275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4054475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Wingdings" pitchFamily="2" charset="2"/>
              <a:buNone/>
            </a:pPr>
            <a:endParaRPr lang="en-US" altLang="pl-PL" sz="2400" b="1" dirty="0">
              <a:solidFill>
                <a:schemeClr val="tx2"/>
              </a:solidFill>
              <a:cs typeface="Arial" charset="0"/>
            </a:endParaRPr>
          </a:p>
        </p:txBody>
      </p:sp>
      <p:graphicFrame>
        <p:nvGraphicFramePr>
          <p:cNvPr id="2" name="Tabel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2416356"/>
              </p:ext>
            </p:extLst>
          </p:nvPr>
        </p:nvGraphicFramePr>
        <p:xfrm>
          <a:off x="2429490" y="77797"/>
          <a:ext cx="8820150" cy="6531793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368787"/>
                <a:gridCol w="1055077"/>
                <a:gridCol w="6396286"/>
              </a:tblGrid>
              <a:tr h="59206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Type of incentives</a:t>
                      </a:r>
                      <a:endParaRPr lang="en-US" sz="16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Symbol</a:t>
                      </a:r>
                      <a:endParaRPr lang="en-US" sz="16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Items</a:t>
                      </a:r>
                      <a:endParaRPr lang="en-US" sz="16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68580" marR="68580" marT="0" marB="0" anchor="ctr"/>
                </a:tc>
              </a:tr>
              <a:tr h="150760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dirty="0" smtClean="0">
                          <a:effectLst/>
                        </a:rPr>
                        <a:t>T</a:t>
                      </a:r>
                      <a:r>
                        <a:rPr lang="pl-PL" sz="1600" dirty="0" err="1" smtClean="0">
                          <a:effectLst/>
                        </a:rPr>
                        <a:t>angible</a:t>
                      </a:r>
                      <a:r>
                        <a:rPr lang="pl-PL" sz="1600" dirty="0" smtClean="0">
                          <a:effectLst/>
                        </a:rPr>
                        <a:t> </a:t>
                      </a:r>
                      <a:r>
                        <a:rPr lang="pl-PL" sz="1600" dirty="0" err="1" smtClean="0">
                          <a:effectLst/>
                        </a:rPr>
                        <a:t>incentives</a:t>
                      </a:r>
                      <a:endParaRPr lang="en-US" sz="1600" dirty="0">
                        <a:effectLst/>
                        <a:latin typeface="Times New Roman"/>
                        <a:ea typeface="PMingLiU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TAN1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TAN2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TAN3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TAN4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TAN5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TAN6</a:t>
                      </a:r>
                      <a:endParaRPr lang="en-US" sz="16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Financial rewards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Coupons, sweepstakes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Free usage (testing) of prototypes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Free samples of products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Low transaction costs for participation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Bonus points with financial value</a:t>
                      </a:r>
                      <a:endParaRPr lang="en-US" sz="16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68580" marR="68580" marT="0" marB="0"/>
                </a:tc>
              </a:tr>
              <a:tr h="126870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pl-PL" sz="1600" dirty="0" smtClean="0">
                          <a:effectLst/>
                        </a:rPr>
                        <a:t>I</a:t>
                      </a:r>
                      <a:r>
                        <a:rPr lang="en-US" sz="1600" dirty="0" err="1" smtClean="0">
                          <a:effectLst/>
                        </a:rPr>
                        <a:t>ntangible</a:t>
                      </a:r>
                      <a:r>
                        <a:rPr lang="pl-PL" sz="1600" dirty="0" smtClean="0">
                          <a:effectLst/>
                        </a:rPr>
                        <a:t>:</a:t>
                      </a:r>
                      <a:r>
                        <a:rPr lang="en-US" sz="1600" dirty="0" smtClean="0">
                          <a:effectLst/>
                        </a:rPr>
                        <a:t> A</a:t>
                      </a:r>
                      <a:r>
                        <a:rPr lang="pl-PL" sz="1600" dirty="0" err="1" smtClean="0">
                          <a:effectLst/>
                        </a:rPr>
                        <a:t>ctivity</a:t>
                      </a:r>
                      <a:r>
                        <a:rPr lang="pl-PL" sz="1600" dirty="0" smtClean="0">
                          <a:effectLst/>
                        </a:rPr>
                        <a:t> </a:t>
                      </a:r>
                      <a:r>
                        <a:rPr lang="en-US" sz="1600" dirty="0" smtClean="0">
                          <a:effectLst/>
                        </a:rPr>
                        <a:t>incentives</a:t>
                      </a:r>
                      <a:endParaRPr lang="en-US" sz="1600" dirty="0">
                        <a:effectLst/>
                        <a:latin typeface="Times New Roman"/>
                        <a:ea typeface="PMingLiU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ACT1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ACT2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ACT3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ACT4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ACT5</a:t>
                      </a:r>
                      <a:endParaRPr lang="en-US" sz="16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Participating in interesting initiatives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Adjustment of products/services to own needs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Increase/decrease of satisfaction with enterprises and their products/services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Cooperation with well-known enterprises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Improvement of the products/services quality </a:t>
                      </a:r>
                      <a:endParaRPr lang="en-US" sz="16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68580" marR="68580" marT="0" marB="0"/>
                </a:tc>
              </a:tr>
              <a:tr h="76958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600" dirty="0" smtClean="0">
                          <a:effectLst/>
                        </a:rPr>
                        <a:t>I</a:t>
                      </a:r>
                      <a:r>
                        <a:rPr lang="en-US" sz="1600" dirty="0" err="1" smtClean="0">
                          <a:effectLst/>
                        </a:rPr>
                        <a:t>ntangible</a:t>
                      </a:r>
                      <a:r>
                        <a:rPr lang="pl-PL" sz="1600" dirty="0" smtClean="0">
                          <a:effectLst/>
                        </a:rPr>
                        <a:t>:</a:t>
                      </a:r>
                      <a:r>
                        <a:rPr lang="en-US" sz="1600" dirty="0" smtClean="0">
                          <a:effectLst/>
                        </a:rPr>
                        <a:t> </a:t>
                      </a:r>
                      <a:r>
                        <a:rPr lang="pl-PL" sz="1600" dirty="0" err="1" smtClean="0">
                          <a:effectLst/>
                        </a:rPr>
                        <a:t>Social</a:t>
                      </a:r>
                      <a:r>
                        <a:rPr lang="pl-PL" sz="1600" baseline="0" dirty="0" smtClean="0">
                          <a:effectLst/>
                        </a:rPr>
                        <a:t> </a:t>
                      </a:r>
                      <a:r>
                        <a:rPr lang="en-US" sz="1600" dirty="0" smtClean="0">
                          <a:effectLst/>
                        </a:rPr>
                        <a:t>incentives </a:t>
                      </a:r>
                      <a:endParaRPr lang="en-US" sz="1600" dirty="0">
                        <a:effectLst/>
                        <a:latin typeface="Times New Roman"/>
                        <a:ea typeface="PMingLiU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SOC1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SOC2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SOC3</a:t>
                      </a:r>
                      <a:endParaRPr lang="en-US" sz="16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Cooperation with people who share passions, skill, knowledge, and experience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Building peer recognition, status, and reputation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Strengthening social ties with enterprises and their customers</a:t>
                      </a:r>
                      <a:endParaRPr lang="en-US" sz="160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68580" marR="68580" marT="0" marB="0"/>
                </a:tc>
              </a:tr>
              <a:tr h="126220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600" dirty="0" smtClean="0">
                          <a:effectLst/>
                        </a:rPr>
                        <a:t>I</a:t>
                      </a:r>
                      <a:r>
                        <a:rPr lang="en-US" sz="1600" dirty="0" err="1" smtClean="0">
                          <a:effectLst/>
                        </a:rPr>
                        <a:t>ntangible</a:t>
                      </a:r>
                      <a:r>
                        <a:rPr lang="pl-PL" sz="1600" dirty="0" smtClean="0">
                          <a:effectLst/>
                        </a:rPr>
                        <a:t>:</a:t>
                      </a:r>
                      <a:r>
                        <a:rPr lang="en-US" sz="1600" dirty="0" smtClean="0">
                          <a:effectLst/>
                        </a:rPr>
                        <a:t> </a:t>
                      </a:r>
                      <a:r>
                        <a:rPr lang="pl-PL" sz="1600" dirty="0" err="1" smtClean="0">
                          <a:effectLst/>
                        </a:rPr>
                        <a:t>Tool-related</a:t>
                      </a:r>
                      <a:r>
                        <a:rPr lang="pl-PL" sz="1600" dirty="0" smtClean="0">
                          <a:effectLst/>
                        </a:rPr>
                        <a:t> </a:t>
                      </a:r>
                      <a:r>
                        <a:rPr lang="en-US" sz="1600" dirty="0" smtClean="0">
                          <a:effectLst/>
                        </a:rPr>
                        <a:t>incentives</a:t>
                      </a:r>
                      <a:endParaRPr lang="en-US" sz="1600" dirty="0" smtClean="0">
                        <a:effectLst/>
                        <a:latin typeface="Times New Roman"/>
                        <a:ea typeface="PMingLiU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600" dirty="0" smtClean="0">
                          <a:effectLst/>
                        </a:rPr>
                        <a:t> </a:t>
                      </a:r>
                      <a:endParaRPr lang="en-US" sz="1600" dirty="0">
                        <a:effectLst/>
                        <a:latin typeface="Times New Roman"/>
                        <a:ea typeface="PMingLiU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 smtClean="0">
                          <a:effectLst/>
                        </a:rPr>
                        <a:t>TO</a:t>
                      </a:r>
                      <a:r>
                        <a:rPr lang="pl-PL" sz="1600" dirty="0" smtClean="0">
                          <a:effectLst/>
                        </a:rPr>
                        <a:t>O</a:t>
                      </a:r>
                      <a:r>
                        <a:rPr lang="en-US" sz="1600" dirty="0" smtClean="0">
                          <a:effectLst/>
                        </a:rPr>
                        <a:t>L1</a:t>
                      </a:r>
                      <a:endParaRPr lang="en-US" sz="1600" dirty="0">
                        <a:effectLst/>
                      </a:endParaRP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 smtClean="0">
                          <a:effectLst/>
                        </a:rPr>
                        <a:t>TO</a:t>
                      </a:r>
                      <a:r>
                        <a:rPr lang="pl-PL" sz="1600" dirty="0" smtClean="0">
                          <a:effectLst/>
                        </a:rPr>
                        <a:t>O</a:t>
                      </a:r>
                      <a:r>
                        <a:rPr lang="en-US" sz="1600" dirty="0" smtClean="0">
                          <a:effectLst/>
                        </a:rPr>
                        <a:t>L2</a:t>
                      </a:r>
                      <a:endParaRPr lang="en-US" sz="1600" dirty="0">
                        <a:effectLst/>
                      </a:endParaRP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 smtClean="0">
                          <a:effectLst/>
                        </a:rPr>
                        <a:t>TO</a:t>
                      </a:r>
                      <a:r>
                        <a:rPr lang="pl-PL" sz="1600" dirty="0" smtClean="0">
                          <a:effectLst/>
                        </a:rPr>
                        <a:t>O</a:t>
                      </a:r>
                      <a:r>
                        <a:rPr lang="en-US" sz="1600" dirty="0" smtClean="0">
                          <a:effectLst/>
                        </a:rPr>
                        <a:t>L3</a:t>
                      </a:r>
                      <a:endParaRPr lang="en-US" sz="1600" dirty="0">
                        <a:effectLst/>
                      </a:endParaRP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 smtClean="0">
                          <a:effectLst/>
                        </a:rPr>
                        <a:t>TO</a:t>
                      </a:r>
                      <a:r>
                        <a:rPr lang="pl-PL" sz="1600" dirty="0" smtClean="0">
                          <a:effectLst/>
                        </a:rPr>
                        <a:t>O</a:t>
                      </a:r>
                      <a:r>
                        <a:rPr lang="en-US" sz="1600" dirty="0" smtClean="0">
                          <a:effectLst/>
                        </a:rPr>
                        <a:t>L4</a:t>
                      </a:r>
                      <a:endParaRPr lang="en-US" sz="1600" dirty="0">
                        <a:effectLst/>
                      </a:endParaRP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 smtClean="0">
                          <a:effectLst/>
                        </a:rPr>
                        <a:t>TO</a:t>
                      </a:r>
                      <a:r>
                        <a:rPr lang="pl-PL" sz="1600" dirty="0" smtClean="0">
                          <a:effectLst/>
                        </a:rPr>
                        <a:t>O</a:t>
                      </a:r>
                      <a:r>
                        <a:rPr lang="en-US" sz="1600" dirty="0" smtClean="0">
                          <a:effectLst/>
                        </a:rPr>
                        <a:t>L5</a:t>
                      </a:r>
                      <a:endParaRPr lang="en-US" sz="1600" dirty="0"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Utilization of innovative and interesting </a:t>
                      </a:r>
                      <a:r>
                        <a:rPr lang="pl-PL" sz="1600" dirty="0" smtClean="0">
                          <a:effectLst/>
                        </a:rPr>
                        <a:t> </a:t>
                      </a:r>
                      <a:r>
                        <a:rPr lang="en-US" sz="1600" dirty="0" smtClean="0">
                          <a:effectLst/>
                        </a:rPr>
                        <a:t>ICT</a:t>
                      </a:r>
                      <a:endParaRPr lang="en-US" sz="1600" dirty="0">
                        <a:effectLst/>
                      </a:endParaRP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Invitation by e-mail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Invitation by Facebook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Interesting blog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Interesting video on </a:t>
                      </a:r>
                      <a:r>
                        <a:rPr lang="en-US" sz="1600" dirty="0" smtClean="0">
                          <a:effectLst/>
                        </a:rPr>
                        <a:t>YouTube</a:t>
                      </a:r>
                      <a:endParaRPr lang="en-US" sz="16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59206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600" dirty="0" smtClean="0">
                          <a:effectLst/>
                        </a:rPr>
                        <a:t>I</a:t>
                      </a:r>
                      <a:r>
                        <a:rPr lang="en-US" sz="1600" dirty="0" err="1" smtClean="0">
                          <a:effectLst/>
                        </a:rPr>
                        <a:t>ntangible</a:t>
                      </a:r>
                      <a:r>
                        <a:rPr lang="pl-PL" sz="1600" dirty="0" smtClean="0">
                          <a:effectLst/>
                        </a:rPr>
                        <a:t>: </a:t>
                      </a:r>
                      <a:r>
                        <a:rPr lang="pl-PL" sz="1600" dirty="0" err="1" smtClean="0">
                          <a:effectLst/>
                        </a:rPr>
                        <a:t>Promotion-related</a:t>
                      </a:r>
                      <a:endParaRPr lang="en-US" sz="1600" dirty="0" smtClean="0">
                        <a:effectLst/>
                        <a:latin typeface="Times New Roman"/>
                        <a:ea typeface="PMingLiU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PRO1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PRO2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PRO3</a:t>
                      </a:r>
                      <a:endParaRPr lang="en-US" sz="16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Co-creating promotional materials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Promotional or advertising campaign on various media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Promotional information found accidentally</a:t>
                      </a:r>
                      <a:endParaRPr lang="en-US" sz="1600" dirty="0">
                        <a:effectLst/>
                        <a:latin typeface="Times New Roman"/>
                        <a:ea typeface="Calibri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40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ymbol zastępczy numeru slajd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357546D9-DB0A-4AF5-BD16-558E645E3114}" type="slidenum">
              <a:rPr lang="pl-PL" altLang="pl-PL" sz="1200">
                <a:solidFill>
                  <a:srgbClr val="898989"/>
                </a:solidFill>
                <a:cs typeface="Arial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pl-PL" altLang="pl-PL" sz="1200">
              <a:solidFill>
                <a:srgbClr val="898989"/>
              </a:solidFill>
              <a:cs typeface="Arial" charset="0"/>
            </a:endParaRPr>
          </a:p>
        </p:txBody>
      </p:sp>
      <p:sp>
        <p:nvSpPr>
          <p:cNvPr id="15363" name="Tytuł 1"/>
          <p:cNvSpPr>
            <a:spLocks noGrp="1"/>
          </p:cNvSpPr>
          <p:nvPr>
            <p:ph type="title" idx="4294967295"/>
          </p:nvPr>
        </p:nvSpPr>
        <p:spPr>
          <a:xfrm>
            <a:off x="3406775" y="0"/>
            <a:ext cx="8785225" cy="1143000"/>
          </a:xfrm>
        </p:spPr>
        <p:txBody>
          <a:bodyPr/>
          <a:lstStyle/>
          <a:p>
            <a:pPr eaLnBrk="1" hangingPunct="1"/>
            <a:r>
              <a:rPr lang="pl-PL" altLang="pl-PL" sz="3200" b="1"/>
              <a:t>… </a:t>
            </a:r>
            <a:r>
              <a:rPr lang="en-US" altLang="pl-PL" sz="3200" b="1"/>
              <a:t>research methodology</a:t>
            </a:r>
            <a:endParaRPr lang="en-US" altLang="pl-PL" sz="3200"/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6320" y="60213"/>
            <a:ext cx="1547936" cy="142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9710" name="Rectangle 30"/>
          <p:cNvSpPr>
            <a:spLocks noChangeArrowheads="1"/>
          </p:cNvSpPr>
          <p:nvPr/>
        </p:nvSpPr>
        <p:spPr bwMode="auto">
          <a:xfrm>
            <a:off x="1847850" y="1484314"/>
            <a:ext cx="8676406" cy="4320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57200" indent="-45720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9pPr>
          </a:lstStyle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Wingdings" pitchFamily="2" charset="2"/>
              <a:buChar char="n"/>
              <a:defRPr/>
            </a:pPr>
            <a:r>
              <a:rPr lang="en-GB" altLang="pl-PL" sz="2400" b="1" dirty="0">
                <a:solidFill>
                  <a:schemeClr val="bg1"/>
                </a:solidFill>
              </a:rPr>
              <a:t>Step 5. </a:t>
            </a:r>
            <a:r>
              <a:rPr lang="pl-PL" altLang="pl-PL" sz="2400" dirty="0" err="1">
                <a:solidFill>
                  <a:schemeClr val="bg1"/>
                </a:solidFill>
              </a:rPr>
              <a:t>Reliability</a:t>
            </a:r>
            <a:r>
              <a:rPr lang="pl-PL" altLang="pl-PL" sz="2400" dirty="0">
                <a:solidFill>
                  <a:schemeClr val="bg1"/>
                </a:solidFill>
              </a:rPr>
              <a:t> </a:t>
            </a:r>
            <a:r>
              <a:rPr lang="pl-PL" altLang="pl-PL" sz="2400" dirty="0" err="1">
                <a:solidFill>
                  <a:schemeClr val="bg1"/>
                </a:solidFill>
              </a:rPr>
              <a:t>calculation</a:t>
            </a:r>
            <a:endParaRPr lang="pl-PL" altLang="pl-PL" sz="24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Arial" panose="020B0604020202020204" pitchFamily="34" charset="0"/>
              <a:buChar char="•"/>
              <a:defRPr/>
            </a:pPr>
            <a:r>
              <a:rPr lang="en-US" altLang="pl-PL" sz="1800" dirty="0">
                <a:solidFill>
                  <a:schemeClr val="bg1"/>
                </a:solidFill>
              </a:rPr>
              <a:t>The Cronbach’s alpha coefficient confirmed a high internal consistency (0.791) </a:t>
            </a:r>
            <a:endParaRPr lang="pl-PL" altLang="pl-PL" sz="18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Wingdings" pitchFamily="2" charset="2"/>
              <a:buChar char="n"/>
              <a:defRPr/>
            </a:pPr>
            <a:r>
              <a:rPr lang="en-GB" altLang="pl-PL" sz="2400" b="1" dirty="0">
                <a:solidFill>
                  <a:schemeClr val="bg1"/>
                </a:solidFill>
              </a:rPr>
              <a:t>Step </a:t>
            </a:r>
            <a:r>
              <a:rPr lang="pl-PL" altLang="pl-PL" sz="2400" b="1" dirty="0">
                <a:solidFill>
                  <a:schemeClr val="bg1"/>
                </a:solidFill>
              </a:rPr>
              <a:t>6</a:t>
            </a:r>
            <a:r>
              <a:rPr lang="en-GB" altLang="pl-PL" sz="2400" b="1" dirty="0">
                <a:solidFill>
                  <a:schemeClr val="bg1"/>
                </a:solidFill>
              </a:rPr>
              <a:t>. </a:t>
            </a:r>
            <a:r>
              <a:rPr lang="pl-PL" altLang="pl-PL" sz="2400" dirty="0">
                <a:solidFill>
                  <a:schemeClr val="bg1"/>
                </a:solidFill>
              </a:rPr>
              <a:t>S</a:t>
            </a:r>
            <a:r>
              <a:rPr lang="en-US" altLang="pl-PL" sz="2400" dirty="0" err="1">
                <a:solidFill>
                  <a:schemeClr val="bg1"/>
                </a:solidFill>
              </a:rPr>
              <a:t>tatistical</a:t>
            </a:r>
            <a:r>
              <a:rPr lang="en-US" altLang="pl-PL" sz="2400" dirty="0">
                <a:solidFill>
                  <a:schemeClr val="bg1"/>
                </a:solidFill>
              </a:rPr>
              <a:t> analysis</a:t>
            </a:r>
            <a:r>
              <a:rPr lang="pl-PL" altLang="pl-PL" sz="2400" dirty="0">
                <a:solidFill>
                  <a:schemeClr val="bg1"/>
                </a:solidFill>
              </a:rPr>
              <a:t> i</a:t>
            </a:r>
            <a:r>
              <a:rPr lang="en-US" altLang="pl-PL" sz="2400" dirty="0">
                <a:solidFill>
                  <a:schemeClr val="bg1"/>
                </a:solidFill>
              </a:rPr>
              <a:t>n order to conform the research hypotheses</a:t>
            </a:r>
            <a:r>
              <a:rPr lang="pl-PL" altLang="pl-PL" sz="2400" dirty="0">
                <a:solidFill>
                  <a:schemeClr val="bg1"/>
                </a:solidFill>
              </a:rPr>
              <a:t> </a:t>
            </a:r>
          </a:p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Arial" panose="020B0604020202020204" pitchFamily="34" charset="0"/>
              <a:buChar char="•"/>
              <a:defRPr/>
            </a:pPr>
            <a:r>
              <a:rPr lang="pl-PL" altLang="pl-PL" sz="1800" dirty="0" err="1">
                <a:solidFill>
                  <a:schemeClr val="bg1"/>
                </a:solidFill>
              </a:rPr>
              <a:t>descriptive</a:t>
            </a:r>
            <a:r>
              <a:rPr lang="pl-PL" altLang="pl-PL" sz="1800" dirty="0">
                <a:solidFill>
                  <a:schemeClr val="bg1"/>
                </a:solidFill>
              </a:rPr>
              <a:t> </a:t>
            </a:r>
            <a:r>
              <a:rPr lang="pl-PL" altLang="pl-PL" sz="1800" dirty="0" err="1">
                <a:solidFill>
                  <a:schemeClr val="bg1"/>
                </a:solidFill>
              </a:rPr>
              <a:t>statistics</a:t>
            </a:r>
            <a:r>
              <a:rPr lang="en-US" altLang="pl-PL" sz="1800" dirty="0">
                <a:solidFill>
                  <a:schemeClr val="bg1"/>
                </a:solidFill>
              </a:rPr>
              <a:t>: mean, median (MDN), first quartile (Q25), third quartile (Q75), mode, variance (VAR), standard deviation (SD), coefficient of variation (CV), skewness (SK), and coefficient of kurtosis (CK) </a:t>
            </a:r>
            <a:endParaRPr lang="pl-PL" altLang="pl-PL" sz="18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Arial" panose="020B0604020202020204" pitchFamily="34" charset="0"/>
              <a:buChar char="•"/>
              <a:defRPr/>
            </a:pPr>
            <a:r>
              <a:rPr lang="pl-PL" altLang="pl-PL" sz="1800" dirty="0">
                <a:solidFill>
                  <a:schemeClr val="bg1"/>
                </a:solidFill>
              </a:rPr>
              <a:t>t</a:t>
            </a:r>
            <a:r>
              <a:rPr lang="en-US" altLang="pl-PL" sz="1800" dirty="0">
                <a:solidFill>
                  <a:schemeClr val="bg1"/>
                </a:solidFill>
              </a:rPr>
              <a:t>he Mann-Whitney U test in order to identify differences between Polish and UK-based prosumers, and between incentives that encouraged and would encourage prosumers to engage in knowledge sharing</a:t>
            </a:r>
            <a:endParaRPr lang="pl-PL" altLang="pl-PL" sz="18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Wingdings" pitchFamily="2" charset="2"/>
              <a:buChar char="n"/>
              <a:defRPr/>
            </a:pPr>
            <a:endParaRPr lang="en-US" altLang="pl-PL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1033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ymbol zastępczy numeru slajd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5487703F-D904-4D29-BBBF-AFEFA359750D}" type="slidenum">
              <a:rPr lang="pl-PL" altLang="pl-PL" sz="1200">
                <a:solidFill>
                  <a:srgbClr val="898989"/>
                </a:solidFill>
                <a:cs typeface="Arial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13</a:t>
            </a:fld>
            <a:endParaRPr lang="pl-PL" altLang="pl-PL" sz="1200">
              <a:solidFill>
                <a:srgbClr val="898989"/>
              </a:solidFill>
              <a:cs typeface="Arial" charset="0"/>
            </a:endParaRPr>
          </a:p>
        </p:txBody>
      </p:sp>
      <p:sp>
        <p:nvSpPr>
          <p:cNvPr id="12291" name="Tytuł 1"/>
          <p:cNvSpPr>
            <a:spLocks noGrp="1"/>
          </p:cNvSpPr>
          <p:nvPr>
            <p:ph type="title" idx="4294967295"/>
          </p:nvPr>
        </p:nvSpPr>
        <p:spPr>
          <a:xfrm>
            <a:off x="3406775" y="0"/>
            <a:ext cx="8785225" cy="1143000"/>
          </a:xfrm>
        </p:spPr>
        <p:txBody>
          <a:bodyPr/>
          <a:lstStyle/>
          <a:p>
            <a:pPr eaLnBrk="1" hangingPunct="1"/>
            <a:r>
              <a:rPr lang="en-US" altLang="pl-PL" sz="3200" b="1" dirty="0"/>
              <a:t>Research </a:t>
            </a:r>
            <a:r>
              <a:rPr lang="pl-PL" altLang="pl-PL" sz="3200" b="1" dirty="0" err="1"/>
              <a:t>hypotheses</a:t>
            </a:r>
            <a:r>
              <a:rPr lang="pl-PL" altLang="pl-PL" sz="3200" b="1" dirty="0"/>
              <a:t> </a:t>
            </a:r>
            <a:endParaRPr lang="en-US" altLang="pl-PL" sz="3200" dirty="0"/>
          </a:p>
        </p:txBody>
      </p:sp>
      <p:grpSp>
        <p:nvGrpSpPr>
          <p:cNvPr id="3" name="Grupa 2"/>
          <p:cNvGrpSpPr/>
          <p:nvPr/>
        </p:nvGrpSpPr>
        <p:grpSpPr>
          <a:xfrm>
            <a:off x="7330975" y="5164675"/>
            <a:ext cx="4551606" cy="1497524"/>
            <a:chOff x="2286794" y="3370837"/>
            <a:chExt cx="6461919" cy="2851831"/>
          </a:xfrm>
        </p:grpSpPr>
        <p:pic>
          <p:nvPicPr>
            <p:cNvPr id="12293" name="Picture 10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86794" y="4765343"/>
              <a:ext cx="1584325" cy="14573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294" name="Picture 12" descr="ANd9GcSfuUDiKdqZyAKoL7HRi82i8DU09hvbIuwT4MUq92qiMDym2Foq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81551" y="3370837"/>
              <a:ext cx="3967162" cy="14144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295" name="Freeform 31"/>
            <p:cNvSpPr>
              <a:spLocks/>
            </p:cNvSpPr>
            <p:nvPr/>
          </p:nvSpPr>
          <p:spPr bwMode="auto">
            <a:xfrm rot="-2408386">
              <a:off x="3550855" y="4981698"/>
              <a:ext cx="1023938" cy="476250"/>
            </a:xfrm>
            <a:custGeom>
              <a:avLst/>
              <a:gdLst>
                <a:gd name="T0" fmla="*/ 2147483647 w 311"/>
                <a:gd name="T1" fmla="*/ 2147483647 h 330"/>
                <a:gd name="T2" fmla="*/ 2147483647 w 311"/>
                <a:gd name="T3" fmla="*/ 2147483647 h 330"/>
                <a:gd name="T4" fmla="*/ 2147483647 w 311"/>
                <a:gd name="T5" fmla="*/ 2147483647 h 330"/>
                <a:gd name="T6" fmla="*/ 2147483647 w 311"/>
                <a:gd name="T7" fmla="*/ 2147483647 h 330"/>
                <a:gd name="T8" fmla="*/ 2147483647 w 311"/>
                <a:gd name="T9" fmla="*/ 2147483647 h 330"/>
                <a:gd name="T10" fmla="*/ 2147483647 w 311"/>
                <a:gd name="T11" fmla="*/ 2147483647 h 330"/>
                <a:gd name="T12" fmla="*/ 2147483647 w 311"/>
                <a:gd name="T13" fmla="*/ 2147483647 h 330"/>
                <a:gd name="T14" fmla="*/ 2147483647 w 311"/>
                <a:gd name="T15" fmla="*/ 2147483647 h 330"/>
                <a:gd name="T16" fmla="*/ 2147483647 w 311"/>
                <a:gd name="T17" fmla="*/ 2147483647 h 330"/>
                <a:gd name="T18" fmla="*/ 2147483647 w 311"/>
                <a:gd name="T19" fmla="*/ 2147483647 h 330"/>
                <a:gd name="T20" fmla="*/ 2147483647 w 311"/>
                <a:gd name="T21" fmla="*/ 2147483647 h 330"/>
                <a:gd name="T22" fmla="*/ 2147483647 w 311"/>
                <a:gd name="T23" fmla="*/ 2147483647 h 330"/>
                <a:gd name="T24" fmla="*/ 2147483647 w 311"/>
                <a:gd name="T25" fmla="*/ 2147483647 h 330"/>
                <a:gd name="T26" fmla="*/ 2147483647 w 311"/>
                <a:gd name="T27" fmla="*/ 2147483647 h 330"/>
                <a:gd name="T28" fmla="*/ 2147483647 w 311"/>
                <a:gd name="T29" fmla="*/ 2147483647 h 330"/>
                <a:gd name="T30" fmla="*/ 2147483647 w 311"/>
                <a:gd name="T31" fmla="*/ 2147483647 h 330"/>
                <a:gd name="T32" fmla="*/ 2147483647 w 311"/>
                <a:gd name="T33" fmla="*/ 2147483647 h 330"/>
                <a:gd name="T34" fmla="*/ 2147483647 w 311"/>
                <a:gd name="T35" fmla="*/ 2147483647 h 330"/>
                <a:gd name="T36" fmla="*/ 2147483647 w 311"/>
                <a:gd name="T37" fmla="*/ 2147483647 h 330"/>
                <a:gd name="T38" fmla="*/ 2147483647 w 311"/>
                <a:gd name="T39" fmla="*/ 2147483647 h 330"/>
                <a:gd name="T40" fmla="*/ 2147483647 w 311"/>
                <a:gd name="T41" fmla="*/ 2147483647 h 330"/>
                <a:gd name="T42" fmla="*/ 2147483647 w 311"/>
                <a:gd name="T43" fmla="*/ 2147483647 h 330"/>
                <a:gd name="T44" fmla="*/ 2147483647 w 311"/>
                <a:gd name="T45" fmla="*/ 2147483647 h 330"/>
                <a:gd name="T46" fmla="*/ 2147483647 w 311"/>
                <a:gd name="T47" fmla="*/ 2147483647 h 330"/>
                <a:gd name="T48" fmla="*/ 2147483647 w 311"/>
                <a:gd name="T49" fmla="*/ 2147483647 h 330"/>
                <a:gd name="T50" fmla="*/ 2147483647 w 311"/>
                <a:gd name="T51" fmla="*/ 2147483647 h 330"/>
                <a:gd name="T52" fmla="*/ 2147483647 w 311"/>
                <a:gd name="T53" fmla="*/ 2147483647 h 330"/>
                <a:gd name="T54" fmla="*/ 2147483647 w 311"/>
                <a:gd name="T55" fmla="*/ 2147483647 h 330"/>
                <a:gd name="T56" fmla="*/ 2147483647 w 311"/>
                <a:gd name="T57" fmla="*/ 2147483647 h 330"/>
                <a:gd name="T58" fmla="*/ 2147483647 w 311"/>
                <a:gd name="T59" fmla="*/ 2147483647 h 330"/>
                <a:gd name="T60" fmla="*/ 2147483647 w 311"/>
                <a:gd name="T61" fmla="*/ 2147483647 h 330"/>
                <a:gd name="T62" fmla="*/ 2147483647 w 311"/>
                <a:gd name="T63" fmla="*/ 2147483647 h 330"/>
                <a:gd name="T64" fmla="*/ 2147483647 w 311"/>
                <a:gd name="T65" fmla="*/ 2147483647 h 330"/>
                <a:gd name="T66" fmla="*/ 2147483647 w 311"/>
                <a:gd name="T67" fmla="*/ 2147483647 h 330"/>
                <a:gd name="T68" fmla="*/ 2147483647 w 311"/>
                <a:gd name="T69" fmla="*/ 2147483647 h 330"/>
                <a:gd name="T70" fmla="*/ 2147483647 w 311"/>
                <a:gd name="T71" fmla="*/ 2147483647 h 330"/>
                <a:gd name="T72" fmla="*/ 2147483647 w 311"/>
                <a:gd name="T73" fmla="*/ 2147483647 h 330"/>
                <a:gd name="T74" fmla="*/ 2147483647 w 311"/>
                <a:gd name="T75" fmla="*/ 2147483647 h 330"/>
                <a:gd name="T76" fmla="*/ 2147483647 w 311"/>
                <a:gd name="T77" fmla="*/ 2147483647 h 330"/>
                <a:gd name="T78" fmla="*/ 2147483647 w 311"/>
                <a:gd name="T79" fmla="*/ 2147483647 h 330"/>
                <a:gd name="T80" fmla="*/ 2147483647 w 311"/>
                <a:gd name="T81" fmla="*/ 2147483647 h 33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311"/>
                <a:gd name="T124" fmla="*/ 0 h 330"/>
                <a:gd name="T125" fmla="*/ 311 w 311"/>
                <a:gd name="T126" fmla="*/ 330 h 330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311" h="330">
                  <a:moveTo>
                    <a:pt x="0" y="330"/>
                  </a:moveTo>
                  <a:lnTo>
                    <a:pt x="4" y="310"/>
                  </a:lnTo>
                  <a:lnTo>
                    <a:pt x="7" y="300"/>
                  </a:lnTo>
                  <a:lnTo>
                    <a:pt x="10" y="287"/>
                  </a:lnTo>
                  <a:lnTo>
                    <a:pt x="14" y="277"/>
                  </a:lnTo>
                  <a:lnTo>
                    <a:pt x="20" y="267"/>
                  </a:lnTo>
                  <a:lnTo>
                    <a:pt x="24" y="254"/>
                  </a:lnTo>
                  <a:lnTo>
                    <a:pt x="30" y="247"/>
                  </a:lnTo>
                  <a:lnTo>
                    <a:pt x="37" y="234"/>
                  </a:lnTo>
                  <a:lnTo>
                    <a:pt x="44" y="223"/>
                  </a:lnTo>
                  <a:lnTo>
                    <a:pt x="54" y="210"/>
                  </a:lnTo>
                  <a:lnTo>
                    <a:pt x="60" y="200"/>
                  </a:lnTo>
                  <a:lnTo>
                    <a:pt x="70" y="190"/>
                  </a:lnTo>
                  <a:lnTo>
                    <a:pt x="80" y="180"/>
                  </a:lnTo>
                  <a:lnTo>
                    <a:pt x="94" y="170"/>
                  </a:lnTo>
                  <a:lnTo>
                    <a:pt x="104" y="163"/>
                  </a:lnTo>
                  <a:lnTo>
                    <a:pt x="114" y="153"/>
                  </a:lnTo>
                  <a:lnTo>
                    <a:pt x="124" y="143"/>
                  </a:lnTo>
                  <a:lnTo>
                    <a:pt x="134" y="137"/>
                  </a:lnTo>
                  <a:lnTo>
                    <a:pt x="144" y="127"/>
                  </a:lnTo>
                  <a:lnTo>
                    <a:pt x="157" y="120"/>
                  </a:lnTo>
                  <a:lnTo>
                    <a:pt x="167" y="113"/>
                  </a:lnTo>
                  <a:lnTo>
                    <a:pt x="180" y="107"/>
                  </a:lnTo>
                  <a:lnTo>
                    <a:pt x="194" y="100"/>
                  </a:lnTo>
                  <a:lnTo>
                    <a:pt x="204" y="93"/>
                  </a:lnTo>
                  <a:lnTo>
                    <a:pt x="217" y="90"/>
                  </a:lnTo>
                  <a:lnTo>
                    <a:pt x="227" y="87"/>
                  </a:lnTo>
                  <a:lnTo>
                    <a:pt x="241" y="83"/>
                  </a:lnTo>
                  <a:lnTo>
                    <a:pt x="251" y="0"/>
                  </a:lnTo>
                  <a:lnTo>
                    <a:pt x="254" y="17"/>
                  </a:lnTo>
                  <a:lnTo>
                    <a:pt x="257" y="27"/>
                  </a:lnTo>
                  <a:lnTo>
                    <a:pt x="261" y="40"/>
                  </a:lnTo>
                  <a:lnTo>
                    <a:pt x="264" y="50"/>
                  </a:lnTo>
                  <a:lnTo>
                    <a:pt x="267" y="60"/>
                  </a:lnTo>
                  <a:lnTo>
                    <a:pt x="267" y="67"/>
                  </a:lnTo>
                  <a:lnTo>
                    <a:pt x="271" y="77"/>
                  </a:lnTo>
                  <a:lnTo>
                    <a:pt x="277" y="87"/>
                  </a:lnTo>
                  <a:lnTo>
                    <a:pt x="281" y="93"/>
                  </a:lnTo>
                  <a:lnTo>
                    <a:pt x="287" y="103"/>
                  </a:lnTo>
                  <a:lnTo>
                    <a:pt x="291" y="117"/>
                  </a:lnTo>
                  <a:lnTo>
                    <a:pt x="297" y="123"/>
                  </a:lnTo>
                  <a:lnTo>
                    <a:pt x="304" y="133"/>
                  </a:lnTo>
                  <a:lnTo>
                    <a:pt x="311" y="143"/>
                  </a:lnTo>
                  <a:lnTo>
                    <a:pt x="304" y="147"/>
                  </a:lnTo>
                  <a:lnTo>
                    <a:pt x="297" y="153"/>
                  </a:lnTo>
                  <a:lnTo>
                    <a:pt x="294" y="157"/>
                  </a:lnTo>
                  <a:lnTo>
                    <a:pt x="287" y="163"/>
                  </a:lnTo>
                  <a:lnTo>
                    <a:pt x="281" y="170"/>
                  </a:lnTo>
                  <a:lnTo>
                    <a:pt x="274" y="177"/>
                  </a:lnTo>
                  <a:lnTo>
                    <a:pt x="271" y="183"/>
                  </a:lnTo>
                  <a:lnTo>
                    <a:pt x="264" y="190"/>
                  </a:lnTo>
                  <a:lnTo>
                    <a:pt x="261" y="197"/>
                  </a:lnTo>
                  <a:lnTo>
                    <a:pt x="254" y="207"/>
                  </a:lnTo>
                  <a:lnTo>
                    <a:pt x="251" y="213"/>
                  </a:lnTo>
                  <a:lnTo>
                    <a:pt x="244" y="220"/>
                  </a:lnTo>
                  <a:lnTo>
                    <a:pt x="241" y="227"/>
                  </a:lnTo>
                  <a:lnTo>
                    <a:pt x="234" y="234"/>
                  </a:lnTo>
                  <a:lnTo>
                    <a:pt x="231" y="240"/>
                  </a:lnTo>
                  <a:lnTo>
                    <a:pt x="227" y="250"/>
                  </a:lnTo>
                  <a:lnTo>
                    <a:pt x="221" y="260"/>
                  </a:lnTo>
                  <a:lnTo>
                    <a:pt x="227" y="173"/>
                  </a:lnTo>
                  <a:lnTo>
                    <a:pt x="214" y="177"/>
                  </a:lnTo>
                  <a:lnTo>
                    <a:pt x="200" y="180"/>
                  </a:lnTo>
                  <a:lnTo>
                    <a:pt x="180" y="183"/>
                  </a:lnTo>
                  <a:lnTo>
                    <a:pt x="167" y="190"/>
                  </a:lnTo>
                  <a:lnTo>
                    <a:pt x="157" y="193"/>
                  </a:lnTo>
                  <a:lnTo>
                    <a:pt x="140" y="200"/>
                  </a:lnTo>
                  <a:lnTo>
                    <a:pt x="127" y="207"/>
                  </a:lnTo>
                  <a:lnTo>
                    <a:pt x="117" y="210"/>
                  </a:lnTo>
                  <a:lnTo>
                    <a:pt x="107" y="217"/>
                  </a:lnTo>
                  <a:lnTo>
                    <a:pt x="97" y="220"/>
                  </a:lnTo>
                  <a:lnTo>
                    <a:pt x="87" y="227"/>
                  </a:lnTo>
                  <a:lnTo>
                    <a:pt x="77" y="234"/>
                  </a:lnTo>
                  <a:lnTo>
                    <a:pt x="70" y="240"/>
                  </a:lnTo>
                  <a:lnTo>
                    <a:pt x="60" y="247"/>
                  </a:lnTo>
                  <a:lnTo>
                    <a:pt x="54" y="254"/>
                  </a:lnTo>
                  <a:lnTo>
                    <a:pt x="44" y="264"/>
                  </a:lnTo>
                  <a:lnTo>
                    <a:pt x="37" y="270"/>
                  </a:lnTo>
                  <a:lnTo>
                    <a:pt x="30" y="280"/>
                  </a:lnTo>
                  <a:lnTo>
                    <a:pt x="24" y="290"/>
                  </a:lnTo>
                  <a:lnTo>
                    <a:pt x="17" y="300"/>
                  </a:lnTo>
                  <a:lnTo>
                    <a:pt x="10" y="314"/>
                  </a:lnTo>
                  <a:lnTo>
                    <a:pt x="0" y="330"/>
                  </a:lnTo>
                  <a:close/>
                </a:path>
              </a:pathLst>
            </a:custGeom>
            <a:solidFill>
              <a:srgbClr val="FF9900"/>
            </a:solidFill>
            <a:ln w="4826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pl-PL"/>
            </a:p>
          </p:txBody>
        </p:sp>
        <p:sp>
          <p:nvSpPr>
            <p:cNvPr id="24592" name="Text Box 16"/>
            <p:cNvSpPr txBox="1">
              <a:spLocks noChangeArrowheads="1"/>
            </p:cNvSpPr>
            <p:nvPr/>
          </p:nvSpPr>
          <p:spPr bwMode="auto">
            <a:xfrm>
              <a:off x="5580112" y="4667130"/>
              <a:ext cx="2736850" cy="58611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9900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pl-PL" altLang="pl-PL" sz="1000" b="1" dirty="0" err="1">
                  <a:latin typeface="Verdana" pitchFamily="34" charset="0"/>
                </a:rPr>
                <a:t>Which</a:t>
              </a:r>
              <a:r>
                <a:rPr lang="pl-PL" altLang="pl-PL" sz="1000" b="1" dirty="0">
                  <a:latin typeface="Verdana" pitchFamily="34" charset="0"/>
                </a:rPr>
                <a:t> </a:t>
              </a:r>
              <a:r>
                <a:rPr lang="pl-PL" altLang="pl-PL" sz="1000" b="1" dirty="0" err="1">
                  <a:latin typeface="Verdana" pitchFamily="34" charset="0"/>
                </a:rPr>
                <a:t>incentives</a:t>
              </a:r>
              <a:r>
                <a:rPr lang="pl-PL" altLang="pl-PL" sz="1000" b="1" dirty="0">
                  <a:latin typeface="Verdana" pitchFamily="34" charset="0"/>
                </a:rPr>
                <a:t> </a:t>
              </a:r>
              <a:r>
                <a:rPr lang="pl-PL" altLang="pl-PL" sz="1000" b="1" dirty="0" err="1">
                  <a:latin typeface="Verdana" pitchFamily="34" charset="0"/>
                </a:rPr>
                <a:t>meet</a:t>
              </a:r>
              <a:r>
                <a:rPr lang="pl-PL" altLang="pl-PL" sz="1000" b="1" dirty="0">
                  <a:latin typeface="Verdana" pitchFamily="34" charset="0"/>
                </a:rPr>
                <a:t> </a:t>
              </a:r>
              <a:r>
                <a:rPr lang="pl-PL" altLang="pl-PL" sz="1000" b="1" dirty="0" err="1">
                  <a:latin typeface="Verdana" pitchFamily="34" charset="0"/>
                </a:rPr>
                <a:t>prosumers</a:t>
              </a:r>
              <a:r>
                <a:rPr lang="pl-PL" altLang="pl-PL" sz="1000" b="1" dirty="0">
                  <a:latin typeface="Verdana" pitchFamily="34" charset="0"/>
                </a:rPr>
                <a:t> </a:t>
              </a:r>
              <a:r>
                <a:rPr lang="pl-PL" altLang="pl-PL" sz="1000" b="1" dirty="0" err="1">
                  <a:latin typeface="Verdana" pitchFamily="34" charset="0"/>
                </a:rPr>
                <a:t>expectations</a:t>
              </a:r>
              <a:r>
                <a:rPr lang="pl-PL" altLang="pl-PL" sz="1000" b="1" dirty="0">
                  <a:latin typeface="Verdana" pitchFamily="34" charset="0"/>
                </a:rPr>
                <a:t>?</a:t>
              </a:r>
              <a:endParaRPr lang="pl-PL" altLang="pl-PL" sz="1000" dirty="0">
                <a:solidFill>
                  <a:srgbClr val="204F9C"/>
                </a:solidFill>
                <a:latin typeface="Verdana" pitchFamily="34" charset="0"/>
              </a:endParaRPr>
            </a:p>
          </p:txBody>
        </p:sp>
        <p:sp>
          <p:nvSpPr>
            <p:cNvPr id="24593" name="Text Box 17"/>
            <p:cNvSpPr txBox="1">
              <a:spLocks noChangeArrowheads="1"/>
            </p:cNvSpPr>
            <p:nvPr/>
          </p:nvSpPr>
          <p:spPr bwMode="auto">
            <a:xfrm>
              <a:off x="3953670" y="5427107"/>
              <a:ext cx="1655762" cy="586119"/>
            </a:xfrm>
            <a:prstGeom prst="rect">
              <a:avLst/>
            </a:prstGeom>
            <a:solidFill>
              <a:srgbClr val="FF99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altLang="pl-PL" sz="10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Verdana" pitchFamily="34" charset="0"/>
                </a:rPr>
                <a:t>knowledge </a:t>
              </a:r>
              <a:r>
                <a:rPr lang="pl-PL" altLang="pl-PL" sz="1000" b="1" dirty="0" err="1">
                  <a:effectLst>
                    <a:outerShdw blurRad="38100" dist="38100" dir="2700000" algn="tl">
                      <a:srgbClr val="FFFFFF"/>
                    </a:outerShdw>
                  </a:effectLst>
                  <a:latin typeface="Verdana" pitchFamily="34" charset="0"/>
                </a:rPr>
                <a:t>sharing</a:t>
              </a:r>
              <a:r>
                <a:rPr lang="pl-PL" altLang="pl-PL" sz="1000" dirty="0">
                  <a:solidFill>
                    <a:srgbClr val="204F9C"/>
                  </a:solidFill>
                  <a:latin typeface="Verdana" pitchFamily="34" charset="0"/>
                </a:rPr>
                <a:t> </a:t>
              </a:r>
              <a:r>
                <a:rPr lang="en-US" altLang="pl-PL" sz="1000" dirty="0">
                  <a:solidFill>
                    <a:srgbClr val="204F9C"/>
                  </a:solidFill>
                  <a:latin typeface="Verdana" pitchFamily="34" charset="0"/>
                </a:rPr>
                <a:t> </a:t>
              </a:r>
              <a:endParaRPr lang="pl-PL" altLang="pl-PL" sz="1000" dirty="0">
                <a:solidFill>
                  <a:srgbClr val="204F9C"/>
                </a:solidFill>
                <a:latin typeface="Verdana" pitchFamily="34" charset="0"/>
              </a:endParaRPr>
            </a:p>
          </p:txBody>
        </p:sp>
      </p:grpSp>
      <p:sp>
        <p:nvSpPr>
          <p:cNvPr id="13" name="Rectangle 30"/>
          <p:cNvSpPr>
            <a:spLocks noChangeArrowheads="1"/>
          </p:cNvSpPr>
          <p:nvPr/>
        </p:nvSpPr>
        <p:spPr bwMode="auto">
          <a:xfrm>
            <a:off x="255480" y="1420303"/>
            <a:ext cx="10831455" cy="497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63538" indent="-363538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1001713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4097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817688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225675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682875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3140075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597275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4054475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None/>
            </a:pPr>
            <a:r>
              <a:rPr lang="en-US" altLang="pl-PL" sz="1700" dirty="0">
                <a:solidFill>
                  <a:schemeClr val="bg1"/>
                </a:solidFill>
                <a:cs typeface="Arial" charset="0"/>
              </a:rPr>
              <a:t>H1: There are statistically significant differences between Polish and UK-based prosumers in incentives that encouraged them to engage in knowledge sharing.</a:t>
            </a:r>
          </a:p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None/>
            </a:pPr>
            <a:r>
              <a:rPr lang="en-US" altLang="pl-PL" sz="1700" dirty="0">
                <a:solidFill>
                  <a:schemeClr val="bg1"/>
                </a:solidFill>
                <a:cs typeface="Arial" charset="0"/>
              </a:rPr>
              <a:t>H2: There are statistically significant differences between Polish and UK-based prosumers in incentives that would encourage them to engage in knowledge sharing.</a:t>
            </a:r>
          </a:p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None/>
            </a:pPr>
            <a:r>
              <a:rPr lang="en-US" altLang="pl-PL" sz="1700" dirty="0">
                <a:solidFill>
                  <a:schemeClr val="bg1"/>
                </a:solidFill>
                <a:cs typeface="Arial" charset="0"/>
              </a:rPr>
              <a:t>H3: There are statistically significant differences between incentives that encouraged and would encourage Polish and UK-based prosumers (combined) to engage in knowledge sharing.</a:t>
            </a:r>
          </a:p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None/>
            </a:pPr>
            <a:r>
              <a:rPr lang="en-US" altLang="pl-PL" sz="1700" dirty="0">
                <a:solidFill>
                  <a:schemeClr val="bg1"/>
                </a:solidFill>
                <a:cs typeface="Arial" charset="0"/>
              </a:rPr>
              <a:t>H4: There are statistically significant differences between incentives that encouraged and would encourage Polish prosumers to engage in knowledge sharing.</a:t>
            </a:r>
          </a:p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None/>
            </a:pPr>
            <a:r>
              <a:rPr lang="en-US" altLang="pl-PL" sz="1700" dirty="0">
                <a:solidFill>
                  <a:schemeClr val="bg1"/>
                </a:solidFill>
                <a:cs typeface="Arial" charset="0"/>
              </a:rPr>
              <a:t>H5: There are statistically significant differences between incentives that encouraged and would encourage UK-based prosumers to engage in knowledge sharing.</a:t>
            </a:r>
          </a:p>
        </p:txBody>
      </p:sp>
    </p:spTree>
    <p:extLst>
      <p:ext uri="{BB962C8B-B14F-4D97-AF65-F5344CB8AC3E}">
        <p14:creationId xmlns:p14="http://schemas.microsoft.com/office/powerpoint/2010/main" val="3148673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numeru slajd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746089B-2773-4C77-BC1B-848F142BB362}" type="slidenum">
              <a:rPr lang="pl-PL" altLang="pl-PL" smtClean="0"/>
              <a:pPr>
                <a:defRPr/>
              </a:pPr>
              <a:t>14</a:t>
            </a:fld>
            <a:endParaRPr lang="pl-PL" altLang="pl-PL"/>
          </a:p>
        </p:txBody>
      </p:sp>
      <p:sp>
        <p:nvSpPr>
          <p:cNvPr id="3" name="Tytuł 1"/>
          <p:cNvSpPr txBox="1">
            <a:spLocks/>
          </p:cNvSpPr>
          <p:nvPr/>
        </p:nvSpPr>
        <p:spPr bwMode="auto">
          <a:xfrm>
            <a:off x="1774826" y="1944216"/>
            <a:ext cx="8785225" cy="1052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rgbClr val="986E1C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986E1C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986E1C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986E1C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986E1C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7F5D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7F5D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7F5D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7F5D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/>
            <a:r>
              <a:rPr lang="pl-PL" altLang="pl-PL" sz="3200" b="1"/>
              <a:t>R</a:t>
            </a:r>
            <a:r>
              <a:rPr lang="en-US" altLang="pl-PL" sz="3200" b="1"/>
              <a:t>esearch </a:t>
            </a:r>
            <a:r>
              <a:rPr lang="pl-PL" altLang="pl-PL" sz="3200" b="1"/>
              <a:t>outcomes</a:t>
            </a:r>
            <a:endParaRPr lang="en-US" altLang="pl-PL" sz="3200" dirty="0"/>
          </a:p>
        </p:txBody>
      </p:sp>
    </p:spTree>
    <p:extLst>
      <p:ext uri="{BB962C8B-B14F-4D97-AF65-F5344CB8AC3E}">
        <p14:creationId xmlns:p14="http://schemas.microsoft.com/office/powerpoint/2010/main" val="396474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ymbol zastępczy numeru slajd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357546D9-DB0A-4AF5-BD16-558E645E3114}" type="slidenum">
              <a:rPr lang="pl-PL" altLang="pl-PL" sz="1200">
                <a:solidFill>
                  <a:srgbClr val="898989"/>
                </a:solidFill>
                <a:cs typeface="Arial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15</a:t>
            </a:fld>
            <a:endParaRPr lang="pl-PL" altLang="pl-PL" sz="1200">
              <a:solidFill>
                <a:srgbClr val="898989"/>
              </a:solidFill>
              <a:cs typeface="Arial" charset="0"/>
            </a:endParaRPr>
          </a:p>
        </p:txBody>
      </p:sp>
      <p:sp>
        <p:nvSpPr>
          <p:cNvPr id="15363" name="Tytuł 1"/>
          <p:cNvSpPr>
            <a:spLocks noGrp="1"/>
          </p:cNvSpPr>
          <p:nvPr>
            <p:ph type="title" idx="4294967295"/>
          </p:nvPr>
        </p:nvSpPr>
        <p:spPr>
          <a:xfrm>
            <a:off x="1991544" y="216248"/>
            <a:ext cx="8785225" cy="105251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  <a:spcAft>
                <a:spcPct val="40000"/>
              </a:spcAft>
            </a:pPr>
            <a:r>
              <a:rPr lang="en-US" altLang="pl-PL" sz="2400" b="1" dirty="0">
                <a:solidFill>
                  <a:schemeClr val="bg1"/>
                </a:solidFill>
                <a:cs typeface="Arial" charset="0"/>
              </a:rPr>
              <a:t>H1: There are statistically significant differences between Polish and UK-based prosumers in incentives that encouraged them to engage in knowledge sharing</a:t>
            </a:r>
          </a:p>
        </p:txBody>
      </p:sp>
      <p:sp>
        <p:nvSpPr>
          <p:cNvPr id="2" name="Prostokąt 1"/>
          <p:cNvSpPr/>
          <p:nvPr/>
        </p:nvSpPr>
        <p:spPr>
          <a:xfrm>
            <a:off x="1991544" y="1700809"/>
            <a:ext cx="79928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 err="1">
                <a:solidFill>
                  <a:schemeClr val="bg1"/>
                </a:solidFill>
              </a:rPr>
              <a:t>T</a:t>
            </a:r>
            <a:r>
              <a:rPr lang="de-DE" dirty="0">
                <a:solidFill>
                  <a:schemeClr val="bg1"/>
                </a:solidFill>
              </a:rPr>
              <a:t>he Mann-Whitney U </a:t>
            </a:r>
            <a:r>
              <a:rPr lang="de-DE" dirty="0" err="1">
                <a:solidFill>
                  <a:schemeClr val="bg1"/>
                </a:solidFill>
              </a:rPr>
              <a:t>test</a:t>
            </a:r>
            <a:r>
              <a:rPr lang="de-DE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indicated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pl-PL" dirty="0" err="1">
                <a:solidFill>
                  <a:schemeClr val="bg1"/>
                </a:solidFill>
              </a:rPr>
              <a:t>that</a:t>
            </a:r>
            <a:r>
              <a:rPr lang="pl-PL" dirty="0">
                <a:solidFill>
                  <a:schemeClr val="bg1"/>
                </a:solidFill>
              </a:rPr>
              <a:t> </a:t>
            </a:r>
            <a:r>
              <a:rPr lang="de-DE" dirty="0" err="1">
                <a:solidFill>
                  <a:schemeClr val="bg1"/>
                </a:solidFill>
              </a:rPr>
              <a:t>there</a:t>
            </a:r>
            <a:r>
              <a:rPr lang="de-DE" dirty="0">
                <a:solidFill>
                  <a:schemeClr val="bg1"/>
                </a:solidFill>
              </a:rPr>
              <a:t> </a:t>
            </a:r>
            <a:r>
              <a:rPr lang="de-DE" dirty="0" err="1">
                <a:solidFill>
                  <a:schemeClr val="bg1"/>
                </a:solidFill>
              </a:rPr>
              <a:t>were</a:t>
            </a:r>
            <a:r>
              <a:rPr lang="de-DE" dirty="0">
                <a:solidFill>
                  <a:schemeClr val="bg1"/>
                </a:solidFill>
              </a:rPr>
              <a:t> </a:t>
            </a:r>
            <a:r>
              <a:rPr lang="de-DE" dirty="0" err="1">
                <a:solidFill>
                  <a:schemeClr val="bg1"/>
                </a:solidFill>
              </a:rPr>
              <a:t>significant</a:t>
            </a:r>
            <a:r>
              <a:rPr lang="de-DE" dirty="0">
                <a:solidFill>
                  <a:schemeClr val="bg1"/>
                </a:solidFill>
              </a:rPr>
              <a:t> </a:t>
            </a:r>
            <a:r>
              <a:rPr lang="de-DE" dirty="0" err="1">
                <a:solidFill>
                  <a:schemeClr val="bg1"/>
                </a:solidFill>
              </a:rPr>
              <a:t>differences</a:t>
            </a:r>
            <a:r>
              <a:rPr lang="de-DE" dirty="0">
                <a:solidFill>
                  <a:schemeClr val="bg1"/>
                </a:solidFill>
              </a:rPr>
              <a:t> in </a:t>
            </a:r>
            <a:r>
              <a:rPr lang="de-DE" dirty="0" err="1">
                <a:solidFill>
                  <a:schemeClr val="bg1"/>
                </a:solidFill>
              </a:rPr>
              <a:t>case</a:t>
            </a:r>
            <a:r>
              <a:rPr lang="de-DE" dirty="0">
                <a:solidFill>
                  <a:schemeClr val="bg1"/>
                </a:solidFill>
              </a:rPr>
              <a:t> </a:t>
            </a:r>
            <a:r>
              <a:rPr lang="de-DE" dirty="0" err="1">
                <a:solidFill>
                  <a:schemeClr val="bg1"/>
                </a:solidFill>
              </a:rPr>
              <a:t>of</a:t>
            </a:r>
            <a:r>
              <a:rPr lang="de-DE" dirty="0">
                <a:solidFill>
                  <a:schemeClr val="bg1"/>
                </a:solidFill>
              </a:rPr>
              <a:t> </a:t>
            </a:r>
            <a:r>
              <a:rPr lang="de-DE" b="1" dirty="0" err="1">
                <a:solidFill>
                  <a:schemeClr val="bg1"/>
                </a:solidFill>
              </a:rPr>
              <a:t>tangible</a:t>
            </a:r>
            <a:r>
              <a:rPr lang="de-DE" b="1" dirty="0">
                <a:solidFill>
                  <a:schemeClr val="bg1"/>
                </a:solidFill>
              </a:rPr>
              <a:t>, </a:t>
            </a:r>
            <a:r>
              <a:rPr lang="de-DE" b="1" dirty="0" err="1">
                <a:solidFill>
                  <a:schemeClr val="bg1"/>
                </a:solidFill>
              </a:rPr>
              <a:t>activity</a:t>
            </a:r>
            <a:r>
              <a:rPr lang="de-DE" b="1" dirty="0">
                <a:solidFill>
                  <a:schemeClr val="bg1"/>
                </a:solidFill>
              </a:rPr>
              <a:t>, </a:t>
            </a:r>
            <a:r>
              <a:rPr lang="de-DE" b="1" dirty="0" err="1">
                <a:solidFill>
                  <a:schemeClr val="bg1"/>
                </a:solidFill>
              </a:rPr>
              <a:t>social</a:t>
            </a:r>
            <a:r>
              <a:rPr lang="de-DE" b="1" dirty="0">
                <a:solidFill>
                  <a:schemeClr val="bg1"/>
                </a:solidFill>
              </a:rPr>
              <a:t>, </a:t>
            </a:r>
            <a:r>
              <a:rPr lang="de-DE" b="1" dirty="0" err="1">
                <a:solidFill>
                  <a:schemeClr val="bg1"/>
                </a:solidFill>
              </a:rPr>
              <a:t>and</a:t>
            </a:r>
            <a:r>
              <a:rPr lang="de-DE" b="1" dirty="0">
                <a:solidFill>
                  <a:schemeClr val="bg1"/>
                </a:solidFill>
              </a:rPr>
              <a:t> tool-</a:t>
            </a:r>
            <a:r>
              <a:rPr lang="de-DE" b="1" dirty="0" err="1">
                <a:solidFill>
                  <a:schemeClr val="bg1"/>
                </a:solidFill>
              </a:rPr>
              <a:t>related</a:t>
            </a:r>
            <a:r>
              <a:rPr lang="de-DE" b="1" dirty="0">
                <a:solidFill>
                  <a:schemeClr val="bg1"/>
                </a:solidFill>
              </a:rPr>
              <a:t> </a:t>
            </a:r>
            <a:r>
              <a:rPr lang="de-DE" b="1" dirty="0" err="1">
                <a:solidFill>
                  <a:schemeClr val="bg1"/>
                </a:solidFill>
              </a:rPr>
              <a:t>incentives</a:t>
            </a:r>
            <a:endParaRPr lang="pl-PL" b="1" dirty="0">
              <a:solidFill>
                <a:schemeClr val="bg1"/>
              </a:solidFill>
            </a:endParaRPr>
          </a:p>
        </p:txBody>
      </p:sp>
      <p:graphicFrame>
        <p:nvGraphicFramePr>
          <p:cNvPr id="8" name="Wykres 7"/>
          <p:cNvGraphicFramePr>
            <a:graphicFrameLocks/>
          </p:cNvGraphicFramePr>
          <p:nvPr>
            <p:extLst/>
          </p:nvPr>
        </p:nvGraphicFramePr>
        <p:xfrm>
          <a:off x="2277898" y="2564905"/>
          <a:ext cx="7687047" cy="28670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" name="Text Box 39"/>
          <p:cNvSpPr txBox="1">
            <a:spLocks noChangeArrowheads="1"/>
          </p:cNvSpPr>
          <p:nvPr/>
        </p:nvSpPr>
        <p:spPr bwMode="auto">
          <a:xfrm>
            <a:off x="2279576" y="5696264"/>
            <a:ext cx="7704856" cy="397032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rgbClr val="81ABD5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0800" rIns="10800"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0"/>
              </a:spcBef>
              <a:buNone/>
            </a:pPr>
            <a:r>
              <a:rPr lang="pl-PL" altLang="pl-PL" sz="2200" b="1" cap="small" dirty="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H1 - </a:t>
            </a:r>
            <a:r>
              <a:rPr lang="en-US" altLang="pl-PL" sz="2200" b="1" cap="small" dirty="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Partially supported</a:t>
            </a:r>
          </a:p>
        </p:txBody>
      </p:sp>
    </p:spTree>
    <p:extLst>
      <p:ext uri="{BB962C8B-B14F-4D97-AF65-F5344CB8AC3E}">
        <p14:creationId xmlns:p14="http://schemas.microsoft.com/office/powerpoint/2010/main" val="2070183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ymbol zastępczy numeru slajd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D01375B3-5836-4A98-9595-AD50E0F20465}" type="slidenum">
              <a:rPr lang="pl-PL" altLang="pl-PL" sz="1200">
                <a:solidFill>
                  <a:srgbClr val="898989"/>
                </a:solidFill>
                <a:cs typeface="Arial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16</a:t>
            </a:fld>
            <a:endParaRPr lang="pl-PL" altLang="pl-PL" sz="1200">
              <a:solidFill>
                <a:srgbClr val="898989"/>
              </a:solidFill>
              <a:cs typeface="Arial" charset="0"/>
            </a:endParaRPr>
          </a:p>
        </p:txBody>
      </p:sp>
      <p:sp>
        <p:nvSpPr>
          <p:cNvPr id="25603" name="Tytuł 1"/>
          <p:cNvSpPr>
            <a:spLocks noGrp="1"/>
          </p:cNvSpPr>
          <p:nvPr>
            <p:ph type="title" idx="4294967295"/>
          </p:nvPr>
        </p:nvSpPr>
        <p:spPr>
          <a:xfrm>
            <a:off x="3406775" y="0"/>
            <a:ext cx="8785225" cy="1143000"/>
          </a:xfrm>
        </p:spPr>
        <p:txBody>
          <a:bodyPr/>
          <a:lstStyle/>
          <a:p>
            <a:pPr eaLnBrk="1" hangingPunct="1"/>
            <a:r>
              <a:rPr lang="pl-PL" altLang="pl-PL" sz="3200" b="1" dirty="0" err="1"/>
              <a:t>Main</a:t>
            </a:r>
            <a:r>
              <a:rPr lang="pl-PL" altLang="pl-PL" sz="3200" b="1" dirty="0"/>
              <a:t> </a:t>
            </a:r>
            <a:r>
              <a:rPr lang="pl-PL" altLang="pl-PL" sz="3200" b="1" dirty="0" err="1"/>
              <a:t>conclusions</a:t>
            </a:r>
            <a:endParaRPr lang="en-US" altLang="pl-PL" sz="3200" dirty="0"/>
          </a:p>
        </p:txBody>
      </p:sp>
      <p:sp>
        <p:nvSpPr>
          <p:cNvPr id="199710" name="Rectangle 30"/>
          <p:cNvSpPr>
            <a:spLocks noChangeArrowheads="1"/>
          </p:cNvSpPr>
          <p:nvPr/>
        </p:nvSpPr>
        <p:spPr bwMode="auto">
          <a:xfrm>
            <a:off x="1774825" y="1340768"/>
            <a:ext cx="8642350" cy="446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57200" indent="-45720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9pPr>
          </a:lstStyle>
          <a:p>
            <a:pPr lvl="0"/>
            <a:r>
              <a:rPr lang="de-DE" sz="2400" b="1" dirty="0" smtClean="0">
                <a:solidFill>
                  <a:schemeClr val="bg1"/>
                </a:solidFill>
              </a:rPr>
              <a:t>Tangible </a:t>
            </a:r>
            <a:r>
              <a:rPr lang="pl-PL" sz="2400" b="1" dirty="0" err="1">
                <a:solidFill>
                  <a:schemeClr val="bg1"/>
                </a:solidFill>
              </a:rPr>
              <a:t>incentives</a:t>
            </a:r>
            <a:r>
              <a:rPr lang="pl-PL" sz="2400" b="1" dirty="0">
                <a:solidFill>
                  <a:schemeClr val="bg1"/>
                </a:solidFill>
              </a:rPr>
              <a:t> </a:t>
            </a:r>
            <a:r>
              <a:rPr lang="pl-PL" sz="2400" dirty="0" err="1">
                <a:solidFill>
                  <a:schemeClr val="bg1"/>
                </a:solidFill>
              </a:rPr>
              <a:t>are</a:t>
            </a:r>
            <a:r>
              <a:rPr lang="pl-PL" sz="2400" dirty="0">
                <a:solidFill>
                  <a:schemeClr val="bg1"/>
                </a:solidFill>
              </a:rPr>
              <a:t> </a:t>
            </a:r>
            <a:r>
              <a:rPr lang="pl-PL" sz="2400" dirty="0" err="1">
                <a:solidFill>
                  <a:schemeClr val="bg1"/>
                </a:solidFill>
              </a:rPr>
              <a:t>especially</a:t>
            </a:r>
            <a:r>
              <a:rPr lang="pl-PL" sz="2400" dirty="0">
                <a:solidFill>
                  <a:schemeClr val="bg1"/>
                </a:solidFill>
              </a:rPr>
              <a:t> </a:t>
            </a:r>
            <a:r>
              <a:rPr lang="pl-PL" sz="2400" dirty="0" err="1">
                <a:solidFill>
                  <a:schemeClr val="bg1"/>
                </a:solidFill>
              </a:rPr>
              <a:t>important</a:t>
            </a:r>
            <a:r>
              <a:rPr lang="pl-PL" sz="2400" dirty="0">
                <a:solidFill>
                  <a:schemeClr val="bg1"/>
                </a:solidFill>
              </a:rPr>
              <a:t> for prosumers</a:t>
            </a:r>
            <a:r>
              <a:rPr lang="de-DE" sz="2400" dirty="0">
                <a:solidFill>
                  <a:schemeClr val="bg1"/>
                </a:solidFill>
              </a:rPr>
              <a:t> </a:t>
            </a:r>
            <a:r>
              <a:rPr lang="pl-PL" sz="2000" dirty="0">
                <a:solidFill>
                  <a:schemeClr val="bg1"/>
                </a:solidFill>
              </a:rPr>
              <a:t>(</a:t>
            </a:r>
            <a:r>
              <a:rPr lang="de-DE" sz="2000" dirty="0" err="1">
                <a:solidFill>
                  <a:schemeClr val="bg1"/>
                </a:solidFill>
              </a:rPr>
              <a:t>financial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de-DE" sz="2000" dirty="0" err="1">
                <a:solidFill>
                  <a:schemeClr val="bg1"/>
                </a:solidFill>
              </a:rPr>
              <a:t>and</a:t>
            </a:r>
            <a:r>
              <a:rPr lang="de-DE" sz="2000" dirty="0">
                <a:solidFill>
                  <a:schemeClr val="bg1"/>
                </a:solidFill>
              </a:rPr>
              <a:t> material </a:t>
            </a:r>
            <a:r>
              <a:rPr lang="de-DE" sz="2000" dirty="0" err="1">
                <a:solidFill>
                  <a:schemeClr val="bg1"/>
                </a:solidFill>
              </a:rPr>
              <a:t>rewards</a:t>
            </a:r>
            <a:r>
              <a:rPr lang="de-DE" sz="2000" dirty="0">
                <a:solidFill>
                  <a:schemeClr val="bg1"/>
                </a:solidFill>
              </a:rPr>
              <a:t>, </a:t>
            </a:r>
            <a:r>
              <a:rPr lang="de-DE" sz="2000" dirty="0" err="1">
                <a:solidFill>
                  <a:schemeClr val="bg1"/>
                </a:solidFill>
              </a:rPr>
              <a:t>testing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de-DE" sz="2000" dirty="0" err="1">
                <a:solidFill>
                  <a:schemeClr val="bg1"/>
                </a:solidFill>
              </a:rPr>
              <a:t>of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de-DE" sz="2000" dirty="0" err="1">
                <a:solidFill>
                  <a:schemeClr val="bg1"/>
                </a:solidFill>
              </a:rPr>
              <a:t>prototypes</a:t>
            </a:r>
            <a:r>
              <a:rPr lang="de-DE" sz="2000" dirty="0">
                <a:solidFill>
                  <a:schemeClr val="bg1"/>
                </a:solidFill>
              </a:rPr>
              <a:t>, </a:t>
            </a:r>
            <a:r>
              <a:rPr lang="de-DE" sz="2000" dirty="0" err="1">
                <a:solidFill>
                  <a:schemeClr val="bg1"/>
                </a:solidFill>
              </a:rPr>
              <a:t>free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de-DE" sz="2000" dirty="0" err="1">
                <a:solidFill>
                  <a:schemeClr val="bg1"/>
                </a:solidFill>
              </a:rPr>
              <a:t>samples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de-DE" sz="2000" dirty="0" err="1">
                <a:solidFill>
                  <a:schemeClr val="bg1"/>
                </a:solidFill>
              </a:rPr>
              <a:t>of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de-DE" sz="2000" dirty="0" err="1">
                <a:solidFill>
                  <a:schemeClr val="bg1"/>
                </a:solidFill>
              </a:rPr>
              <a:t>products</a:t>
            </a:r>
            <a:r>
              <a:rPr lang="de-DE" sz="2000" dirty="0">
                <a:solidFill>
                  <a:schemeClr val="bg1"/>
                </a:solidFill>
              </a:rPr>
              <a:t>, </a:t>
            </a:r>
            <a:r>
              <a:rPr lang="de-DE" sz="2000" dirty="0" err="1">
                <a:solidFill>
                  <a:schemeClr val="bg1"/>
                </a:solidFill>
              </a:rPr>
              <a:t>low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de-DE" sz="2000" dirty="0" err="1">
                <a:solidFill>
                  <a:schemeClr val="bg1"/>
                </a:solidFill>
              </a:rPr>
              <a:t>transaction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de-DE" sz="2000" dirty="0" err="1">
                <a:solidFill>
                  <a:schemeClr val="bg1"/>
                </a:solidFill>
              </a:rPr>
              <a:t>costs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de-DE" sz="2000" dirty="0" err="1">
                <a:solidFill>
                  <a:schemeClr val="bg1"/>
                </a:solidFill>
              </a:rPr>
              <a:t>for</a:t>
            </a:r>
            <a:r>
              <a:rPr lang="de-DE" sz="2000" dirty="0">
                <a:solidFill>
                  <a:schemeClr val="bg1"/>
                </a:solidFill>
              </a:rPr>
              <a:t> participation, </a:t>
            </a:r>
            <a:r>
              <a:rPr lang="de-DE" sz="2000" dirty="0" err="1">
                <a:solidFill>
                  <a:schemeClr val="bg1"/>
                </a:solidFill>
              </a:rPr>
              <a:t>and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de-DE" sz="2000" dirty="0" err="1">
                <a:solidFill>
                  <a:schemeClr val="bg1"/>
                </a:solidFill>
              </a:rPr>
              <a:t>bonus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de-DE" sz="2000" dirty="0" err="1">
                <a:solidFill>
                  <a:schemeClr val="bg1"/>
                </a:solidFill>
              </a:rPr>
              <a:t>points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de-DE" sz="2000" dirty="0" err="1">
                <a:solidFill>
                  <a:schemeClr val="bg1"/>
                </a:solidFill>
              </a:rPr>
              <a:t>with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de-DE" sz="2000" dirty="0" err="1">
                <a:solidFill>
                  <a:schemeClr val="bg1"/>
                </a:solidFill>
              </a:rPr>
              <a:t>financial</a:t>
            </a:r>
            <a:r>
              <a:rPr lang="de-DE" sz="2000" dirty="0">
                <a:solidFill>
                  <a:schemeClr val="bg1"/>
                </a:solidFill>
              </a:rPr>
              <a:t> </a:t>
            </a:r>
            <a:r>
              <a:rPr lang="de-DE" sz="2000" dirty="0" err="1">
                <a:solidFill>
                  <a:schemeClr val="bg1"/>
                </a:solidFill>
              </a:rPr>
              <a:t>value</a:t>
            </a:r>
            <a:r>
              <a:rPr lang="pl-PL" sz="2400" dirty="0">
                <a:solidFill>
                  <a:schemeClr val="bg1"/>
                </a:solidFill>
              </a:rPr>
              <a:t>)</a:t>
            </a:r>
            <a:r>
              <a:rPr lang="de-DE" sz="2400" dirty="0">
                <a:solidFill>
                  <a:schemeClr val="bg1"/>
                </a:solidFill>
              </a:rPr>
              <a:t> </a:t>
            </a:r>
            <a:endParaRPr lang="pl-PL" sz="2400" dirty="0">
              <a:solidFill>
                <a:schemeClr val="bg1"/>
              </a:solidFill>
            </a:endParaRPr>
          </a:p>
          <a:p>
            <a:pPr lvl="0"/>
            <a:endParaRPr lang="pl-PL" sz="2400" dirty="0">
              <a:solidFill>
                <a:schemeClr val="bg1"/>
              </a:solidFill>
            </a:endParaRPr>
          </a:p>
          <a:p>
            <a:pPr lvl="0"/>
            <a:r>
              <a:rPr lang="en-GB" sz="2400" b="1" dirty="0" smtClean="0">
                <a:solidFill>
                  <a:schemeClr val="bg1"/>
                </a:solidFill>
              </a:rPr>
              <a:t>I</a:t>
            </a:r>
            <a:r>
              <a:rPr lang="de-DE" sz="2400" b="1" dirty="0" smtClean="0">
                <a:solidFill>
                  <a:schemeClr val="bg1"/>
                </a:solidFill>
              </a:rPr>
              <a:t>ntangible </a:t>
            </a:r>
            <a:r>
              <a:rPr lang="de-DE" sz="2400" b="1" dirty="0">
                <a:solidFill>
                  <a:schemeClr val="bg1"/>
                </a:solidFill>
              </a:rPr>
              <a:t>incentives named activity </a:t>
            </a:r>
            <a:r>
              <a:rPr lang="pl-PL" sz="2400" b="1" dirty="0">
                <a:solidFill>
                  <a:schemeClr val="bg1"/>
                </a:solidFill>
              </a:rPr>
              <a:t>and </a:t>
            </a:r>
            <a:r>
              <a:rPr lang="pl-PL" sz="2400" b="1" dirty="0" err="1">
                <a:solidFill>
                  <a:schemeClr val="bg1"/>
                </a:solidFill>
              </a:rPr>
              <a:t>social</a:t>
            </a:r>
            <a:r>
              <a:rPr lang="pl-PL" sz="2400" b="1" dirty="0">
                <a:solidFill>
                  <a:schemeClr val="bg1"/>
                </a:solidFill>
              </a:rPr>
              <a:t> </a:t>
            </a:r>
            <a:r>
              <a:rPr lang="pl-PL" sz="2400" b="1" dirty="0" err="1">
                <a:solidFill>
                  <a:schemeClr val="bg1"/>
                </a:solidFill>
              </a:rPr>
              <a:t>incentives</a:t>
            </a:r>
            <a:r>
              <a:rPr lang="de-DE" sz="2400" b="1" dirty="0">
                <a:solidFill>
                  <a:schemeClr val="bg1"/>
                </a:solidFill>
              </a:rPr>
              <a:t> </a:t>
            </a:r>
            <a:r>
              <a:rPr lang="de-DE" sz="2400" dirty="0" err="1">
                <a:solidFill>
                  <a:schemeClr val="bg1"/>
                </a:solidFill>
              </a:rPr>
              <a:t>are</a:t>
            </a:r>
            <a:r>
              <a:rPr lang="de-DE" sz="2400" dirty="0">
                <a:solidFill>
                  <a:schemeClr val="bg1"/>
                </a:solidFill>
              </a:rPr>
              <a:t> </a:t>
            </a:r>
            <a:r>
              <a:rPr lang="de-DE" sz="2400" dirty="0" err="1">
                <a:solidFill>
                  <a:schemeClr val="bg1"/>
                </a:solidFill>
              </a:rPr>
              <a:t>viewed</a:t>
            </a:r>
            <a:r>
              <a:rPr lang="de-DE" sz="2400" dirty="0">
                <a:solidFill>
                  <a:schemeClr val="bg1"/>
                </a:solidFill>
              </a:rPr>
              <a:t> </a:t>
            </a:r>
            <a:r>
              <a:rPr lang="de-DE" sz="2400" dirty="0" err="1">
                <a:solidFill>
                  <a:schemeClr val="bg1"/>
                </a:solidFill>
              </a:rPr>
              <a:t>by</a:t>
            </a:r>
            <a:r>
              <a:rPr lang="de-DE" sz="2400" dirty="0">
                <a:solidFill>
                  <a:schemeClr val="bg1"/>
                </a:solidFill>
              </a:rPr>
              <a:t> prosumers </a:t>
            </a:r>
            <a:r>
              <a:rPr lang="de-DE" sz="2400" dirty="0" err="1">
                <a:solidFill>
                  <a:schemeClr val="bg1"/>
                </a:solidFill>
              </a:rPr>
              <a:t>as</a:t>
            </a:r>
            <a:r>
              <a:rPr lang="de-DE" sz="2400" dirty="0">
                <a:solidFill>
                  <a:schemeClr val="bg1"/>
                </a:solidFill>
              </a:rPr>
              <a:t> </a:t>
            </a:r>
            <a:r>
              <a:rPr lang="de-DE" sz="2400" dirty="0" err="1">
                <a:solidFill>
                  <a:schemeClr val="bg1"/>
                </a:solidFill>
              </a:rPr>
              <a:t>less</a:t>
            </a:r>
            <a:r>
              <a:rPr lang="de-DE" sz="2400" dirty="0">
                <a:solidFill>
                  <a:schemeClr val="bg1"/>
                </a:solidFill>
              </a:rPr>
              <a:t> </a:t>
            </a:r>
            <a:r>
              <a:rPr lang="de-DE" sz="2400" dirty="0" err="1">
                <a:solidFill>
                  <a:schemeClr val="bg1"/>
                </a:solidFill>
              </a:rPr>
              <a:t>important</a:t>
            </a:r>
            <a:r>
              <a:rPr lang="de-DE" sz="2400" dirty="0">
                <a:solidFill>
                  <a:schemeClr val="bg1"/>
                </a:solidFill>
              </a:rPr>
              <a:t> </a:t>
            </a:r>
            <a:r>
              <a:rPr lang="de-DE" sz="2400" dirty="0" err="1">
                <a:solidFill>
                  <a:schemeClr val="bg1"/>
                </a:solidFill>
              </a:rPr>
              <a:t>than</a:t>
            </a:r>
            <a:r>
              <a:rPr lang="de-DE" sz="2400" dirty="0">
                <a:solidFill>
                  <a:schemeClr val="bg1"/>
                </a:solidFill>
              </a:rPr>
              <a:t> </a:t>
            </a:r>
            <a:r>
              <a:rPr lang="de-DE" sz="2400" dirty="0" err="1">
                <a:solidFill>
                  <a:schemeClr val="bg1"/>
                </a:solidFill>
              </a:rPr>
              <a:t>tangible</a:t>
            </a:r>
            <a:r>
              <a:rPr lang="de-DE" sz="2400" dirty="0">
                <a:solidFill>
                  <a:schemeClr val="bg1"/>
                </a:solidFill>
              </a:rPr>
              <a:t> </a:t>
            </a:r>
            <a:r>
              <a:rPr lang="de-DE" sz="2400" dirty="0" err="1">
                <a:solidFill>
                  <a:schemeClr val="bg1"/>
                </a:solidFill>
              </a:rPr>
              <a:t>ones</a:t>
            </a:r>
            <a:endParaRPr lang="pl-PL" sz="2400" dirty="0">
              <a:solidFill>
                <a:schemeClr val="bg1"/>
              </a:solidFill>
            </a:endParaRPr>
          </a:p>
          <a:p>
            <a:pPr lvl="0"/>
            <a:endParaRPr lang="pl-PL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3081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ymbol zastępczy numeru slajd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D01375B3-5836-4A98-9595-AD50E0F20465}" type="slidenum">
              <a:rPr lang="pl-PL" altLang="pl-PL" sz="1200">
                <a:solidFill>
                  <a:srgbClr val="898989"/>
                </a:solidFill>
                <a:cs typeface="Arial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17</a:t>
            </a:fld>
            <a:endParaRPr lang="pl-PL" altLang="pl-PL" sz="1200">
              <a:solidFill>
                <a:srgbClr val="898989"/>
              </a:solidFill>
              <a:cs typeface="Arial" charset="0"/>
            </a:endParaRPr>
          </a:p>
        </p:txBody>
      </p:sp>
      <p:sp>
        <p:nvSpPr>
          <p:cNvPr id="25603" name="Tytuł 1"/>
          <p:cNvSpPr>
            <a:spLocks noGrp="1"/>
          </p:cNvSpPr>
          <p:nvPr>
            <p:ph type="title" idx="4294967295"/>
          </p:nvPr>
        </p:nvSpPr>
        <p:spPr>
          <a:xfrm>
            <a:off x="3406775" y="0"/>
            <a:ext cx="8785225" cy="1143000"/>
          </a:xfrm>
        </p:spPr>
        <p:txBody>
          <a:bodyPr/>
          <a:lstStyle/>
          <a:p>
            <a:pPr eaLnBrk="1" hangingPunct="1"/>
            <a:r>
              <a:rPr lang="pl-PL" altLang="pl-PL" sz="3200" b="1" dirty="0" err="1"/>
              <a:t>Main</a:t>
            </a:r>
            <a:r>
              <a:rPr lang="pl-PL" altLang="pl-PL" sz="3200" b="1" dirty="0"/>
              <a:t> </a:t>
            </a:r>
            <a:r>
              <a:rPr lang="pl-PL" altLang="pl-PL" sz="3200" b="1" dirty="0" err="1"/>
              <a:t>conclusions</a:t>
            </a:r>
            <a:endParaRPr lang="en-US" altLang="pl-PL" sz="3200" dirty="0"/>
          </a:p>
        </p:txBody>
      </p:sp>
      <p:sp>
        <p:nvSpPr>
          <p:cNvPr id="199710" name="Rectangle 30"/>
          <p:cNvSpPr>
            <a:spLocks noChangeArrowheads="1"/>
          </p:cNvSpPr>
          <p:nvPr/>
        </p:nvSpPr>
        <p:spPr bwMode="auto">
          <a:xfrm>
            <a:off x="1774825" y="1341214"/>
            <a:ext cx="8642350" cy="446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57200" indent="-45720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9pPr>
          </a:lstStyle>
          <a:p>
            <a:pPr lvl="0"/>
            <a:r>
              <a:rPr lang="de-DE" sz="2400" b="1" dirty="0" smtClean="0">
                <a:solidFill>
                  <a:schemeClr val="bg1"/>
                </a:solidFill>
              </a:rPr>
              <a:t>Promotion-related </a:t>
            </a:r>
            <a:r>
              <a:rPr lang="de-DE" sz="2400" b="1" dirty="0">
                <a:solidFill>
                  <a:schemeClr val="bg1"/>
                </a:solidFill>
              </a:rPr>
              <a:t>and tool-related incentives </a:t>
            </a:r>
            <a:r>
              <a:rPr lang="de-DE" sz="2400" dirty="0">
                <a:solidFill>
                  <a:schemeClr val="bg1"/>
                </a:solidFill>
              </a:rPr>
              <a:t>have the least important influence on prosumers knowledge sharing</a:t>
            </a:r>
            <a:endParaRPr lang="pl-PL" sz="2400" dirty="0">
              <a:solidFill>
                <a:schemeClr val="bg1"/>
              </a:solidFill>
            </a:endParaRPr>
          </a:p>
          <a:p>
            <a:pPr lvl="0"/>
            <a:endParaRPr lang="pl-PL" sz="2400" dirty="0">
              <a:solidFill>
                <a:schemeClr val="bg1"/>
              </a:solidFill>
            </a:endParaRPr>
          </a:p>
          <a:p>
            <a:r>
              <a:rPr lang="en-US" sz="2400" b="1" dirty="0" smtClean="0">
                <a:solidFill>
                  <a:schemeClr val="bg1"/>
                </a:solidFill>
              </a:rPr>
              <a:t>Prosumers </a:t>
            </a:r>
            <a:r>
              <a:rPr lang="en-US" sz="2400" b="1" dirty="0">
                <a:solidFill>
                  <a:schemeClr val="bg1"/>
                </a:solidFill>
              </a:rPr>
              <a:t>expectations vary depending on the incentives offered to them by the enterprises</a:t>
            </a:r>
            <a:r>
              <a:rPr lang="en-US" sz="2400" dirty="0">
                <a:solidFill>
                  <a:schemeClr val="bg1"/>
                </a:solidFill>
              </a:rPr>
              <a:t>. The enterprises offer </a:t>
            </a:r>
            <a:r>
              <a:rPr lang="pl-PL" sz="2400" dirty="0" err="1">
                <a:solidFill>
                  <a:schemeClr val="bg1"/>
                </a:solidFill>
              </a:rPr>
              <a:t>them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b="1" dirty="0">
                <a:solidFill>
                  <a:schemeClr val="bg1"/>
                </a:solidFill>
              </a:rPr>
              <a:t>activity</a:t>
            </a:r>
            <a:r>
              <a:rPr lang="en-US" sz="2400" dirty="0">
                <a:solidFill>
                  <a:schemeClr val="bg1"/>
                </a:solidFill>
              </a:rPr>
              <a:t> incentives </a:t>
            </a:r>
            <a:r>
              <a:rPr lang="pl-PL" sz="2400" dirty="0" err="1">
                <a:solidFill>
                  <a:schemeClr val="bg1"/>
                </a:solidFill>
              </a:rPr>
              <a:t>whilst</a:t>
            </a:r>
            <a:r>
              <a:rPr lang="pl-PL" sz="2400" dirty="0">
                <a:solidFill>
                  <a:schemeClr val="bg1"/>
                </a:solidFill>
              </a:rPr>
              <a:t> </a:t>
            </a:r>
            <a:r>
              <a:rPr lang="en-US" sz="2400" dirty="0">
                <a:solidFill>
                  <a:schemeClr val="bg1"/>
                </a:solidFill>
              </a:rPr>
              <a:t>prosumers </a:t>
            </a:r>
            <a:r>
              <a:rPr lang="pl-PL" sz="2400" dirty="0" err="1">
                <a:solidFill>
                  <a:schemeClr val="bg1"/>
                </a:solidFill>
              </a:rPr>
              <a:t>expect</a:t>
            </a:r>
            <a:r>
              <a:rPr lang="pl-PL" sz="2400" dirty="0">
                <a:solidFill>
                  <a:schemeClr val="bg1"/>
                </a:solidFill>
              </a:rPr>
              <a:t> </a:t>
            </a:r>
            <a:r>
              <a:rPr lang="en-US" sz="2400" b="1" dirty="0">
                <a:solidFill>
                  <a:schemeClr val="bg1"/>
                </a:solidFill>
              </a:rPr>
              <a:t>tangible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pl-PL" sz="2400" dirty="0" err="1">
                <a:solidFill>
                  <a:schemeClr val="bg1"/>
                </a:solidFill>
              </a:rPr>
              <a:t>ones</a:t>
            </a:r>
            <a:endParaRPr lang="pl-PL" sz="2400" dirty="0">
              <a:solidFill>
                <a:schemeClr val="bg1"/>
              </a:solidFill>
            </a:endParaRPr>
          </a:p>
          <a:p>
            <a:endParaRPr lang="pl-PL" sz="2400" dirty="0">
              <a:solidFill>
                <a:schemeClr val="bg1"/>
              </a:solidFill>
            </a:endParaRPr>
          </a:p>
          <a:p>
            <a:r>
              <a:rPr lang="pl-PL" sz="2400" b="1" dirty="0" err="1">
                <a:solidFill>
                  <a:schemeClr val="bg1"/>
                </a:solidFill>
              </a:rPr>
              <a:t>Polish</a:t>
            </a:r>
            <a:r>
              <a:rPr lang="pl-PL" sz="2400" b="1" dirty="0">
                <a:solidFill>
                  <a:schemeClr val="bg1"/>
                </a:solidFill>
              </a:rPr>
              <a:t> prosumers </a:t>
            </a:r>
            <a:r>
              <a:rPr lang="en-US" sz="2400" b="1" dirty="0">
                <a:solidFill>
                  <a:schemeClr val="bg1"/>
                </a:solidFill>
              </a:rPr>
              <a:t>expect more incentives than UK</a:t>
            </a:r>
            <a:r>
              <a:rPr lang="pl-PL" sz="2400" b="1" dirty="0">
                <a:solidFill>
                  <a:schemeClr val="bg1"/>
                </a:solidFill>
              </a:rPr>
              <a:t> prosumers</a:t>
            </a:r>
            <a:endParaRPr lang="pl-PL" sz="24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pPr lvl="0"/>
            <a:endParaRPr lang="en-US" altLang="pl-PL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2231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ymbol zastępczy numeru slajd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D01375B3-5836-4A98-9595-AD50E0F20465}" type="slidenum">
              <a:rPr lang="pl-PL" altLang="pl-PL" sz="1200">
                <a:solidFill>
                  <a:srgbClr val="898989"/>
                </a:solidFill>
                <a:cs typeface="Arial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18</a:t>
            </a:fld>
            <a:endParaRPr lang="pl-PL" altLang="pl-PL" sz="1200">
              <a:solidFill>
                <a:srgbClr val="898989"/>
              </a:solidFill>
              <a:cs typeface="Arial" charset="0"/>
            </a:endParaRPr>
          </a:p>
        </p:txBody>
      </p:sp>
      <p:sp>
        <p:nvSpPr>
          <p:cNvPr id="25603" name="Tytuł 1"/>
          <p:cNvSpPr>
            <a:spLocks noGrp="1"/>
          </p:cNvSpPr>
          <p:nvPr>
            <p:ph type="title" idx="4294967295"/>
          </p:nvPr>
        </p:nvSpPr>
        <p:spPr>
          <a:xfrm>
            <a:off x="3406775" y="0"/>
            <a:ext cx="8785225" cy="1143000"/>
          </a:xfrm>
        </p:spPr>
        <p:txBody>
          <a:bodyPr/>
          <a:lstStyle/>
          <a:p>
            <a:pPr eaLnBrk="1" hangingPunct="1"/>
            <a:r>
              <a:rPr lang="en-US" altLang="pl-PL" sz="3200" b="1"/>
              <a:t>Research contribution</a:t>
            </a:r>
            <a:endParaRPr lang="en-US" altLang="pl-PL" sz="3200"/>
          </a:p>
        </p:txBody>
      </p:sp>
      <p:sp>
        <p:nvSpPr>
          <p:cNvPr id="199710" name="Rectangle 30"/>
          <p:cNvSpPr>
            <a:spLocks noChangeArrowheads="1"/>
          </p:cNvSpPr>
          <p:nvPr/>
        </p:nvSpPr>
        <p:spPr bwMode="auto">
          <a:xfrm>
            <a:off x="1774825" y="1125190"/>
            <a:ext cx="8642350" cy="446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57200" indent="-45720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9pPr>
          </a:lstStyle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This work contributes to </a:t>
            </a:r>
            <a:r>
              <a:rPr lang="en-US" sz="2400" dirty="0" smtClean="0">
                <a:solidFill>
                  <a:schemeClr val="bg1"/>
                </a:solidFill>
              </a:rPr>
              <a:t>existing </a:t>
            </a:r>
            <a:r>
              <a:rPr lang="en-US" sz="2400" dirty="0">
                <a:solidFill>
                  <a:schemeClr val="bg1"/>
                </a:solidFill>
              </a:rPr>
              <a:t>research on prosumption by:</a:t>
            </a:r>
            <a:endParaRPr lang="pl-PL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200" dirty="0">
              <a:solidFill>
                <a:schemeClr val="bg1"/>
              </a:solidFill>
            </a:endParaRPr>
          </a:p>
          <a:p>
            <a:pPr lvl="0"/>
            <a:r>
              <a:rPr lang="en-US" sz="2400" b="1" dirty="0">
                <a:solidFill>
                  <a:schemeClr val="bg1"/>
                </a:solidFill>
              </a:rPr>
              <a:t>indicating incentives that encouraged</a:t>
            </a:r>
            <a:r>
              <a:rPr lang="pl-PL" sz="2400" b="1" dirty="0">
                <a:solidFill>
                  <a:schemeClr val="bg1"/>
                </a:solidFill>
              </a:rPr>
              <a:t> /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b="1" dirty="0">
                <a:solidFill>
                  <a:schemeClr val="bg1"/>
                </a:solidFill>
              </a:rPr>
              <a:t>would encourage </a:t>
            </a:r>
            <a:r>
              <a:rPr lang="en-US" sz="2400" dirty="0">
                <a:solidFill>
                  <a:schemeClr val="bg1"/>
                </a:solidFill>
              </a:rPr>
              <a:t>prosumers to engage in knowledge sharing</a:t>
            </a:r>
          </a:p>
          <a:p>
            <a:endParaRPr lang="pl-PL" sz="1200" dirty="0">
              <a:solidFill>
                <a:schemeClr val="bg1"/>
              </a:solidFill>
            </a:endParaRPr>
          </a:p>
          <a:p>
            <a:r>
              <a:rPr lang="de-DE" sz="2400" dirty="0" err="1">
                <a:solidFill>
                  <a:schemeClr val="bg1"/>
                </a:solidFill>
              </a:rPr>
              <a:t>identifying</a:t>
            </a:r>
            <a:r>
              <a:rPr lang="de-DE" sz="2400" dirty="0">
                <a:solidFill>
                  <a:schemeClr val="bg1"/>
                </a:solidFill>
              </a:rPr>
              <a:t> </a:t>
            </a:r>
            <a:r>
              <a:rPr lang="de-DE" sz="2400" b="1" dirty="0" err="1">
                <a:solidFill>
                  <a:schemeClr val="bg1"/>
                </a:solidFill>
              </a:rPr>
              <a:t>significant</a:t>
            </a:r>
            <a:r>
              <a:rPr lang="de-DE" sz="2400" b="1" dirty="0">
                <a:solidFill>
                  <a:schemeClr val="bg1"/>
                </a:solidFill>
              </a:rPr>
              <a:t> </a:t>
            </a:r>
            <a:r>
              <a:rPr lang="de-DE" sz="2400" b="1" dirty="0" err="1">
                <a:solidFill>
                  <a:schemeClr val="bg1"/>
                </a:solidFill>
              </a:rPr>
              <a:t>association</a:t>
            </a:r>
            <a:r>
              <a:rPr lang="de-DE" sz="2400" b="1" dirty="0">
                <a:solidFill>
                  <a:schemeClr val="bg1"/>
                </a:solidFill>
              </a:rPr>
              <a:t> </a:t>
            </a:r>
            <a:r>
              <a:rPr lang="de-DE" sz="2400" dirty="0" err="1">
                <a:solidFill>
                  <a:schemeClr val="bg1"/>
                </a:solidFill>
              </a:rPr>
              <a:t>between</a:t>
            </a:r>
            <a:r>
              <a:rPr lang="de-DE" sz="2400" dirty="0">
                <a:solidFill>
                  <a:schemeClr val="bg1"/>
                </a:solidFill>
              </a:rPr>
              <a:t> </a:t>
            </a:r>
            <a:r>
              <a:rPr lang="de-DE" sz="2400" dirty="0" err="1">
                <a:solidFill>
                  <a:schemeClr val="bg1"/>
                </a:solidFill>
              </a:rPr>
              <a:t>incentives</a:t>
            </a:r>
            <a:r>
              <a:rPr lang="de-DE" sz="2400" dirty="0">
                <a:solidFill>
                  <a:schemeClr val="bg1"/>
                </a:solidFill>
              </a:rPr>
              <a:t> </a:t>
            </a:r>
            <a:r>
              <a:rPr lang="de-DE" sz="2400" dirty="0" err="1">
                <a:solidFill>
                  <a:schemeClr val="bg1"/>
                </a:solidFill>
              </a:rPr>
              <a:t>that</a:t>
            </a:r>
            <a:r>
              <a:rPr lang="de-DE" sz="2400" dirty="0">
                <a:solidFill>
                  <a:schemeClr val="bg1"/>
                </a:solidFill>
              </a:rPr>
              <a:t> </a:t>
            </a:r>
            <a:r>
              <a:rPr lang="de-DE" sz="2400" dirty="0" err="1">
                <a:solidFill>
                  <a:schemeClr val="bg1"/>
                </a:solidFill>
              </a:rPr>
              <a:t>encouraged</a:t>
            </a:r>
            <a:r>
              <a:rPr lang="de-DE" sz="2400" dirty="0">
                <a:solidFill>
                  <a:schemeClr val="bg1"/>
                </a:solidFill>
              </a:rPr>
              <a:t> </a:t>
            </a:r>
            <a:r>
              <a:rPr lang="de-DE" sz="2400" dirty="0" err="1">
                <a:solidFill>
                  <a:schemeClr val="bg1"/>
                </a:solidFill>
              </a:rPr>
              <a:t>and</a:t>
            </a:r>
            <a:r>
              <a:rPr lang="de-DE" sz="2400" dirty="0">
                <a:solidFill>
                  <a:schemeClr val="bg1"/>
                </a:solidFill>
              </a:rPr>
              <a:t> </a:t>
            </a:r>
            <a:r>
              <a:rPr lang="de-DE" sz="2400" dirty="0" err="1">
                <a:solidFill>
                  <a:schemeClr val="bg1"/>
                </a:solidFill>
              </a:rPr>
              <a:t>would</a:t>
            </a:r>
            <a:r>
              <a:rPr lang="de-DE" sz="2400" dirty="0">
                <a:solidFill>
                  <a:schemeClr val="bg1"/>
                </a:solidFill>
              </a:rPr>
              <a:t> </a:t>
            </a:r>
            <a:r>
              <a:rPr lang="de-DE" sz="2400" dirty="0" err="1">
                <a:solidFill>
                  <a:schemeClr val="bg1"/>
                </a:solidFill>
              </a:rPr>
              <a:t>encourage</a:t>
            </a:r>
            <a:r>
              <a:rPr lang="de-DE" sz="2400" dirty="0">
                <a:solidFill>
                  <a:schemeClr val="bg1"/>
                </a:solidFill>
              </a:rPr>
              <a:t> </a:t>
            </a:r>
            <a:r>
              <a:rPr lang="de-DE" sz="2400" dirty="0" err="1">
                <a:solidFill>
                  <a:schemeClr val="bg1"/>
                </a:solidFill>
              </a:rPr>
              <a:t>Polish</a:t>
            </a:r>
            <a:r>
              <a:rPr lang="de-DE" sz="2400" dirty="0">
                <a:solidFill>
                  <a:schemeClr val="bg1"/>
                </a:solidFill>
              </a:rPr>
              <a:t> </a:t>
            </a:r>
            <a:r>
              <a:rPr lang="de-DE" sz="2400" dirty="0" err="1">
                <a:solidFill>
                  <a:schemeClr val="bg1"/>
                </a:solidFill>
              </a:rPr>
              <a:t>and</a:t>
            </a:r>
            <a:r>
              <a:rPr lang="de-DE" sz="2400" dirty="0">
                <a:solidFill>
                  <a:schemeClr val="bg1"/>
                </a:solidFill>
              </a:rPr>
              <a:t> UK-</a:t>
            </a:r>
            <a:r>
              <a:rPr lang="de-DE" sz="2400" dirty="0" err="1">
                <a:solidFill>
                  <a:schemeClr val="bg1"/>
                </a:solidFill>
              </a:rPr>
              <a:t>based</a:t>
            </a:r>
            <a:r>
              <a:rPr lang="de-DE" sz="2400" dirty="0">
                <a:solidFill>
                  <a:schemeClr val="bg1"/>
                </a:solidFill>
              </a:rPr>
              <a:t> prosumers</a:t>
            </a:r>
            <a:endParaRPr lang="en-US" altLang="pl-PL" sz="2400" b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Wingdings" pitchFamily="2" charset="2"/>
              <a:buChar char="n"/>
              <a:defRPr/>
            </a:pPr>
            <a:endParaRPr lang="en-US" altLang="pl-PL" sz="2400" dirty="0">
              <a:solidFill>
                <a:schemeClr val="bg1"/>
              </a:solidFill>
            </a:endParaRPr>
          </a:p>
        </p:txBody>
      </p:sp>
      <p:pic>
        <p:nvPicPr>
          <p:cNvPr id="2560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4682" y="5229201"/>
            <a:ext cx="1542593" cy="1013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6091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ymbol zastępczy numeru slajd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B3567E3A-4FDB-4282-8664-E0193DA9CDDC}" type="slidenum">
              <a:rPr lang="pl-PL" altLang="pl-PL" sz="1200">
                <a:solidFill>
                  <a:srgbClr val="898989"/>
                </a:solidFill>
                <a:cs typeface="Arial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19</a:t>
            </a:fld>
            <a:endParaRPr lang="pl-PL" altLang="pl-PL" sz="1200">
              <a:solidFill>
                <a:srgbClr val="898989"/>
              </a:solidFill>
              <a:cs typeface="Arial" charset="0"/>
            </a:endParaRPr>
          </a:p>
        </p:txBody>
      </p:sp>
      <p:sp>
        <p:nvSpPr>
          <p:cNvPr id="27651" name="Tytuł 1"/>
          <p:cNvSpPr>
            <a:spLocks noGrp="1"/>
          </p:cNvSpPr>
          <p:nvPr>
            <p:ph type="title" idx="4294967295"/>
          </p:nvPr>
        </p:nvSpPr>
        <p:spPr>
          <a:xfrm>
            <a:off x="3406775" y="0"/>
            <a:ext cx="8785225" cy="1143000"/>
          </a:xfrm>
        </p:spPr>
        <p:txBody>
          <a:bodyPr/>
          <a:lstStyle/>
          <a:p>
            <a:pPr eaLnBrk="1" hangingPunct="1"/>
            <a:r>
              <a:rPr lang="en-US" altLang="pl-PL" sz="3200" b="1"/>
              <a:t>Implication for practitioners</a:t>
            </a:r>
            <a:endParaRPr lang="en-US" altLang="pl-PL" sz="3200"/>
          </a:p>
        </p:txBody>
      </p:sp>
      <p:sp>
        <p:nvSpPr>
          <p:cNvPr id="199710" name="Rectangle 30"/>
          <p:cNvSpPr>
            <a:spLocks noChangeArrowheads="1"/>
          </p:cNvSpPr>
          <p:nvPr/>
        </p:nvSpPr>
        <p:spPr bwMode="auto">
          <a:xfrm>
            <a:off x="1774825" y="2132856"/>
            <a:ext cx="8642350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57200" indent="-45720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</a:defRPr>
            </a:lvl9pPr>
          </a:lstStyle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Wingdings" pitchFamily="2" charset="2"/>
              <a:buChar char="n"/>
              <a:defRPr/>
            </a:pPr>
            <a:r>
              <a:rPr lang="pl-PL" sz="2400" dirty="0"/>
              <a:t>The </a:t>
            </a:r>
            <a:r>
              <a:rPr lang="pl-PL" sz="2400" dirty="0" err="1"/>
              <a:t>outcomes</a:t>
            </a:r>
            <a:r>
              <a:rPr lang="pl-PL" sz="2400" dirty="0"/>
              <a:t> </a:t>
            </a:r>
            <a:r>
              <a:rPr lang="pl-PL" sz="2400" dirty="0" err="1"/>
              <a:t>can</a:t>
            </a:r>
            <a:r>
              <a:rPr lang="pl-PL" sz="2400" dirty="0"/>
              <a:t> </a:t>
            </a:r>
            <a:r>
              <a:rPr lang="de-DE" sz="2400" dirty="0" err="1"/>
              <a:t>help</a:t>
            </a:r>
            <a:r>
              <a:rPr lang="de-DE" sz="2400" dirty="0"/>
              <a:t> </a:t>
            </a:r>
            <a:r>
              <a:rPr lang="de-DE" sz="2400" dirty="0" err="1"/>
              <a:t>them</a:t>
            </a:r>
            <a:r>
              <a:rPr lang="de-DE" sz="2400" dirty="0"/>
              <a:t> </a:t>
            </a:r>
            <a:r>
              <a:rPr lang="de-DE" sz="2400" dirty="0" err="1"/>
              <a:t>understand</a:t>
            </a:r>
            <a:r>
              <a:rPr lang="de-DE" sz="2400" dirty="0"/>
              <a:t> </a:t>
            </a:r>
            <a:r>
              <a:rPr lang="de-DE" sz="2400" dirty="0" err="1"/>
              <a:t>which</a:t>
            </a:r>
            <a:r>
              <a:rPr lang="de-DE" sz="2400" dirty="0"/>
              <a:t> </a:t>
            </a:r>
            <a:r>
              <a:rPr lang="de-DE" sz="2400" dirty="0" err="1"/>
              <a:t>incentives</a:t>
            </a:r>
            <a:r>
              <a:rPr lang="de-DE" sz="2400" dirty="0"/>
              <a:t> </a:t>
            </a:r>
            <a:r>
              <a:rPr lang="pl-PL" sz="2400" dirty="0" err="1"/>
              <a:t>are</a:t>
            </a:r>
            <a:r>
              <a:rPr lang="pl-PL" sz="2400" dirty="0"/>
              <a:t> </a:t>
            </a:r>
            <a:r>
              <a:rPr lang="pl-PL" sz="2400" dirty="0" err="1"/>
              <a:t>expected</a:t>
            </a:r>
            <a:r>
              <a:rPr lang="pl-PL" sz="2400" dirty="0"/>
              <a:t> by prosumers and in </a:t>
            </a:r>
            <a:r>
              <a:rPr lang="pl-PL" sz="2400" dirty="0" err="1"/>
              <a:t>turn</a:t>
            </a:r>
            <a:r>
              <a:rPr lang="pl-PL" sz="2400" dirty="0"/>
              <a:t> </a:t>
            </a:r>
            <a:r>
              <a:rPr lang="de-DE" sz="2400" dirty="0" err="1"/>
              <a:t>can</a:t>
            </a:r>
            <a:r>
              <a:rPr lang="de-DE" sz="2400" dirty="0"/>
              <a:t> </a:t>
            </a:r>
            <a:r>
              <a:rPr lang="de-DE" sz="2400" dirty="0" err="1"/>
              <a:t>encourage</a:t>
            </a:r>
            <a:r>
              <a:rPr lang="de-DE" sz="2400" dirty="0"/>
              <a:t> </a:t>
            </a:r>
            <a:r>
              <a:rPr lang="pl-PL" sz="2400" dirty="0" err="1"/>
              <a:t>them</a:t>
            </a:r>
            <a:r>
              <a:rPr lang="pl-PL" sz="2400" dirty="0"/>
              <a:t> </a:t>
            </a:r>
            <a:r>
              <a:rPr lang="de-DE" sz="2400" dirty="0" err="1"/>
              <a:t>to</a:t>
            </a:r>
            <a:r>
              <a:rPr lang="de-DE" sz="2400" dirty="0"/>
              <a:t> </a:t>
            </a:r>
            <a:r>
              <a:rPr lang="de-DE" sz="2400" dirty="0" err="1"/>
              <a:t>engage</a:t>
            </a:r>
            <a:r>
              <a:rPr lang="de-DE" sz="2400" dirty="0"/>
              <a:t> in </a:t>
            </a:r>
            <a:r>
              <a:rPr lang="de-DE" sz="2400" dirty="0" err="1"/>
              <a:t>knowledge</a:t>
            </a:r>
            <a:r>
              <a:rPr lang="de-DE" sz="2400" dirty="0"/>
              <a:t> </a:t>
            </a:r>
            <a:r>
              <a:rPr lang="de-DE" sz="2400" dirty="0" err="1"/>
              <a:t>sharing</a:t>
            </a:r>
            <a:endParaRPr lang="pl-PL" sz="2400" dirty="0"/>
          </a:p>
        </p:txBody>
      </p:sp>
      <p:pic>
        <p:nvPicPr>
          <p:cNvPr id="27653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500" y="4724401"/>
            <a:ext cx="3024188" cy="148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5360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ymbol zastępczy numeru slajd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3A18D9C-7F7B-4006-8A22-84E27A8F0139}" type="slidenum">
              <a:rPr lang="pl-PL" altLang="pl-PL" sz="1200">
                <a:solidFill>
                  <a:srgbClr val="898989"/>
                </a:solidFill>
                <a:cs typeface="Arial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20</a:t>
            </a:fld>
            <a:endParaRPr lang="pl-PL" altLang="pl-PL" sz="1200">
              <a:solidFill>
                <a:srgbClr val="898989"/>
              </a:solidFill>
              <a:cs typeface="Arial" charset="0"/>
            </a:endParaRPr>
          </a:p>
        </p:txBody>
      </p:sp>
      <p:sp>
        <p:nvSpPr>
          <p:cNvPr id="28676" name="Tytuł 1"/>
          <p:cNvSpPr>
            <a:spLocks noGrp="1"/>
          </p:cNvSpPr>
          <p:nvPr>
            <p:ph type="title" idx="4294967295"/>
          </p:nvPr>
        </p:nvSpPr>
        <p:spPr>
          <a:xfrm>
            <a:off x="3406775" y="0"/>
            <a:ext cx="8785225" cy="1143000"/>
          </a:xfrm>
        </p:spPr>
        <p:txBody>
          <a:bodyPr/>
          <a:lstStyle/>
          <a:p>
            <a:pPr eaLnBrk="1" hangingPunct="1"/>
            <a:r>
              <a:rPr lang="en-US" altLang="pl-PL" sz="3200" b="1"/>
              <a:t>Limitation and future research</a:t>
            </a:r>
            <a:r>
              <a:rPr lang="pl-PL" altLang="pl-PL" sz="3200" b="1"/>
              <a:t> </a:t>
            </a:r>
            <a:endParaRPr lang="en-US" altLang="pl-PL" sz="3200"/>
          </a:p>
        </p:txBody>
      </p:sp>
      <p:pic>
        <p:nvPicPr>
          <p:cNvPr id="2867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5250" y="4941888"/>
            <a:ext cx="1682750" cy="1376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9710" name="Rectangle 30"/>
          <p:cNvSpPr>
            <a:spLocks noChangeArrowheads="1"/>
          </p:cNvSpPr>
          <p:nvPr/>
        </p:nvSpPr>
        <p:spPr bwMode="auto">
          <a:xfrm>
            <a:off x="1774826" y="1341439"/>
            <a:ext cx="8893175" cy="4288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57200" indent="-45720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Wingdings" pitchFamily="2" charset="2"/>
              <a:buChar char="n"/>
            </a:pPr>
            <a:r>
              <a:rPr lang="pl-PL" sz="2400" dirty="0"/>
              <a:t>th</a:t>
            </a:r>
            <a:r>
              <a:rPr lang="de-DE" sz="2400" dirty="0"/>
              <a:t>e </a:t>
            </a:r>
            <a:r>
              <a:rPr lang="de-DE" sz="2400" dirty="0" err="1"/>
              <a:t>study</a:t>
            </a:r>
            <a:r>
              <a:rPr lang="de-DE" sz="2400" dirty="0"/>
              <a:t> </a:t>
            </a:r>
            <a:r>
              <a:rPr lang="de-DE" sz="2400" dirty="0" err="1"/>
              <a:t>considered</a:t>
            </a:r>
            <a:r>
              <a:rPr lang="de-DE" sz="2400" dirty="0"/>
              <a:t> </a:t>
            </a:r>
            <a:r>
              <a:rPr lang="de-DE" sz="2400" dirty="0" err="1"/>
              <a:t>prosumer’s</a:t>
            </a:r>
            <a:r>
              <a:rPr lang="de-DE" sz="2400" dirty="0"/>
              <a:t> </a:t>
            </a:r>
            <a:r>
              <a:rPr lang="de-DE" sz="2400" dirty="0" err="1"/>
              <a:t>only</a:t>
            </a:r>
            <a:r>
              <a:rPr lang="de-DE" sz="2400" dirty="0"/>
              <a:t> </a:t>
            </a:r>
            <a:r>
              <a:rPr lang="de-DE" sz="2400" dirty="0" err="1"/>
              <a:t>rather</a:t>
            </a:r>
            <a:r>
              <a:rPr lang="de-DE" sz="2400" dirty="0"/>
              <a:t> </a:t>
            </a:r>
            <a:r>
              <a:rPr lang="de-DE" sz="2400" dirty="0" err="1"/>
              <a:t>than</a:t>
            </a:r>
            <a:r>
              <a:rPr lang="de-DE" sz="2400" dirty="0"/>
              <a:t> </a:t>
            </a:r>
            <a:r>
              <a:rPr lang="de-DE" sz="2400" dirty="0" err="1"/>
              <a:t>broadening</a:t>
            </a:r>
            <a:r>
              <a:rPr lang="de-DE" sz="2400" dirty="0"/>
              <a:t> </a:t>
            </a:r>
            <a:r>
              <a:rPr lang="de-DE" sz="2400" dirty="0" err="1"/>
              <a:t>the</a:t>
            </a:r>
            <a:r>
              <a:rPr lang="de-DE" sz="2400" dirty="0"/>
              <a:t> </a:t>
            </a:r>
            <a:r>
              <a:rPr lang="de-DE" sz="2400" dirty="0" err="1"/>
              <a:t>study</a:t>
            </a:r>
            <a:r>
              <a:rPr lang="de-DE" sz="2400" dirty="0"/>
              <a:t> </a:t>
            </a:r>
            <a:r>
              <a:rPr lang="de-DE" sz="2400" dirty="0" err="1"/>
              <a:t>to</a:t>
            </a:r>
            <a:r>
              <a:rPr lang="de-DE" sz="2400" dirty="0"/>
              <a:t> </a:t>
            </a:r>
            <a:r>
              <a:rPr lang="de-DE" sz="2400" dirty="0" err="1"/>
              <a:t>include</a:t>
            </a:r>
            <a:r>
              <a:rPr lang="de-DE" sz="2400" dirty="0"/>
              <a:t> </a:t>
            </a:r>
            <a:r>
              <a:rPr lang="de-DE" sz="2400" dirty="0" err="1"/>
              <a:t>enterprises</a:t>
            </a:r>
            <a:r>
              <a:rPr lang="de-DE" sz="2400" dirty="0"/>
              <a:t>. An </a:t>
            </a:r>
            <a:r>
              <a:rPr lang="de-DE" sz="2400" dirty="0" err="1"/>
              <a:t>intention</a:t>
            </a:r>
            <a:r>
              <a:rPr lang="de-DE" sz="2400" dirty="0"/>
              <a:t> will </a:t>
            </a:r>
            <a:r>
              <a:rPr lang="de-DE" sz="2400" dirty="0" err="1"/>
              <a:t>be</a:t>
            </a:r>
            <a:r>
              <a:rPr lang="de-DE" sz="2400" dirty="0"/>
              <a:t> </a:t>
            </a:r>
            <a:r>
              <a:rPr lang="de-DE" sz="2400" dirty="0" err="1"/>
              <a:t>to</a:t>
            </a:r>
            <a:r>
              <a:rPr lang="de-DE" sz="2400" dirty="0"/>
              <a:t> </a:t>
            </a:r>
            <a:r>
              <a:rPr lang="de-DE" sz="2400" b="1" dirty="0" err="1"/>
              <a:t>include</a:t>
            </a:r>
            <a:r>
              <a:rPr lang="de-DE" sz="2400" b="1" dirty="0"/>
              <a:t> </a:t>
            </a:r>
            <a:r>
              <a:rPr lang="de-DE" sz="2400" b="1" dirty="0" err="1"/>
              <a:t>enterprises</a:t>
            </a:r>
            <a:r>
              <a:rPr lang="de-DE" sz="2400" b="1" dirty="0"/>
              <a:t> </a:t>
            </a:r>
            <a:r>
              <a:rPr lang="de-DE" sz="2400" dirty="0"/>
              <a:t>in a </a:t>
            </a:r>
            <a:r>
              <a:rPr lang="de-DE" sz="2400" dirty="0" err="1"/>
              <a:t>further</a:t>
            </a:r>
            <a:r>
              <a:rPr lang="de-DE" sz="2400" dirty="0"/>
              <a:t> </a:t>
            </a:r>
            <a:r>
              <a:rPr lang="de-DE" sz="2400" dirty="0" err="1"/>
              <a:t>study</a:t>
            </a:r>
            <a:endParaRPr lang="pl-PL" sz="2400" dirty="0"/>
          </a:p>
          <a:p>
            <a:pPr>
              <a:lnSpc>
                <a:spcPct val="90000"/>
              </a:lnSpc>
              <a:spcAft>
                <a:spcPct val="40000"/>
              </a:spcAft>
              <a:buClr>
                <a:srgbClr val="5F5F5F"/>
              </a:buClr>
              <a:buFont typeface="Wingdings" pitchFamily="2" charset="2"/>
              <a:buChar char="n"/>
            </a:pPr>
            <a:r>
              <a:rPr lang="pl-PL" sz="2400" dirty="0"/>
              <a:t>the </a:t>
            </a:r>
            <a:r>
              <a:rPr lang="de-DE" sz="2400" dirty="0" err="1"/>
              <a:t>study</a:t>
            </a:r>
            <a:r>
              <a:rPr lang="de-DE" sz="2400" dirty="0"/>
              <a:t> </a:t>
            </a:r>
            <a:r>
              <a:rPr lang="de-DE" sz="2400" b="1" dirty="0" err="1"/>
              <a:t>integrated</a:t>
            </a:r>
            <a:r>
              <a:rPr lang="de-DE" sz="2400" b="1" dirty="0"/>
              <a:t> all </a:t>
            </a:r>
            <a:r>
              <a:rPr lang="de-DE" sz="2400" b="1" dirty="0" err="1"/>
              <a:t>forms</a:t>
            </a:r>
            <a:r>
              <a:rPr lang="de-DE" sz="2400" b="1" dirty="0"/>
              <a:t> </a:t>
            </a:r>
            <a:r>
              <a:rPr lang="de-DE" sz="2400" b="1" dirty="0" err="1"/>
              <a:t>of</a:t>
            </a:r>
            <a:r>
              <a:rPr lang="de-DE" sz="2400" b="1" dirty="0"/>
              <a:t> prosumer </a:t>
            </a:r>
            <a:r>
              <a:rPr lang="de-DE" sz="2400" b="1" dirty="0" err="1"/>
              <a:t>knowledge</a:t>
            </a:r>
            <a:r>
              <a:rPr lang="de-DE" sz="2400" b="1" dirty="0"/>
              <a:t> </a:t>
            </a:r>
            <a:r>
              <a:rPr lang="de-DE" sz="2400" b="1" dirty="0" err="1"/>
              <a:t>sharing</a:t>
            </a:r>
            <a:r>
              <a:rPr lang="de-DE" sz="2400" b="1" dirty="0"/>
              <a:t> in </a:t>
            </a:r>
            <a:r>
              <a:rPr lang="de-DE" sz="2400" b="1" dirty="0" err="1"/>
              <a:t>one</a:t>
            </a:r>
            <a:r>
              <a:rPr lang="de-DE" sz="2400" b="1" dirty="0"/>
              <a:t> </a:t>
            </a:r>
            <a:r>
              <a:rPr lang="de-DE" sz="2400" b="1" dirty="0" err="1"/>
              <a:t>category</a:t>
            </a:r>
            <a:r>
              <a:rPr lang="pl-PL" sz="2400" b="1" dirty="0"/>
              <a:t>.</a:t>
            </a:r>
            <a:r>
              <a:rPr lang="de-DE" sz="2400" b="1" dirty="0"/>
              <a:t> </a:t>
            </a:r>
            <a:r>
              <a:rPr lang="pl-PL" sz="2400" dirty="0"/>
              <a:t>It </a:t>
            </a:r>
            <a:r>
              <a:rPr lang="de-DE" sz="2400" dirty="0" err="1"/>
              <a:t>included</a:t>
            </a:r>
            <a:r>
              <a:rPr lang="de-DE" sz="2400" dirty="0"/>
              <a:t> </a:t>
            </a:r>
            <a:r>
              <a:rPr lang="de-DE" sz="2400" dirty="0" err="1"/>
              <a:t>evaluating</a:t>
            </a:r>
            <a:r>
              <a:rPr lang="de-DE" sz="2400" dirty="0"/>
              <a:t> </a:t>
            </a:r>
            <a:r>
              <a:rPr lang="de-DE" sz="2400" dirty="0" err="1"/>
              <a:t>products</a:t>
            </a:r>
            <a:r>
              <a:rPr lang="de-DE" sz="2400" dirty="0"/>
              <a:t>/</a:t>
            </a:r>
            <a:r>
              <a:rPr lang="de-DE" sz="2400" dirty="0" err="1"/>
              <a:t>services</a:t>
            </a:r>
            <a:r>
              <a:rPr lang="de-DE" sz="2400" dirty="0"/>
              <a:t>, </a:t>
            </a:r>
            <a:r>
              <a:rPr lang="de-DE" sz="2400" dirty="0" err="1"/>
              <a:t>commenting</a:t>
            </a:r>
            <a:r>
              <a:rPr lang="de-DE" sz="2400" dirty="0"/>
              <a:t>, </a:t>
            </a:r>
            <a:r>
              <a:rPr lang="de-DE" sz="2400" dirty="0" err="1"/>
              <a:t>testing</a:t>
            </a:r>
            <a:r>
              <a:rPr lang="de-DE" sz="2400" dirty="0"/>
              <a:t>, </a:t>
            </a:r>
            <a:r>
              <a:rPr lang="de-DE" sz="2400" dirty="0" err="1"/>
              <a:t>upgrading</a:t>
            </a:r>
            <a:r>
              <a:rPr lang="de-DE" sz="2400" dirty="0"/>
              <a:t>, </a:t>
            </a:r>
            <a:r>
              <a:rPr lang="de-DE" sz="2400" dirty="0" err="1"/>
              <a:t>and</a:t>
            </a:r>
            <a:r>
              <a:rPr lang="de-DE" sz="2400" dirty="0"/>
              <a:t> </a:t>
            </a:r>
            <a:r>
              <a:rPr lang="de-DE" sz="2400" dirty="0" err="1"/>
              <a:t>creating</a:t>
            </a:r>
            <a:r>
              <a:rPr lang="de-DE" sz="2400" dirty="0"/>
              <a:t> </a:t>
            </a:r>
            <a:r>
              <a:rPr lang="de-DE" sz="2400" dirty="0" err="1"/>
              <a:t>products</a:t>
            </a:r>
            <a:r>
              <a:rPr lang="de-DE" sz="2400" dirty="0"/>
              <a:t> </a:t>
            </a:r>
            <a:r>
              <a:rPr lang="de-DE" sz="2400" dirty="0" err="1"/>
              <a:t>or</a:t>
            </a:r>
            <a:r>
              <a:rPr lang="de-DE" sz="2400" dirty="0"/>
              <a:t> </a:t>
            </a:r>
            <a:r>
              <a:rPr lang="de-DE" sz="2400" dirty="0" err="1"/>
              <a:t>services</a:t>
            </a:r>
            <a:r>
              <a:rPr lang="pl-PL" sz="2400" dirty="0"/>
              <a:t>. </a:t>
            </a:r>
            <a:br>
              <a:rPr lang="pl-PL" sz="2400" dirty="0"/>
            </a:br>
            <a:r>
              <a:rPr lang="de-DE" sz="2400" dirty="0"/>
              <a:t>A </a:t>
            </a:r>
            <a:r>
              <a:rPr lang="de-DE" sz="2400" dirty="0" err="1"/>
              <a:t>further</a:t>
            </a:r>
            <a:r>
              <a:rPr lang="de-DE" sz="2400" dirty="0"/>
              <a:t> </a:t>
            </a:r>
            <a:r>
              <a:rPr lang="de-DE" sz="2400" dirty="0" err="1"/>
              <a:t>study</a:t>
            </a:r>
            <a:r>
              <a:rPr lang="de-DE" sz="2400" dirty="0"/>
              <a:t> </a:t>
            </a:r>
            <a:r>
              <a:rPr lang="de-DE" sz="2400" dirty="0" err="1"/>
              <a:t>would</a:t>
            </a:r>
            <a:r>
              <a:rPr lang="de-DE" sz="2400" dirty="0"/>
              <a:t> </a:t>
            </a:r>
            <a:r>
              <a:rPr lang="de-DE" sz="2400" dirty="0" err="1"/>
              <a:t>attempt</a:t>
            </a:r>
            <a:r>
              <a:rPr lang="de-DE" sz="2400" dirty="0"/>
              <a:t> </a:t>
            </a:r>
            <a:r>
              <a:rPr lang="de-DE" sz="2400" dirty="0" err="1"/>
              <a:t>to</a:t>
            </a:r>
            <a:r>
              <a:rPr lang="de-DE" sz="2400" dirty="0"/>
              <a:t> </a:t>
            </a:r>
            <a:r>
              <a:rPr lang="de-DE" sz="2400" dirty="0" err="1"/>
              <a:t>conduct</a:t>
            </a:r>
            <a:r>
              <a:rPr lang="de-DE" sz="2400" dirty="0"/>
              <a:t> a </a:t>
            </a:r>
            <a:r>
              <a:rPr lang="de-DE" sz="2400" dirty="0" err="1"/>
              <a:t>more</a:t>
            </a:r>
            <a:r>
              <a:rPr lang="de-DE" sz="2400" dirty="0"/>
              <a:t> </a:t>
            </a:r>
            <a:r>
              <a:rPr lang="pl-PL" sz="2400" dirty="0"/>
              <a:t/>
            </a:r>
            <a:br>
              <a:rPr lang="pl-PL" sz="2400" dirty="0"/>
            </a:br>
            <a:r>
              <a:rPr lang="de-DE" sz="2400" dirty="0"/>
              <a:t>in-</a:t>
            </a:r>
            <a:r>
              <a:rPr lang="de-DE" sz="2400" dirty="0" err="1"/>
              <a:t>depth</a:t>
            </a:r>
            <a:r>
              <a:rPr lang="de-DE" sz="2400" dirty="0"/>
              <a:t> </a:t>
            </a:r>
            <a:r>
              <a:rPr lang="de-DE" sz="2400" dirty="0" err="1"/>
              <a:t>assessment</a:t>
            </a:r>
            <a:r>
              <a:rPr lang="de-DE" sz="2400" dirty="0"/>
              <a:t> on </a:t>
            </a:r>
            <a:r>
              <a:rPr lang="de-DE" sz="2400" dirty="0" err="1"/>
              <a:t>specific</a:t>
            </a:r>
            <a:r>
              <a:rPr lang="de-DE" sz="2400" dirty="0"/>
              <a:t> </a:t>
            </a:r>
            <a:r>
              <a:rPr lang="de-DE" sz="2400" dirty="0" err="1"/>
              <a:t>forms</a:t>
            </a:r>
            <a:r>
              <a:rPr lang="de-DE" sz="2400" dirty="0"/>
              <a:t> </a:t>
            </a:r>
            <a:r>
              <a:rPr lang="de-DE" sz="2400" dirty="0" err="1"/>
              <a:t>of</a:t>
            </a:r>
            <a:r>
              <a:rPr lang="de-DE" sz="2400" dirty="0"/>
              <a:t> prosumer </a:t>
            </a:r>
            <a:r>
              <a:rPr lang="de-DE" sz="2400" dirty="0" err="1"/>
              <a:t>engagement</a:t>
            </a:r>
            <a:endParaRPr lang="pl-PL" sz="2400" dirty="0"/>
          </a:p>
        </p:txBody>
      </p:sp>
    </p:spTree>
    <p:extLst>
      <p:ext uri="{BB962C8B-B14F-4D97-AF65-F5344CB8AC3E}">
        <p14:creationId xmlns:p14="http://schemas.microsoft.com/office/powerpoint/2010/main" val="1954736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pole tekstowe 5"/>
          <p:cNvSpPr txBox="1">
            <a:spLocks noChangeArrowheads="1"/>
          </p:cNvSpPr>
          <p:nvPr/>
        </p:nvSpPr>
        <p:spPr bwMode="auto">
          <a:xfrm>
            <a:off x="2142899" y="1577521"/>
            <a:ext cx="78486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pl-PL" altLang="pl-PL" sz="2400" b="1" dirty="0">
                <a:solidFill>
                  <a:schemeClr val="tx1"/>
                </a:solidFill>
                <a:cs typeface="Arial" charset="0"/>
              </a:rPr>
              <a:t>Thank </a:t>
            </a:r>
            <a:r>
              <a:rPr lang="pl-PL" altLang="pl-PL" sz="2400" b="1" dirty="0" smtClean="0">
                <a:solidFill>
                  <a:schemeClr val="tx1"/>
                </a:solidFill>
                <a:cs typeface="Arial" charset="0"/>
              </a:rPr>
              <a:t>you</a:t>
            </a:r>
            <a:endParaRPr lang="pl-PL" altLang="pl-PL" sz="1400" dirty="0">
              <a:solidFill>
                <a:schemeClr val="tx1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04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45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ymbol zastępczy numeru slajd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8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6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20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8BDB520E-0748-46E0-B671-A64EDE762093}" type="slidenum">
              <a:rPr lang="pl-PL" altLang="pl-PL" sz="1200">
                <a:solidFill>
                  <a:srgbClr val="898989"/>
                </a:solidFill>
                <a:cs typeface="Arial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22</a:t>
            </a:fld>
            <a:endParaRPr lang="pl-PL" altLang="pl-PL" sz="1200">
              <a:solidFill>
                <a:srgbClr val="898989"/>
              </a:solidFill>
              <a:cs typeface="Arial" charset="0"/>
            </a:endParaRPr>
          </a:p>
        </p:txBody>
      </p:sp>
      <p:sp>
        <p:nvSpPr>
          <p:cNvPr id="10243" name="Tytuł 1"/>
          <p:cNvSpPr>
            <a:spLocks noGrp="1"/>
          </p:cNvSpPr>
          <p:nvPr>
            <p:ph type="title" idx="4294967295"/>
          </p:nvPr>
        </p:nvSpPr>
        <p:spPr>
          <a:xfrm>
            <a:off x="3406775" y="0"/>
            <a:ext cx="8785225" cy="1143000"/>
          </a:xfrm>
        </p:spPr>
        <p:txBody>
          <a:bodyPr/>
          <a:lstStyle/>
          <a:p>
            <a:pPr eaLnBrk="1" hangingPunct="1"/>
            <a:r>
              <a:rPr lang="pl-PL" altLang="pl-PL" sz="3200" b="1" dirty="0" err="1"/>
              <a:t>Approches</a:t>
            </a:r>
            <a:r>
              <a:rPr lang="pl-PL" altLang="pl-PL" sz="3200" b="1" dirty="0"/>
              <a:t> to </a:t>
            </a:r>
            <a:r>
              <a:rPr lang="pl-PL" altLang="pl-PL" sz="3200" b="1" dirty="0" err="1"/>
              <a:t>knowledge</a:t>
            </a:r>
            <a:r>
              <a:rPr lang="pl-PL" altLang="pl-PL" sz="3200" b="1" dirty="0"/>
              <a:t> </a:t>
            </a:r>
            <a:r>
              <a:rPr lang="pl-PL" altLang="pl-PL" sz="3200" b="1" dirty="0" err="1"/>
              <a:t>sharing</a:t>
            </a:r>
            <a:endParaRPr lang="en-US" altLang="pl-PL" sz="3200" b="1" dirty="0"/>
          </a:p>
        </p:txBody>
      </p:sp>
      <p:sp>
        <p:nvSpPr>
          <p:cNvPr id="21513" name="Rectangle 9"/>
          <p:cNvSpPr>
            <a:spLocks noChangeArrowheads="1"/>
          </p:cNvSpPr>
          <p:nvPr/>
        </p:nvSpPr>
        <p:spPr bwMode="auto">
          <a:xfrm>
            <a:off x="1599492" y="6011380"/>
            <a:ext cx="854429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Aft>
                <a:spcPct val="20000"/>
              </a:spcAft>
              <a:defRPr/>
            </a:pPr>
            <a:r>
              <a:rPr lang="pl-PL" altLang="pl-PL" sz="1400" dirty="0">
                <a:solidFill>
                  <a:srgbClr val="333333"/>
                </a:solidFill>
                <a:latin typeface="Verdana" pitchFamily="34" charset="0"/>
              </a:rPr>
              <a:t>Source:</a:t>
            </a:r>
            <a:r>
              <a:rPr lang="nl-NL" altLang="pl-PL" sz="1400" dirty="0">
                <a:solidFill>
                  <a:srgbClr val="333333"/>
                </a:solidFill>
                <a:latin typeface="Verdana" pitchFamily="34" charset="0"/>
              </a:rPr>
              <a:t>De Vries, Van den Hooff, &amp; De Ridder, 2006; Van den Hooff, De Ridder, &amp; Aukema, 2004; Tong, Tak, &amp; Wong, 2013</a:t>
            </a:r>
            <a:endParaRPr lang="pl-PL" altLang="pl-PL" sz="1400" dirty="0">
              <a:solidFill>
                <a:srgbClr val="333333"/>
              </a:solidFill>
              <a:latin typeface="Verdana" pitchFamily="34" charset="0"/>
            </a:endParaRPr>
          </a:p>
        </p:txBody>
      </p:sp>
      <p:pic>
        <p:nvPicPr>
          <p:cNvPr id="10248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688" y="908051"/>
            <a:ext cx="1619250" cy="148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7" name="Text Box 13"/>
          <p:cNvSpPr txBox="1">
            <a:spLocks noChangeArrowheads="1"/>
          </p:cNvSpPr>
          <p:nvPr/>
        </p:nvSpPr>
        <p:spPr bwMode="auto">
          <a:xfrm>
            <a:off x="8869364" y="1196975"/>
            <a:ext cx="1798637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99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pPr algn="ctr">
              <a:defRPr/>
            </a:pPr>
            <a:r>
              <a:rPr lang="pl-PL" altLang="pl-PL" sz="2000" b="1">
                <a:solidFill>
                  <a:srgbClr val="D07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knowledge</a:t>
            </a:r>
          </a:p>
          <a:p>
            <a:pPr algn="ctr">
              <a:defRPr/>
            </a:pPr>
            <a:r>
              <a:rPr lang="pl-PL" altLang="pl-PL" sz="2000" b="1">
                <a:solidFill>
                  <a:srgbClr val="D07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sharing</a:t>
            </a:r>
            <a:endParaRPr lang="pl-PL" altLang="pl-PL" sz="2000">
              <a:solidFill>
                <a:srgbClr val="D07C00"/>
              </a:solidFill>
              <a:latin typeface="Verdana" pitchFamily="34" charset="0"/>
            </a:endParaRPr>
          </a:p>
        </p:txBody>
      </p:sp>
      <p:sp>
        <p:nvSpPr>
          <p:cNvPr id="21518" name="Text Box 14"/>
          <p:cNvSpPr txBox="1">
            <a:spLocks noChangeArrowheads="1"/>
          </p:cNvSpPr>
          <p:nvPr/>
        </p:nvSpPr>
        <p:spPr bwMode="auto">
          <a:xfrm>
            <a:off x="6672064" y="1040110"/>
            <a:ext cx="1655762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99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pPr algn="ctr">
              <a:defRPr/>
            </a:pPr>
            <a:r>
              <a:rPr lang="pl-PL" altLang="pl-PL" sz="2000" b="1" dirty="0" err="1">
                <a:solidFill>
                  <a:srgbClr val="D07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What</a:t>
            </a:r>
            <a:r>
              <a:rPr lang="pl-PL" altLang="pl-PL" sz="2000" b="1" dirty="0">
                <a:solidFill>
                  <a:srgbClr val="D07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 </a:t>
            </a:r>
            <a:r>
              <a:rPr lang="pl-PL" altLang="pl-PL" sz="2000" b="1" dirty="0" err="1">
                <a:solidFill>
                  <a:srgbClr val="D07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makes</a:t>
            </a:r>
            <a:r>
              <a:rPr lang="pl-PL" altLang="pl-PL" sz="2000" b="1" dirty="0">
                <a:solidFill>
                  <a:srgbClr val="D07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 me to do </a:t>
            </a:r>
            <a:r>
              <a:rPr lang="pl-PL" altLang="pl-PL" sz="2000" b="1" dirty="0" err="1">
                <a:solidFill>
                  <a:srgbClr val="D07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it</a:t>
            </a:r>
            <a:r>
              <a:rPr lang="pl-PL" altLang="pl-PL" sz="2000" b="1" dirty="0">
                <a:solidFill>
                  <a:srgbClr val="D07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</a:rPr>
              <a:t>?</a:t>
            </a:r>
            <a:endParaRPr lang="en-US" altLang="pl-PL" sz="2000" dirty="0">
              <a:solidFill>
                <a:srgbClr val="D07C00"/>
              </a:solidFill>
              <a:latin typeface="Verdana" pitchFamily="34" charset="0"/>
            </a:endParaRPr>
          </a:p>
        </p:txBody>
      </p:sp>
      <p:graphicFrame>
        <p:nvGraphicFramePr>
          <p:cNvPr id="2" name="Tabela 1"/>
          <p:cNvGraphicFramePr>
            <a:graphicFrameLocks noGrp="1"/>
          </p:cNvGraphicFramePr>
          <p:nvPr>
            <p:extLst/>
          </p:nvPr>
        </p:nvGraphicFramePr>
        <p:xfrm>
          <a:off x="2220278" y="2474131"/>
          <a:ext cx="7704092" cy="3372090"/>
        </p:xfrm>
        <a:graphic>
          <a:graphicData uri="http://schemas.openxmlformats.org/drawingml/2006/table">
            <a:tbl>
              <a:tblPr firstRow="1" bandRow="1">
                <a:tableStyleId>{1E171933-4619-4E11-9A3F-F7608DF75F80}</a:tableStyleId>
              </a:tblPr>
              <a:tblGrid>
                <a:gridCol w="3852046"/>
                <a:gridCol w="3852046"/>
              </a:tblGrid>
              <a:tr h="725925">
                <a:tc>
                  <a:txBody>
                    <a:bodyPr/>
                    <a:lstStyle/>
                    <a:p>
                      <a:r>
                        <a:rPr lang="pl-PL" sz="2000" dirty="0" smtClean="0"/>
                        <a:t>w</a:t>
                      </a:r>
                      <a:r>
                        <a:rPr lang="en-US" sz="2000" dirty="0" err="1" smtClean="0"/>
                        <a:t>illingness</a:t>
                      </a:r>
                      <a:r>
                        <a:rPr lang="en-US" sz="2000" dirty="0" smtClean="0"/>
                        <a:t> to share knowledge</a:t>
                      </a:r>
                      <a:endParaRPr lang="en-US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eagerness </a:t>
                      </a:r>
                      <a:r>
                        <a:rPr lang="pl-PL" sz="2000" dirty="0" smtClean="0"/>
                        <a:t> to share </a:t>
                      </a:r>
                      <a:r>
                        <a:rPr lang="pl-PL" sz="2000" dirty="0" err="1" smtClean="0"/>
                        <a:t>knowledge</a:t>
                      </a:r>
                      <a:endParaRPr lang="en-US" sz="2000" dirty="0"/>
                    </a:p>
                  </a:txBody>
                  <a:tcPr anchor="ctr"/>
                </a:tc>
              </a:tr>
              <a:tr h="725925"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prosumers are willing to share knowledge, but only under the condition of obtaining certain benefits in return, such as rewards or fulfilling </a:t>
                      </a:r>
                      <a:r>
                        <a:rPr lang="pl-PL" sz="2000" dirty="0" err="1" smtClean="0"/>
                        <a:t>one’s</a:t>
                      </a:r>
                      <a:r>
                        <a:rPr lang="pl-PL" sz="2000" baseline="0" dirty="0" smtClean="0"/>
                        <a:t> </a:t>
                      </a:r>
                      <a:r>
                        <a:rPr lang="en-US" sz="2000" dirty="0" smtClean="0"/>
                        <a:t>personal goals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/>
                        <a:t>prosumers have an internal drive to share knowledge</a:t>
                      </a:r>
                      <a:r>
                        <a:rPr lang="pl-PL" sz="2000" dirty="0" smtClean="0"/>
                        <a:t> and t</a:t>
                      </a:r>
                      <a:r>
                        <a:rPr lang="en-US" sz="2000" dirty="0" smtClean="0"/>
                        <a:t>hey share knowledge without reciprocity and do not expect any tangible benefits from their sharing</a:t>
                      </a:r>
                      <a:endParaRPr lang="en-US" sz="2000" dirty="0"/>
                    </a:p>
                  </a:txBody>
                  <a:tcPr/>
                </a:tc>
              </a:tr>
              <a:tr h="725925">
                <a:tc>
                  <a:txBody>
                    <a:bodyPr/>
                    <a:lstStyle/>
                    <a:p>
                      <a:pPr algn="ctr"/>
                      <a:r>
                        <a:rPr lang="pl-PL" sz="2000" dirty="0" smtClean="0"/>
                        <a:t>CONDITIONAL</a:t>
                      </a:r>
                      <a:r>
                        <a:rPr lang="pl-PL" sz="2000" baseline="0" dirty="0" smtClean="0"/>
                        <a:t>  ATTITUDE</a:t>
                      </a:r>
                      <a:endParaRPr lang="en-US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2000" dirty="0" smtClean="0"/>
                        <a:t>UNCONDITIONAL </a:t>
                      </a:r>
                      <a:r>
                        <a:rPr lang="pl-PL" sz="2000" baseline="0" dirty="0" smtClean="0"/>
                        <a:t> ATTITUDE</a:t>
                      </a:r>
                      <a:endParaRPr lang="en-US" sz="20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195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</TotalTime>
  <Words>1251</Words>
  <Application>Microsoft Office PowerPoint</Application>
  <PresentationFormat>Widescreen</PresentationFormat>
  <Paragraphs>199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PMingLiU</vt:lpstr>
      <vt:lpstr>Arial</vt:lpstr>
      <vt:lpstr>Calibri</vt:lpstr>
      <vt:lpstr>Century Gothic</vt:lpstr>
      <vt:lpstr>Times New Roman</vt:lpstr>
      <vt:lpstr>Verdana</vt:lpstr>
      <vt:lpstr>Wingdings</vt:lpstr>
      <vt:lpstr>Wingdings 3</vt:lpstr>
      <vt:lpstr>Slice</vt:lpstr>
      <vt:lpstr>PowerPoint Presentation</vt:lpstr>
      <vt:lpstr>PowerPoint Presentation</vt:lpstr>
      <vt:lpstr>overview</vt:lpstr>
      <vt:lpstr>Definition of prosumption</vt:lpstr>
      <vt:lpstr>Nature of prosumtion</vt:lpstr>
      <vt:lpstr>Research gap</vt:lpstr>
      <vt:lpstr>Research aim and scope</vt:lpstr>
      <vt:lpstr>Research methodology</vt:lpstr>
      <vt:lpstr>… research methodology</vt:lpstr>
      <vt:lpstr>Step 4: Questionnaire</vt:lpstr>
      <vt:lpstr>Conceptual framework of incentives</vt:lpstr>
      <vt:lpstr>… research methodology</vt:lpstr>
      <vt:lpstr>Research hypotheses </vt:lpstr>
      <vt:lpstr>PowerPoint Presentation</vt:lpstr>
      <vt:lpstr>H1: There are statistically significant differences between Polish and UK-based prosumers in incentives that encouraged them to engage in knowledge sharing</vt:lpstr>
      <vt:lpstr>Main conclusions</vt:lpstr>
      <vt:lpstr>Main conclusions</vt:lpstr>
      <vt:lpstr>Research contribution</vt:lpstr>
      <vt:lpstr>Implication for practitioners</vt:lpstr>
      <vt:lpstr>Limitation and future research </vt:lpstr>
      <vt:lpstr>PowerPoint Presentation</vt:lpstr>
      <vt:lpstr>Approches to knowledge sharing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L0237_User</dc:creator>
  <cp:lastModifiedBy>L0237_User</cp:lastModifiedBy>
  <cp:revision>10</cp:revision>
  <dcterms:created xsi:type="dcterms:W3CDTF">2018-01-22T12:01:49Z</dcterms:created>
  <dcterms:modified xsi:type="dcterms:W3CDTF">2018-01-30T17:56:33Z</dcterms:modified>
</cp:coreProperties>
</file>