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theme/themeOverride2.xml" ContentType="application/vnd.openxmlformats-officedocument.themeOverr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5"/>
  </p:notesMasterIdLst>
  <p:sldIdLst>
    <p:sldId id="266" r:id="rId5"/>
    <p:sldId id="268" r:id="rId6"/>
    <p:sldId id="264" r:id="rId7"/>
    <p:sldId id="317" r:id="rId8"/>
    <p:sldId id="265" r:id="rId9"/>
    <p:sldId id="312" r:id="rId10"/>
    <p:sldId id="257" r:id="rId11"/>
    <p:sldId id="269" r:id="rId12"/>
    <p:sldId id="270" r:id="rId13"/>
    <p:sldId id="256" r:id="rId14"/>
    <p:sldId id="319" r:id="rId15"/>
    <p:sldId id="313" r:id="rId16"/>
    <p:sldId id="318" r:id="rId17"/>
    <p:sldId id="262" r:id="rId18"/>
    <p:sldId id="263" r:id="rId19"/>
    <p:sldId id="314" r:id="rId20"/>
    <p:sldId id="315" r:id="rId21"/>
    <p:sldId id="316" r:id="rId22"/>
    <p:sldId id="308" r:id="rId23"/>
    <p:sldId id="30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4586" autoAdjust="0"/>
  </p:normalViewPr>
  <p:slideViewPr>
    <p:cSldViewPr snapToGrid="0">
      <p:cViewPr varScale="1">
        <p:scale>
          <a:sx n="109" d="100"/>
          <a:sy n="109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9.svg"/><Relationship Id="rId1" Type="http://schemas.openxmlformats.org/officeDocument/2006/relationships/image" Target="../media/image24.png"/><Relationship Id="rId6" Type="http://schemas.openxmlformats.org/officeDocument/2006/relationships/image" Target="../media/image23.svg"/><Relationship Id="rId5" Type="http://schemas.openxmlformats.org/officeDocument/2006/relationships/image" Target="../media/image26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179DD0-904C-440A-BD20-446074E987CA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C9A3928-0FC9-4AD6-86F2-AF172B7279E2}">
      <dgm:prSet/>
      <dgm:spPr/>
      <dgm:t>
        <a:bodyPr/>
        <a:lstStyle/>
        <a:p>
          <a:r>
            <a:rPr lang="en-GB" b="1"/>
            <a:t>Market penetration</a:t>
          </a:r>
          <a:endParaRPr lang="en-US"/>
        </a:p>
      </dgm:t>
    </dgm:pt>
    <dgm:pt modelId="{92368448-855A-49D1-8BD4-D628050F42CE}" type="parTrans" cxnId="{4189FDE4-2152-4D10-A42A-7A3451FCDF52}">
      <dgm:prSet/>
      <dgm:spPr/>
      <dgm:t>
        <a:bodyPr/>
        <a:lstStyle/>
        <a:p>
          <a:endParaRPr lang="en-US"/>
        </a:p>
      </dgm:t>
    </dgm:pt>
    <dgm:pt modelId="{F3E44D62-7512-4479-97FE-21C7AF0AA2BE}" type="sibTrans" cxnId="{4189FDE4-2152-4D10-A42A-7A3451FCDF52}">
      <dgm:prSet/>
      <dgm:spPr/>
      <dgm:t>
        <a:bodyPr/>
        <a:lstStyle/>
        <a:p>
          <a:endParaRPr lang="en-US"/>
        </a:p>
      </dgm:t>
    </dgm:pt>
    <dgm:pt modelId="{3BFC11DE-7CC2-4BA3-BFD5-F64C22BD12D4}">
      <dgm:prSet/>
      <dgm:spPr/>
      <dgm:t>
        <a:bodyPr/>
        <a:lstStyle/>
        <a:p>
          <a:endParaRPr lang="en-US" dirty="0"/>
        </a:p>
      </dgm:t>
    </dgm:pt>
    <dgm:pt modelId="{70B6C036-F428-484D-9625-2B6688DE7A7D}" type="parTrans" cxnId="{FB750AF2-4242-4E48-97DC-45EB5AC4C5EF}">
      <dgm:prSet/>
      <dgm:spPr/>
      <dgm:t>
        <a:bodyPr/>
        <a:lstStyle/>
        <a:p>
          <a:endParaRPr lang="en-US"/>
        </a:p>
      </dgm:t>
    </dgm:pt>
    <dgm:pt modelId="{76493C70-B7C7-4719-8066-E39B639E26DC}" type="sibTrans" cxnId="{FB750AF2-4242-4E48-97DC-45EB5AC4C5EF}">
      <dgm:prSet/>
      <dgm:spPr/>
      <dgm:t>
        <a:bodyPr/>
        <a:lstStyle/>
        <a:p>
          <a:endParaRPr lang="en-US"/>
        </a:p>
      </dgm:t>
    </dgm:pt>
    <dgm:pt modelId="{21D9584A-E9D1-4B94-B868-8D1023768913}">
      <dgm:prSet/>
      <dgm:spPr/>
      <dgm:t>
        <a:bodyPr/>
        <a:lstStyle/>
        <a:p>
          <a:r>
            <a:rPr lang="en-GB" b="1"/>
            <a:t>Product development</a:t>
          </a:r>
          <a:endParaRPr lang="en-US"/>
        </a:p>
      </dgm:t>
    </dgm:pt>
    <dgm:pt modelId="{86FDCED6-DDF5-44A9-82FA-5A1DB00DEBB3}" type="parTrans" cxnId="{E74B6A72-4B9A-448F-B000-72121D7A575D}">
      <dgm:prSet/>
      <dgm:spPr/>
      <dgm:t>
        <a:bodyPr/>
        <a:lstStyle/>
        <a:p>
          <a:endParaRPr lang="en-US"/>
        </a:p>
      </dgm:t>
    </dgm:pt>
    <dgm:pt modelId="{32CAD32C-B1F8-4861-A4F3-D45FAD843E9E}" type="sibTrans" cxnId="{E74B6A72-4B9A-448F-B000-72121D7A575D}">
      <dgm:prSet/>
      <dgm:spPr/>
      <dgm:t>
        <a:bodyPr/>
        <a:lstStyle/>
        <a:p>
          <a:endParaRPr lang="en-US"/>
        </a:p>
      </dgm:t>
    </dgm:pt>
    <dgm:pt modelId="{EC0FFDB3-94FC-422C-8D10-DFD1B5C03B50}">
      <dgm:prSet/>
      <dgm:spPr/>
      <dgm:t>
        <a:bodyPr/>
        <a:lstStyle/>
        <a:p>
          <a:r>
            <a:rPr lang="en-GB" b="1"/>
            <a:t>Market development</a:t>
          </a:r>
          <a:endParaRPr lang="en-US"/>
        </a:p>
      </dgm:t>
    </dgm:pt>
    <dgm:pt modelId="{68DF3077-36A1-4BB9-94FA-592E03387B18}" type="parTrans" cxnId="{BD7638E5-06C9-422F-BF59-987582BF0BD7}">
      <dgm:prSet/>
      <dgm:spPr/>
      <dgm:t>
        <a:bodyPr/>
        <a:lstStyle/>
        <a:p>
          <a:endParaRPr lang="en-US"/>
        </a:p>
      </dgm:t>
    </dgm:pt>
    <dgm:pt modelId="{3481EAC6-977F-473F-BBC9-D502532D0E00}" type="sibTrans" cxnId="{BD7638E5-06C9-422F-BF59-987582BF0BD7}">
      <dgm:prSet/>
      <dgm:spPr/>
      <dgm:t>
        <a:bodyPr/>
        <a:lstStyle/>
        <a:p>
          <a:endParaRPr lang="en-US"/>
        </a:p>
      </dgm:t>
    </dgm:pt>
    <dgm:pt modelId="{3A04F445-30D7-4269-90E6-194F3887914E}">
      <dgm:prSet/>
      <dgm:spPr/>
      <dgm:t>
        <a:bodyPr/>
        <a:lstStyle/>
        <a:p>
          <a:endParaRPr lang="en-US" dirty="0"/>
        </a:p>
      </dgm:t>
    </dgm:pt>
    <dgm:pt modelId="{E3E48068-1BF8-4D82-A472-2DCE16D6BD8C}" type="parTrans" cxnId="{F52C6833-6107-4A84-A342-44A68C5E43D2}">
      <dgm:prSet/>
      <dgm:spPr/>
      <dgm:t>
        <a:bodyPr/>
        <a:lstStyle/>
        <a:p>
          <a:endParaRPr lang="en-US"/>
        </a:p>
      </dgm:t>
    </dgm:pt>
    <dgm:pt modelId="{2A04081F-296D-4465-AB92-0F25FCEF56D9}" type="sibTrans" cxnId="{F52C6833-6107-4A84-A342-44A68C5E43D2}">
      <dgm:prSet/>
      <dgm:spPr/>
      <dgm:t>
        <a:bodyPr/>
        <a:lstStyle/>
        <a:p>
          <a:endParaRPr lang="en-US"/>
        </a:p>
      </dgm:t>
    </dgm:pt>
    <dgm:pt modelId="{793F0900-EFD1-466E-8A31-0D6FF67E9DFC}">
      <dgm:prSet/>
      <dgm:spPr/>
      <dgm:t>
        <a:bodyPr/>
        <a:lstStyle/>
        <a:p>
          <a:r>
            <a:rPr lang="en-GB" b="1"/>
            <a:t>Diversification</a:t>
          </a:r>
          <a:endParaRPr lang="en-US"/>
        </a:p>
      </dgm:t>
    </dgm:pt>
    <dgm:pt modelId="{CD4324F9-A7E5-446B-9BFF-53C35C1904BB}" type="parTrans" cxnId="{A36FF8E4-35BC-4547-8710-FF19DF3A3821}">
      <dgm:prSet/>
      <dgm:spPr/>
      <dgm:t>
        <a:bodyPr/>
        <a:lstStyle/>
        <a:p>
          <a:endParaRPr lang="en-US"/>
        </a:p>
      </dgm:t>
    </dgm:pt>
    <dgm:pt modelId="{E1D0B667-B39D-4BA7-9C39-2CF88150AE6F}" type="sibTrans" cxnId="{A36FF8E4-35BC-4547-8710-FF19DF3A3821}">
      <dgm:prSet/>
      <dgm:spPr/>
      <dgm:t>
        <a:bodyPr/>
        <a:lstStyle/>
        <a:p>
          <a:endParaRPr lang="en-US"/>
        </a:p>
      </dgm:t>
    </dgm:pt>
    <dgm:pt modelId="{86D3CE51-16B1-47C1-B05B-A1E2B2B4EA0A}">
      <dgm:prSet/>
      <dgm:spPr/>
      <dgm:t>
        <a:bodyPr/>
        <a:lstStyle/>
        <a:p>
          <a:endParaRPr lang="en-US" dirty="0"/>
        </a:p>
      </dgm:t>
    </dgm:pt>
    <dgm:pt modelId="{41BE3C40-EADB-4EB2-B604-0CD510384225}" type="parTrans" cxnId="{AD49EA5D-4906-4A28-A2D9-EFC3007A5758}">
      <dgm:prSet/>
      <dgm:spPr/>
      <dgm:t>
        <a:bodyPr/>
        <a:lstStyle/>
        <a:p>
          <a:endParaRPr lang="en-US"/>
        </a:p>
      </dgm:t>
    </dgm:pt>
    <dgm:pt modelId="{AEC18CC5-6C60-40CE-824C-DB0ACEA12A63}" type="sibTrans" cxnId="{AD49EA5D-4906-4A28-A2D9-EFC3007A5758}">
      <dgm:prSet/>
      <dgm:spPr/>
      <dgm:t>
        <a:bodyPr/>
        <a:lstStyle/>
        <a:p>
          <a:endParaRPr lang="en-US"/>
        </a:p>
      </dgm:t>
    </dgm:pt>
    <dgm:pt modelId="{97F64083-8A9F-4C17-A158-3936327E803D}" type="pres">
      <dgm:prSet presAssocID="{8A179DD0-904C-440A-BD20-446074E987CA}" presName="Name0" presStyleCnt="0">
        <dgm:presLayoutVars>
          <dgm:dir/>
          <dgm:animLvl val="lvl"/>
          <dgm:resizeHandles val="exact"/>
        </dgm:presLayoutVars>
      </dgm:prSet>
      <dgm:spPr/>
    </dgm:pt>
    <dgm:pt modelId="{4DB945A5-7061-4DA3-BBB5-397C8980F26F}" type="pres">
      <dgm:prSet presAssocID="{9C9A3928-0FC9-4AD6-86F2-AF172B7279E2}" presName="composite" presStyleCnt="0"/>
      <dgm:spPr/>
    </dgm:pt>
    <dgm:pt modelId="{18DAC7A0-089D-4C19-8092-1EF6FAAD9739}" type="pres">
      <dgm:prSet presAssocID="{9C9A3928-0FC9-4AD6-86F2-AF172B7279E2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13A689E5-FB8D-4342-B6F6-0E79D29DEC74}" type="pres">
      <dgm:prSet presAssocID="{9C9A3928-0FC9-4AD6-86F2-AF172B7279E2}" presName="desTx" presStyleLbl="alignAccFollowNode1" presStyleIdx="0" presStyleCnt="4">
        <dgm:presLayoutVars>
          <dgm:bulletEnabled val="1"/>
        </dgm:presLayoutVars>
      </dgm:prSet>
      <dgm:spPr/>
    </dgm:pt>
    <dgm:pt modelId="{D79A463C-A3D3-4F86-98CD-7C2A69F5E531}" type="pres">
      <dgm:prSet presAssocID="{F3E44D62-7512-4479-97FE-21C7AF0AA2BE}" presName="space" presStyleCnt="0"/>
      <dgm:spPr/>
    </dgm:pt>
    <dgm:pt modelId="{43F83D98-B504-4440-8ED6-933A592A0860}" type="pres">
      <dgm:prSet presAssocID="{21D9584A-E9D1-4B94-B868-8D1023768913}" presName="composite" presStyleCnt="0"/>
      <dgm:spPr/>
    </dgm:pt>
    <dgm:pt modelId="{7F86E95C-B194-427E-BA47-9072F074EAFE}" type="pres">
      <dgm:prSet presAssocID="{21D9584A-E9D1-4B94-B868-8D1023768913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169C597B-C31B-4BA1-BFC9-31CA833F31A5}" type="pres">
      <dgm:prSet presAssocID="{21D9584A-E9D1-4B94-B868-8D1023768913}" presName="desTx" presStyleLbl="alignAccFollowNode1" presStyleIdx="1" presStyleCnt="4" custLinFactNeighborX="0" custLinFactNeighborY="417">
        <dgm:presLayoutVars>
          <dgm:bulletEnabled val="1"/>
        </dgm:presLayoutVars>
      </dgm:prSet>
      <dgm:spPr/>
    </dgm:pt>
    <dgm:pt modelId="{8456F845-0C21-4DE2-B317-D56C753AE24B}" type="pres">
      <dgm:prSet presAssocID="{32CAD32C-B1F8-4861-A4F3-D45FAD843E9E}" presName="space" presStyleCnt="0"/>
      <dgm:spPr/>
    </dgm:pt>
    <dgm:pt modelId="{0E79521E-1E4D-4855-A84A-53F0ADC2D8B9}" type="pres">
      <dgm:prSet presAssocID="{EC0FFDB3-94FC-422C-8D10-DFD1B5C03B50}" presName="composite" presStyleCnt="0"/>
      <dgm:spPr/>
    </dgm:pt>
    <dgm:pt modelId="{DBFCC6A3-D207-47E9-B30A-F855AAD660D5}" type="pres">
      <dgm:prSet presAssocID="{EC0FFDB3-94FC-422C-8D10-DFD1B5C03B50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078C94F3-97BB-4801-9B67-8E26371EE52B}" type="pres">
      <dgm:prSet presAssocID="{EC0FFDB3-94FC-422C-8D10-DFD1B5C03B50}" presName="desTx" presStyleLbl="alignAccFollowNode1" presStyleIdx="2" presStyleCnt="4">
        <dgm:presLayoutVars>
          <dgm:bulletEnabled val="1"/>
        </dgm:presLayoutVars>
      </dgm:prSet>
      <dgm:spPr/>
    </dgm:pt>
    <dgm:pt modelId="{F459E83E-55BA-45EC-B4AC-4957C91AEBFD}" type="pres">
      <dgm:prSet presAssocID="{3481EAC6-977F-473F-BBC9-D502532D0E00}" presName="space" presStyleCnt="0"/>
      <dgm:spPr/>
    </dgm:pt>
    <dgm:pt modelId="{E7830067-A493-465D-BC4A-D3082E586F83}" type="pres">
      <dgm:prSet presAssocID="{793F0900-EFD1-466E-8A31-0D6FF67E9DFC}" presName="composite" presStyleCnt="0"/>
      <dgm:spPr/>
    </dgm:pt>
    <dgm:pt modelId="{DA00D80F-F097-433B-B1A1-94F12F0DA4D9}" type="pres">
      <dgm:prSet presAssocID="{793F0900-EFD1-466E-8A31-0D6FF67E9DFC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703C4A56-B220-4C60-A545-8015870F1EB4}" type="pres">
      <dgm:prSet presAssocID="{793F0900-EFD1-466E-8A31-0D6FF67E9DFC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5109327-32BE-4602-BD19-60E34B0E8683}" type="presOf" srcId="{793F0900-EFD1-466E-8A31-0D6FF67E9DFC}" destId="{DA00D80F-F097-433B-B1A1-94F12F0DA4D9}" srcOrd="0" destOrd="0" presId="urn:microsoft.com/office/officeart/2005/8/layout/hList1"/>
    <dgm:cxn modelId="{F52C6833-6107-4A84-A342-44A68C5E43D2}" srcId="{EC0FFDB3-94FC-422C-8D10-DFD1B5C03B50}" destId="{3A04F445-30D7-4269-90E6-194F3887914E}" srcOrd="0" destOrd="0" parTransId="{E3E48068-1BF8-4D82-A472-2DCE16D6BD8C}" sibTransId="{2A04081F-296D-4465-AB92-0F25FCEF56D9}"/>
    <dgm:cxn modelId="{AD49EA5D-4906-4A28-A2D9-EFC3007A5758}" srcId="{793F0900-EFD1-466E-8A31-0D6FF67E9DFC}" destId="{86D3CE51-16B1-47C1-B05B-A1E2B2B4EA0A}" srcOrd="0" destOrd="0" parTransId="{41BE3C40-EADB-4EB2-B604-0CD510384225}" sibTransId="{AEC18CC5-6C60-40CE-824C-DB0ACEA12A63}"/>
    <dgm:cxn modelId="{E74B6A72-4B9A-448F-B000-72121D7A575D}" srcId="{8A179DD0-904C-440A-BD20-446074E987CA}" destId="{21D9584A-E9D1-4B94-B868-8D1023768913}" srcOrd="1" destOrd="0" parTransId="{86FDCED6-DDF5-44A9-82FA-5A1DB00DEBB3}" sibTransId="{32CAD32C-B1F8-4861-A4F3-D45FAD843E9E}"/>
    <dgm:cxn modelId="{DED5AE88-5BDD-4706-969B-919DB9F050F1}" type="presOf" srcId="{EC0FFDB3-94FC-422C-8D10-DFD1B5C03B50}" destId="{DBFCC6A3-D207-47E9-B30A-F855AAD660D5}" srcOrd="0" destOrd="0" presId="urn:microsoft.com/office/officeart/2005/8/layout/hList1"/>
    <dgm:cxn modelId="{DD775798-FB81-4CB8-B06B-1DB543767B85}" type="presOf" srcId="{3A04F445-30D7-4269-90E6-194F3887914E}" destId="{078C94F3-97BB-4801-9B67-8E26371EE52B}" srcOrd="0" destOrd="0" presId="urn:microsoft.com/office/officeart/2005/8/layout/hList1"/>
    <dgm:cxn modelId="{9A2791A6-C966-44D6-B93E-B6A87AEB28BC}" type="presOf" srcId="{3BFC11DE-7CC2-4BA3-BFD5-F64C22BD12D4}" destId="{13A689E5-FB8D-4342-B6F6-0E79D29DEC74}" srcOrd="0" destOrd="0" presId="urn:microsoft.com/office/officeart/2005/8/layout/hList1"/>
    <dgm:cxn modelId="{6297CFB9-C206-46B5-9B9C-9C10220E1BE6}" type="presOf" srcId="{21D9584A-E9D1-4B94-B868-8D1023768913}" destId="{7F86E95C-B194-427E-BA47-9072F074EAFE}" srcOrd="0" destOrd="0" presId="urn:microsoft.com/office/officeart/2005/8/layout/hList1"/>
    <dgm:cxn modelId="{A36FF8E4-35BC-4547-8710-FF19DF3A3821}" srcId="{8A179DD0-904C-440A-BD20-446074E987CA}" destId="{793F0900-EFD1-466E-8A31-0D6FF67E9DFC}" srcOrd="3" destOrd="0" parTransId="{CD4324F9-A7E5-446B-9BFF-53C35C1904BB}" sibTransId="{E1D0B667-B39D-4BA7-9C39-2CF88150AE6F}"/>
    <dgm:cxn modelId="{4189FDE4-2152-4D10-A42A-7A3451FCDF52}" srcId="{8A179DD0-904C-440A-BD20-446074E987CA}" destId="{9C9A3928-0FC9-4AD6-86F2-AF172B7279E2}" srcOrd="0" destOrd="0" parTransId="{92368448-855A-49D1-8BD4-D628050F42CE}" sibTransId="{F3E44D62-7512-4479-97FE-21C7AF0AA2BE}"/>
    <dgm:cxn modelId="{BD7638E5-06C9-422F-BF59-987582BF0BD7}" srcId="{8A179DD0-904C-440A-BD20-446074E987CA}" destId="{EC0FFDB3-94FC-422C-8D10-DFD1B5C03B50}" srcOrd="2" destOrd="0" parTransId="{68DF3077-36A1-4BB9-94FA-592E03387B18}" sibTransId="{3481EAC6-977F-473F-BBC9-D502532D0E00}"/>
    <dgm:cxn modelId="{FB750AF2-4242-4E48-97DC-45EB5AC4C5EF}" srcId="{9C9A3928-0FC9-4AD6-86F2-AF172B7279E2}" destId="{3BFC11DE-7CC2-4BA3-BFD5-F64C22BD12D4}" srcOrd="0" destOrd="0" parTransId="{70B6C036-F428-484D-9625-2B6688DE7A7D}" sibTransId="{76493C70-B7C7-4719-8066-E39B639E26DC}"/>
    <dgm:cxn modelId="{4E0752F2-6669-485A-8223-DB9A757E988F}" type="presOf" srcId="{9C9A3928-0FC9-4AD6-86F2-AF172B7279E2}" destId="{18DAC7A0-089D-4C19-8092-1EF6FAAD9739}" srcOrd="0" destOrd="0" presId="urn:microsoft.com/office/officeart/2005/8/layout/hList1"/>
    <dgm:cxn modelId="{EBA433FA-67C6-497C-9555-D27810E2446D}" type="presOf" srcId="{8A179DD0-904C-440A-BD20-446074E987CA}" destId="{97F64083-8A9F-4C17-A158-3936327E803D}" srcOrd="0" destOrd="0" presId="urn:microsoft.com/office/officeart/2005/8/layout/hList1"/>
    <dgm:cxn modelId="{DA1733FB-7767-4CA8-B2C7-BC2B525A1604}" type="presOf" srcId="{86D3CE51-16B1-47C1-B05B-A1E2B2B4EA0A}" destId="{703C4A56-B220-4C60-A545-8015870F1EB4}" srcOrd="0" destOrd="0" presId="urn:microsoft.com/office/officeart/2005/8/layout/hList1"/>
    <dgm:cxn modelId="{44E097A6-DB39-4CEA-A7A7-6BFC6B1C304D}" type="presParOf" srcId="{97F64083-8A9F-4C17-A158-3936327E803D}" destId="{4DB945A5-7061-4DA3-BBB5-397C8980F26F}" srcOrd="0" destOrd="0" presId="urn:microsoft.com/office/officeart/2005/8/layout/hList1"/>
    <dgm:cxn modelId="{A03CDDDA-614D-4CA0-A0C1-360255CE0A41}" type="presParOf" srcId="{4DB945A5-7061-4DA3-BBB5-397C8980F26F}" destId="{18DAC7A0-089D-4C19-8092-1EF6FAAD9739}" srcOrd="0" destOrd="0" presId="urn:microsoft.com/office/officeart/2005/8/layout/hList1"/>
    <dgm:cxn modelId="{47E475E2-95C5-4D98-8D03-68238C2ED1A7}" type="presParOf" srcId="{4DB945A5-7061-4DA3-BBB5-397C8980F26F}" destId="{13A689E5-FB8D-4342-B6F6-0E79D29DEC74}" srcOrd="1" destOrd="0" presId="urn:microsoft.com/office/officeart/2005/8/layout/hList1"/>
    <dgm:cxn modelId="{FD0D81EA-F728-4FA5-A793-F74245E768F3}" type="presParOf" srcId="{97F64083-8A9F-4C17-A158-3936327E803D}" destId="{D79A463C-A3D3-4F86-98CD-7C2A69F5E531}" srcOrd="1" destOrd="0" presId="urn:microsoft.com/office/officeart/2005/8/layout/hList1"/>
    <dgm:cxn modelId="{3244C622-EF97-4D10-8E07-3D28313016BD}" type="presParOf" srcId="{97F64083-8A9F-4C17-A158-3936327E803D}" destId="{43F83D98-B504-4440-8ED6-933A592A0860}" srcOrd="2" destOrd="0" presId="urn:microsoft.com/office/officeart/2005/8/layout/hList1"/>
    <dgm:cxn modelId="{A05AF168-55D5-455E-9DBB-FFE8FD67E394}" type="presParOf" srcId="{43F83D98-B504-4440-8ED6-933A592A0860}" destId="{7F86E95C-B194-427E-BA47-9072F074EAFE}" srcOrd="0" destOrd="0" presId="urn:microsoft.com/office/officeart/2005/8/layout/hList1"/>
    <dgm:cxn modelId="{589DDA51-B0F5-44F9-B950-CD91C14BA925}" type="presParOf" srcId="{43F83D98-B504-4440-8ED6-933A592A0860}" destId="{169C597B-C31B-4BA1-BFC9-31CA833F31A5}" srcOrd="1" destOrd="0" presId="urn:microsoft.com/office/officeart/2005/8/layout/hList1"/>
    <dgm:cxn modelId="{DD32F026-F054-4D73-8426-46530D0A2332}" type="presParOf" srcId="{97F64083-8A9F-4C17-A158-3936327E803D}" destId="{8456F845-0C21-4DE2-B317-D56C753AE24B}" srcOrd="3" destOrd="0" presId="urn:microsoft.com/office/officeart/2005/8/layout/hList1"/>
    <dgm:cxn modelId="{77AE36B9-9271-45AD-8BE4-192BF226E1D8}" type="presParOf" srcId="{97F64083-8A9F-4C17-A158-3936327E803D}" destId="{0E79521E-1E4D-4855-A84A-53F0ADC2D8B9}" srcOrd="4" destOrd="0" presId="urn:microsoft.com/office/officeart/2005/8/layout/hList1"/>
    <dgm:cxn modelId="{5FDF5F3C-74CF-4389-8136-F35F9C1F380F}" type="presParOf" srcId="{0E79521E-1E4D-4855-A84A-53F0ADC2D8B9}" destId="{DBFCC6A3-D207-47E9-B30A-F855AAD660D5}" srcOrd="0" destOrd="0" presId="urn:microsoft.com/office/officeart/2005/8/layout/hList1"/>
    <dgm:cxn modelId="{806ABC21-0E10-498C-99B8-5DA005C13530}" type="presParOf" srcId="{0E79521E-1E4D-4855-A84A-53F0ADC2D8B9}" destId="{078C94F3-97BB-4801-9B67-8E26371EE52B}" srcOrd="1" destOrd="0" presId="urn:microsoft.com/office/officeart/2005/8/layout/hList1"/>
    <dgm:cxn modelId="{E6084F2C-C07E-4C24-A1B2-4DEB09068868}" type="presParOf" srcId="{97F64083-8A9F-4C17-A158-3936327E803D}" destId="{F459E83E-55BA-45EC-B4AC-4957C91AEBFD}" srcOrd="5" destOrd="0" presId="urn:microsoft.com/office/officeart/2005/8/layout/hList1"/>
    <dgm:cxn modelId="{2D18068D-5FF4-492F-B482-6C4529BC4973}" type="presParOf" srcId="{97F64083-8A9F-4C17-A158-3936327E803D}" destId="{E7830067-A493-465D-BC4A-D3082E586F83}" srcOrd="6" destOrd="0" presId="urn:microsoft.com/office/officeart/2005/8/layout/hList1"/>
    <dgm:cxn modelId="{C519A5CB-ADC8-4761-BDD8-25C410E47610}" type="presParOf" srcId="{E7830067-A493-465D-BC4A-D3082E586F83}" destId="{DA00D80F-F097-433B-B1A1-94F12F0DA4D9}" srcOrd="0" destOrd="0" presId="urn:microsoft.com/office/officeart/2005/8/layout/hList1"/>
    <dgm:cxn modelId="{CBE0A666-841F-4515-9846-DA2CC6A121A0}" type="presParOf" srcId="{E7830067-A493-465D-BC4A-D3082E586F83}" destId="{703C4A56-B220-4C60-A545-8015870F1EB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8E7A4A-88FC-4831-9AFB-CF163D876B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FC3A86-DF9D-40C8-B123-D3597BE3723E}">
      <dgm:prSet/>
      <dgm:spPr/>
      <dgm:t>
        <a:bodyPr/>
        <a:lstStyle/>
        <a:p>
          <a:r>
            <a:rPr lang="en-GB"/>
            <a:t>Consumers get an offering that is </a:t>
          </a:r>
          <a:r>
            <a:rPr lang="en-GB" b="1"/>
            <a:t>tailored</a:t>
          </a:r>
          <a:r>
            <a:rPr lang="en-GB"/>
            <a:t> to their </a:t>
          </a:r>
          <a:r>
            <a:rPr lang="en-GB" b="1"/>
            <a:t>specific needs</a:t>
          </a:r>
          <a:endParaRPr lang="en-US"/>
        </a:p>
      </dgm:t>
    </dgm:pt>
    <dgm:pt modelId="{89963423-8193-4870-B8CC-6211058FDC26}" type="parTrans" cxnId="{1AA2B7B5-A0BF-461E-98C1-CB0E6ED5BC15}">
      <dgm:prSet/>
      <dgm:spPr/>
      <dgm:t>
        <a:bodyPr/>
        <a:lstStyle/>
        <a:p>
          <a:endParaRPr lang="en-US"/>
        </a:p>
      </dgm:t>
    </dgm:pt>
    <dgm:pt modelId="{C0C62D2E-A08D-40E8-A981-50DF7F43A1E9}" type="sibTrans" cxnId="{1AA2B7B5-A0BF-461E-98C1-CB0E6ED5BC15}">
      <dgm:prSet/>
      <dgm:spPr/>
      <dgm:t>
        <a:bodyPr/>
        <a:lstStyle/>
        <a:p>
          <a:endParaRPr lang="en-US"/>
        </a:p>
      </dgm:t>
    </dgm:pt>
    <dgm:pt modelId="{3118C39B-7907-42C0-A204-8081BD25C2BD}">
      <dgm:prSet/>
      <dgm:spPr/>
      <dgm:t>
        <a:bodyPr/>
        <a:lstStyle/>
        <a:p>
          <a:r>
            <a:rPr lang="en-GB"/>
            <a:t>Organisations gain </a:t>
          </a:r>
          <a:r>
            <a:rPr lang="en-GB" b="1"/>
            <a:t>customer loyalty </a:t>
          </a:r>
          <a:r>
            <a:rPr lang="en-GB"/>
            <a:t>and an </a:t>
          </a:r>
          <a:r>
            <a:rPr lang="en-GB" b="1"/>
            <a:t>improved knowledge of the market</a:t>
          </a:r>
          <a:r>
            <a:rPr lang="en-GB"/>
            <a:t>.</a:t>
          </a:r>
          <a:endParaRPr lang="en-US"/>
        </a:p>
      </dgm:t>
    </dgm:pt>
    <dgm:pt modelId="{F66BDB95-F382-4648-9F7D-6260778AFB8F}" type="parTrans" cxnId="{E85287F8-336A-40D8-8D8B-2DB1E9848E8C}">
      <dgm:prSet/>
      <dgm:spPr/>
      <dgm:t>
        <a:bodyPr/>
        <a:lstStyle/>
        <a:p>
          <a:endParaRPr lang="en-US"/>
        </a:p>
      </dgm:t>
    </dgm:pt>
    <dgm:pt modelId="{B41DC4ED-71F5-4815-8B89-4FE9CCB898BB}" type="sibTrans" cxnId="{E85287F8-336A-40D8-8D8B-2DB1E9848E8C}">
      <dgm:prSet/>
      <dgm:spPr/>
      <dgm:t>
        <a:bodyPr/>
        <a:lstStyle/>
        <a:p>
          <a:endParaRPr lang="en-US"/>
        </a:p>
      </dgm:t>
    </dgm:pt>
    <dgm:pt modelId="{7F7B02BC-CFAA-4D64-BB5E-71B2C41CB2F0}">
      <dgm:prSet/>
      <dgm:spPr/>
      <dgm:t>
        <a:bodyPr/>
        <a:lstStyle/>
        <a:p>
          <a:r>
            <a:rPr lang="en-GB"/>
            <a:t>What other benefits might there be?</a:t>
          </a:r>
          <a:endParaRPr lang="en-US"/>
        </a:p>
      </dgm:t>
    </dgm:pt>
    <dgm:pt modelId="{2D944472-9C27-4F6D-A07F-63BDA3934B3C}" type="parTrans" cxnId="{C9EFE8C8-8B33-4753-88F2-53CAF9F827ED}">
      <dgm:prSet/>
      <dgm:spPr/>
      <dgm:t>
        <a:bodyPr/>
        <a:lstStyle/>
        <a:p>
          <a:endParaRPr lang="en-US"/>
        </a:p>
      </dgm:t>
    </dgm:pt>
    <dgm:pt modelId="{845F603D-7D6C-4771-8F7D-9CBCC47FCBCA}" type="sibTrans" cxnId="{C9EFE8C8-8B33-4753-88F2-53CAF9F827ED}">
      <dgm:prSet/>
      <dgm:spPr/>
      <dgm:t>
        <a:bodyPr/>
        <a:lstStyle/>
        <a:p>
          <a:endParaRPr lang="en-US"/>
        </a:p>
      </dgm:t>
    </dgm:pt>
    <dgm:pt modelId="{8B9133A4-9FDE-4F4D-A03C-D6D48B0FC3E7}" type="pres">
      <dgm:prSet presAssocID="{A08E7A4A-88FC-4831-9AFB-CF163D876B7D}" presName="root" presStyleCnt="0">
        <dgm:presLayoutVars>
          <dgm:dir/>
          <dgm:resizeHandles val="exact"/>
        </dgm:presLayoutVars>
      </dgm:prSet>
      <dgm:spPr/>
    </dgm:pt>
    <dgm:pt modelId="{EEF54B8C-2878-4519-8B25-1A59C604CFA5}" type="pres">
      <dgm:prSet presAssocID="{0FFC3A86-DF9D-40C8-B123-D3597BE3723E}" presName="compNode" presStyleCnt="0"/>
      <dgm:spPr/>
    </dgm:pt>
    <dgm:pt modelId="{59E136F4-9648-4BBD-B473-26D89FEC7767}" type="pres">
      <dgm:prSet presAssocID="{0FFC3A86-DF9D-40C8-B123-D3597BE3723E}" presName="bgRect" presStyleLbl="bgShp" presStyleIdx="0" presStyleCnt="3"/>
      <dgm:spPr/>
    </dgm:pt>
    <dgm:pt modelId="{50C8690E-EEB0-4DED-8FAE-800A43C36CA9}" type="pres">
      <dgm:prSet presAssocID="{0FFC3A86-DF9D-40C8-B123-D3597BE3723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B40C7439-2010-4F9D-9AD1-F7A489FD2B97}" type="pres">
      <dgm:prSet presAssocID="{0FFC3A86-DF9D-40C8-B123-D3597BE3723E}" presName="spaceRect" presStyleCnt="0"/>
      <dgm:spPr/>
    </dgm:pt>
    <dgm:pt modelId="{D78CF488-B272-43D5-B467-8BF5D8AD465D}" type="pres">
      <dgm:prSet presAssocID="{0FFC3A86-DF9D-40C8-B123-D3597BE3723E}" presName="parTx" presStyleLbl="revTx" presStyleIdx="0" presStyleCnt="3">
        <dgm:presLayoutVars>
          <dgm:chMax val="0"/>
          <dgm:chPref val="0"/>
        </dgm:presLayoutVars>
      </dgm:prSet>
      <dgm:spPr/>
    </dgm:pt>
    <dgm:pt modelId="{8A53A3F9-7DA3-4D24-ABF8-304EF5306F8D}" type="pres">
      <dgm:prSet presAssocID="{C0C62D2E-A08D-40E8-A981-50DF7F43A1E9}" presName="sibTrans" presStyleCnt="0"/>
      <dgm:spPr/>
    </dgm:pt>
    <dgm:pt modelId="{01065BCC-FA42-47D2-A353-7034178F9BA5}" type="pres">
      <dgm:prSet presAssocID="{3118C39B-7907-42C0-A204-8081BD25C2BD}" presName="compNode" presStyleCnt="0"/>
      <dgm:spPr/>
    </dgm:pt>
    <dgm:pt modelId="{12613A2F-59C4-4ED0-9B7A-246A829D0066}" type="pres">
      <dgm:prSet presAssocID="{3118C39B-7907-42C0-A204-8081BD25C2BD}" presName="bgRect" presStyleLbl="bgShp" presStyleIdx="1" presStyleCnt="3"/>
      <dgm:spPr/>
    </dgm:pt>
    <dgm:pt modelId="{02108CEB-AE2C-48F8-BA77-CFDC3B3433B3}" type="pres">
      <dgm:prSet presAssocID="{3118C39B-7907-42C0-A204-8081BD25C2B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80FA905-E01E-461D-8858-856971A6B6A6}" type="pres">
      <dgm:prSet presAssocID="{3118C39B-7907-42C0-A204-8081BD25C2BD}" presName="spaceRect" presStyleCnt="0"/>
      <dgm:spPr/>
    </dgm:pt>
    <dgm:pt modelId="{0A2916D5-B8FA-40AA-8346-74BFFA6C563C}" type="pres">
      <dgm:prSet presAssocID="{3118C39B-7907-42C0-A204-8081BD25C2BD}" presName="parTx" presStyleLbl="revTx" presStyleIdx="1" presStyleCnt="3">
        <dgm:presLayoutVars>
          <dgm:chMax val="0"/>
          <dgm:chPref val="0"/>
        </dgm:presLayoutVars>
      </dgm:prSet>
      <dgm:spPr/>
    </dgm:pt>
    <dgm:pt modelId="{B4F55F3D-E256-4587-A6CF-48CEB02FDC7F}" type="pres">
      <dgm:prSet presAssocID="{B41DC4ED-71F5-4815-8B89-4FE9CCB898BB}" presName="sibTrans" presStyleCnt="0"/>
      <dgm:spPr/>
    </dgm:pt>
    <dgm:pt modelId="{993713CD-6E1E-446A-90BA-946475F67E37}" type="pres">
      <dgm:prSet presAssocID="{7F7B02BC-CFAA-4D64-BB5E-71B2C41CB2F0}" presName="compNode" presStyleCnt="0"/>
      <dgm:spPr/>
    </dgm:pt>
    <dgm:pt modelId="{FA6B535B-C8B0-4CA6-9F9D-FA5400739868}" type="pres">
      <dgm:prSet presAssocID="{7F7B02BC-CFAA-4D64-BB5E-71B2C41CB2F0}" presName="bgRect" presStyleLbl="bgShp" presStyleIdx="2" presStyleCnt="3"/>
      <dgm:spPr/>
    </dgm:pt>
    <dgm:pt modelId="{F3C81989-ED9A-4E45-9E9C-FF8B6889A0EF}" type="pres">
      <dgm:prSet presAssocID="{7F7B02BC-CFAA-4D64-BB5E-71B2C41CB2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175C50E-F5B2-4FB6-9334-9013E8FC19D4}" type="pres">
      <dgm:prSet presAssocID="{7F7B02BC-CFAA-4D64-BB5E-71B2C41CB2F0}" presName="spaceRect" presStyleCnt="0"/>
      <dgm:spPr/>
    </dgm:pt>
    <dgm:pt modelId="{A8EDB34F-4FBC-4DC1-A870-536DB7A3B7D2}" type="pres">
      <dgm:prSet presAssocID="{7F7B02BC-CFAA-4D64-BB5E-71B2C41CB2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0D8919-3924-4E04-8AAC-AFA5DC5752D4}" type="presOf" srcId="{3118C39B-7907-42C0-A204-8081BD25C2BD}" destId="{0A2916D5-B8FA-40AA-8346-74BFFA6C563C}" srcOrd="0" destOrd="0" presId="urn:microsoft.com/office/officeart/2018/2/layout/IconVerticalSolidList"/>
    <dgm:cxn modelId="{3C987C2F-886E-4A3D-905A-FE167D98666A}" type="presOf" srcId="{0FFC3A86-DF9D-40C8-B123-D3597BE3723E}" destId="{D78CF488-B272-43D5-B467-8BF5D8AD465D}" srcOrd="0" destOrd="0" presId="urn:microsoft.com/office/officeart/2018/2/layout/IconVerticalSolidList"/>
    <dgm:cxn modelId="{D3FC3184-84E1-45FF-A0DE-27D39AEC8D12}" type="presOf" srcId="{A08E7A4A-88FC-4831-9AFB-CF163D876B7D}" destId="{8B9133A4-9FDE-4F4D-A03C-D6D48B0FC3E7}" srcOrd="0" destOrd="0" presId="urn:microsoft.com/office/officeart/2018/2/layout/IconVerticalSolidList"/>
    <dgm:cxn modelId="{1AA2B7B5-A0BF-461E-98C1-CB0E6ED5BC15}" srcId="{A08E7A4A-88FC-4831-9AFB-CF163D876B7D}" destId="{0FFC3A86-DF9D-40C8-B123-D3597BE3723E}" srcOrd="0" destOrd="0" parTransId="{89963423-8193-4870-B8CC-6211058FDC26}" sibTransId="{C0C62D2E-A08D-40E8-A981-50DF7F43A1E9}"/>
    <dgm:cxn modelId="{F1A757C6-8C3D-484A-834F-07A216E0EB0D}" type="presOf" srcId="{7F7B02BC-CFAA-4D64-BB5E-71B2C41CB2F0}" destId="{A8EDB34F-4FBC-4DC1-A870-536DB7A3B7D2}" srcOrd="0" destOrd="0" presId="urn:microsoft.com/office/officeart/2018/2/layout/IconVerticalSolidList"/>
    <dgm:cxn modelId="{C9EFE8C8-8B33-4753-88F2-53CAF9F827ED}" srcId="{A08E7A4A-88FC-4831-9AFB-CF163D876B7D}" destId="{7F7B02BC-CFAA-4D64-BB5E-71B2C41CB2F0}" srcOrd="2" destOrd="0" parTransId="{2D944472-9C27-4F6D-A07F-63BDA3934B3C}" sibTransId="{845F603D-7D6C-4771-8F7D-9CBCC47FCBCA}"/>
    <dgm:cxn modelId="{E85287F8-336A-40D8-8D8B-2DB1E9848E8C}" srcId="{A08E7A4A-88FC-4831-9AFB-CF163D876B7D}" destId="{3118C39B-7907-42C0-A204-8081BD25C2BD}" srcOrd="1" destOrd="0" parTransId="{F66BDB95-F382-4648-9F7D-6260778AFB8F}" sibTransId="{B41DC4ED-71F5-4815-8B89-4FE9CCB898BB}"/>
    <dgm:cxn modelId="{E9723914-43D2-425A-A0A7-F7A791F2BBEE}" type="presParOf" srcId="{8B9133A4-9FDE-4F4D-A03C-D6D48B0FC3E7}" destId="{EEF54B8C-2878-4519-8B25-1A59C604CFA5}" srcOrd="0" destOrd="0" presId="urn:microsoft.com/office/officeart/2018/2/layout/IconVerticalSolidList"/>
    <dgm:cxn modelId="{080288D5-8FBB-4351-90B1-FCE70A36BC48}" type="presParOf" srcId="{EEF54B8C-2878-4519-8B25-1A59C604CFA5}" destId="{59E136F4-9648-4BBD-B473-26D89FEC7767}" srcOrd="0" destOrd="0" presId="urn:microsoft.com/office/officeart/2018/2/layout/IconVerticalSolidList"/>
    <dgm:cxn modelId="{B6862378-13A6-4A93-86D5-BBB01C64B172}" type="presParOf" srcId="{EEF54B8C-2878-4519-8B25-1A59C604CFA5}" destId="{50C8690E-EEB0-4DED-8FAE-800A43C36CA9}" srcOrd="1" destOrd="0" presId="urn:microsoft.com/office/officeart/2018/2/layout/IconVerticalSolidList"/>
    <dgm:cxn modelId="{8696E690-1B13-49DF-8FBF-8743D308706D}" type="presParOf" srcId="{EEF54B8C-2878-4519-8B25-1A59C604CFA5}" destId="{B40C7439-2010-4F9D-9AD1-F7A489FD2B97}" srcOrd="2" destOrd="0" presId="urn:microsoft.com/office/officeart/2018/2/layout/IconVerticalSolidList"/>
    <dgm:cxn modelId="{F3EDB3E7-B000-48C8-A6BE-280994FED73C}" type="presParOf" srcId="{EEF54B8C-2878-4519-8B25-1A59C604CFA5}" destId="{D78CF488-B272-43D5-B467-8BF5D8AD465D}" srcOrd="3" destOrd="0" presId="urn:microsoft.com/office/officeart/2018/2/layout/IconVerticalSolidList"/>
    <dgm:cxn modelId="{229E2E25-6FAC-47B1-98B9-5B775AF1A943}" type="presParOf" srcId="{8B9133A4-9FDE-4F4D-A03C-D6D48B0FC3E7}" destId="{8A53A3F9-7DA3-4D24-ABF8-304EF5306F8D}" srcOrd="1" destOrd="0" presId="urn:microsoft.com/office/officeart/2018/2/layout/IconVerticalSolidList"/>
    <dgm:cxn modelId="{26E5C03E-E94B-4696-939C-96A52337D4B4}" type="presParOf" srcId="{8B9133A4-9FDE-4F4D-A03C-D6D48B0FC3E7}" destId="{01065BCC-FA42-47D2-A353-7034178F9BA5}" srcOrd="2" destOrd="0" presId="urn:microsoft.com/office/officeart/2018/2/layout/IconVerticalSolidList"/>
    <dgm:cxn modelId="{CDD896B8-024A-4976-A75F-FB25A3230B7D}" type="presParOf" srcId="{01065BCC-FA42-47D2-A353-7034178F9BA5}" destId="{12613A2F-59C4-4ED0-9B7A-246A829D0066}" srcOrd="0" destOrd="0" presId="urn:microsoft.com/office/officeart/2018/2/layout/IconVerticalSolidList"/>
    <dgm:cxn modelId="{511050BD-2F77-47AA-8BA8-29239F3A0948}" type="presParOf" srcId="{01065BCC-FA42-47D2-A353-7034178F9BA5}" destId="{02108CEB-AE2C-48F8-BA77-CFDC3B3433B3}" srcOrd="1" destOrd="0" presId="urn:microsoft.com/office/officeart/2018/2/layout/IconVerticalSolidList"/>
    <dgm:cxn modelId="{08AAA8C7-4A8B-456A-A2FE-1E8C21598691}" type="presParOf" srcId="{01065BCC-FA42-47D2-A353-7034178F9BA5}" destId="{180FA905-E01E-461D-8858-856971A6B6A6}" srcOrd="2" destOrd="0" presId="urn:microsoft.com/office/officeart/2018/2/layout/IconVerticalSolidList"/>
    <dgm:cxn modelId="{F33F8999-3746-4455-BDAE-02FC0D2A752F}" type="presParOf" srcId="{01065BCC-FA42-47D2-A353-7034178F9BA5}" destId="{0A2916D5-B8FA-40AA-8346-74BFFA6C563C}" srcOrd="3" destOrd="0" presId="urn:microsoft.com/office/officeart/2018/2/layout/IconVerticalSolidList"/>
    <dgm:cxn modelId="{C89DE70B-ABB9-43FC-AED6-BAF74A1683FE}" type="presParOf" srcId="{8B9133A4-9FDE-4F4D-A03C-D6D48B0FC3E7}" destId="{B4F55F3D-E256-4587-A6CF-48CEB02FDC7F}" srcOrd="3" destOrd="0" presId="urn:microsoft.com/office/officeart/2018/2/layout/IconVerticalSolidList"/>
    <dgm:cxn modelId="{F0BDC4C1-C358-4451-ABFC-0F66909000DB}" type="presParOf" srcId="{8B9133A4-9FDE-4F4D-A03C-D6D48B0FC3E7}" destId="{993713CD-6E1E-446A-90BA-946475F67E37}" srcOrd="4" destOrd="0" presId="urn:microsoft.com/office/officeart/2018/2/layout/IconVerticalSolidList"/>
    <dgm:cxn modelId="{37EB3678-863A-4C07-B4C1-36662C9F1017}" type="presParOf" srcId="{993713CD-6E1E-446A-90BA-946475F67E37}" destId="{FA6B535B-C8B0-4CA6-9F9D-FA5400739868}" srcOrd="0" destOrd="0" presId="urn:microsoft.com/office/officeart/2018/2/layout/IconVerticalSolidList"/>
    <dgm:cxn modelId="{488CF96F-D899-442F-B54A-8A84E7979FC5}" type="presParOf" srcId="{993713CD-6E1E-446A-90BA-946475F67E37}" destId="{F3C81989-ED9A-4E45-9E9C-FF8B6889A0EF}" srcOrd="1" destOrd="0" presId="urn:microsoft.com/office/officeart/2018/2/layout/IconVerticalSolidList"/>
    <dgm:cxn modelId="{73B1D53D-F2D1-46D9-B5AE-568E3422D45B}" type="presParOf" srcId="{993713CD-6E1E-446A-90BA-946475F67E37}" destId="{B175C50E-F5B2-4FB6-9334-9013E8FC19D4}" srcOrd="2" destOrd="0" presId="urn:microsoft.com/office/officeart/2018/2/layout/IconVerticalSolidList"/>
    <dgm:cxn modelId="{F1577398-C4C7-493B-997C-DB22B4139FE6}" type="presParOf" srcId="{993713CD-6E1E-446A-90BA-946475F67E37}" destId="{A8EDB34F-4FBC-4DC1-A870-536DB7A3B7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marketing.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 marketing mix.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segmentation.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C7A0-089D-4C19-8092-1EF6FAAD9739}">
      <dsp:nvSpPr>
        <dsp:cNvPr id="0" name=""/>
        <dsp:cNvSpPr/>
      </dsp:nvSpPr>
      <dsp:spPr>
        <a:xfrm>
          <a:off x="3781" y="874827"/>
          <a:ext cx="2273944" cy="89450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Market penetration</a:t>
          </a:r>
          <a:endParaRPr lang="en-US" sz="2600" kern="1200"/>
        </a:p>
      </dsp:txBody>
      <dsp:txXfrm>
        <a:off x="3781" y="874827"/>
        <a:ext cx="2273944" cy="894505"/>
      </dsp:txXfrm>
    </dsp:sp>
    <dsp:sp modelId="{13A689E5-FB8D-4342-B6F6-0E79D29DEC74}">
      <dsp:nvSpPr>
        <dsp:cNvPr id="0" name=""/>
        <dsp:cNvSpPr/>
      </dsp:nvSpPr>
      <dsp:spPr>
        <a:xfrm>
          <a:off x="3781" y="1769332"/>
          <a:ext cx="2273944" cy="11419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600" kern="1200" dirty="0"/>
        </a:p>
      </dsp:txBody>
      <dsp:txXfrm>
        <a:off x="3781" y="1769332"/>
        <a:ext cx="2273944" cy="1141920"/>
      </dsp:txXfrm>
    </dsp:sp>
    <dsp:sp modelId="{7F86E95C-B194-427E-BA47-9072F074EAFE}">
      <dsp:nvSpPr>
        <dsp:cNvPr id="0" name=""/>
        <dsp:cNvSpPr/>
      </dsp:nvSpPr>
      <dsp:spPr>
        <a:xfrm>
          <a:off x="2596078" y="874827"/>
          <a:ext cx="2273944" cy="89450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Product development</a:t>
          </a:r>
          <a:endParaRPr lang="en-US" sz="2600" kern="1200"/>
        </a:p>
      </dsp:txBody>
      <dsp:txXfrm>
        <a:off x="2596078" y="874827"/>
        <a:ext cx="2273944" cy="894505"/>
      </dsp:txXfrm>
    </dsp:sp>
    <dsp:sp modelId="{169C597B-C31B-4BA1-BFC9-31CA833F31A5}">
      <dsp:nvSpPr>
        <dsp:cNvPr id="0" name=""/>
        <dsp:cNvSpPr/>
      </dsp:nvSpPr>
      <dsp:spPr>
        <a:xfrm>
          <a:off x="2596078" y="1774094"/>
          <a:ext cx="2273944" cy="114192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CC6A3-D207-47E9-B30A-F855AAD660D5}">
      <dsp:nvSpPr>
        <dsp:cNvPr id="0" name=""/>
        <dsp:cNvSpPr/>
      </dsp:nvSpPr>
      <dsp:spPr>
        <a:xfrm>
          <a:off x="5188376" y="874827"/>
          <a:ext cx="2273944" cy="89450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Market development</a:t>
          </a:r>
          <a:endParaRPr lang="en-US" sz="2600" kern="1200"/>
        </a:p>
      </dsp:txBody>
      <dsp:txXfrm>
        <a:off x="5188376" y="874827"/>
        <a:ext cx="2273944" cy="894505"/>
      </dsp:txXfrm>
    </dsp:sp>
    <dsp:sp modelId="{078C94F3-97BB-4801-9B67-8E26371EE52B}">
      <dsp:nvSpPr>
        <dsp:cNvPr id="0" name=""/>
        <dsp:cNvSpPr/>
      </dsp:nvSpPr>
      <dsp:spPr>
        <a:xfrm>
          <a:off x="5188376" y="1769332"/>
          <a:ext cx="2273944" cy="114192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600" kern="1200" dirty="0"/>
        </a:p>
      </dsp:txBody>
      <dsp:txXfrm>
        <a:off x="5188376" y="1769332"/>
        <a:ext cx="2273944" cy="1141920"/>
      </dsp:txXfrm>
    </dsp:sp>
    <dsp:sp modelId="{DA00D80F-F097-433B-B1A1-94F12F0DA4D9}">
      <dsp:nvSpPr>
        <dsp:cNvPr id="0" name=""/>
        <dsp:cNvSpPr/>
      </dsp:nvSpPr>
      <dsp:spPr>
        <a:xfrm>
          <a:off x="7780673" y="874827"/>
          <a:ext cx="2273944" cy="8945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Diversification</a:t>
          </a:r>
          <a:endParaRPr lang="en-US" sz="2600" kern="1200"/>
        </a:p>
      </dsp:txBody>
      <dsp:txXfrm>
        <a:off x="7780673" y="874827"/>
        <a:ext cx="2273944" cy="894505"/>
      </dsp:txXfrm>
    </dsp:sp>
    <dsp:sp modelId="{703C4A56-B220-4C60-A545-8015870F1EB4}">
      <dsp:nvSpPr>
        <dsp:cNvPr id="0" name=""/>
        <dsp:cNvSpPr/>
      </dsp:nvSpPr>
      <dsp:spPr>
        <a:xfrm>
          <a:off x="7780673" y="1769332"/>
          <a:ext cx="2273944" cy="114192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600" kern="1200" dirty="0"/>
        </a:p>
      </dsp:txBody>
      <dsp:txXfrm>
        <a:off x="7780673" y="1769332"/>
        <a:ext cx="2273944" cy="11419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E136F4-9648-4BBD-B473-26D89FEC7767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8690E-EEB0-4DED-8FAE-800A43C36CA9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CF488-B272-43D5-B467-8BF5D8AD465D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Consumers get an offering that is </a:t>
          </a:r>
          <a:r>
            <a:rPr lang="en-GB" sz="2500" b="1" kern="1200"/>
            <a:t>tailored</a:t>
          </a:r>
          <a:r>
            <a:rPr lang="en-GB" sz="2500" kern="1200"/>
            <a:t> to their </a:t>
          </a:r>
          <a:r>
            <a:rPr lang="en-GB" sz="2500" b="1" kern="1200"/>
            <a:t>specific needs</a:t>
          </a:r>
          <a:endParaRPr lang="en-US" sz="2500" kern="1200"/>
        </a:p>
      </dsp:txBody>
      <dsp:txXfrm>
        <a:off x="1666563" y="616"/>
        <a:ext cx="5243823" cy="1442911"/>
      </dsp:txXfrm>
    </dsp:sp>
    <dsp:sp modelId="{12613A2F-59C4-4ED0-9B7A-246A829D0066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108CEB-AE2C-48F8-BA77-CFDC3B3433B3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916D5-B8FA-40AA-8346-74BFFA6C563C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Organisations gain </a:t>
          </a:r>
          <a:r>
            <a:rPr lang="en-GB" sz="2500" b="1" kern="1200"/>
            <a:t>customer loyalty </a:t>
          </a:r>
          <a:r>
            <a:rPr lang="en-GB" sz="2500" kern="1200"/>
            <a:t>and an </a:t>
          </a:r>
          <a:r>
            <a:rPr lang="en-GB" sz="2500" b="1" kern="1200"/>
            <a:t>improved knowledge of the market</a:t>
          </a:r>
          <a:r>
            <a:rPr lang="en-GB" sz="2500" kern="1200"/>
            <a:t>.</a:t>
          </a:r>
          <a:endParaRPr lang="en-US" sz="2500" kern="1200"/>
        </a:p>
      </dsp:txBody>
      <dsp:txXfrm>
        <a:off x="1666563" y="1804256"/>
        <a:ext cx="5243823" cy="1442911"/>
      </dsp:txXfrm>
    </dsp:sp>
    <dsp:sp modelId="{FA6B535B-C8B0-4CA6-9F9D-FA5400739868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C81989-ED9A-4E45-9E9C-FF8B6889A0EF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EDB34F-4FBC-4DC1-A870-536DB7A3B7D2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other benefits might there be?</a:t>
          </a:r>
          <a:endParaRPr lang="en-US" sz="2500" kern="1200"/>
        </a:p>
      </dsp:txBody>
      <dsp:txXfrm>
        <a:off x="1666563" y="3607896"/>
        <a:ext cx="5243823" cy="14429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/>
            <a:t>marketing.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/>
            <a:t>The marketing mix.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/>
            <a:t>segmentation.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D35DD-734D-4CFE-A2FA-F52A651602EA}" type="datetimeFigureOut">
              <a:rPr lang="en-GB" smtClean="0"/>
              <a:t>08/04/2022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8B372-A169-4FA7-B0F6-4D71EFB89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74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135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84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15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818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54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9246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3223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038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605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8680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082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Undifferentiated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marketing, or mass marketing, is 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strategy that a company can chose to adopt if the market segmentation exercise has not been useful and has not produced meaningful and substantially different segments to aim the product or service to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 strategy here is to focus on common characteristics rather than on differences. For example,  Mars -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brand famous for its chocolates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an example of undifferentiated marketing. The company addresses people of all ages and appeals to everyone looking for sweets in its commercials on TV.  </a:t>
            </a:r>
          </a:p>
          <a:p>
            <a:endParaRPr lang="en-US" dirty="0"/>
          </a:p>
          <a:p>
            <a:r>
              <a:rPr lang="en-US" dirty="0"/>
              <a:t>Differentiated – a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differentiated segmentation strategy, is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target more than one group of buyers, but not all potential buyers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tailoring the product, benefits, distribution, price or brand message to maximize their interest.  For example a company selling gluten free products will aim their products at individuals who are celiac or have a reaction of gluten. 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Concentrated – a concentrated segmentation strategy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firm targets one product to one segment of the market.  A retailer may aim their product at people within a particular town.  Joes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icecream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an example of this.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22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DBCD6AA-C9A0-44F8-981E-202316D91007}"/>
              </a:ext>
            </a:extLst>
          </p:cNvPr>
          <p:cNvSpPr txBox="1"/>
          <p:nvPr/>
        </p:nvSpPr>
        <p:spPr>
          <a:xfrm>
            <a:off x="6729999" y="3380406"/>
            <a:ext cx="35611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The marketing mix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54A5BC51-C830-B900-B59A-4012334196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46" r="1" b="784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Marketing Mix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 need to ensure they create a successful mix of: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right product (service)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Sold at the right price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the right place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most suitable form of promotion</a:t>
            </a:r>
          </a:p>
        </p:txBody>
      </p:sp>
      <p:sp>
        <p:nvSpPr>
          <p:cNvPr id="24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66207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>
          <a:xfrm>
            <a:off x="1909762" y="610446"/>
            <a:ext cx="8372475" cy="785812"/>
          </a:xfrm>
        </p:spPr>
        <p:txBody>
          <a:bodyPr>
            <a:normAutofit fontScale="90000"/>
          </a:bodyPr>
          <a:lstStyle/>
          <a:p>
            <a:pPr algn="ctr"/>
            <a:br>
              <a:rPr lang="en-US" altLang="en-US" sz="3200" dirty="0"/>
            </a:br>
            <a:r>
              <a:rPr lang="en-US" altLang="en-US" sz="4400" b="1" dirty="0"/>
              <a:t>The Marketing Environment</a:t>
            </a:r>
          </a:p>
        </p:txBody>
      </p:sp>
      <p:sp>
        <p:nvSpPr>
          <p:cNvPr id="131077" name="Oval 5"/>
          <p:cNvSpPr>
            <a:spLocks noChangeArrowheads="1"/>
          </p:cNvSpPr>
          <p:nvPr/>
        </p:nvSpPr>
        <p:spPr bwMode="auto">
          <a:xfrm>
            <a:off x="4743026" y="2094476"/>
            <a:ext cx="2209800" cy="914400"/>
          </a:xfrm>
          <a:prstGeom prst="ellipse">
            <a:avLst/>
          </a:prstGeom>
          <a:gradFill rotWithShape="1">
            <a:gsLst>
              <a:gs pos="0">
                <a:srgbClr val="9933FF"/>
              </a:gs>
              <a:gs pos="50000">
                <a:schemeClr val="bg1"/>
              </a:gs>
              <a:gs pos="100000">
                <a:srgbClr val="9933FF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</a:rPr>
              <a:t>Suppliers</a:t>
            </a:r>
          </a:p>
        </p:txBody>
      </p:sp>
      <p:sp>
        <p:nvSpPr>
          <p:cNvPr id="131078" name="Oval 6"/>
          <p:cNvSpPr>
            <a:spLocks noChangeArrowheads="1"/>
          </p:cNvSpPr>
          <p:nvPr/>
        </p:nvSpPr>
        <p:spPr bwMode="auto">
          <a:xfrm rot="-1968875">
            <a:off x="2009033" y="3048000"/>
            <a:ext cx="2438400" cy="1143000"/>
          </a:xfrm>
          <a:prstGeom prst="ellipse">
            <a:avLst/>
          </a:prstGeom>
          <a:gradFill rotWithShape="1">
            <a:gsLst>
              <a:gs pos="0">
                <a:srgbClr val="83E99B"/>
              </a:gs>
              <a:gs pos="50000">
                <a:schemeClr val="bg1"/>
              </a:gs>
              <a:gs pos="100000">
                <a:srgbClr val="83E99B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</a:rPr>
              <a:t>Our organisation</a:t>
            </a:r>
          </a:p>
        </p:txBody>
      </p:sp>
      <p:sp>
        <p:nvSpPr>
          <p:cNvPr id="131079" name="Oval 7"/>
          <p:cNvSpPr>
            <a:spLocks noChangeArrowheads="1"/>
          </p:cNvSpPr>
          <p:nvPr/>
        </p:nvSpPr>
        <p:spPr bwMode="auto">
          <a:xfrm rot="-19748529">
            <a:off x="7067972" y="3131718"/>
            <a:ext cx="2514600" cy="1143000"/>
          </a:xfrm>
          <a:prstGeom prst="ellipse">
            <a:avLst/>
          </a:prstGeom>
          <a:gradFill rotWithShape="1">
            <a:gsLst>
              <a:gs pos="0">
                <a:srgbClr val="6699FF"/>
              </a:gs>
              <a:gs pos="50000">
                <a:schemeClr val="bg1"/>
              </a:gs>
              <a:gs pos="100000">
                <a:srgbClr val="6699FF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>
                <a:solidFill>
                  <a:srgbClr val="000000"/>
                </a:solidFill>
              </a:rPr>
              <a:t>Competition</a:t>
            </a:r>
          </a:p>
        </p:txBody>
      </p:sp>
      <p:sp>
        <p:nvSpPr>
          <p:cNvPr id="131080" name="Oval 8"/>
          <p:cNvSpPr>
            <a:spLocks noChangeArrowheads="1"/>
          </p:cNvSpPr>
          <p:nvPr/>
        </p:nvSpPr>
        <p:spPr bwMode="auto">
          <a:xfrm>
            <a:off x="4724400" y="3619501"/>
            <a:ext cx="2209800" cy="990600"/>
          </a:xfrm>
          <a:prstGeom prst="ellipse">
            <a:avLst/>
          </a:prstGeom>
          <a:gradFill rotWithShape="1">
            <a:gsLst>
              <a:gs pos="0">
                <a:srgbClr val="0066CC"/>
              </a:gs>
              <a:gs pos="50000">
                <a:schemeClr val="bg1"/>
              </a:gs>
              <a:gs pos="100000">
                <a:srgbClr val="0066CC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</a:rPr>
              <a:t>Intermediaries</a:t>
            </a:r>
          </a:p>
        </p:txBody>
      </p:sp>
      <p:sp>
        <p:nvSpPr>
          <p:cNvPr id="131081" name="Oval 9"/>
          <p:cNvSpPr>
            <a:spLocks noChangeArrowheads="1"/>
          </p:cNvSpPr>
          <p:nvPr/>
        </p:nvSpPr>
        <p:spPr bwMode="auto">
          <a:xfrm>
            <a:off x="4724400" y="5067300"/>
            <a:ext cx="2209800" cy="990600"/>
          </a:xfrm>
          <a:prstGeom prst="ellipse">
            <a:avLst/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189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dirty="0">
                <a:solidFill>
                  <a:srgbClr val="000000"/>
                </a:solidFill>
              </a:rPr>
              <a:t>Customers</a:t>
            </a:r>
          </a:p>
        </p:txBody>
      </p:sp>
      <p:cxnSp>
        <p:nvCxnSpPr>
          <p:cNvPr id="18440" name="AutoShape 10"/>
          <p:cNvCxnSpPr>
            <a:cxnSpLocks noChangeShapeType="1"/>
            <a:stCxn id="131077" idx="1"/>
            <a:endCxn id="131078" idx="0"/>
          </p:cNvCxnSpPr>
          <p:nvPr/>
        </p:nvCxnSpPr>
        <p:spPr bwMode="auto">
          <a:xfrm rot="16200000" flipH="1" flipV="1">
            <a:off x="3537180" y="1609731"/>
            <a:ext cx="910808" cy="2148120"/>
          </a:xfrm>
          <a:prstGeom prst="curvedConnector3">
            <a:avLst>
              <a:gd name="adj1" fmla="val -24068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1" name="AutoShape 11"/>
          <p:cNvCxnSpPr>
            <a:cxnSpLocks noChangeShapeType="1"/>
            <a:stCxn id="131077" idx="7"/>
            <a:endCxn id="131079" idx="0"/>
          </p:cNvCxnSpPr>
          <p:nvPr/>
        </p:nvCxnSpPr>
        <p:spPr bwMode="auto">
          <a:xfrm rot="16200000" flipH="1">
            <a:off x="7131688" y="1725906"/>
            <a:ext cx="984231" cy="1989192"/>
          </a:xfrm>
          <a:prstGeom prst="curvedConnector3">
            <a:avLst>
              <a:gd name="adj1" fmla="val -20192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2" name="AutoShape 12"/>
          <p:cNvCxnSpPr>
            <a:cxnSpLocks noChangeShapeType="1"/>
            <a:stCxn id="131077" idx="4"/>
            <a:endCxn id="131080" idx="0"/>
          </p:cNvCxnSpPr>
          <p:nvPr/>
        </p:nvCxnSpPr>
        <p:spPr bwMode="auto">
          <a:xfrm flipH="1">
            <a:off x="5829300" y="3008876"/>
            <a:ext cx="18626" cy="610625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3" name="AutoShape 14"/>
          <p:cNvCxnSpPr>
            <a:cxnSpLocks noChangeShapeType="1"/>
            <a:stCxn id="131080" idx="4"/>
            <a:endCxn id="131081" idx="0"/>
          </p:cNvCxnSpPr>
          <p:nvPr/>
        </p:nvCxnSpPr>
        <p:spPr bwMode="auto">
          <a:xfrm>
            <a:off x="5829300" y="4610101"/>
            <a:ext cx="0" cy="457199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4" name="AutoShape 15"/>
          <p:cNvCxnSpPr>
            <a:cxnSpLocks noChangeShapeType="1"/>
            <a:stCxn id="131078" idx="3"/>
            <a:endCxn id="131080" idx="3"/>
          </p:cNvCxnSpPr>
          <p:nvPr/>
        </p:nvCxnSpPr>
        <p:spPr bwMode="auto">
          <a:xfrm rot="16200000" flipH="1">
            <a:off x="3866000" y="3283013"/>
            <a:ext cx="38710" cy="2325326"/>
          </a:xfrm>
          <a:prstGeom prst="curvedConnector3">
            <a:avLst>
              <a:gd name="adj1" fmla="val 1065306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8445" name="AutoShape 16"/>
          <p:cNvCxnSpPr>
            <a:cxnSpLocks noChangeShapeType="1"/>
            <a:stCxn id="131079" idx="5"/>
            <a:endCxn id="131080" idx="5"/>
          </p:cNvCxnSpPr>
          <p:nvPr/>
        </p:nvCxnSpPr>
        <p:spPr bwMode="auto">
          <a:xfrm rot="5400000" flipH="1">
            <a:off x="7725341" y="3350273"/>
            <a:ext cx="41094" cy="2270611"/>
          </a:xfrm>
          <a:prstGeom prst="curvedConnector3">
            <a:avLst>
              <a:gd name="adj1" fmla="val -809305"/>
            </a:avLst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66085390"/>
      </p:ext>
    </p:extLst>
  </p:cSld>
  <p:clrMapOvr>
    <a:masterClrMapping/>
  </p:clrMapOvr>
  <p:transition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6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6CA1F6-F860-41FD-94C1-A3794812D1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356" y="1074063"/>
            <a:ext cx="10337292" cy="470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969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303032" cy="1450757"/>
          </a:xfrm>
        </p:spPr>
        <p:txBody>
          <a:bodyPr/>
          <a:lstStyle/>
          <a:p>
            <a:r>
              <a:rPr lang="en-GB" altLang="en-US" b="1" dirty="0"/>
              <a:t>McCarthy’s (1960) 4Ps – The Marketing Mix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Developing a product/service that people want. Including services, people, places and ideas. </a:t>
            </a:r>
          </a:p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consumers access the ‘product’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Must consider the distribution channel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Setting a price that people are willing to pay</a:t>
            </a:r>
          </a:p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way we communicate with consumers about our product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‘making them aware’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3726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2566989" y="617538"/>
            <a:ext cx="7921625" cy="1143000"/>
          </a:xfrm>
        </p:spPr>
        <p:txBody>
          <a:bodyPr/>
          <a:lstStyle/>
          <a:p>
            <a:r>
              <a:rPr lang="en-GB" altLang="en-US" sz="3800" b="1"/>
              <a:t>The Marketing Mix For Services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706688" y="2017714"/>
            <a:ext cx="7772400" cy="4554537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Booms &amp;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Bitner’s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(1981) 7Ps added the following to the 4P ‘mix’</a:t>
            </a:r>
          </a:p>
          <a:p>
            <a:pPr lvl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</a:p>
          <a:p>
            <a:pPr lvl="2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those who deliver the service to consumers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Physical Evidence</a:t>
            </a:r>
          </a:p>
          <a:p>
            <a:pPr lvl="2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that is associated with the consumer obtaining the service.  Décor, uniforms – which indicate the quality</a:t>
            </a:r>
          </a:p>
          <a:p>
            <a:pPr lvl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  <a:p>
            <a:pPr lvl="2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by which consumers access our service. Making the transaction easy for the customer</a:t>
            </a:r>
          </a:p>
        </p:txBody>
      </p:sp>
    </p:spTree>
    <p:extLst>
      <p:ext uri="{BB962C8B-B14F-4D97-AF65-F5344CB8AC3E}">
        <p14:creationId xmlns:p14="http://schemas.microsoft.com/office/powerpoint/2010/main" val="240027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The Product Lifecycle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335" y="1051488"/>
            <a:ext cx="6275667" cy="475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90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Relationship between the Marketing Mix and the Product Lifecycle</a:t>
            </a:r>
            <a:endParaRPr lang="en-GB"/>
          </a:p>
        </p:txBody>
      </p:sp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Organisations need to ensure they create a successful mix of: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right product (service)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Sold at the right price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right place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the most suitable form of promotion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58A7E4-5896-41D6-BDB9-27C430A20C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02" b="1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07002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Activity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Group task</a:t>
            </a:r>
          </a:p>
          <a:p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</a:rPr>
              <a:t>Experian Case Study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E6E0BC5E-BBFC-A863-2CEB-A77D93C4B3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40" r="2755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087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Video 2051">
            <a:extLst>
              <a:ext uri="{FF2B5EF4-FFF2-40B4-BE49-F238E27FC236}">
                <a16:creationId xmlns:a16="http://schemas.microsoft.com/office/drawing/2014/main" id="{8A977192-61A3-71FB-2E4C-BEF0147065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>
            <a:alphaModFix/>
          </a:blip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4B986F88-1433-4AF7-AF71-41A89DC93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46064">
                <a:srgbClr val="000000">
                  <a:alpha val="30000"/>
                </a:srgbClr>
              </a:gs>
              <a:gs pos="68000">
                <a:srgbClr val="000000">
                  <a:alpha val="20000"/>
                </a:srgbClr>
              </a:gs>
              <a:gs pos="0">
                <a:schemeClr val="tx1">
                  <a:alpha val="0"/>
                </a:schemeClr>
              </a:gs>
              <a:gs pos="26000">
                <a:schemeClr val="tx1">
                  <a:alpha val="2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BDF4BC0B-E63F-41A8-BC05-723796AD35E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Segmentation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Rectangle 77">
            <a:extLst>
              <a:ext uri="{FF2B5EF4-FFF2-40B4-BE49-F238E27FC236}">
                <a16:creationId xmlns:a16="http://schemas.microsoft.com/office/drawing/2014/main" id="{A44FFD5D-B985-4624-BBCD-50AD2E168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6400798"/>
            <a:ext cx="12188952" cy="457201"/>
          </a:xfrm>
          <a:prstGeom prst="rect">
            <a:avLst/>
          </a:prstGeom>
          <a:gradFill>
            <a:gsLst>
              <a:gs pos="61000">
                <a:srgbClr val="000000">
                  <a:alpha val="10000"/>
                </a:srgbClr>
              </a:gs>
              <a:gs pos="700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20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0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05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48E4D-89F8-4A95-879D-76CC43136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The identification of different market opportunities</a:t>
            </a:r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2786AF-3550-08D9-0A79-EFD59B1F02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977654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0583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3" name="Rectangle 19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" name="Rectangle 2">
            <a:extLst>
              <a:ext uri="{FF2B5EF4-FFF2-40B4-BE49-F238E27FC236}">
                <a16:creationId xmlns:a16="http://schemas.microsoft.com/office/drawing/2014/main" id="{B845F49A-2428-4C88-95D6-C027CE33C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286603"/>
            <a:ext cx="6437363" cy="1450757"/>
          </a:xfrm>
        </p:spPr>
        <p:txBody>
          <a:bodyPr>
            <a:normAutofit/>
          </a:bodyPr>
          <a:lstStyle/>
          <a:p>
            <a:r>
              <a:rPr lang="en-GB" altLang="en-US" b="1"/>
              <a:t>Market segmentation may be defined as:</a:t>
            </a:r>
          </a:p>
        </p:txBody>
      </p:sp>
      <p:cxnSp>
        <p:nvCxnSpPr>
          <p:cNvPr id="194" name="Straight Connector 193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4" name="Rectangle 3">
            <a:extLst>
              <a:ext uri="{FF2B5EF4-FFF2-40B4-BE49-F238E27FC236}">
                <a16:creationId xmlns:a16="http://schemas.microsoft.com/office/drawing/2014/main" id="{69EBCB04-3CB4-426C-A043-A5E5102097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7281" y="2108201"/>
            <a:ext cx="6388242" cy="376089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dirty="0">
                <a:latin typeface="Constantia" panose="02030602050306030303" pitchFamily="18" charset="0"/>
              </a:rPr>
              <a:t>	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>
              <a:latin typeface="Constantia" panose="02030602050306030303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>
                <a:latin typeface="Constantia" panose="02030602050306030303" pitchFamily="18" charset="0"/>
              </a:rPr>
              <a:t>	</a:t>
            </a:r>
            <a:r>
              <a:rPr lang="ja-JP" altLang="en-GB" dirty="0">
                <a:latin typeface="Constantia" panose="02030602050306030303" pitchFamily="18" charset="0"/>
                <a:ea typeface="ＭＳ 明朝" panose="02020609040205080304" pitchFamily="49" charset="-128"/>
              </a:rPr>
              <a:t>‘</a:t>
            </a:r>
            <a:r>
              <a:rPr lang="en-GB" altLang="ja-JP" dirty="0">
                <a:latin typeface="Constantia" panose="02030602050306030303" pitchFamily="18" charset="0"/>
              </a:rPr>
              <a:t>the subdividing of a market into distinct and increasingly homogenous subgroups of customers, where any sub-group can conceivably be selected as a target to be met with a distinct marketing mix</a:t>
            </a:r>
            <a:r>
              <a:rPr lang="ja-JP" altLang="en-GB" dirty="0">
                <a:latin typeface="Constantia" panose="02030602050306030303" pitchFamily="18" charset="0"/>
                <a:ea typeface="ＭＳ 明朝" panose="02020609040205080304" pitchFamily="49" charset="-128"/>
              </a:rPr>
              <a:t>’</a:t>
            </a:r>
            <a:endParaRPr lang="en-GB" altLang="ja-JP" dirty="0">
              <a:latin typeface="Constantia" panose="02030602050306030303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GB" altLang="en-US" dirty="0">
              <a:latin typeface="Constantia" panose="02030602050306030303" pitchFamily="18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>
                <a:latin typeface="Constantia" panose="02030602050306030303" pitchFamily="18" charset="0"/>
              </a:rPr>
              <a:t>(Cannon, 1980)</a:t>
            </a:r>
          </a:p>
        </p:txBody>
      </p:sp>
      <p:pic>
        <p:nvPicPr>
          <p:cNvPr id="192" name="Graphic 191" descr="Social Network">
            <a:extLst>
              <a:ext uri="{FF2B5EF4-FFF2-40B4-BE49-F238E27FC236}">
                <a16:creationId xmlns:a16="http://schemas.microsoft.com/office/drawing/2014/main" id="{02671823-4851-2273-A2A4-392467E725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3" y="1492450"/>
            <a:ext cx="3412514" cy="3412514"/>
          </a:xfrm>
          <a:prstGeom prst="rect">
            <a:avLst/>
          </a:prstGeom>
        </p:spPr>
      </p:pic>
      <p:sp>
        <p:nvSpPr>
          <p:cNvPr id="195" name="Rectangle 194">
            <a:extLst>
              <a:ext uri="{FF2B5EF4-FFF2-40B4-BE49-F238E27FC236}">
                <a16:creationId xmlns:a16="http://schemas.microsoft.com/office/drawing/2014/main" id="{FEC9799F-A0B8-45B9-8164-71F283892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ACD15-C803-4AAF-94FC-83DCE41E7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altLang="en-US" sz="4300" b="1">
                <a:latin typeface="Calibri" panose="020F0502020204030204" pitchFamily="34" charset="0"/>
              </a:rPr>
              <a:t>Benefits of Segmentation</a:t>
            </a:r>
            <a:endParaRPr lang="en-GB" sz="43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BAC3C6-8EB5-9107-0FDA-36B715AC22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9754814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34127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4">
            <a:extLst>
              <a:ext uri="{FF2B5EF4-FFF2-40B4-BE49-F238E27FC236}">
                <a16:creationId xmlns:a16="http://schemas.microsoft.com/office/drawing/2014/main" id="{3D32BC63-08A4-4432-8E75-635977814E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389" y="273050"/>
            <a:ext cx="8785225" cy="1143000"/>
          </a:xfrm>
        </p:spPr>
        <p:txBody>
          <a:bodyPr/>
          <a:lstStyle/>
          <a:p>
            <a:r>
              <a:rPr lang="en-GB" altLang="en-US" sz="3200" b="1" dirty="0">
                <a:latin typeface="Calibri" panose="020F0502020204030204" pitchFamily="34" charset="0"/>
              </a:rPr>
              <a:t>3.  Psychographic (lifestyle) segmentation</a:t>
            </a:r>
          </a:p>
        </p:txBody>
      </p:sp>
      <p:sp>
        <p:nvSpPr>
          <p:cNvPr id="11267" name="Rectangle 5">
            <a:extLst>
              <a:ext uri="{FF2B5EF4-FFF2-40B4-BE49-F238E27FC236}">
                <a16:creationId xmlns:a16="http://schemas.microsoft.com/office/drawing/2014/main" id="{307122EE-238D-4811-AAA6-F36A893BB77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774825" y="1936711"/>
            <a:ext cx="4241800" cy="4516478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sz="3200" b="1" dirty="0">
                <a:latin typeface="Constantia" charset="0"/>
              </a:rPr>
              <a:t>Activities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Work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Hobbies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Social Events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Vacation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Entertainment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Club membership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Community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Shopping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Sports</a:t>
            </a:r>
          </a:p>
        </p:txBody>
      </p:sp>
      <p:sp>
        <p:nvSpPr>
          <p:cNvPr id="11268" name="Rectangle 6">
            <a:extLst>
              <a:ext uri="{FF2B5EF4-FFF2-40B4-BE49-F238E27FC236}">
                <a16:creationId xmlns:a16="http://schemas.microsoft.com/office/drawing/2014/main" id="{B5F0B21B-9239-4743-B04A-A2C71A1DD453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169026" y="1936711"/>
            <a:ext cx="4037013" cy="4660940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sz="3200" b="1" dirty="0">
                <a:latin typeface="Constantia" charset="0"/>
              </a:rPr>
              <a:t>Interests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Family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Home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Job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Community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Recreation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Fashion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Food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Media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Achievements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>
            <a:extLst>
              <a:ext uri="{FF2B5EF4-FFF2-40B4-BE49-F238E27FC236}">
                <a16:creationId xmlns:a16="http://schemas.microsoft.com/office/drawing/2014/main" id="{619C9169-484C-4790-A603-DD681EDDA7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5" y="273050"/>
            <a:ext cx="8642350" cy="1143000"/>
          </a:xfrm>
        </p:spPr>
        <p:txBody>
          <a:bodyPr/>
          <a:lstStyle/>
          <a:p>
            <a:r>
              <a:rPr lang="en-GB" altLang="en-US" sz="3200" b="1">
                <a:latin typeface="Calibri" panose="020F0502020204030204" pitchFamily="34" charset="0"/>
              </a:rPr>
              <a:t>3.  Psychographic (lifestyle) segmentation</a:t>
            </a:r>
          </a:p>
        </p:txBody>
      </p:sp>
      <p:sp>
        <p:nvSpPr>
          <p:cNvPr id="12291" name="Rectangle 4">
            <a:extLst>
              <a:ext uri="{FF2B5EF4-FFF2-40B4-BE49-F238E27FC236}">
                <a16:creationId xmlns:a16="http://schemas.microsoft.com/office/drawing/2014/main" id="{393F82DA-FAE0-4827-BB10-44DFFC8B2D4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979613" y="1925352"/>
            <a:ext cx="4037012" cy="4456399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sz="3200" b="1" dirty="0">
                <a:latin typeface="Constantia" charset="0"/>
              </a:rPr>
              <a:t>Opinions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Themselves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Social Issues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Politics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Business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Economics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Education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Products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Future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Culture</a:t>
            </a:r>
          </a:p>
        </p:txBody>
      </p:sp>
      <p:sp>
        <p:nvSpPr>
          <p:cNvPr id="12292" name="Rectangle 5">
            <a:extLst>
              <a:ext uri="{FF2B5EF4-FFF2-40B4-BE49-F238E27FC236}">
                <a16:creationId xmlns:a16="http://schemas.microsoft.com/office/drawing/2014/main" id="{E5FF65F5-4C5E-4EDD-84EF-DD72D127EBF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169026" y="1925352"/>
            <a:ext cx="4037013" cy="4527837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buNone/>
              <a:defRPr/>
            </a:pPr>
            <a:r>
              <a:rPr lang="en-GB" sz="3200" b="1" dirty="0">
                <a:latin typeface="Constantia" charset="0"/>
              </a:rPr>
              <a:t>Demographics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Age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Education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Income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Occupation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Family size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Dwelling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Geography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City size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onstantia" charset="0"/>
                <a:ea typeface="+mn-ea"/>
              </a:rPr>
              <a:t>Stages in lifecycle</a:t>
            </a:r>
          </a:p>
          <a:p>
            <a:pPr>
              <a:lnSpc>
                <a:spcPct val="90000"/>
              </a:lnSpc>
              <a:spcAft>
                <a:spcPts val="0"/>
              </a:spcAft>
              <a:buClr>
                <a:schemeClr val="tx1">
                  <a:lumMod val="75000"/>
                  <a:lumOff val="25000"/>
                </a:schemeClr>
              </a:buClr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Constantia" charset="0"/>
              <a:ea typeface="+mn-e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265" name="Rectangle 2">
            <a:extLst>
              <a:ext uri="{FF2B5EF4-FFF2-40B4-BE49-F238E27FC236}">
                <a16:creationId xmlns:a16="http://schemas.microsoft.com/office/drawing/2014/main" id="{43B2FEF6-5FDE-41A8-A2D2-55EE02FEBD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altLang="en-US" sz="3700" b="1">
                <a:solidFill>
                  <a:srgbClr val="FFFFFF"/>
                </a:solidFill>
                <a:latin typeface="Calibri" panose="020F0502020204030204" pitchFamily="34" charset="0"/>
              </a:rPr>
              <a:t>A Variety of Segmentation Variables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6" name="Rectangle 3">
            <a:extLst>
              <a:ext uri="{FF2B5EF4-FFF2-40B4-BE49-F238E27FC236}">
                <a16:creationId xmlns:a16="http://schemas.microsoft.com/office/drawing/2014/main" id="{ACFC815F-7F1A-4AA0-ABC7-4A32606543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altLang="en-US" sz="1800" b="1">
                <a:solidFill>
                  <a:srgbClr val="FFFFFF"/>
                </a:solidFill>
                <a:latin typeface="Constantia" panose="02030602050306030303" pitchFamily="18" charset="0"/>
              </a:rPr>
              <a:t>Single-variable segmentation</a:t>
            </a:r>
            <a:r>
              <a:rPr lang="en-GB" altLang="en-US" sz="1800">
                <a:solidFill>
                  <a:srgbClr val="FFFFFF"/>
                </a:solidFill>
                <a:latin typeface="Constantia" panose="02030602050306030303" pitchFamily="18" charset="0"/>
              </a:rPr>
              <a:t> – breaking up the market on the basis of just one variable e.g. where people live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None/>
            </a:pPr>
            <a:endParaRPr lang="en-GB" altLang="en-US" sz="1800">
              <a:solidFill>
                <a:srgbClr val="FFFFFF"/>
              </a:solidFill>
              <a:latin typeface="Constantia" panose="02030602050306030303" pitchFamily="18" charset="0"/>
            </a:endParaRPr>
          </a:p>
          <a:p>
            <a:pPr>
              <a:lnSpc>
                <a:spcPct val="100000"/>
              </a:lnSpc>
            </a:pPr>
            <a:r>
              <a:rPr lang="en-GB" altLang="en-US" sz="1800" b="1">
                <a:solidFill>
                  <a:srgbClr val="FFFFFF"/>
                </a:solidFill>
                <a:latin typeface="Constantia" panose="02030602050306030303" pitchFamily="18" charset="0"/>
              </a:rPr>
              <a:t>Multi-variable segmentation</a:t>
            </a:r>
            <a:r>
              <a:rPr lang="en-GB" altLang="en-US" sz="1800">
                <a:solidFill>
                  <a:srgbClr val="FFFFFF"/>
                </a:solidFill>
                <a:latin typeface="Constantia" panose="02030602050306030303" pitchFamily="18" charset="0"/>
              </a:rPr>
              <a:t> – using a number of basis in combination e.g. where people live </a:t>
            </a:r>
            <a:r>
              <a:rPr lang="en-GB" altLang="en-US" sz="1800" u="sng">
                <a:solidFill>
                  <a:srgbClr val="FFFFFF"/>
                </a:solidFill>
                <a:latin typeface="Constantia" panose="02030602050306030303" pitchFamily="18" charset="0"/>
              </a:rPr>
              <a:t>and</a:t>
            </a:r>
            <a:r>
              <a:rPr lang="en-GB" altLang="en-US" sz="1800">
                <a:solidFill>
                  <a:srgbClr val="FFFFFF"/>
                </a:solidFill>
                <a:latin typeface="Constantia" panose="02030602050306030303" pitchFamily="18" charset="0"/>
              </a:rPr>
              <a:t> their usage of the product </a:t>
            </a:r>
            <a:r>
              <a:rPr lang="en-GB" altLang="en-US" sz="1800" u="sng">
                <a:solidFill>
                  <a:srgbClr val="FFFFFF"/>
                </a:solidFill>
                <a:latin typeface="Constantia" panose="02030602050306030303" pitchFamily="18" charset="0"/>
              </a:rPr>
              <a:t>and</a:t>
            </a:r>
            <a:r>
              <a:rPr lang="en-GB" altLang="en-US" sz="1800">
                <a:solidFill>
                  <a:srgbClr val="FFFFFF"/>
                </a:solidFill>
                <a:latin typeface="Constantia" panose="02030602050306030303" pitchFamily="18" charset="0"/>
              </a:rPr>
              <a:t> their annual income.</a:t>
            </a:r>
          </a:p>
        </p:txBody>
      </p:sp>
      <p:pic>
        <p:nvPicPr>
          <p:cNvPr id="11268" name="Picture 11267" descr="Zigzag indicator line">
            <a:extLst>
              <a:ext uri="{FF2B5EF4-FFF2-40B4-BE49-F238E27FC236}">
                <a16:creationId xmlns:a16="http://schemas.microsoft.com/office/drawing/2014/main" id="{8F7EB1EC-AEDF-4301-B8BF-E61EE60A04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94" r="15740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289" name="Rectangle 2">
            <a:extLst>
              <a:ext uri="{FF2B5EF4-FFF2-40B4-BE49-F238E27FC236}">
                <a16:creationId xmlns:a16="http://schemas.microsoft.com/office/drawing/2014/main" id="{4E14695B-B35E-4F20-AC3E-05CB7878DF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altLang="en-US" sz="4000" b="1">
                <a:solidFill>
                  <a:srgbClr val="FFFFFF"/>
                </a:solidFill>
                <a:latin typeface="Calibri" panose="020F0502020204030204" pitchFamily="34" charset="0"/>
              </a:rPr>
              <a:t>Effective Segmentation</a:t>
            </a:r>
          </a:p>
        </p:txBody>
      </p:sp>
      <p:pic>
        <p:nvPicPr>
          <p:cNvPr id="15365" name="Picture 15364" descr="Colour pencils drawing curves on background">
            <a:extLst>
              <a:ext uri="{FF2B5EF4-FFF2-40B4-BE49-F238E27FC236}">
                <a16:creationId xmlns:a16="http://schemas.microsoft.com/office/drawing/2014/main" id="{56412F1E-7548-DD14-8EE6-BA82420C65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422" r="-1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42AFFC5-F11D-4B19-AFF3-4F5F496E03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altLang="en-US" sz="1700" b="1">
                <a:solidFill>
                  <a:srgbClr val="FFFFFF"/>
                </a:solidFill>
                <a:latin typeface="Constantia" panose="02030602050306030303" pitchFamily="18" charset="0"/>
              </a:rPr>
              <a:t>Measurability</a:t>
            </a:r>
            <a:r>
              <a:rPr lang="en-GB" altLang="en-US" sz="1700">
                <a:solidFill>
                  <a:srgbClr val="FFFFFF"/>
                </a:solidFill>
                <a:latin typeface="Constantia" panose="02030602050306030303" pitchFamily="18" charset="0"/>
              </a:rPr>
              <a:t> – how easily can a characteristic be quantified? E.g. may know the number of people in an area, but cannot find out their hobbies</a:t>
            </a:r>
          </a:p>
          <a:p>
            <a:r>
              <a:rPr lang="en-GB" altLang="en-US" sz="1700" b="1">
                <a:solidFill>
                  <a:srgbClr val="FFFFFF"/>
                </a:solidFill>
                <a:latin typeface="Constantia" panose="02030602050306030303" pitchFamily="18" charset="0"/>
              </a:rPr>
              <a:t>Accessibility</a:t>
            </a:r>
            <a:r>
              <a:rPr lang="en-GB" altLang="en-US" sz="1700">
                <a:solidFill>
                  <a:srgbClr val="FFFFFF"/>
                </a:solidFill>
                <a:latin typeface="Constantia" panose="02030602050306030303" pitchFamily="18" charset="0"/>
              </a:rPr>
              <a:t> – how easy is it to communicate with the customer? Or to distribute the product to them?</a:t>
            </a:r>
          </a:p>
          <a:p>
            <a:r>
              <a:rPr lang="en-GB" altLang="en-US" sz="1700" b="1">
                <a:solidFill>
                  <a:srgbClr val="FFFFFF"/>
                </a:solidFill>
                <a:latin typeface="Constantia" panose="02030602050306030303" pitchFamily="18" charset="0"/>
              </a:rPr>
              <a:t>Substantiality</a:t>
            </a:r>
            <a:r>
              <a:rPr lang="en-GB" altLang="en-US" sz="1700">
                <a:solidFill>
                  <a:srgbClr val="FFFFFF"/>
                </a:solidFill>
                <a:latin typeface="Constantia" panose="02030602050306030303" pitchFamily="18" charset="0"/>
              </a:rPr>
              <a:t> – a minimum segment size is needed to recoup initial expenditure</a:t>
            </a:r>
          </a:p>
          <a:p>
            <a:r>
              <a:rPr lang="en-GB" altLang="en-US" sz="1700" b="1">
                <a:solidFill>
                  <a:srgbClr val="FFFFFF"/>
                </a:solidFill>
                <a:latin typeface="Constantia" panose="02030602050306030303" pitchFamily="18" charset="0"/>
              </a:rPr>
              <a:t>Sustainability</a:t>
            </a:r>
            <a:r>
              <a:rPr lang="en-GB" altLang="en-US" sz="1700">
                <a:solidFill>
                  <a:srgbClr val="FFFFFF"/>
                </a:solidFill>
                <a:latin typeface="Constantia" panose="02030602050306030303" pitchFamily="18" charset="0"/>
              </a:rPr>
              <a:t> – the segment needs to be sustained for a minimum period to recoup costs and make it worth the effort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371D5FD0-B5E8-40CD-8850-985DD5A6E7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Calibri" panose="020F0502020204030204" pitchFamily="34" charset="0"/>
              </a:rPr>
              <a:t>Approaches to Segmentation</a:t>
            </a:r>
          </a:p>
        </p:txBody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4D657E93-1AB0-42B4-B520-CC16B4D4EC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2357438"/>
            <a:ext cx="8229600" cy="3967162"/>
          </a:xfrm>
        </p:spPr>
        <p:txBody>
          <a:bodyPr/>
          <a:lstStyle/>
          <a:p>
            <a:r>
              <a:rPr lang="en-GB" altLang="en-US" sz="3600">
                <a:latin typeface="Constantia" panose="02030602050306030303" pitchFamily="18" charset="0"/>
              </a:rPr>
              <a:t>Undifferentiated</a:t>
            </a:r>
          </a:p>
          <a:p>
            <a:r>
              <a:rPr lang="en-GB" altLang="en-US" sz="3600">
                <a:latin typeface="Constantia" panose="02030602050306030303" pitchFamily="18" charset="0"/>
              </a:rPr>
              <a:t>Differentiated</a:t>
            </a:r>
          </a:p>
          <a:p>
            <a:r>
              <a:rPr lang="en-GB" altLang="en-US" sz="3600">
                <a:latin typeface="Constantia" panose="02030602050306030303" pitchFamily="18" charset="0"/>
              </a:rPr>
              <a:t>Concentrated.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Today we have looked at 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04362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377D4-764A-4184-845D-08FD327DC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Next week is Good Friday so there won’t be a lecture.  </a:t>
            </a:r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4FA8A11A-E0A0-4672-A17E-32CC5B42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90558" y="1298448"/>
            <a:ext cx="0" cy="22860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292D7FC5-B427-4FF7-8FC7-9DA3C276D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87975" y="1298448"/>
            <a:ext cx="0" cy="22860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Rectangle 86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477799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124</TotalTime>
  <Words>771</Words>
  <Application>Microsoft Macintosh PowerPoint</Application>
  <PresentationFormat>Widescreen</PresentationFormat>
  <Paragraphs>137</Paragraphs>
  <Slides>20</Slides>
  <Notes>12</Notes>
  <HiddenSlides>2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Constantia</vt:lpstr>
      <vt:lpstr>Georgia Pro Cond Light</vt:lpstr>
      <vt:lpstr>Speak Pro</vt:lpstr>
      <vt:lpstr>Wingdings</vt:lpstr>
      <vt:lpstr>RetrospectVTI</vt:lpstr>
      <vt:lpstr>PowerPoint Presentation</vt:lpstr>
      <vt:lpstr>Marketing Mix</vt:lpstr>
      <vt:lpstr> The Marketing Environment</vt:lpstr>
      <vt:lpstr>PowerPoint Presentation</vt:lpstr>
      <vt:lpstr>McCarthy’s (1960) 4Ps – The Marketing Mix</vt:lpstr>
      <vt:lpstr>The Marketing Mix For Services</vt:lpstr>
      <vt:lpstr>The Product Lifecycle</vt:lpstr>
      <vt:lpstr>Relationship between the Marketing Mix and the Product Lifecycle</vt:lpstr>
      <vt:lpstr>Activity </vt:lpstr>
      <vt:lpstr>Segmentation</vt:lpstr>
      <vt:lpstr>The identification of different market opportunities</vt:lpstr>
      <vt:lpstr>Market segmentation may be defined as:</vt:lpstr>
      <vt:lpstr>Benefits of Segmentation</vt:lpstr>
      <vt:lpstr>3.  Psychographic (lifestyle) segmentation</vt:lpstr>
      <vt:lpstr>3.  Psychographic (lifestyle) segmentation</vt:lpstr>
      <vt:lpstr>A Variety of Segmentation Variables</vt:lpstr>
      <vt:lpstr>Effective Segmentation</vt:lpstr>
      <vt:lpstr>Approaches to Segmentation</vt:lpstr>
      <vt:lpstr>Today we have looked at …..</vt:lpstr>
      <vt:lpstr>Next week is Good Friday so there won’t be a lecture.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14</cp:revision>
  <dcterms:created xsi:type="dcterms:W3CDTF">2021-12-13T12:42:04Z</dcterms:created>
  <dcterms:modified xsi:type="dcterms:W3CDTF">2022-04-08T12:33:28Z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