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6" r:id="rId3"/>
    <p:sldId id="267" r:id="rId4"/>
    <p:sldId id="268" r:id="rId5"/>
    <p:sldId id="269" r:id="rId6"/>
    <p:sldId id="270" r:id="rId7"/>
    <p:sldId id="265" r:id="rId8"/>
    <p:sldId id="272" r:id="rId9"/>
    <p:sldId id="273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005" autoAdjust="0"/>
    <p:restoredTop sz="94660"/>
  </p:normalViewPr>
  <p:slideViewPr>
    <p:cSldViewPr snapToGrid="0">
      <p:cViewPr>
        <p:scale>
          <a:sx n="92" d="100"/>
          <a:sy n="92" d="100"/>
        </p:scale>
        <p:origin x="66" y="4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80495C-CCDF-C2ED-1A07-CCEDF05DD4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03D0543-B850-3FDB-A206-F4450797F7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7ADF97-E418-ABA3-90CA-2AEA8AE099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7F673B-7D07-4277-9038-70D88178A7A6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3D5857-22A3-FD3F-6A27-27E2DDE04E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EFDC96-D67E-BAB2-267F-39EF1D641E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C4F96-1EFD-423A-916E-E75E34086F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81315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706B57-8C64-D28F-14C7-57B64BB81A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3A6A0C-3F23-7646-88F9-3C27C868B1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E7F7E7-D542-A148-3369-27F928FB82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7F673B-7D07-4277-9038-70D88178A7A6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02BB1B-3694-DDA1-C4A9-2FE4B379C6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82205F-FDEC-0F75-23DB-D05079543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C4F96-1EFD-423A-916E-E75E34086F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92270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3AC294-18E1-BFAE-2E06-EDFC063E2C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415695-406E-1E14-1844-D7C2A47E9D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60436C-01D8-E56F-9373-DC4B0E9086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7F673B-7D07-4277-9038-70D88178A7A6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912BC7-6142-98D1-45B3-B5AF76B99A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B3B41F-4D60-49A2-15CE-DA69731526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C4F96-1EFD-423A-916E-E75E34086F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21227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C5EA6A-15E5-2734-D4B0-9583116E22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4DF48B-50BC-1A1D-0BF5-0D20E9DD1E9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D20438-731E-148E-48A0-F131439429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8820B5-6558-79F3-C5DB-5AE5DC093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7F673B-7D07-4277-9038-70D88178A7A6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75CA71-B8EC-4C75-0F61-DA17E40B73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B07AE12-F8F6-ED84-5AEC-D1E2BBA05E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C4F96-1EFD-423A-916E-E75E34086F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38727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716774-FD15-BF87-4FFC-E5FE5207B1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8916F9D-B920-0AFA-E390-C7F6152C98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5EF6DE-587E-0A2A-1F2E-27073F26B02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1E717A6-216A-020C-3424-8B3D38ADFA2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BD06A3-3E79-3E3A-BACE-3D7682D75D0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5200381-9E0A-781F-C75B-4ECA32E8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7F673B-7D07-4277-9038-70D88178A7A6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A878F58-C17E-F1EC-C3F2-ED541E23F0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D434B95-9B3E-BC72-08FB-2CFA8C3A6C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C4F96-1EFD-423A-916E-E75E34086F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54731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01086-0172-3938-89FB-F764272A4D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5C9C0F5-FE84-D3F5-1F1E-D622D9C815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7F673B-7D07-4277-9038-70D88178A7A6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CA862E4-A856-85B5-0B81-16E4F95CBA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FA6836-261B-26ED-EE4E-733FC33C92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C4F96-1EFD-423A-916E-E75E34086F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05633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9FAE77A-6AD4-3F9E-1CFB-78E26B845B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7F673B-7D07-4277-9038-70D88178A7A6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1C100BD-DFCF-4CC8-EFF2-C4F6F60127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7977042-3F4B-28B2-05C0-878F25AFFC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C4F96-1EFD-423A-916E-E75E34086F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8235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78DF6E-66CF-3627-5E8E-5CC879C7B0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87F08E-1DD7-8725-D45A-55234707ED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73FFA9-DE86-8700-B3DD-35F4DEC402A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056646-B575-EADC-230B-840EC6A9F2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7F673B-7D07-4277-9038-70D88178A7A6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64556F8-2032-BA10-5ED1-A0356E9A5A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42E550-0841-9A31-A8A2-66FF19A513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C4F96-1EFD-423A-916E-E75E34086F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63390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9B1B17-826A-558F-EF4E-61D3BE2672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AC71E1D-124D-0666-59A8-CA2F0F9AFBB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F21A417-312A-F49C-A21F-B12306DAEE4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039E13-2F9C-68AD-47A2-BAC9E8CBD2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7F673B-7D07-4277-9038-70D88178A7A6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3545C6C-7F13-A486-01B1-95388D0AA0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D40BE54-8030-3FBD-995E-FE5BEA4FCC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C4F96-1EFD-423A-916E-E75E34086F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12825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FD60B-3FF9-10BA-16B2-6B3A66ACE9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FA84F85-BDCD-4900-2EC7-1F368C1A0C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CE4FF2-4ED5-5EAE-36A0-F50CDD349E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7F673B-7D07-4277-9038-70D88178A7A6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4BFDC8-B071-057E-C040-F23D6E3867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332500-333B-3343-3F0E-411784F5CF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C4F96-1EFD-423A-916E-E75E34086F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4415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75F2F7E-3A09-0FC8-E1F7-37280FD3D0C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C26124C-6358-966C-FDAF-8A8D9833ECF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ACA4EF-9DF7-54AD-68B1-357B00931B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7F673B-7D07-4277-9038-70D88178A7A6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865E90-6C9D-C60A-740E-35B1AC1A1C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51A375-532E-25C4-80E7-C745982779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C4F96-1EFD-423A-916E-E75E34086F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07013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52B3FC7-4284-7C52-5DA2-C59EB440D6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453387-D319-1CB5-F454-67F8671616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40936D-8418-DD68-25E3-49CC131F2F9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7F673B-7D07-4277-9038-70D88178A7A6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17C48F-16BC-38DC-B644-A73F66EEF68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96A3BB-A08D-0744-8DFE-55945DB1090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3C4F96-1EFD-423A-916E-E75E34086F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66237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229999-0120-C1F8-CB84-BC8EEE712E3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Pass by Value and Pass by Reference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B65228-26F2-058E-79AF-12339E19953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50016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523082-B491-DF24-B052-0D61A965F1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Pass by Value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16F36E-753A-1726-6107-8627B344DF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We’ve already seen that we can pass a copy of a variable to a function.</a:t>
            </a:r>
          </a:p>
          <a:p>
            <a:pPr marL="0" indent="0">
              <a:buNone/>
            </a:pPr>
            <a:r>
              <a:rPr lang="en-GB" dirty="0"/>
              <a:t>We know that the original parameter passed will not change.  </a:t>
            </a:r>
          </a:p>
          <a:p>
            <a:pPr marL="0" indent="0">
              <a:buNone/>
            </a:pPr>
            <a:r>
              <a:rPr lang="en-GB" b="1" dirty="0"/>
              <a:t>We cannot alter the variable passed to the </a:t>
            </a:r>
            <a:r>
              <a:rPr lang="en-GB" b="1" dirty="0" err="1"/>
              <a:t>functon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Sometimes we may want to do this.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Consider the following code that tries to swap two variables</a:t>
            </a:r>
            <a:r>
              <a:rPr lang="en-GB" b="1" dirty="0"/>
              <a:t> (it won’t work!)</a:t>
            </a:r>
            <a:r>
              <a:rPr lang="en-GB" dirty="0"/>
              <a:t>:-</a:t>
            </a:r>
          </a:p>
        </p:txBody>
      </p:sp>
    </p:spTree>
    <p:extLst>
      <p:ext uri="{BB962C8B-B14F-4D97-AF65-F5344CB8AC3E}">
        <p14:creationId xmlns:p14="http://schemas.microsoft.com/office/powerpoint/2010/main" val="6916540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BFA99F32-FBE7-A390-D038-B20809FAC6F4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8765" y="741363"/>
            <a:ext cx="11440390" cy="46281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en-US" altLang="en-US" dirty="0"/>
              <a:t>#</a:t>
            </a:r>
            <a:r>
              <a:rPr lang="en-US" altLang="en-US" b="1" dirty="0">
                <a:latin typeface="Courier New" panose="02070309020205020404" pitchFamily="49" charset="0"/>
              </a:rPr>
              <a:t>include &lt;iostream&gt;</a:t>
            </a:r>
          </a:p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en-US" altLang="en-US" b="1" dirty="0">
                <a:latin typeface="Courier New" panose="02070309020205020404" pitchFamily="49" charset="0"/>
              </a:rPr>
              <a:t>using namespace std;</a:t>
            </a:r>
          </a:p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en-US" altLang="en-US" b="1" dirty="0">
                <a:latin typeface="Courier New" panose="02070309020205020404" pitchFamily="49" charset="0"/>
              </a:rPr>
              <a:t>void swap(int </a:t>
            </a:r>
            <a:r>
              <a:rPr lang="en-US" altLang="en-US" b="1" dirty="0" err="1">
                <a:latin typeface="Courier New" panose="02070309020205020404" pitchFamily="49" charset="0"/>
              </a:rPr>
              <a:t>x,int</a:t>
            </a:r>
            <a:r>
              <a:rPr lang="en-US" altLang="en-US" b="1" dirty="0">
                <a:latin typeface="Courier New" panose="02070309020205020404" pitchFamily="49" charset="0"/>
              </a:rPr>
              <a:t> y);</a:t>
            </a:r>
          </a:p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en-US" altLang="en-US" b="1" dirty="0">
                <a:latin typeface="Courier New" panose="02070309020205020404" pitchFamily="49" charset="0"/>
              </a:rPr>
              <a:t>int main(void)</a:t>
            </a:r>
          </a:p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en-US" altLang="en-US" b="1" dirty="0">
                <a:latin typeface="Courier New" panose="02070309020205020404" pitchFamily="49" charset="0"/>
              </a:rPr>
              <a:t>{</a:t>
            </a:r>
          </a:p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en-US" altLang="en-US" b="1" dirty="0">
                <a:latin typeface="Courier New" panose="02070309020205020404" pitchFamily="49" charset="0"/>
              </a:rPr>
              <a:t>		int num1,num2;</a:t>
            </a:r>
          </a:p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en-US" altLang="en-US" b="1" dirty="0">
                <a:latin typeface="Courier New" panose="02070309020205020404" pitchFamily="49" charset="0"/>
              </a:rPr>
              <a:t>		</a:t>
            </a:r>
            <a:r>
              <a:rPr lang="en-US" altLang="en-US" b="1" dirty="0" err="1">
                <a:latin typeface="Courier New" panose="02070309020205020404" pitchFamily="49" charset="0"/>
              </a:rPr>
              <a:t>cout</a:t>
            </a:r>
            <a:r>
              <a:rPr lang="en-US" altLang="en-US" b="1" dirty="0">
                <a:latin typeface="Courier New" panose="02070309020205020404" pitchFamily="49" charset="0"/>
              </a:rPr>
              <a:t>&lt;&lt; "enter a number: ";</a:t>
            </a:r>
          </a:p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en-US" altLang="en-US" b="1" dirty="0">
                <a:latin typeface="Courier New" panose="02070309020205020404" pitchFamily="49" charset="0"/>
              </a:rPr>
              <a:t>		</a:t>
            </a:r>
            <a:r>
              <a:rPr lang="en-US" altLang="en-US" b="1" dirty="0" err="1">
                <a:latin typeface="Courier New" panose="02070309020205020404" pitchFamily="49" charset="0"/>
              </a:rPr>
              <a:t>cin</a:t>
            </a:r>
            <a:r>
              <a:rPr lang="en-US" altLang="en-US" b="1" dirty="0">
                <a:latin typeface="Courier New" panose="02070309020205020404" pitchFamily="49" charset="0"/>
              </a:rPr>
              <a:t>&gt;&gt;num1;</a:t>
            </a:r>
          </a:p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en-US" altLang="en-US" b="1" dirty="0">
                <a:latin typeface="Courier New" panose="02070309020205020404" pitchFamily="49" charset="0"/>
              </a:rPr>
              <a:t>		</a:t>
            </a:r>
            <a:r>
              <a:rPr lang="en-US" altLang="en-US" b="1" dirty="0" err="1">
                <a:latin typeface="Courier New" panose="02070309020205020404" pitchFamily="49" charset="0"/>
              </a:rPr>
              <a:t>cout</a:t>
            </a:r>
            <a:r>
              <a:rPr lang="en-US" altLang="en-US" b="1" dirty="0">
                <a:latin typeface="Courier New" panose="02070309020205020404" pitchFamily="49" charset="0"/>
              </a:rPr>
              <a:t>&lt;&lt; "enter another number: ";</a:t>
            </a:r>
          </a:p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en-US" altLang="en-US" b="1" dirty="0">
                <a:latin typeface="Courier New" panose="02070309020205020404" pitchFamily="49" charset="0"/>
              </a:rPr>
              <a:t>		</a:t>
            </a:r>
            <a:r>
              <a:rPr lang="en-US" altLang="en-US" b="1" dirty="0" err="1">
                <a:latin typeface="Courier New" panose="02070309020205020404" pitchFamily="49" charset="0"/>
              </a:rPr>
              <a:t>cin</a:t>
            </a:r>
            <a:r>
              <a:rPr lang="en-US" altLang="en-US" b="1" dirty="0">
                <a:latin typeface="Courier New" panose="02070309020205020404" pitchFamily="49" charset="0"/>
              </a:rPr>
              <a:t>&gt;&gt;num2;</a:t>
            </a:r>
          </a:p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en-US" altLang="en-US" b="1" dirty="0">
                <a:latin typeface="Courier New" panose="02070309020205020404" pitchFamily="49" charset="0"/>
              </a:rPr>
              <a:t>		</a:t>
            </a:r>
            <a:r>
              <a:rPr lang="en-US" altLang="en-US" b="1" dirty="0" err="1">
                <a:latin typeface="Courier New" panose="02070309020205020404" pitchFamily="49" charset="0"/>
              </a:rPr>
              <a:t>cout</a:t>
            </a:r>
            <a:r>
              <a:rPr lang="en-US" altLang="en-US" b="1" dirty="0">
                <a:latin typeface="Courier New" panose="02070309020205020404" pitchFamily="49" charset="0"/>
              </a:rPr>
              <a:t>&lt;&lt;"before swap num1= "&lt;&lt; num1 &lt;&lt; "and num2= " &lt;&lt; num2&lt;&lt; </a:t>
            </a:r>
            <a:r>
              <a:rPr lang="en-US" altLang="en-US" b="1" dirty="0" err="1">
                <a:latin typeface="Courier New" panose="02070309020205020404" pitchFamily="49" charset="0"/>
              </a:rPr>
              <a:t>endl</a:t>
            </a:r>
            <a:r>
              <a:rPr lang="en-US" altLang="en-US" b="1" dirty="0">
                <a:latin typeface="Courier New" panose="02070309020205020404" pitchFamily="49" charset="0"/>
              </a:rPr>
              <a:t>;</a:t>
            </a:r>
          </a:p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en-US" altLang="en-US" b="1" dirty="0">
                <a:latin typeface="Courier New" panose="02070309020205020404" pitchFamily="49" charset="0"/>
              </a:rPr>
              <a:t>			swap (num1,num2); //WON’T SWAP!!</a:t>
            </a:r>
          </a:p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en-US" altLang="en-US" b="1" dirty="0">
                <a:latin typeface="Courier New" panose="02070309020205020404" pitchFamily="49" charset="0"/>
              </a:rPr>
              <a:t>		</a:t>
            </a:r>
            <a:r>
              <a:rPr lang="en-US" altLang="en-US" b="1" dirty="0" err="1">
                <a:latin typeface="Courier New" panose="02070309020205020404" pitchFamily="49" charset="0"/>
              </a:rPr>
              <a:t>cout</a:t>
            </a:r>
            <a:r>
              <a:rPr lang="en-US" altLang="en-US" b="1" dirty="0">
                <a:latin typeface="Courier New" panose="02070309020205020404" pitchFamily="49" charset="0"/>
              </a:rPr>
              <a:t>&lt;&lt;"after swap num1= "&lt;&lt; num1 &lt;&lt; "and num2= " &lt;&lt; num2&lt;&lt;</a:t>
            </a:r>
            <a:r>
              <a:rPr lang="en-US" altLang="en-US" b="1" dirty="0" err="1">
                <a:latin typeface="Courier New" panose="02070309020205020404" pitchFamily="49" charset="0"/>
              </a:rPr>
              <a:t>endl</a:t>
            </a:r>
            <a:r>
              <a:rPr lang="en-US" altLang="en-US" b="1" dirty="0">
                <a:latin typeface="Courier New" panose="02070309020205020404" pitchFamily="49" charset="0"/>
              </a:rPr>
              <a:t>;</a:t>
            </a:r>
          </a:p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en-US" altLang="en-US" b="1" dirty="0">
                <a:latin typeface="Courier New" panose="02070309020205020404" pitchFamily="49" charset="0"/>
              </a:rPr>
              <a:t>}</a:t>
            </a:r>
          </a:p>
        </p:txBody>
      </p:sp>
      <p:sp>
        <p:nvSpPr>
          <p:cNvPr id="14339" name="Text Box 3">
            <a:extLst>
              <a:ext uri="{FF2B5EF4-FFF2-40B4-BE49-F238E27FC236}">
                <a16:creationId xmlns:a16="http://schemas.microsoft.com/office/drawing/2014/main" id="{5B47360E-0C53-5B3F-7B47-F123A154A65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33600" y="381000"/>
            <a:ext cx="723900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dirty="0"/>
              <a:t>The faulty swap function :</a:t>
            </a:r>
            <a:endParaRPr lang="en-US" alt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ext Box 2">
            <a:extLst>
              <a:ext uri="{FF2B5EF4-FFF2-40B4-BE49-F238E27FC236}">
                <a16:creationId xmlns:a16="http://schemas.microsoft.com/office/drawing/2014/main" id="{E8A58B3E-CEA7-2A04-B3AB-AEC800587B9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86000" y="543791"/>
            <a:ext cx="8437418" cy="35755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lnSpc>
                <a:spcPct val="50000"/>
              </a:lnSpc>
              <a:spcBef>
                <a:spcPct val="50000"/>
              </a:spcBef>
            </a:pPr>
            <a:endParaRPr lang="en-GB" altLang="en-US" b="1" dirty="0">
              <a:latin typeface="Courier New" panose="02070309020205020404" pitchFamily="49" charset="0"/>
            </a:endParaRPr>
          </a:p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en-US" altLang="en-US" b="1" dirty="0">
                <a:latin typeface="Courier New" panose="02070309020205020404" pitchFamily="49" charset="0"/>
              </a:rPr>
              <a:t>void swap(int </a:t>
            </a:r>
            <a:r>
              <a:rPr lang="en-US" altLang="en-US" b="1" dirty="0" err="1">
                <a:latin typeface="Courier New" panose="02070309020205020404" pitchFamily="49" charset="0"/>
              </a:rPr>
              <a:t>x,int</a:t>
            </a:r>
            <a:r>
              <a:rPr lang="en-US" altLang="en-US" b="1" dirty="0">
                <a:latin typeface="Courier New" panose="02070309020205020404" pitchFamily="49" charset="0"/>
              </a:rPr>
              <a:t> y)</a:t>
            </a:r>
          </a:p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en-US" altLang="en-US" b="1" dirty="0">
                <a:latin typeface="Courier New" panose="02070309020205020404" pitchFamily="49" charset="0"/>
              </a:rPr>
              <a:t>//WARNING: FAULTY.</a:t>
            </a:r>
          </a:p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en-US" altLang="en-US" b="1" dirty="0">
                <a:latin typeface="Courier New" panose="02070309020205020404" pitchFamily="49" charset="0"/>
              </a:rPr>
              <a:t>//IT SWAPS THE COPIES, NOT THE ORIGINAL!!</a:t>
            </a:r>
          </a:p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en-US" altLang="en-US" b="1" dirty="0">
                <a:latin typeface="Courier New" panose="02070309020205020404" pitchFamily="49" charset="0"/>
              </a:rPr>
              <a:t>{</a:t>
            </a:r>
          </a:p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en-US" altLang="en-US" b="1" dirty="0">
                <a:latin typeface="Courier New" panose="02070309020205020404" pitchFamily="49" charset="0"/>
              </a:rPr>
              <a:t>	int temp;</a:t>
            </a:r>
          </a:p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en-US" altLang="en-US" b="1" dirty="0">
                <a:latin typeface="Courier New" panose="02070309020205020404" pitchFamily="49" charset="0"/>
              </a:rPr>
              <a:t>	temp = x; // store contents of x in temp</a:t>
            </a:r>
          </a:p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en-US" altLang="en-US" b="1" dirty="0">
                <a:latin typeface="Courier New" panose="02070309020205020404" pitchFamily="49" charset="0"/>
              </a:rPr>
              <a:t>	x = y;    // overwrite contents x with y</a:t>
            </a:r>
          </a:p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en-US" altLang="en-US" b="1" dirty="0">
                <a:latin typeface="Courier New" panose="02070309020205020404" pitchFamily="49" charset="0"/>
              </a:rPr>
              <a:t>	y = temp;  // place saved contents of old x in y</a:t>
            </a:r>
          </a:p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en-US" altLang="en-US" b="1" dirty="0">
                <a:latin typeface="Courier New" panose="02070309020205020404" pitchFamily="49" charset="0"/>
              </a:rPr>
              <a:t>}</a:t>
            </a:r>
          </a:p>
          <a:p>
            <a:pPr>
              <a:lnSpc>
                <a:spcPct val="70000"/>
              </a:lnSpc>
              <a:spcBef>
                <a:spcPct val="50000"/>
              </a:spcBef>
            </a:pPr>
            <a:endParaRPr lang="en-US" altLang="en-US" b="1" dirty="0">
              <a:latin typeface="Courier New" panose="02070309020205020404" pitchFamily="49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F237DE6-E2DC-8BD7-8DAD-12851E4DFCF6}"/>
              </a:ext>
            </a:extLst>
          </p:cNvPr>
          <p:cNvSpPr txBox="1"/>
          <p:nvPr/>
        </p:nvSpPr>
        <p:spPr>
          <a:xfrm>
            <a:off x="3257551" y="2395105"/>
            <a:ext cx="65202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dirty="0"/>
              <a:t>How to solve this?</a:t>
            </a:r>
          </a:p>
        </p:txBody>
      </p:sp>
    </p:spTree>
    <p:extLst>
      <p:ext uri="{BB962C8B-B14F-4D97-AF65-F5344CB8AC3E}">
        <p14:creationId xmlns:p14="http://schemas.microsoft.com/office/powerpoint/2010/main" val="21750213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F237DE6-E2DC-8BD7-8DAD-12851E4DFCF6}"/>
              </a:ext>
            </a:extLst>
          </p:cNvPr>
          <p:cNvSpPr txBox="1"/>
          <p:nvPr/>
        </p:nvSpPr>
        <p:spPr>
          <a:xfrm>
            <a:off x="3257551" y="2395105"/>
            <a:ext cx="652029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dirty="0"/>
              <a:t>How to solve this?</a:t>
            </a:r>
          </a:p>
          <a:p>
            <a:r>
              <a:rPr lang="en-GB" sz="5400" dirty="0"/>
              <a:t>Use references.</a:t>
            </a:r>
          </a:p>
        </p:txBody>
      </p:sp>
    </p:spTree>
    <p:extLst>
      <p:ext uri="{BB962C8B-B14F-4D97-AF65-F5344CB8AC3E}">
        <p14:creationId xmlns:p14="http://schemas.microsoft.com/office/powerpoint/2010/main" val="27722847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ext Box 2">
            <a:extLst>
              <a:ext uri="{FF2B5EF4-FFF2-40B4-BE49-F238E27FC236}">
                <a16:creationId xmlns:a16="http://schemas.microsoft.com/office/drawing/2014/main" id="{3734FA7C-931C-5539-C543-EE62FA18C04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57400" y="533400"/>
            <a:ext cx="6858000" cy="13234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4000" b="1" dirty="0"/>
              <a:t>Using &amp; as the C++ reference operator (&amp;)</a:t>
            </a:r>
            <a:endParaRPr lang="en-US" altLang="en-US" sz="4000" b="1" dirty="0"/>
          </a:p>
        </p:txBody>
      </p:sp>
      <p:sp>
        <p:nvSpPr>
          <p:cNvPr id="13315" name="Text Box 3">
            <a:extLst>
              <a:ext uri="{FF2B5EF4-FFF2-40B4-BE49-F238E27FC236}">
                <a16:creationId xmlns:a16="http://schemas.microsoft.com/office/drawing/2014/main" id="{D1409FE3-CA6A-1B4E-367A-75C8CEFA322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49482" y="1905506"/>
            <a:ext cx="10364932" cy="45243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3200" dirty="0"/>
              <a:t>C++ uses the </a:t>
            </a:r>
            <a:r>
              <a:rPr lang="en-GB" altLang="en-US" sz="3200" b="1" dirty="0"/>
              <a:t>&amp;</a:t>
            </a:r>
            <a:r>
              <a:rPr lang="en-GB" altLang="en-US" sz="3200" dirty="0"/>
              <a:t> operator as a way of indicating when a parameter is to be passed by reference.  The following example repeats the previous “swap” function, using the reference operator (&amp;) to achieve this.</a:t>
            </a:r>
            <a:endParaRPr lang="en-GB" altLang="en-US" sz="3200" b="1" dirty="0"/>
          </a:p>
          <a:p>
            <a:pPr>
              <a:spcBef>
                <a:spcPct val="50000"/>
              </a:spcBef>
            </a:pPr>
            <a:r>
              <a:rPr lang="en-GB" altLang="en-US" sz="3200" dirty="0"/>
              <a:t>Now the function works with the original parameters passed to it and not with copies.  It now knows where the variables used as parameters are located.</a:t>
            </a:r>
          </a:p>
          <a:p>
            <a:pPr>
              <a:spcBef>
                <a:spcPct val="50000"/>
              </a:spcBef>
            </a:pPr>
            <a:r>
              <a:rPr lang="en-US" altLang="en-US" sz="3200" dirty="0"/>
              <a:t>It knows where they live, which can be a dangerous thing! </a:t>
            </a:r>
            <a:r>
              <a:rPr lang="en-US" altLang="en-US" sz="3200" dirty="0">
                <a:sym typeface="Wingdings" panose="05000000000000000000" pitchFamily="2" charset="2"/>
              </a:rPr>
              <a:t></a:t>
            </a:r>
            <a:endParaRPr lang="en-US" alt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BFA99F32-FBE7-A390-D038-B20809FAC6F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57400" y="741363"/>
            <a:ext cx="8229600" cy="50159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en-US" altLang="en-US" dirty="0"/>
              <a:t>#</a:t>
            </a:r>
            <a:r>
              <a:rPr lang="en-US" altLang="en-US" b="1" dirty="0">
                <a:latin typeface="Courier New" panose="02070309020205020404" pitchFamily="49" charset="0"/>
              </a:rPr>
              <a:t>include &lt;iostream&gt;</a:t>
            </a:r>
          </a:p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en-US" altLang="en-US" b="1" dirty="0">
                <a:latin typeface="Courier New" panose="02070309020205020404" pitchFamily="49" charset="0"/>
              </a:rPr>
              <a:t>using namespace std;</a:t>
            </a:r>
          </a:p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en-US" altLang="en-US" b="1" dirty="0">
                <a:latin typeface="Courier New" panose="02070309020205020404" pitchFamily="49" charset="0"/>
              </a:rPr>
              <a:t>void swap(int &amp;</a:t>
            </a:r>
            <a:r>
              <a:rPr lang="en-US" altLang="en-US" b="1" dirty="0" err="1">
                <a:latin typeface="Courier New" panose="02070309020205020404" pitchFamily="49" charset="0"/>
              </a:rPr>
              <a:t>x,int</a:t>
            </a:r>
            <a:r>
              <a:rPr lang="en-US" altLang="en-US" b="1" dirty="0">
                <a:latin typeface="Courier New" panose="02070309020205020404" pitchFamily="49" charset="0"/>
              </a:rPr>
              <a:t> &amp;y);</a:t>
            </a:r>
          </a:p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en-US" altLang="en-US" b="1" dirty="0">
                <a:latin typeface="Courier New" panose="02070309020205020404" pitchFamily="49" charset="0"/>
              </a:rPr>
              <a:t>int main(void)</a:t>
            </a:r>
          </a:p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en-US" altLang="en-US" b="1" dirty="0">
                <a:latin typeface="Courier New" panose="02070309020205020404" pitchFamily="49" charset="0"/>
              </a:rPr>
              <a:t>{</a:t>
            </a:r>
          </a:p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en-US" altLang="en-US" b="1" dirty="0">
                <a:latin typeface="Courier New" panose="02070309020205020404" pitchFamily="49" charset="0"/>
              </a:rPr>
              <a:t>		int num1,num2;</a:t>
            </a:r>
          </a:p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en-US" altLang="en-US" b="1" dirty="0">
                <a:latin typeface="Courier New" panose="02070309020205020404" pitchFamily="49" charset="0"/>
              </a:rPr>
              <a:t>		</a:t>
            </a:r>
            <a:r>
              <a:rPr lang="en-US" altLang="en-US" b="1" dirty="0" err="1">
                <a:latin typeface="Courier New" panose="02070309020205020404" pitchFamily="49" charset="0"/>
              </a:rPr>
              <a:t>cout</a:t>
            </a:r>
            <a:r>
              <a:rPr lang="en-US" altLang="en-US" b="1" dirty="0">
                <a:latin typeface="Courier New" panose="02070309020205020404" pitchFamily="49" charset="0"/>
              </a:rPr>
              <a:t>&lt;&lt; "enter a number: ";</a:t>
            </a:r>
          </a:p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en-US" altLang="en-US" b="1" dirty="0">
                <a:latin typeface="Courier New" panose="02070309020205020404" pitchFamily="49" charset="0"/>
              </a:rPr>
              <a:t>		</a:t>
            </a:r>
            <a:r>
              <a:rPr lang="en-US" altLang="en-US" b="1" dirty="0" err="1">
                <a:latin typeface="Courier New" panose="02070309020205020404" pitchFamily="49" charset="0"/>
              </a:rPr>
              <a:t>cin</a:t>
            </a:r>
            <a:r>
              <a:rPr lang="en-US" altLang="en-US" b="1" dirty="0">
                <a:latin typeface="Courier New" panose="02070309020205020404" pitchFamily="49" charset="0"/>
              </a:rPr>
              <a:t>&gt;&gt;num1;</a:t>
            </a:r>
          </a:p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en-US" altLang="en-US" b="1" dirty="0">
                <a:latin typeface="Courier New" panose="02070309020205020404" pitchFamily="49" charset="0"/>
              </a:rPr>
              <a:t>		</a:t>
            </a:r>
            <a:r>
              <a:rPr lang="en-US" altLang="en-US" b="1" dirty="0" err="1">
                <a:latin typeface="Courier New" panose="02070309020205020404" pitchFamily="49" charset="0"/>
              </a:rPr>
              <a:t>cout</a:t>
            </a:r>
            <a:r>
              <a:rPr lang="en-US" altLang="en-US" b="1" dirty="0">
                <a:latin typeface="Courier New" panose="02070309020205020404" pitchFamily="49" charset="0"/>
              </a:rPr>
              <a:t>&lt;&lt; "enter another number: ";</a:t>
            </a:r>
          </a:p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en-US" altLang="en-US" b="1" dirty="0">
                <a:latin typeface="Courier New" panose="02070309020205020404" pitchFamily="49" charset="0"/>
              </a:rPr>
              <a:t>		</a:t>
            </a:r>
            <a:r>
              <a:rPr lang="en-US" altLang="en-US" b="1" dirty="0" err="1">
                <a:latin typeface="Courier New" panose="02070309020205020404" pitchFamily="49" charset="0"/>
              </a:rPr>
              <a:t>cin</a:t>
            </a:r>
            <a:r>
              <a:rPr lang="en-US" altLang="en-US" b="1" dirty="0">
                <a:latin typeface="Courier New" panose="02070309020205020404" pitchFamily="49" charset="0"/>
              </a:rPr>
              <a:t>&gt;&gt;num2;</a:t>
            </a:r>
          </a:p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en-US" altLang="en-US" b="1" dirty="0">
                <a:latin typeface="Courier New" panose="02070309020205020404" pitchFamily="49" charset="0"/>
              </a:rPr>
              <a:t>		</a:t>
            </a:r>
            <a:r>
              <a:rPr lang="en-US" altLang="en-US" b="1" dirty="0" err="1">
                <a:latin typeface="Courier New" panose="02070309020205020404" pitchFamily="49" charset="0"/>
              </a:rPr>
              <a:t>cout</a:t>
            </a:r>
            <a:r>
              <a:rPr lang="en-US" altLang="en-US" b="1" dirty="0">
                <a:latin typeface="Courier New" panose="02070309020205020404" pitchFamily="49" charset="0"/>
              </a:rPr>
              <a:t>&lt;&lt;"before swap num1= "&lt;&lt; num1 &lt;&lt; "and num2= " &lt;&lt; num2&lt;&lt; </a:t>
            </a:r>
            <a:r>
              <a:rPr lang="en-US" altLang="en-US" b="1" dirty="0" err="1">
                <a:latin typeface="Courier New" panose="02070309020205020404" pitchFamily="49" charset="0"/>
              </a:rPr>
              <a:t>endl</a:t>
            </a:r>
            <a:r>
              <a:rPr lang="en-US" altLang="en-US" b="1" dirty="0">
                <a:latin typeface="Courier New" panose="02070309020205020404" pitchFamily="49" charset="0"/>
              </a:rPr>
              <a:t>;</a:t>
            </a:r>
          </a:p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en-US" altLang="en-US" b="1" dirty="0">
                <a:latin typeface="Courier New" panose="02070309020205020404" pitchFamily="49" charset="0"/>
              </a:rPr>
              <a:t>			swap (num1,num2);</a:t>
            </a:r>
          </a:p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en-US" altLang="en-US" b="1" dirty="0">
                <a:latin typeface="Courier New" panose="02070309020205020404" pitchFamily="49" charset="0"/>
              </a:rPr>
              <a:t>		</a:t>
            </a:r>
            <a:r>
              <a:rPr lang="en-US" altLang="en-US" b="1" dirty="0" err="1">
                <a:latin typeface="Courier New" panose="02070309020205020404" pitchFamily="49" charset="0"/>
              </a:rPr>
              <a:t>cout</a:t>
            </a:r>
            <a:r>
              <a:rPr lang="en-US" altLang="en-US" b="1" dirty="0">
                <a:latin typeface="Courier New" panose="02070309020205020404" pitchFamily="49" charset="0"/>
              </a:rPr>
              <a:t>&lt;&lt;"after swap num1= "&lt;&lt; num1 &lt;&lt; "and num2= " &lt;&lt; num2&lt;&lt;</a:t>
            </a:r>
            <a:r>
              <a:rPr lang="en-US" altLang="en-US" b="1" dirty="0" err="1">
                <a:latin typeface="Courier New" panose="02070309020205020404" pitchFamily="49" charset="0"/>
              </a:rPr>
              <a:t>endl</a:t>
            </a:r>
            <a:r>
              <a:rPr lang="en-US" altLang="en-US" b="1" dirty="0">
                <a:latin typeface="Courier New" panose="02070309020205020404" pitchFamily="49" charset="0"/>
              </a:rPr>
              <a:t>;</a:t>
            </a:r>
          </a:p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en-US" altLang="en-US" b="1" dirty="0">
                <a:latin typeface="Courier New" panose="02070309020205020404" pitchFamily="49" charset="0"/>
              </a:rPr>
              <a:t>}</a:t>
            </a:r>
          </a:p>
        </p:txBody>
      </p:sp>
      <p:sp>
        <p:nvSpPr>
          <p:cNvPr id="14339" name="Text Box 3">
            <a:extLst>
              <a:ext uri="{FF2B5EF4-FFF2-40B4-BE49-F238E27FC236}">
                <a16:creationId xmlns:a16="http://schemas.microsoft.com/office/drawing/2014/main" id="{5B47360E-0C53-5B3F-7B47-F123A154A65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33600" y="381000"/>
            <a:ext cx="723900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/>
              <a:t>The swap function rewritten with references:</a:t>
            </a:r>
            <a:endParaRPr lang="en-US" alt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ext Box 2">
            <a:extLst>
              <a:ext uri="{FF2B5EF4-FFF2-40B4-BE49-F238E27FC236}">
                <a16:creationId xmlns:a16="http://schemas.microsoft.com/office/drawing/2014/main" id="{E8A58B3E-CEA7-2A04-B3AB-AEC800587B9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0328" y="756806"/>
            <a:ext cx="10983190" cy="29107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lnSpc>
                <a:spcPct val="50000"/>
              </a:lnSpc>
              <a:spcBef>
                <a:spcPct val="50000"/>
              </a:spcBef>
            </a:pPr>
            <a:endParaRPr lang="en-GB" altLang="en-US" b="1" dirty="0">
              <a:latin typeface="Courier New" panose="02070309020205020404" pitchFamily="49" charset="0"/>
            </a:endParaRPr>
          </a:p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en-US" altLang="en-US" b="1" dirty="0">
                <a:latin typeface="Courier New" panose="02070309020205020404" pitchFamily="49" charset="0"/>
              </a:rPr>
              <a:t>void swap(int &amp;</a:t>
            </a:r>
            <a:r>
              <a:rPr lang="en-US" altLang="en-US" b="1" dirty="0" err="1">
                <a:latin typeface="Courier New" panose="02070309020205020404" pitchFamily="49" charset="0"/>
              </a:rPr>
              <a:t>x,int</a:t>
            </a:r>
            <a:r>
              <a:rPr lang="en-US" altLang="en-US" b="1" dirty="0">
                <a:latin typeface="Courier New" panose="02070309020205020404" pitchFamily="49" charset="0"/>
              </a:rPr>
              <a:t> &amp;y)</a:t>
            </a:r>
          </a:p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en-US" altLang="en-US" b="1" dirty="0">
                <a:latin typeface="Courier New" panose="02070309020205020404" pitchFamily="49" charset="0"/>
              </a:rPr>
              <a:t>{</a:t>
            </a:r>
          </a:p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en-US" altLang="en-US" b="1" dirty="0">
                <a:latin typeface="Courier New" panose="02070309020205020404" pitchFamily="49" charset="0"/>
              </a:rPr>
              <a:t>	int temp;</a:t>
            </a:r>
          </a:p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en-US" altLang="en-US" b="1" dirty="0">
                <a:latin typeface="Courier New" panose="02070309020205020404" pitchFamily="49" charset="0"/>
              </a:rPr>
              <a:t>	temp = x; // store contents of location referenced by x in temp</a:t>
            </a:r>
          </a:p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en-US" altLang="en-US" b="1" dirty="0">
                <a:latin typeface="Courier New" panose="02070309020205020404" pitchFamily="49" charset="0"/>
              </a:rPr>
              <a:t>	x = y;    // overwrite contents of referenced x with referenced y</a:t>
            </a:r>
          </a:p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en-US" altLang="en-US" b="1" dirty="0">
                <a:latin typeface="Courier New" panose="02070309020205020404" pitchFamily="49" charset="0"/>
              </a:rPr>
              <a:t>	y = temp;  // place saved contents of old x in location referenced by y</a:t>
            </a:r>
          </a:p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en-US" altLang="en-US" b="1" dirty="0">
                <a:latin typeface="Courier New" panose="02070309020205020404" pitchFamily="49" charset="0"/>
              </a:rPr>
              <a:t>}</a:t>
            </a:r>
          </a:p>
          <a:p>
            <a:pPr>
              <a:lnSpc>
                <a:spcPct val="70000"/>
              </a:lnSpc>
              <a:spcBef>
                <a:spcPct val="50000"/>
              </a:spcBef>
            </a:pPr>
            <a:endParaRPr lang="en-US" altLang="en-US" b="1" dirty="0">
              <a:latin typeface="Courier New" panose="02070309020205020404" pitchFamily="49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</TotalTime>
  <Words>553</Words>
  <Application>Microsoft Office PowerPoint</Application>
  <PresentationFormat>Widescreen</PresentationFormat>
  <Paragraphs>64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Calibri Light</vt:lpstr>
      <vt:lpstr>Courier New</vt:lpstr>
      <vt:lpstr>Office Theme</vt:lpstr>
      <vt:lpstr>Pass by Value and Pass by Reference</vt:lpstr>
      <vt:lpstr>Pass by Value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Pass by Value and Pass by Reference</dc:title>
  <dc:creator>Gordon Dickers</dc:creator>
  <cp:lastModifiedBy>Gordon Dickers</cp:lastModifiedBy>
  <cp:revision>1</cp:revision>
  <dcterms:created xsi:type="dcterms:W3CDTF">2023-02-07T15:36:51Z</dcterms:created>
  <dcterms:modified xsi:type="dcterms:W3CDTF">2023-02-07T16:04:18Z</dcterms:modified>
</cp:coreProperties>
</file>