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ink/inkAction1.xml" ContentType="application/vnd.ms-office.inkAction+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7" r:id="rId2"/>
    <p:sldId id="258" r:id="rId3"/>
    <p:sldId id="259" r:id="rId4"/>
    <p:sldId id="260" r:id="rId5"/>
    <p:sldId id="263" r:id="rId6"/>
    <p:sldId id="264" r:id="rId7"/>
    <p:sldId id="265" r:id="rId8"/>
    <p:sldId id="267" r:id="rId9"/>
    <p:sldId id="268" r:id="rId10"/>
    <p:sldId id="269" r:id="rId11"/>
    <p:sldId id="271" r:id="rId12"/>
    <p:sldId id="270" r:id="rId13"/>
    <p:sldId id="272" r:id="rId14"/>
    <p:sldId id="273" r:id="rId15"/>
    <p:sldId id="274" r:id="rId16"/>
    <p:sldId id="275" r:id="rId17"/>
    <p:sldId id="276" r:id="rId18"/>
    <p:sldId id="266" r:id="rId19"/>
    <p:sldId id="277" r:id="rId20"/>
    <p:sldId id="278" r:id="rId21"/>
    <p:sldId id="279" r:id="rId22"/>
    <p:sldId id="280" r:id="rId23"/>
    <p:sldId id="281" r:id="rId24"/>
    <p:sldId id="282" r:id="rId25"/>
    <p:sldId id="284" r:id="rId26"/>
    <p:sldId id="285" r:id="rId27"/>
    <p:sldId id="286" r:id="rId28"/>
    <p:sldId id="287" r:id="rId29"/>
    <p:sldId id="288" r:id="rId30"/>
    <p:sldId id="289" r:id="rId31"/>
    <p:sldId id="261" r:id="rId32"/>
    <p:sldId id="262" r:id="rId33"/>
    <p:sldId id="283" r:id="rId3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Tahoma" panose="020B0604030504040204" pitchFamily="34" charset="0"/>
        <a:ea typeface="+mn-ea"/>
        <a:cs typeface="+mn-cs"/>
      </a:defRPr>
    </a:lvl1pPr>
    <a:lvl2pPr marL="457200" algn="l" rtl="0" fontAlgn="base">
      <a:spcBef>
        <a:spcPct val="0"/>
      </a:spcBef>
      <a:spcAft>
        <a:spcPct val="0"/>
      </a:spcAft>
      <a:defRPr kern="1200">
        <a:solidFill>
          <a:schemeClr val="tx1"/>
        </a:solidFill>
        <a:latin typeface="Tahoma" panose="020B0604030504040204" pitchFamily="34" charset="0"/>
        <a:ea typeface="+mn-ea"/>
        <a:cs typeface="+mn-cs"/>
      </a:defRPr>
    </a:lvl2pPr>
    <a:lvl3pPr marL="914400" algn="l" rtl="0" fontAlgn="base">
      <a:spcBef>
        <a:spcPct val="0"/>
      </a:spcBef>
      <a:spcAft>
        <a:spcPct val="0"/>
      </a:spcAft>
      <a:defRPr kern="1200">
        <a:solidFill>
          <a:schemeClr val="tx1"/>
        </a:solidFill>
        <a:latin typeface="Tahoma" panose="020B0604030504040204" pitchFamily="34" charset="0"/>
        <a:ea typeface="+mn-ea"/>
        <a:cs typeface="+mn-cs"/>
      </a:defRPr>
    </a:lvl3pPr>
    <a:lvl4pPr marL="1371600" algn="l" rtl="0" fontAlgn="base">
      <a:spcBef>
        <a:spcPct val="0"/>
      </a:spcBef>
      <a:spcAft>
        <a:spcPct val="0"/>
      </a:spcAft>
      <a:defRPr kern="1200">
        <a:solidFill>
          <a:schemeClr val="tx1"/>
        </a:solidFill>
        <a:latin typeface="Tahoma" panose="020B0604030504040204" pitchFamily="34" charset="0"/>
        <a:ea typeface="+mn-ea"/>
        <a:cs typeface="+mn-cs"/>
      </a:defRPr>
    </a:lvl4pPr>
    <a:lvl5pPr marL="1828800" algn="l" rtl="0" fontAlgn="base">
      <a:spcBef>
        <a:spcPct val="0"/>
      </a:spcBef>
      <a:spcAft>
        <a:spcPct val="0"/>
      </a:spcAft>
      <a:defRPr kern="1200">
        <a:solidFill>
          <a:schemeClr val="tx1"/>
        </a:solidFill>
        <a:latin typeface="Tahoma" panose="020B0604030504040204" pitchFamily="34" charset="0"/>
        <a:ea typeface="+mn-ea"/>
        <a:cs typeface="+mn-cs"/>
      </a:defRPr>
    </a:lvl5pPr>
    <a:lvl6pPr marL="2286000" algn="l" defTabSz="914400" rtl="0" eaLnBrk="1" latinLnBrk="0" hangingPunct="1">
      <a:defRPr kern="1200">
        <a:solidFill>
          <a:schemeClr val="tx1"/>
        </a:solidFill>
        <a:latin typeface="Tahoma" panose="020B0604030504040204" pitchFamily="34" charset="0"/>
        <a:ea typeface="+mn-ea"/>
        <a:cs typeface="+mn-cs"/>
      </a:defRPr>
    </a:lvl6pPr>
    <a:lvl7pPr marL="2743200" algn="l" defTabSz="914400" rtl="0" eaLnBrk="1" latinLnBrk="0" hangingPunct="1">
      <a:defRPr kern="1200">
        <a:solidFill>
          <a:schemeClr val="tx1"/>
        </a:solidFill>
        <a:latin typeface="Tahoma" panose="020B0604030504040204" pitchFamily="34" charset="0"/>
        <a:ea typeface="+mn-ea"/>
        <a:cs typeface="+mn-cs"/>
      </a:defRPr>
    </a:lvl7pPr>
    <a:lvl8pPr marL="3200400" algn="l" defTabSz="914400" rtl="0" eaLnBrk="1" latinLnBrk="0" hangingPunct="1">
      <a:defRPr kern="1200">
        <a:solidFill>
          <a:schemeClr val="tx1"/>
        </a:solidFill>
        <a:latin typeface="Tahoma" panose="020B0604030504040204" pitchFamily="34" charset="0"/>
        <a:ea typeface="+mn-ea"/>
        <a:cs typeface="+mn-cs"/>
      </a:defRPr>
    </a:lvl8pPr>
    <a:lvl9pPr marL="3657600" algn="l" defTabSz="914400" rtl="0" eaLnBrk="1" latinLnBrk="0" hangingPunct="1">
      <a:defRPr kern="1200">
        <a:solidFill>
          <a:schemeClr val="tx1"/>
        </a:solidFill>
        <a:latin typeface="Tahoma" panose="020B060403050404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ink/inkAction1.xml><?xml version="1.0" encoding="utf-8"?>
<iact:actions xmlns:iact="http://schemas.microsoft.com/office/powerpoint/2014/inkAction" lengthUnit="cm" timeUnit="ms">
  <inkml:definitions xmlns:inkml="http://www.w3.org/2003/InkML">
    <inkml:context xml:id="ctx0">
      <inkml:inkSource xml:id="inkSrc0">
        <inkml:traceFormat>
          <inkml:channel name="X" type="integer" units="cm"/>
          <inkml:channel name="Y" type="integer" units="cm"/>
          <inkml:channel name="T" type="integer" max="2.14748E9" units="dev"/>
        </inkml:traceFormat>
        <inkml:channelProperties>
          <inkml:channelProperty channel="X" name="resolution" value="0.28222" units="1/cm"/>
          <inkml:channelProperty channel="Y" name="resolution" value="0.28222" units="1/cm"/>
          <inkml:channelProperty channel="T" name="resolution" value="1" units="1/dev"/>
        </inkml:channelProperties>
      </inkml:inkSource>
      <inkml:timestamp xml:id="ts0" timeString="2018-03-02T13:15:18.150Z"/>
    </inkml:context>
    <inkml:brush xml:id="br0">
      <inkml:brushProperty name="width" value="0.03117" units="cm"/>
      <inkml:brushProperty name="height" value="0.03117" units="cm"/>
      <inkml:brushProperty name="color" value="#000000"/>
    </inkml:brush>
    <inkml:brush xml:id="brinv">
      <inkml:brushProperty name="width" value="0.05" units="cm"/>
      <inkml:brushProperty name="height" value="0.05" units="cm"/>
      <inkml:brushProperty name="color" value="#000000"/>
      <inkml:brushProperty name="transparency" value="255"/>
    </inkml:brush>
  </inkml:definitions>
  <iact:action type="add" startTime="94495">
    <iact:property name="dataType"/>
    <iact:actionData xml:id="d0">
      <inkml:trace xmlns:inkml="http://www.w3.org/2003/InkML" xml:id="stk0" contextRef="#ctx0" brushRef="#br0">53 4 0</inkml:trace>
    </iact:actionData>
  </iact:action>
  <iact:action type="add" startTime="95914">
    <iact:property name="dataType"/>
    <iact:actionData xml:id="d1">
      <inkml:trace xmlns:inkml="http://www.w3.org/2003/InkML" xml:id="stk1" contextRef="#ctx0" brushRef="#br0">4 2153 0</inkml:trace>
    </iact:actionData>
  </iact:action>
  <iact:action type="add" startTime="95915">
    <iact:property name="dataType"/>
    <iact:actionData xml:id="d2">
      <inkml:trace xmlns:inkml="http://www.w3.org/2003/InkML" xml:id="stk2" contextRef="#ctx0" brushRef="#brinv">0 0 0</inkml:trace>
    </iact:actionData>
  </iact:action>
  <iact:action type="add" startTime="95916">
    <iact:property name="dataType"/>
    <iact:actionData xml:id="d3">
      <inkml:trace xmlns:inkml="http://www.w3.org/2003/InkML" xml:id="stk3" contextRef="#ctx0" brushRef="#brinv">57 2156 0</inkml:trace>
    </iact:actionData>
  </iact:action>
</iact:action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60"/>
          <p:cNvGrpSpPr>
            <a:grpSpLocks/>
          </p:cNvGrpSpPr>
          <p:nvPr/>
        </p:nvGrpSpPr>
        <p:grpSpPr bwMode="auto">
          <a:xfrm>
            <a:off x="-382588" y="0"/>
            <a:ext cx="9932988" cy="6858000"/>
            <a:chOff x="-382404" y="0"/>
            <a:chExt cx="9932332" cy="6858000"/>
          </a:xfrm>
        </p:grpSpPr>
        <p:grpSp>
          <p:nvGrpSpPr>
            <p:cNvPr id="5" name="Group 44"/>
            <p:cNvGrpSpPr>
              <a:grpSpLocks/>
            </p:cNvGrpSpPr>
            <p:nvPr/>
          </p:nvGrpSpPr>
          <p:grpSpPr bwMode="auto">
            <a:xfrm>
              <a:off x="0" y="0"/>
              <a:ext cx="9144000" cy="6858000"/>
              <a:chOff x="0" y="0"/>
              <a:chExt cx="9144000" cy="6858000"/>
            </a:xfrm>
          </p:grpSpPr>
          <p:grpSp>
            <p:nvGrpSpPr>
              <p:cNvPr id="28" name="Group 4"/>
              <p:cNvGrpSpPr>
                <a:grpSpLocks/>
              </p:cNvGrpSpPr>
              <p:nvPr/>
            </p:nvGrpSpPr>
            <p:grpSpPr bwMode="auto">
              <a:xfrm>
                <a:off x="0" y="0"/>
                <a:ext cx="2514600" cy="6858000"/>
                <a:chOff x="0" y="0"/>
                <a:chExt cx="2514600" cy="6858000"/>
              </a:xfrm>
            </p:grpSpPr>
            <p:sp>
              <p:nvSpPr>
                <p:cNvPr id="40" name="Rectangle 39"/>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1"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29" name="Group 5"/>
              <p:cNvGrpSpPr>
                <a:grpSpLocks/>
              </p:cNvGrpSpPr>
              <p:nvPr/>
            </p:nvGrpSpPr>
            <p:grpSpPr bwMode="auto">
              <a:xfrm>
                <a:off x="422910" y="0"/>
                <a:ext cx="2514600" cy="6858000"/>
                <a:chOff x="0" y="0"/>
                <a:chExt cx="2514600" cy="6858000"/>
              </a:xfrm>
            </p:grpSpPr>
            <p:sp>
              <p:nvSpPr>
                <p:cNvPr id="37" name="Rectangle 36"/>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8" name="Rectangle 37"/>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38"/>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9"/>
              <p:cNvGrpSpPr>
                <a:grpSpLocks/>
              </p:cNvGrpSpPr>
              <p:nvPr/>
            </p:nvGrpSpPr>
            <p:grpSpPr bwMode="auto">
              <a:xfrm rot="10800000">
                <a:off x="6629400" y="0"/>
                <a:ext cx="2514600" cy="6858000"/>
                <a:chOff x="0" y="0"/>
                <a:chExt cx="2514600" cy="6858000"/>
              </a:xfrm>
            </p:grpSpPr>
            <p:sp>
              <p:nvSpPr>
                <p:cNvPr id="34" name="Rectangle 33"/>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5" name="Rectangle 34"/>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35"/>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1" name="Rectangle 30"/>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2" name="Rectangle 31"/>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32"/>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 name="Freeform 5"/>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7" name="Freeform 6"/>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7"/>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8"/>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9"/>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Hexagon 10"/>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2" name="Hexagon 11"/>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12"/>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13"/>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14"/>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Freeform 15"/>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Hexagon 16"/>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17"/>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18"/>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19"/>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20"/>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21"/>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22"/>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23"/>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24"/>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Freeform 25"/>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26"/>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3" name="Rectangle 42"/>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4" name="Rectangle 43"/>
          <p:cNvSpPr/>
          <p:nvPr/>
        </p:nvSpPr>
        <p:spPr>
          <a:xfrm>
            <a:off x="4649788" y="-22225"/>
            <a:ext cx="3505200" cy="23129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4"/>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45"/>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smtClean="0"/>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7" name="Date Placeholder 3"/>
          <p:cNvSpPr>
            <a:spLocks noGrp="1"/>
          </p:cNvSpPr>
          <p:nvPr>
            <p:ph type="dt" sz="half" idx="10"/>
          </p:nvPr>
        </p:nvSpPr>
        <p:spPr>
          <a:xfrm>
            <a:off x="4738688" y="1516063"/>
            <a:ext cx="2133600" cy="752475"/>
          </a:xfrm>
        </p:spPr>
        <p:txBody>
          <a:bodyPr anchor="b"/>
          <a:lstStyle>
            <a:lvl1pPr algn="l">
              <a:defRPr sz="2400"/>
            </a:lvl1pPr>
          </a:lstStyle>
          <a:p>
            <a:pPr>
              <a:defRPr/>
            </a:pPr>
            <a:endParaRPr lang="en-GB"/>
          </a:p>
        </p:txBody>
      </p:sp>
      <p:sp>
        <p:nvSpPr>
          <p:cNvPr id="48" name="Footer Placeholder 4"/>
          <p:cNvSpPr>
            <a:spLocks noGrp="1"/>
          </p:cNvSpPr>
          <p:nvPr>
            <p:ph type="ftr" sz="quarter" idx="11"/>
          </p:nvPr>
        </p:nvSpPr>
        <p:spPr>
          <a:xfrm>
            <a:off x="5303838" y="5719763"/>
            <a:ext cx="2830512" cy="365125"/>
          </a:xfrm>
        </p:spPr>
        <p:txBody>
          <a:bodyPr>
            <a:normAutofit/>
          </a:bodyPr>
          <a:lstStyle>
            <a:lvl1pPr>
              <a:defRPr>
                <a:solidFill>
                  <a:schemeClr val="accent1"/>
                </a:solidFill>
              </a:defRPr>
            </a:lvl1pPr>
          </a:lstStyle>
          <a:p>
            <a:pPr>
              <a:defRPr/>
            </a:pPr>
            <a:endParaRPr lang="en-GB"/>
          </a:p>
        </p:txBody>
      </p:sp>
      <p:sp>
        <p:nvSpPr>
          <p:cNvPr id="49" name="Slide Number Placeholder 5"/>
          <p:cNvSpPr>
            <a:spLocks noGrp="1"/>
          </p:cNvSpPr>
          <p:nvPr>
            <p:ph type="sldNum" sz="quarter" idx="12"/>
          </p:nvPr>
        </p:nvSpPr>
        <p:spPr>
          <a:xfrm>
            <a:off x="4649788" y="5719763"/>
            <a:ext cx="642937" cy="365125"/>
          </a:xfrm>
        </p:spPr>
        <p:txBody>
          <a:bodyPr/>
          <a:lstStyle>
            <a:lvl1pPr>
              <a:defRPr>
                <a:solidFill>
                  <a:schemeClr val="accent1"/>
                </a:solidFill>
              </a:defRPr>
            </a:lvl1pPr>
          </a:lstStyle>
          <a:p>
            <a:fld id="{3C37F376-5529-44C0-8BDA-52F237DB6C64}" type="slidenum">
              <a:rPr lang="en-GB" altLang="en-US"/>
              <a:pPr/>
              <a:t>‹#›</a:t>
            </a:fld>
            <a:endParaRPr lang="en-GB" altLang="en-US"/>
          </a:p>
        </p:txBody>
      </p:sp>
    </p:spTree>
    <p:extLst>
      <p:ext uri="{BB962C8B-B14F-4D97-AF65-F5344CB8AC3E}">
        <p14:creationId xmlns:p14="http://schemas.microsoft.com/office/powerpoint/2010/main" val="29554121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1486EC53-DBAC-43F5-A30E-AC4760503611}" type="slidenum">
              <a:rPr lang="en-GB" altLang="en-US"/>
              <a:pPr/>
              <a:t>‹#›</a:t>
            </a:fld>
            <a:endParaRPr lang="en-GB" altLang="en-US"/>
          </a:p>
        </p:txBody>
      </p:sp>
    </p:spTree>
    <p:extLst>
      <p:ext uri="{BB962C8B-B14F-4D97-AF65-F5344CB8AC3E}">
        <p14:creationId xmlns:p14="http://schemas.microsoft.com/office/powerpoint/2010/main" val="3080299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lstStyle>
            <a:lvl1pPr algn="l">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E580862D-509D-469E-8A9E-056B1B119DA2}" type="slidenum">
              <a:rPr lang="en-GB" altLang="en-US"/>
              <a:pPr/>
              <a:t>‹#›</a:t>
            </a:fld>
            <a:endParaRPr lang="en-GB" altLang="en-US"/>
          </a:p>
        </p:txBody>
      </p:sp>
    </p:spTree>
    <p:extLst>
      <p:ext uri="{BB962C8B-B14F-4D97-AF65-F5344CB8AC3E}">
        <p14:creationId xmlns:p14="http://schemas.microsoft.com/office/powerpoint/2010/main" val="191137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042416" y="2313432"/>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5"/>
          </p:nvPr>
        </p:nvSpPr>
        <p:spPr/>
        <p:txBody>
          <a:bodyPr/>
          <a:lstStyle>
            <a:lvl1pPr>
              <a:defRPr/>
            </a:lvl1pPr>
          </a:lstStyle>
          <a:p>
            <a:pPr>
              <a:defRPr/>
            </a:pPr>
            <a:endParaRPr lang="en-GB"/>
          </a:p>
        </p:txBody>
      </p:sp>
      <p:sp>
        <p:nvSpPr>
          <p:cNvPr id="6" name="Footer Placeholder 4"/>
          <p:cNvSpPr>
            <a:spLocks noGrp="1"/>
          </p:cNvSpPr>
          <p:nvPr>
            <p:ph type="ftr" sz="quarter" idx="16"/>
          </p:nvPr>
        </p:nvSpPr>
        <p:spPr/>
        <p:txBody>
          <a:bodyPr/>
          <a:lstStyle>
            <a:lvl1pPr>
              <a:defRPr/>
            </a:lvl1pPr>
          </a:lstStyle>
          <a:p>
            <a:pPr>
              <a:defRPr/>
            </a:pPr>
            <a:endParaRPr lang="en-GB"/>
          </a:p>
        </p:txBody>
      </p:sp>
      <p:sp>
        <p:nvSpPr>
          <p:cNvPr id="7" name="Slide Number Placeholder 5"/>
          <p:cNvSpPr>
            <a:spLocks noGrp="1"/>
          </p:cNvSpPr>
          <p:nvPr>
            <p:ph type="sldNum" sz="quarter" idx="17"/>
          </p:nvPr>
        </p:nvSpPr>
        <p:spPr/>
        <p:txBody>
          <a:bodyPr/>
          <a:lstStyle>
            <a:lvl1pPr>
              <a:defRPr/>
            </a:lvl1pPr>
          </a:lstStyle>
          <a:p>
            <a:fld id="{4EBAFC62-A901-4F27-AEBB-56ED94636265}" type="slidenum">
              <a:rPr lang="en-GB" altLang="en-US"/>
              <a:pPr/>
              <a:t>‹#›</a:t>
            </a:fld>
            <a:endParaRPr lang="en-GB" altLang="en-US"/>
          </a:p>
        </p:txBody>
      </p:sp>
    </p:spTree>
    <p:extLst>
      <p:ext uri="{BB962C8B-B14F-4D97-AF65-F5344CB8AC3E}">
        <p14:creationId xmlns:p14="http://schemas.microsoft.com/office/powerpoint/2010/main" val="3907571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fld id="{567FC047-69ED-4229-9180-9975F6C5C42E}" type="slidenum">
              <a:rPr lang="en-GB" altLang="en-US"/>
              <a:pPr/>
              <a:t>‹#›</a:t>
            </a:fld>
            <a:endParaRPr lang="en-GB" altLang="en-US"/>
          </a:p>
        </p:txBody>
      </p:sp>
    </p:spTree>
    <p:extLst>
      <p:ext uri="{BB962C8B-B14F-4D97-AF65-F5344CB8AC3E}">
        <p14:creationId xmlns:p14="http://schemas.microsoft.com/office/powerpoint/2010/main" val="27889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fld id="{9652BBE3-C11A-45BE-9657-926D1177A5B8}" type="slidenum">
              <a:rPr lang="en-GB" altLang="en-US"/>
              <a:pPr/>
              <a:t>‹#›</a:t>
            </a:fld>
            <a:endParaRPr lang="en-GB" altLang="en-US"/>
          </a:p>
        </p:txBody>
      </p:sp>
    </p:spTree>
    <p:extLst>
      <p:ext uri="{BB962C8B-B14F-4D97-AF65-F5344CB8AC3E}">
        <p14:creationId xmlns:p14="http://schemas.microsoft.com/office/powerpoint/2010/main" val="798384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fld id="{6A90EE8D-5CCC-4420-BC67-B18A161D3578}" type="slidenum">
              <a:rPr lang="en-GB" altLang="en-US"/>
              <a:pPr/>
              <a:t>‹#›</a:t>
            </a:fld>
            <a:endParaRPr lang="en-GB" altLang="en-US"/>
          </a:p>
        </p:txBody>
      </p:sp>
    </p:spTree>
    <p:extLst>
      <p:ext uri="{BB962C8B-B14F-4D97-AF65-F5344CB8AC3E}">
        <p14:creationId xmlns:p14="http://schemas.microsoft.com/office/powerpoint/2010/main" val="2438736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60"/>
          <p:cNvGrpSpPr>
            <a:grpSpLocks/>
          </p:cNvGrpSpPr>
          <p:nvPr/>
        </p:nvGrpSpPr>
        <p:grpSpPr bwMode="auto">
          <a:xfrm>
            <a:off x="-382588" y="0"/>
            <a:ext cx="9932988" cy="6858000"/>
            <a:chOff x="-382404" y="0"/>
            <a:chExt cx="9932332" cy="6858000"/>
          </a:xfrm>
        </p:grpSpPr>
        <p:grpSp>
          <p:nvGrpSpPr>
            <p:cNvPr id="6" name="Group 61"/>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40"/>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37"/>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38"/>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39"/>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34"/>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35"/>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36"/>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31"/>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32"/>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33"/>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1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1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1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1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1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1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16"/>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17"/>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18"/>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19"/>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20"/>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21"/>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22"/>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23"/>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24"/>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25"/>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26"/>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27"/>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4"/>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45"/>
          <p:cNvSpPr/>
          <p:nvPr/>
        </p:nvSpPr>
        <p:spPr>
          <a:xfrm>
            <a:off x="904875" y="601663"/>
            <a:ext cx="3562350" cy="564832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46"/>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a:xfrm>
            <a:off x="4739833" y="2657434"/>
            <a:ext cx="3304572" cy="1463153"/>
          </a:xfrm>
        </p:spPr>
        <p:txBody>
          <a:bodyPr>
            <a:normAutofit/>
          </a:bodyPr>
          <a:lstStyle>
            <a:lvl1pPr algn="l">
              <a:defRPr sz="2800" b="0"/>
            </a:lvl1pPr>
          </a:lstStyle>
          <a:p>
            <a:r>
              <a:rPr lang="en-US" smtClean="0"/>
              <a:t>Click to edit Master title style</a:t>
            </a:r>
            <a:endParaRPr lang="en-US"/>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8" name="Date Placeholder 4"/>
          <p:cNvSpPr>
            <a:spLocks noGrp="1"/>
          </p:cNvSpPr>
          <p:nvPr>
            <p:ph type="dt" sz="half" idx="10"/>
          </p:nvPr>
        </p:nvSpPr>
        <p:spPr/>
        <p:txBody>
          <a:bodyPr/>
          <a:lstStyle>
            <a:lvl1pPr>
              <a:defRPr/>
            </a:lvl1pPr>
          </a:lstStyle>
          <a:p>
            <a:pPr>
              <a:defRPr/>
            </a:pPr>
            <a:endParaRPr lang="en-GB"/>
          </a:p>
        </p:txBody>
      </p:sp>
      <p:sp>
        <p:nvSpPr>
          <p:cNvPr id="49" name="Slide Number Placeholder 6"/>
          <p:cNvSpPr>
            <a:spLocks noGrp="1"/>
          </p:cNvSpPr>
          <p:nvPr>
            <p:ph type="sldNum" sz="quarter" idx="11"/>
          </p:nvPr>
        </p:nvSpPr>
        <p:spPr/>
        <p:txBody>
          <a:bodyPr/>
          <a:lstStyle>
            <a:lvl1pPr>
              <a:defRPr/>
            </a:lvl1pPr>
          </a:lstStyle>
          <a:p>
            <a:fld id="{F8A86342-B514-435F-B191-9D93411985F9}" type="slidenum">
              <a:rPr lang="en-GB" altLang="en-US"/>
              <a:pPr/>
              <a:t>‹#›</a:t>
            </a:fld>
            <a:endParaRPr lang="en-GB" altLang="en-US"/>
          </a:p>
        </p:txBody>
      </p:sp>
      <p:sp>
        <p:nvSpPr>
          <p:cNvPr id="50" name="Footer Placeholder 5"/>
          <p:cNvSpPr>
            <a:spLocks noGrp="1"/>
          </p:cNvSpPr>
          <p:nvPr>
            <p:ph type="ftr" sz="quarter" idx="12"/>
          </p:nvPr>
        </p:nvSpPr>
        <p:spPr>
          <a:xfrm>
            <a:off x="4641850" y="5724525"/>
            <a:ext cx="3492500" cy="365125"/>
          </a:xfrm>
        </p:spPr>
        <p:txBody>
          <a:bodyPr>
            <a:normAutofit/>
          </a:bodyPr>
          <a:lstStyle>
            <a:lvl1pPr>
              <a:defRPr/>
            </a:lvl1pPr>
          </a:lstStyle>
          <a:p>
            <a:pPr>
              <a:defRPr/>
            </a:pPr>
            <a:endParaRPr lang="en-GB"/>
          </a:p>
        </p:txBody>
      </p:sp>
    </p:spTree>
    <p:extLst>
      <p:ext uri="{BB962C8B-B14F-4D97-AF65-F5344CB8AC3E}">
        <p14:creationId xmlns:p14="http://schemas.microsoft.com/office/powerpoint/2010/main" val="3368700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60"/>
          <p:cNvGrpSpPr>
            <a:grpSpLocks/>
          </p:cNvGrpSpPr>
          <p:nvPr/>
        </p:nvGrpSpPr>
        <p:grpSpPr bwMode="auto">
          <a:xfrm>
            <a:off x="-382588" y="0"/>
            <a:ext cx="9932988" cy="6858000"/>
            <a:chOff x="-382404" y="0"/>
            <a:chExt cx="9932332" cy="6858000"/>
          </a:xfrm>
        </p:grpSpPr>
        <p:grpSp>
          <p:nvGrpSpPr>
            <p:cNvPr id="6" name="Group 61"/>
            <p:cNvGrpSpPr>
              <a:grpSpLocks/>
            </p:cNvGrpSpPr>
            <p:nvPr/>
          </p:nvGrpSpPr>
          <p:grpSpPr bwMode="auto">
            <a:xfrm>
              <a:off x="0" y="0"/>
              <a:ext cx="9144000" cy="6858000"/>
              <a:chOff x="0" y="0"/>
              <a:chExt cx="9144000" cy="6858000"/>
            </a:xfrm>
          </p:grpSpPr>
          <p:grpSp>
            <p:nvGrpSpPr>
              <p:cNvPr id="29" name="Group 4"/>
              <p:cNvGrpSpPr>
                <a:grpSpLocks/>
              </p:cNvGrpSpPr>
              <p:nvPr/>
            </p:nvGrpSpPr>
            <p:grpSpPr bwMode="auto">
              <a:xfrm>
                <a:off x="0" y="0"/>
                <a:ext cx="2514600" cy="6858000"/>
                <a:chOff x="0" y="0"/>
                <a:chExt cx="2514600" cy="6858000"/>
              </a:xfrm>
            </p:grpSpPr>
            <p:sp>
              <p:nvSpPr>
                <p:cNvPr id="41" name="Rectangle 40"/>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2"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3"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0" name="Group 5"/>
              <p:cNvGrpSpPr>
                <a:grpSpLocks/>
              </p:cNvGrpSpPr>
              <p:nvPr/>
            </p:nvGrpSpPr>
            <p:grpSpPr bwMode="auto">
              <a:xfrm>
                <a:off x="422910" y="0"/>
                <a:ext cx="2514600" cy="6858000"/>
                <a:chOff x="0" y="0"/>
                <a:chExt cx="2514600" cy="6858000"/>
              </a:xfrm>
            </p:grpSpPr>
            <p:sp>
              <p:nvSpPr>
                <p:cNvPr id="38" name="Rectangle 37"/>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9" name="Rectangle 38"/>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0" name="Rectangle 39"/>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31" name="Group 9"/>
              <p:cNvGrpSpPr>
                <a:grpSpLocks/>
              </p:cNvGrpSpPr>
              <p:nvPr/>
            </p:nvGrpSpPr>
            <p:grpSpPr bwMode="auto">
              <a:xfrm rot="10800000">
                <a:off x="6629400" y="0"/>
                <a:ext cx="2514600" cy="6858000"/>
                <a:chOff x="0" y="0"/>
                <a:chExt cx="2514600" cy="6858000"/>
              </a:xfrm>
            </p:grpSpPr>
            <p:sp>
              <p:nvSpPr>
                <p:cNvPr id="35" name="Rectangle 34"/>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6" name="Rectangle 35"/>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7" name="Rectangle 36"/>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32" name="Rectangle 31"/>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3" name="Rectangle 32"/>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34" name="Rectangle 33"/>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7" name="Freeform 6"/>
            <p:cNvSpPr/>
            <p:nvPr/>
          </p:nvSpPr>
          <p:spPr>
            <a:xfrm>
              <a:off x="-12540" y="5035550"/>
              <a:ext cx="9144984"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8" name="Freeform 7"/>
            <p:cNvSpPr/>
            <p:nvPr/>
          </p:nvSpPr>
          <p:spPr>
            <a:xfrm>
              <a:off x="-12540" y="3467100"/>
              <a:ext cx="9144984"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9" name="Freeform 8"/>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0" name="Freeform 9"/>
            <p:cNvSpPr/>
            <p:nvPr/>
          </p:nvSpPr>
          <p:spPr>
            <a:xfrm>
              <a:off x="-12540" y="5284788"/>
              <a:ext cx="9144984"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1" name="Freeform 10"/>
            <p:cNvSpPr/>
            <p:nvPr/>
          </p:nvSpPr>
          <p:spPr>
            <a:xfrm>
              <a:off x="2136793" y="5132388"/>
              <a:ext cx="6982952"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12" name="Hexagon 11"/>
            <p:cNvSpPr/>
            <p:nvPr/>
          </p:nvSpPr>
          <p:spPr>
            <a:xfrm rot="1800000">
              <a:off x="2995574" y="2859088"/>
              <a:ext cx="1601681"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3" name="Hexagon 12"/>
            <p:cNvSpPr/>
            <p:nvPr/>
          </p:nvSpPr>
          <p:spPr>
            <a:xfrm rot="1800000">
              <a:off x="3719426"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4" name="Hexagon 13"/>
            <p:cNvSpPr/>
            <p:nvPr/>
          </p:nvSpPr>
          <p:spPr>
            <a:xfrm rot="1800000">
              <a:off x="3728950" y="15922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5" name="Hexagon 14"/>
            <p:cNvSpPr/>
            <p:nvPr/>
          </p:nvSpPr>
          <p:spPr>
            <a:xfrm rot="1800000">
              <a:off x="2976525" y="325438"/>
              <a:ext cx="1601681"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6" name="Hexagon 15"/>
            <p:cNvSpPr/>
            <p:nvPr/>
          </p:nvSpPr>
          <p:spPr>
            <a:xfrm rot="1800000">
              <a:off x="4462327" y="5383213"/>
              <a:ext cx="1601681"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7" name="Freeform 16"/>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8" name="Hexagon 17"/>
            <p:cNvSpPr/>
            <p:nvPr/>
          </p:nvSpPr>
          <p:spPr>
            <a:xfrm rot="1800000">
              <a:off x="23970" y="540226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9" name="Hexagon 18"/>
            <p:cNvSpPr/>
            <p:nvPr/>
          </p:nvSpPr>
          <p:spPr>
            <a:xfrm rot="1800000">
              <a:off x="52543" y="2849563"/>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0" name="Hexagon 19"/>
            <p:cNvSpPr/>
            <p:nvPr/>
          </p:nvSpPr>
          <p:spPr>
            <a:xfrm rot="1800000">
              <a:off x="776395" y="4125913"/>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1" name="Hexagon 20"/>
            <p:cNvSpPr/>
            <p:nvPr/>
          </p:nvSpPr>
          <p:spPr>
            <a:xfrm rot="1800000">
              <a:off x="1509772" y="54117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2" name="Hexagon 21"/>
            <p:cNvSpPr/>
            <p:nvPr/>
          </p:nvSpPr>
          <p:spPr>
            <a:xfrm rot="1800000">
              <a:off x="1528821" y="2859088"/>
              <a:ext cx="1601681"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3" name="Hexagon 22"/>
            <p:cNvSpPr/>
            <p:nvPr/>
          </p:nvSpPr>
          <p:spPr>
            <a:xfrm rot="1800000">
              <a:off x="795444" y="1563688"/>
              <a:ext cx="1601681"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4" name="Hexagon 23"/>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5" name="Hexagon 24"/>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6" name="Hexagon 25"/>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7" name="Freeform 26"/>
            <p:cNvSpPr/>
            <p:nvPr/>
          </p:nvSpPr>
          <p:spPr>
            <a:xfrm rot="1800000">
              <a:off x="8306998" y="4056063"/>
              <a:ext cx="124293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8" name="Freeform 27"/>
            <p:cNvSpPr/>
            <p:nvPr/>
          </p:nvSpPr>
          <p:spPr>
            <a:xfrm rot="1800000">
              <a:off x="8306998"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Rectangle 43"/>
          <p:cNvSpPr/>
          <p:nvPr/>
        </p:nvSpPr>
        <p:spPr>
          <a:xfrm>
            <a:off x="4560888" y="-22225"/>
            <a:ext cx="3679825" cy="6272213"/>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5" name="Rectangle 44"/>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6" name="Rectangle 45"/>
          <p:cNvSpPr/>
          <p:nvPr/>
        </p:nvSpPr>
        <p:spPr>
          <a:xfrm>
            <a:off x="904875" y="601663"/>
            <a:ext cx="3562350" cy="564832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47" name="Rectangle 46"/>
          <p:cNvSpPr/>
          <p:nvPr/>
        </p:nvSpPr>
        <p:spPr>
          <a:xfrm>
            <a:off x="4651375" y="6088063"/>
            <a:ext cx="3505200" cy="825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4734424" y="2660904"/>
            <a:ext cx="3300984" cy="1463040"/>
          </a:xfrm>
        </p:spPr>
        <p:txBody>
          <a:bodyPr>
            <a:normAutofit/>
          </a:bodyPr>
          <a:lstStyle>
            <a:lvl1pPr algn="l">
              <a:defRPr sz="2800" b="0"/>
            </a:lvl1pPr>
          </a:lstStyle>
          <a:p>
            <a:r>
              <a:rPr lang="en-US" smtClean="0"/>
              <a:t>Click to edit Master title style</a:t>
            </a:r>
            <a:endParaRPr lang="en-US"/>
          </a:p>
        </p:txBody>
      </p:sp>
      <p:sp>
        <p:nvSpPr>
          <p:cNvPr id="3" name="Picture Placeholder 2"/>
          <p:cNvSpPr>
            <a:spLocks noGrp="1"/>
          </p:cNvSpPr>
          <p:nvPr>
            <p:ph type="pic" idx="1"/>
          </p:nvPr>
        </p:nvSpPr>
        <p:spPr>
          <a:xfrm>
            <a:off x="1005208" y="693795"/>
            <a:ext cx="3359623" cy="5468112"/>
          </a:xfrm>
        </p:spPr>
        <p:txBody>
          <a:bodyPr rtlCol="0">
            <a:normAutofit/>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8" name="Date Placeholder 4"/>
          <p:cNvSpPr>
            <a:spLocks noGrp="1"/>
          </p:cNvSpPr>
          <p:nvPr>
            <p:ph type="dt" sz="half" idx="10"/>
          </p:nvPr>
        </p:nvSpPr>
        <p:spPr/>
        <p:txBody>
          <a:bodyPr/>
          <a:lstStyle>
            <a:lvl1pPr>
              <a:defRPr/>
            </a:lvl1pPr>
          </a:lstStyle>
          <a:p>
            <a:pPr>
              <a:defRPr/>
            </a:pPr>
            <a:endParaRPr lang="en-GB"/>
          </a:p>
        </p:txBody>
      </p:sp>
      <p:sp>
        <p:nvSpPr>
          <p:cNvPr id="49" name="Footer Placeholder 5"/>
          <p:cNvSpPr>
            <a:spLocks noGrp="1"/>
          </p:cNvSpPr>
          <p:nvPr>
            <p:ph type="ftr" sz="quarter" idx="11"/>
          </p:nvPr>
        </p:nvSpPr>
        <p:spPr>
          <a:xfrm>
            <a:off x="4641850" y="5724525"/>
            <a:ext cx="3492500" cy="365125"/>
          </a:xfrm>
        </p:spPr>
        <p:txBody>
          <a:bodyPr>
            <a:normAutofit/>
          </a:bodyPr>
          <a:lstStyle>
            <a:lvl1pPr>
              <a:defRPr/>
            </a:lvl1pPr>
          </a:lstStyle>
          <a:p>
            <a:pPr>
              <a:defRPr/>
            </a:pPr>
            <a:endParaRPr lang="en-GB"/>
          </a:p>
        </p:txBody>
      </p:sp>
      <p:sp>
        <p:nvSpPr>
          <p:cNvPr id="50" name="Slide Number Placeholder 6"/>
          <p:cNvSpPr>
            <a:spLocks noGrp="1"/>
          </p:cNvSpPr>
          <p:nvPr>
            <p:ph type="sldNum" sz="quarter" idx="12"/>
          </p:nvPr>
        </p:nvSpPr>
        <p:spPr/>
        <p:txBody>
          <a:bodyPr/>
          <a:lstStyle>
            <a:lvl1pPr>
              <a:defRPr/>
            </a:lvl1pPr>
          </a:lstStyle>
          <a:p>
            <a:fld id="{ED773BA9-7458-4D51-8A55-48DA5FAABC53}" type="slidenum">
              <a:rPr lang="en-GB" altLang="en-US"/>
              <a:pPr/>
              <a:t>‹#›</a:t>
            </a:fld>
            <a:endParaRPr lang="en-GB" altLang="en-US"/>
          </a:p>
        </p:txBody>
      </p:sp>
    </p:spTree>
    <p:extLst>
      <p:ext uri="{BB962C8B-B14F-4D97-AF65-F5344CB8AC3E}">
        <p14:creationId xmlns:p14="http://schemas.microsoft.com/office/powerpoint/2010/main" val="385546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24B6E77A-0B45-4405-8353-A95ED90E25FA}" type="slidenum">
              <a:rPr lang="en-GB" altLang="en-US"/>
              <a:pPr/>
              <a:t>‹#›</a:t>
            </a:fld>
            <a:endParaRPr lang="en-GB" altLang="en-US"/>
          </a:p>
        </p:txBody>
      </p:sp>
    </p:spTree>
    <p:extLst>
      <p:ext uri="{BB962C8B-B14F-4D97-AF65-F5344CB8AC3E}">
        <p14:creationId xmlns:p14="http://schemas.microsoft.com/office/powerpoint/2010/main" val="1308701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smtClean="0"/>
              <a:t>Click to edit Master title style</a:t>
            </a:r>
            <a:endParaRPr lang="en-US"/>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795A8E2E-FA8C-40FA-ABCE-EAEC3B7FC7E8}" type="slidenum">
              <a:rPr lang="en-GB" altLang="en-US"/>
              <a:pPr/>
              <a:t>‹#›</a:t>
            </a:fld>
            <a:endParaRPr lang="en-GB" altLang="en-US"/>
          </a:p>
        </p:txBody>
      </p:sp>
    </p:spTree>
    <p:extLst>
      <p:ext uri="{BB962C8B-B14F-4D97-AF65-F5344CB8AC3E}">
        <p14:creationId xmlns:p14="http://schemas.microsoft.com/office/powerpoint/2010/main" val="3223412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C2F35F"/>
            </a:gs>
            <a:gs pos="62000">
              <a:srgbClr val="92BE3F"/>
            </a:gs>
            <a:gs pos="100000">
              <a:srgbClr val="80A33D"/>
            </a:gs>
          </a:gsLst>
          <a:lin ang="5400000"/>
        </a:gradFill>
        <a:effectLst/>
      </p:bgPr>
    </p:bg>
    <p:spTree>
      <p:nvGrpSpPr>
        <p:cNvPr id="1" name=""/>
        <p:cNvGrpSpPr/>
        <p:nvPr/>
      </p:nvGrpSpPr>
      <p:grpSpPr>
        <a:xfrm>
          <a:off x="0" y="0"/>
          <a:ext cx="0" cy="0"/>
          <a:chOff x="0" y="0"/>
          <a:chExt cx="0" cy="0"/>
        </a:xfrm>
      </p:grpSpPr>
      <p:grpSp>
        <p:nvGrpSpPr>
          <p:cNvPr id="1026" name="Group 41"/>
          <p:cNvGrpSpPr>
            <a:grpSpLocks/>
          </p:cNvGrpSpPr>
          <p:nvPr/>
        </p:nvGrpSpPr>
        <p:grpSpPr bwMode="auto">
          <a:xfrm>
            <a:off x="-304800" y="0"/>
            <a:ext cx="9932988" cy="6858000"/>
            <a:chOff x="-382404" y="0"/>
            <a:chExt cx="9932332" cy="6858000"/>
          </a:xfrm>
        </p:grpSpPr>
        <p:grpSp>
          <p:nvGrpSpPr>
            <p:cNvPr id="1035" name="Group 44"/>
            <p:cNvGrpSpPr>
              <a:grpSpLocks/>
            </p:cNvGrpSpPr>
            <p:nvPr/>
          </p:nvGrpSpPr>
          <p:grpSpPr bwMode="auto">
            <a:xfrm>
              <a:off x="0" y="0"/>
              <a:ext cx="9144000" cy="6858000"/>
              <a:chOff x="0" y="0"/>
              <a:chExt cx="9144000" cy="6858000"/>
            </a:xfrm>
          </p:grpSpPr>
          <p:grpSp>
            <p:nvGrpSpPr>
              <p:cNvPr id="1058" name="Group 4"/>
              <p:cNvGrpSpPr>
                <a:grpSpLocks/>
              </p:cNvGrpSpPr>
              <p:nvPr/>
            </p:nvGrpSpPr>
            <p:grpSpPr bwMode="auto">
              <a:xfrm>
                <a:off x="0" y="0"/>
                <a:ext cx="2514600" cy="6858000"/>
                <a:chOff x="0" y="0"/>
                <a:chExt cx="2514600" cy="6858000"/>
              </a:xfrm>
            </p:grpSpPr>
            <p:sp>
              <p:nvSpPr>
                <p:cNvPr id="113" name="Rectangle 112"/>
                <p:cNvSpPr/>
                <p:nvPr/>
              </p:nvSpPr>
              <p:spPr>
                <a:xfrm>
                  <a:off x="914499"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4" name="Rectangle 2"/>
                <p:cNvSpPr/>
                <p:nvPr/>
              </p:nvSpPr>
              <p:spPr>
                <a:xfrm>
                  <a:off x="159"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5" name="Rectangle 3"/>
                <p:cNvSpPr/>
                <p:nvPr/>
              </p:nvSpPr>
              <p:spPr>
                <a:xfrm>
                  <a:off x="228744"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59" name="Group 5"/>
              <p:cNvGrpSpPr>
                <a:grpSpLocks/>
              </p:cNvGrpSpPr>
              <p:nvPr/>
            </p:nvGrpSpPr>
            <p:grpSpPr bwMode="auto">
              <a:xfrm>
                <a:off x="422910" y="0"/>
                <a:ext cx="2514600" cy="6858000"/>
                <a:chOff x="0" y="0"/>
                <a:chExt cx="2514600" cy="6858000"/>
              </a:xfrm>
            </p:grpSpPr>
            <p:sp>
              <p:nvSpPr>
                <p:cNvPr id="110" name="Rectangle 109"/>
                <p:cNvSpPr/>
                <p:nvPr/>
              </p:nvSpPr>
              <p:spPr>
                <a:xfrm>
                  <a:off x="913836"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1" name="Rectangle 110"/>
                <p:cNvSpPr/>
                <p:nvPr/>
              </p:nvSpPr>
              <p:spPr>
                <a:xfrm>
                  <a:off x="-504"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12" name="Rectangle 111"/>
                <p:cNvSpPr/>
                <p:nvPr/>
              </p:nvSpPr>
              <p:spPr>
                <a:xfrm>
                  <a:off x="228081"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grpSp>
            <p:nvGrpSpPr>
              <p:cNvPr id="1060" name="Group 9"/>
              <p:cNvGrpSpPr>
                <a:grpSpLocks/>
              </p:cNvGrpSpPr>
              <p:nvPr/>
            </p:nvGrpSpPr>
            <p:grpSpPr bwMode="auto">
              <a:xfrm rot="10800000">
                <a:off x="6629400" y="0"/>
                <a:ext cx="2514600" cy="6858000"/>
                <a:chOff x="0" y="0"/>
                <a:chExt cx="2514600" cy="6858000"/>
              </a:xfrm>
            </p:grpSpPr>
            <p:sp>
              <p:nvSpPr>
                <p:cNvPr id="107" name="Rectangle 106"/>
                <p:cNvSpPr/>
                <p:nvPr/>
              </p:nvSpPr>
              <p:spPr>
                <a:xfrm>
                  <a:off x="914785" y="0"/>
                  <a:ext cx="160009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8" name="Rectangle 107"/>
                <p:cNvSpPr/>
                <p:nvPr/>
              </p:nvSpPr>
              <p:spPr>
                <a:xfrm>
                  <a:off x="445"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9" name="Rectangle 108"/>
                <p:cNvSpPr/>
                <p:nvPr/>
              </p:nvSpPr>
              <p:spPr>
                <a:xfrm>
                  <a:off x="229030"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104" name="Rectangle 103"/>
              <p:cNvSpPr/>
              <p:nvPr/>
            </p:nvSpPr>
            <p:spPr>
              <a:xfrm>
                <a:off x="3809907" y="0"/>
                <a:ext cx="2819214"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5" name="Rectangle 104"/>
              <p:cNvSpPr/>
              <p:nvPr/>
            </p:nvSpPr>
            <p:spPr>
              <a:xfrm>
                <a:off x="2895568" y="0"/>
                <a:ext cx="45717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6" name="Rectangle 105"/>
              <p:cNvSpPr/>
              <p:nvPr/>
            </p:nvSpPr>
            <p:spPr>
              <a:xfrm>
                <a:off x="3124153" y="0"/>
                <a:ext cx="76195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44" name="Freeform 43"/>
            <p:cNvSpPr/>
            <p:nvPr/>
          </p:nvSpPr>
          <p:spPr>
            <a:xfrm>
              <a:off x="-12540" y="5035550"/>
              <a:ext cx="9144983" cy="1174750"/>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5" name="Freeform 44"/>
            <p:cNvSpPr/>
            <p:nvPr/>
          </p:nvSpPr>
          <p:spPr>
            <a:xfrm>
              <a:off x="-12540" y="3467100"/>
              <a:ext cx="9144983" cy="890588"/>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6" name="Freeform 45"/>
            <p:cNvSpPr/>
            <p:nvPr/>
          </p:nvSpPr>
          <p:spPr>
            <a:xfrm>
              <a:off x="-23653" y="5640388"/>
              <a:ext cx="3004940" cy="1211262"/>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7" name="Freeform 46"/>
            <p:cNvSpPr/>
            <p:nvPr/>
          </p:nvSpPr>
          <p:spPr>
            <a:xfrm>
              <a:off x="-12540" y="5284788"/>
              <a:ext cx="9144983" cy="1477962"/>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49" name="Freeform 48"/>
            <p:cNvSpPr/>
            <p:nvPr/>
          </p:nvSpPr>
          <p:spPr>
            <a:xfrm>
              <a:off x="2136793" y="5132388"/>
              <a:ext cx="6982951" cy="171926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a:p>
          </p:txBody>
        </p:sp>
        <p:sp>
          <p:nvSpPr>
            <p:cNvPr id="50" name="Hexagon 49"/>
            <p:cNvSpPr/>
            <p:nvPr/>
          </p:nvSpPr>
          <p:spPr>
            <a:xfrm rot="1800000">
              <a:off x="2995573" y="2859088"/>
              <a:ext cx="1601682"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1" name="Hexagon 50"/>
            <p:cNvSpPr/>
            <p:nvPr/>
          </p:nvSpPr>
          <p:spPr>
            <a:xfrm rot="1800000">
              <a:off x="3719425"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2" name="Hexagon 51"/>
            <p:cNvSpPr/>
            <p:nvPr/>
          </p:nvSpPr>
          <p:spPr>
            <a:xfrm rot="1800000">
              <a:off x="3728949" y="15922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3" name="Hexagon 52"/>
            <p:cNvSpPr/>
            <p:nvPr/>
          </p:nvSpPr>
          <p:spPr>
            <a:xfrm rot="1800000">
              <a:off x="2976524" y="325438"/>
              <a:ext cx="1601682" cy="1389062"/>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4" name="Hexagon 53"/>
            <p:cNvSpPr/>
            <p:nvPr/>
          </p:nvSpPr>
          <p:spPr>
            <a:xfrm rot="1800000">
              <a:off x="4462326" y="5383213"/>
              <a:ext cx="1601682" cy="1389062"/>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5" name="Freeform 54"/>
            <p:cNvSpPr/>
            <p:nvPr/>
          </p:nvSpPr>
          <p:spPr>
            <a:xfrm rot="1800000">
              <a:off x="-382404" y="4202113"/>
              <a:ext cx="1261980"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6" name="Hexagon 55"/>
            <p:cNvSpPr/>
            <p:nvPr/>
          </p:nvSpPr>
          <p:spPr>
            <a:xfrm rot="1800000">
              <a:off x="23969" y="540226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7" name="Hexagon 56"/>
            <p:cNvSpPr/>
            <p:nvPr/>
          </p:nvSpPr>
          <p:spPr>
            <a:xfrm rot="1800000">
              <a:off x="52542" y="2849563"/>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8" name="Hexagon 57"/>
            <p:cNvSpPr/>
            <p:nvPr/>
          </p:nvSpPr>
          <p:spPr>
            <a:xfrm rot="1800000">
              <a:off x="776394" y="4125913"/>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9" name="Hexagon 58"/>
            <p:cNvSpPr/>
            <p:nvPr/>
          </p:nvSpPr>
          <p:spPr>
            <a:xfrm rot="1800000">
              <a:off x="1509771" y="54117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0" name="Hexagon 59"/>
            <p:cNvSpPr/>
            <p:nvPr/>
          </p:nvSpPr>
          <p:spPr>
            <a:xfrm rot="1800000">
              <a:off x="1528820" y="2859088"/>
              <a:ext cx="1601682"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5" name="Hexagon 94"/>
            <p:cNvSpPr/>
            <p:nvPr/>
          </p:nvSpPr>
          <p:spPr>
            <a:xfrm rot="1800000">
              <a:off x="795443" y="1563688"/>
              <a:ext cx="1601682"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6" name="Hexagon 95"/>
            <p:cNvSpPr/>
            <p:nvPr/>
          </p:nvSpPr>
          <p:spPr>
            <a:xfrm rot="1800000">
              <a:off x="6806909" y="4144963"/>
              <a:ext cx="1600094" cy="1389062"/>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7" name="Hexagon 96"/>
            <p:cNvSpPr/>
            <p:nvPr/>
          </p:nvSpPr>
          <p:spPr>
            <a:xfrm rot="1800000">
              <a:off x="7549810" y="5421313"/>
              <a:ext cx="1600094" cy="1389062"/>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8" name="Hexagon 97"/>
            <p:cNvSpPr/>
            <p:nvPr/>
          </p:nvSpPr>
          <p:spPr>
            <a:xfrm rot="1800000">
              <a:off x="7549810" y="2868613"/>
              <a:ext cx="1600094" cy="1389062"/>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99" name="Freeform 98"/>
            <p:cNvSpPr/>
            <p:nvPr/>
          </p:nvSpPr>
          <p:spPr>
            <a:xfrm rot="1800000">
              <a:off x="8306997" y="4056063"/>
              <a:ext cx="1242931" cy="1387475"/>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0" name="Freeform 99"/>
            <p:cNvSpPr/>
            <p:nvPr/>
          </p:nvSpPr>
          <p:spPr>
            <a:xfrm rot="1800000">
              <a:off x="8306997" y="1511300"/>
              <a:ext cx="1241343" cy="1389063"/>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grpSp>
      <p:sp>
        <p:nvSpPr>
          <p:cNvPr id="66" name="Rectangle 65"/>
          <p:cNvSpPr/>
          <p:nvPr/>
        </p:nvSpPr>
        <p:spPr>
          <a:xfrm>
            <a:off x="457200" y="333375"/>
            <a:ext cx="8229600" cy="6186488"/>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0" name="Rectangle 69"/>
          <p:cNvSpPr/>
          <p:nvPr/>
        </p:nvSpPr>
        <p:spPr>
          <a:xfrm>
            <a:off x="4560888" y="-22225"/>
            <a:ext cx="3679825" cy="700088"/>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71" name="Rectangle 70"/>
          <p:cNvSpPr/>
          <p:nvPr/>
        </p:nvSpPr>
        <p:spPr>
          <a:xfrm>
            <a:off x="4649788" y="-22225"/>
            <a:ext cx="3505200" cy="6238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1030" name="Title Placeholder 1"/>
          <p:cNvSpPr>
            <a:spLocks noGrp="1"/>
          </p:cNvSpPr>
          <p:nvPr>
            <p:ph type="title"/>
          </p:nvPr>
        </p:nvSpPr>
        <p:spPr bwMode="auto">
          <a:xfrm>
            <a:off x="1042988" y="1027113"/>
            <a:ext cx="702468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1031" name="Text Placeholder 2"/>
          <p:cNvSpPr>
            <a:spLocks noGrp="1"/>
          </p:cNvSpPr>
          <p:nvPr>
            <p:ph type="body" idx="1"/>
          </p:nvPr>
        </p:nvSpPr>
        <p:spPr bwMode="auto">
          <a:xfrm>
            <a:off x="1042988" y="2324100"/>
            <a:ext cx="6777037" cy="3508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5997575" y="223838"/>
            <a:ext cx="2133600" cy="365125"/>
          </a:xfrm>
          <a:prstGeom prst="rect">
            <a:avLst/>
          </a:prstGeom>
        </p:spPr>
        <p:txBody>
          <a:bodyPr vert="horz" lIns="91440" tIns="45720" rIns="91440" bIns="45720" rtlCol="0" anchor="ctr"/>
          <a:lstStyle>
            <a:lvl1pPr algn="r">
              <a:defRPr sz="1200">
                <a:solidFill>
                  <a:srgbClr val="FEFEFE"/>
                </a:solidFill>
              </a:defRPr>
            </a:lvl1pPr>
          </a:lstStyle>
          <a:p>
            <a:pPr>
              <a:defRPr/>
            </a:pPr>
            <a:endParaRPr lang="en-GB"/>
          </a:p>
        </p:txBody>
      </p:sp>
      <p:sp>
        <p:nvSpPr>
          <p:cNvPr id="5" name="Footer Placeholder 4"/>
          <p:cNvSpPr>
            <a:spLocks noGrp="1"/>
          </p:cNvSpPr>
          <p:nvPr>
            <p:ph type="ftr" sz="quarter" idx="3"/>
          </p:nvPr>
        </p:nvSpPr>
        <p:spPr>
          <a:xfrm>
            <a:off x="4641850" y="5851525"/>
            <a:ext cx="3502025" cy="365125"/>
          </a:xfrm>
          <a:prstGeom prst="rect">
            <a:avLst/>
          </a:prstGeom>
        </p:spPr>
        <p:txBody>
          <a:bodyPr vert="horz" lIns="91440" tIns="45720" rIns="91440" bIns="45720" rtlCol="0" anchor="ctr"/>
          <a:lstStyle>
            <a:lvl1pPr algn="r">
              <a:defRPr sz="1200">
                <a:solidFill>
                  <a:schemeClr val="accent1"/>
                </a:solidFill>
              </a:defRPr>
            </a:lvl1pPr>
          </a:lstStyle>
          <a:p>
            <a:pPr>
              <a:defRPr/>
            </a:pPr>
            <a:endParaRPr lang="en-GB"/>
          </a:p>
        </p:txBody>
      </p:sp>
      <p:sp>
        <p:nvSpPr>
          <p:cNvPr id="6" name="Slide Number Placeholder 5"/>
          <p:cNvSpPr>
            <a:spLocks noGrp="1"/>
          </p:cNvSpPr>
          <p:nvPr>
            <p:ph type="sldNum" sz="quarter" idx="4"/>
          </p:nvPr>
        </p:nvSpPr>
        <p:spPr>
          <a:xfrm>
            <a:off x="4649788" y="223838"/>
            <a:ext cx="1331912" cy="365125"/>
          </a:xfrm>
          <a:prstGeom prst="rect">
            <a:avLst/>
          </a:prstGeom>
        </p:spPr>
        <p:txBody>
          <a:bodyPr vert="horz" wrap="square" lIns="91440" tIns="45720" rIns="91440" bIns="45720" numCol="1" anchor="ctr" anchorCtr="0" compatLnSpc="1">
            <a:prstTxWarp prst="textNoShape">
              <a:avLst/>
            </a:prstTxWarp>
          </a:bodyPr>
          <a:lstStyle>
            <a:lvl1pPr>
              <a:defRPr sz="1200">
                <a:solidFill>
                  <a:srgbClr val="FEFEFE"/>
                </a:solidFill>
              </a:defRPr>
            </a:lvl1pPr>
          </a:lstStyle>
          <a:p>
            <a:fld id="{0C6A75E5-FFAC-460D-84B1-BB538F5D22F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766" r:id="rId1"/>
    <p:sldLayoutId id="2147483758" r:id="rId2"/>
    <p:sldLayoutId id="2147483759" r:id="rId3"/>
    <p:sldLayoutId id="2147483760" r:id="rId4"/>
    <p:sldLayoutId id="2147483761" r:id="rId5"/>
    <p:sldLayoutId id="2147483762" r:id="rId6"/>
    <p:sldLayoutId id="2147483763" r:id="rId7"/>
    <p:sldLayoutId id="2147483767" r:id="rId8"/>
    <p:sldLayoutId id="2147483768" r:id="rId9"/>
    <p:sldLayoutId id="2147483764" r:id="rId10"/>
    <p:sldLayoutId id="2147483765" r:id="rId11"/>
  </p:sldLayoutIdLst>
  <p:txStyles>
    <p:titleStyle>
      <a:lvl1pPr algn="l" rtl="0" eaLnBrk="0" fontAlgn="base" hangingPunct="0">
        <a:spcBef>
          <a:spcPct val="0"/>
        </a:spcBef>
        <a:spcAft>
          <a:spcPct val="0"/>
        </a:spcAft>
        <a:defRPr sz="4000" kern="1200">
          <a:solidFill>
            <a:schemeClr val="accent1"/>
          </a:solidFill>
          <a:latin typeface="+mj-lt"/>
          <a:ea typeface="+mj-ea"/>
          <a:cs typeface="+mj-cs"/>
        </a:defRPr>
      </a:lvl1pPr>
      <a:lvl2pPr algn="l" rtl="0" eaLnBrk="0" fontAlgn="base" hangingPunct="0">
        <a:spcBef>
          <a:spcPct val="0"/>
        </a:spcBef>
        <a:spcAft>
          <a:spcPct val="0"/>
        </a:spcAft>
        <a:defRPr sz="4000">
          <a:solidFill>
            <a:schemeClr val="accent1"/>
          </a:solidFill>
          <a:latin typeface="Century Gothic" pitchFamily="34" charset="0"/>
        </a:defRPr>
      </a:lvl2pPr>
      <a:lvl3pPr algn="l" rtl="0" eaLnBrk="0" fontAlgn="base" hangingPunct="0">
        <a:spcBef>
          <a:spcPct val="0"/>
        </a:spcBef>
        <a:spcAft>
          <a:spcPct val="0"/>
        </a:spcAft>
        <a:defRPr sz="4000">
          <a:solidFill>
            <a:schemeClr val="accent1"/>
          </a:solidFill>
          <a:latin typeface="Century Gothic" pitchFamily="34" charset="0"/>
        </a:defRPr>
      </a:lvl3pPr>
      <a:lvl4pPr algn="l" rtl="0" eaLnBrk="0" fontAlgn="base" hangingPunct="0">
        <a:spcBef>
          <a:spcPct val="0"/>
        </a:spcBef>
        <a:spcAft>
          <a:spcPct val="0"/>
        </a:spcAft>
        <a:defRPr sz="4000">
          <a:solidFill>
            <a:schemeClr val="accent1"/>
          </a:solidFill>
          <a:latin typeface="Century Gothic" pitchFamily="34" charset="0"/>
        </a:defRPr>
      </a:lvl4pPr>
      <a:lvl5pPr algn="l" rtl="0" eaLnBrk="0" fontAlgn="base" hangingPunct="0">
        <a:spcBef>
          <a:spcPct val="0"/>
        </a:spcBef>
        <a:spcAft>
          <a:spcPct val="0"/>
        </a:spcAft>
        <a:defRPr sz="4000">
          <a:solidFill>
            <a:schemeClr val="accent1"/>
          </a:solidFill>
          <a:latin typeface="Century Gothic" pitchFamily="34"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3050" algn="l" rtl="0" eaLnBrk="0" fontAlgn="base" hangingPunct="0">
        <a:spcBef>
          <a:spcPct val="20000"/>
        </a:spcBef>
        <a:spcAft>
          <a:spcPct val="0"/>
        </a:spcAft>
        <a:buClr>
          <a:schemeClr val="accent1"/>
        </a:buClr>
        <a:buSzPct val="76000"/>
        <a:buFont typeface="Wingdings 2" panose="05020102010507070707" pitchFamily="18" charset="2"/>
        <a:buChar char=""/>
        <a:defRPr sz="2400" kern="1200">
          <a:solidFill>
            <a:schemeClr val="tx2"/>
          </a:solidFill>
          <a:latin typeface="+mn-lt"/>
          <a:ea typeface="+mn-ea"/>
          <a:cs typeface="+mn-cs"/>
        </a:defRPr>
      </a:lvl1pPr>
      <a:lvl2pPr marL="639763" indent="-273050" algn="l" rtl="0" eaLnBrk="0" fontAlgn="base" hangingPunct="0">
        <a:spcBef>
          <a:spcPct val="20000"/>
        </a:spcBef>
        <a:spcAft>
          <a:spcPct val="0"/>
        </a:spcAft>
        <a:buClr>
          <a:schemeClr val="accent1"/>
        </a:buClr>
        <a:buSzPct val="76000"/>
        <a:buFont typeface="Wingdings 2" panose="05020102010507070707" pitchFamily="18" charset="2"/>
        <a:buChar char=""/>
        <a:defRPr sz="2200" kern="1200">
          <a:solidFill>
            <a:schemeClr val="tx2"/>
          </a:solidFill>
          <a:latin typeface="+mn-lt"/>
          <a:ea typeface="+mn-ea"/>
          <a:cs typeface="+mn-cs"/>
        </a:defRPr>
      </a:lvl2pPr>
      <a:lvl3pPr marL="914400" indent="-228600" algn="l" rtl="0" eaLnBrk="0" fontAlgn="base" hangingPunct="0">
        <a:spcBef>
          <a:spcPct val="20000"/>
        </a:spcBef>
        <a:spcAft>
          <a:spcPct val="0"/>
        </a:spcAft>
        <a:buClr>
          <a:schemeClr val="accent1"/>
        </a:buClr>
        <a:buSzPct val="76000"/>
        <a:buFont typeface="Wingdings 2" panose="05020102010507070707" pitchFamily="18" charset="2"/>
        <a:buChar char=""/>
        <a:defRPr sz="2000" kern="1200">
          <a:solidFill>
            <a:schemeClr val="tx2"/>
          </a:solidFill>
          <a:latin typeface="+mn-lt"/>
          <a:ea typeface="+mn-ea"/>
          <a:cs typeface="+mn-cs"/>
        </a:defRPr>
      </a:lvl3pPr>
      <a:lvl4pPr marL="1123950" indent="-228600" algn="l" rtl="0" eaLnBrk="0" fontAlgn="base" hangingPunct="0">
        <a:spcBef>
          <a:spcPct val="20000"/>
        </a:spcBef>
        <a:spcAft>
          <a:spcPct val="0"/>
        </a:spcAft>
        <a:buClr>
          <a:schemeClr val="accent1"/>
        </a:buClr>
        <a:buSzPct val="76000"/>
        <a:buFont typeface="Wingdings 2" panose="05020102010507070707" pitchFamily="18" charset="2"/>
        <a:buChar char=""/>
        <a:defRPr kern="1200">
          <a:solidFill>
            <a:schemeClr val="tx2"/>
          </a:solidFill>
          <a:latin typeface="+mn-lt"/>
          <a:ea typeface="+mn-ea"/>
          <a:cs typeface="+mn-cs"/>
        </a:defRPr>
      </a:lvl4pPr>
      <a:lvl5pPr marL="1325563" indent="-228600" algn="l" rtl="0" eaLnBrk="0" fontAlgn="base" hangingPunct="0">
        <a:spcBef>
          <a:spcPct val="20000"/>
        </a:spcBef>
        <a:spcAft>
          <a:spcPct val="0"/>
        </a:spcAft>
        <a:buClr>
          <a:schemeClr val="accent1"/>
        </a:buClr>
        <a:buSzPct val="76000"/>
        <a:buFont typeface="Wingdings 2" panose="05020102010507070707" pitchFamily="18" charset="2"/>
        <a:buChar char=""/>
        <a:defRPr sz="1600" kern="120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1.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2.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3.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4.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5.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6.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7.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8.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9.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0.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1.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2.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3.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4.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5.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6.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7.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8.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microsoft.com/office/2007/relationships/media" Target="../media/media2.mp4"/><Relationship Id="rId2" Type="http://schemas.openxmlformats.org/officeDocument/2006/relationships/tags" Target="../tags/tag19.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png"/><Relationship Id="rId3" Type="http://schemas.microsoft.com/office/2007/relationships/media" Target="../media/media2.mp4"/><Relationship Id="rId7" Type="http://schemas.microsoft.com/office/2011/relationships/inkAction" Target="../ink/inkAction1.xml"/><Relationship Id="rId2" Type="http://schemas.openxmlformats.org/officeDocument/2006/relationships/tags" Target="../tags/tag20.xml"/><Relationship Id="rId1" Type="http://schemas.openxmlformats.org/officeDocument/2006/relationships/video" Target="NULL" TargetMode="External"/><Relationship Id="rId6" Type="http://schemas.openxmlformats.org/officeDocument/2006/relationships/image" Target="../media/image2.png"/><Relationship Id="rId5" Type="http://schemas.openxmlformats.org/officeDocument/2006/relationships/slideLayout" Target="../slideLayouts/slideLayout2.xml"/><Relationship Id="rId4" Type="http://schemas.openxmlformats.org/officeDocument/2006/relationships/tags" Target="../tags/tag21.xml"/></Relationships>
</file>

<file path=ppt/slides/_rels/slide25.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tags" Target="../tags/tag22.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tags" Target="../tags/tag23.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tags" Target="../tags/tag24.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tags" Target="../tags/tag25.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tags" Target="../tags/tag26.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tags" Target="../tags/tag27.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microsoft.com/office/2007/relationships/media" Target="../media/media3.mp4"/><Relationship Id="rId2" Type="http://schemas.openxmlformats.org/officeDocument/2006/relationships/tags" Target="../tags/tag28.xml"/><Relationship Id="rId1" Type="http://schemas.openxmlformats.org/officeDocument/2006/relationships/video" Target="NULL" TargetMode="External"/><Relationship Id="rId5" Type="http://schemas.openxmlformats.org/officeDocument/2006/relationships/image" Target="../media/image2.png"/><Relationship Id="rId4"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4572000" y="2708275"/>
            <a:ext cx="3671888" cy="1701800"/>
          </a:xfrm>
        </p:spPr>
        <p:txBody>
          <a:bodyPr>
            <a:normAutofit fontScale="90000"/>
          </a:bodyPr>
          <a:lstStyle/>
          <a:p>
            <a:pPr eaLnBrk="1" hangingPunct="1">
              <a:defRPr/>
            </a:pPr>
            <a:r>
              <a:rPr lang="en-GB" altLang="en-US" sz="2400" smtClean="0"/>
              <a:t>SJEQ7003</a:t>
            </a:r>
            <a:br>
              <a:rPr lang="en-GB" altLang="en-US" sz="2400" smtClean="0"/>
            </a:br>
            <a:r>
              <a:rPr lang="en-GB" altLang="en-US" sz="2400" smtClean="0"/>
              <a:t>Equality and Diversity: Power and Social (Re)production of Inequality</a:t>
            </a:r>
          </a:p>
        </p:txBody>
      </p:sp>
      <p:sp>
        <p:nvSpPr>
          <p:cNvPr id="5123" name="Rectangle 3"/>
          <p:cNvSpPr>
            <a:spLocks noGrp="1" noChangeArrowheads="1"/>
          </p:cNvSpPr>
          <p:nvPr>
            <p:ph type="subTitle" idx="1"/>
          </p:nvPr>
        </p:nvSpPr>
        <p:spPr>
          <a:xfrm>
            <a:off x="4733925" y="4421188"/>
            <a:ext cx="3309938" cy="1260475"/>
          </a:xfrm>
        </p:spPr>
        <p:txBody>
          <a:bodyPr/>
          <a:lstStyle/>
          <a:p>
            <a:pPr eaLnBrk="1" hangingPunct="1"/>
            <a:r>
              <a:rPr lang="en-GB" altLang="en-US" smtClean="0"/>
              <a:t>Dr Caroline Lohmann-Hancock</a:t>
            </a:r>
          </a:p>
          <a:p>
            <a:pPr eaLnBrk="1" hangingPunct="1"/>
            <a:r>
              <a:rPr lang="en-GB" altLang="en-US" smtClean="0"/>
              <a:t>Session 4</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mtClean="0"/>
              <a:t>Three Forms of </a:t>
            </a:r>
            <a:br>
              <a:rPr lang="en-GB" smtClean="0"/>
            </a:br>
            <a:r>
              <a:rPr lang="en-GB" smtClean="0"/>
              <a:t>Social Control </a:t>
            </a:r>
          </a:p>
        </p:txBody>
      </p:sp>
      <p:sp>
        <p:nvSpPr>
          <p:cNvPr id="6147" name="Rectangle 3"/>
          <p:cNvSpPr>
            <a:spLocks noGrp="1" noChangeArrowheads="1"/>
          </p:cNvSpPr>
          <p:nvPr>
            <p:ph idx="1"/>
          </p:nvPr>
        </p:nvSpPr>
        <p:spPr/>
        <p:txBody>
          <a:bodyPr/>
          <a:lstStyle/>
          <a:p>
            <a:pPr eaLnBrk="1" hangingPunct="1"/>
            <a:r>
              <a:rPr lang="en-GB" altLang="en-US" smtClean="0"/>
              <a:t>Informal Control</a:t>
            </a:r>
          </a:p>
          <a:p>
            <a:pPr eaLnBrk="1" hangingPunct="1"/>
            <a:r>
              <a:rPr lang="en-GB" altLang="en-US" smtClean="0">
                <a:solidFill>
                  <a:srgbClr val="FF0000"/>
                </a:solidFill>
              </a:rPr>
              <a:t>Medical Control</a:t>
            </a:r>
          </a:p>
          <a:p>
            <a:pPr eaLnBrk="1" hangingPunct="1"/>
            <a:r>
              <a:rPr lang="en-GB" altLang="en-US" smtClean="0"/>
              <a:t>Legal Control</a:t>
            </a:r>
          </a:p>
          <a:p>
            <a:pPr eaLnBrk="1" hangingPunct="1"/>
            <a:endParaRPr lang="en-GB" altLang="en-US"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Medical Control</a:t>
            </a:r>
          </a:p>
        </p:txBody>
      </p:sp>
      <p:sp>
        <p:nvSpPr>
          <p:cNvPr id="12291" name="Rectangle 3"/>
          <p:cNvSpPr>
            <a:spLocks noGrp="1" noChangeArrowheads="1"/>
          </p:cNvSpPr>
          <p:nvPr>
            <p:ph idx="1"/>
          </p:nvPr>
        </p:nvSpPr>
        <p:spPr/>
        <p:txBody>
          <a:bodyPr rtlCol="0">
            <a:normAutofit fontScale="92500"/>
          </a:bodyPr>
          <a:lstStyle/>
          <a:p>
            <a:pPr indent="-274320" eaLnBrk="1" fontAlgn="auto" hangingPunct="1">
              <a:spcAft>
                <a:spcPts val="0"/>
              </a:spcAft>
              <a:defRPr/>
            </a:pPr>
            <a:r>
              <a:rPr lang="en-GB" smtClean="0"/>
              <a:t>1851 Samuel A Cartwright</a:t>
            </a:r>
          </a:p>
          <a:p>
            <a:pPr marL="640080" lvl="1" indent="-274320" eaLnBrk="1" fontAlgn="auto" hangingPunct="1">
              <a:spcAft>
                <a:spcPts val="0"/>
              </a:spcAft>
              <a:defRPr/>
            </a:pPr>
            <a:r>
              <a:rPr lang="en-GB" smtClean="0"/>
              <a:t>New disease – New Orleans Medical and Surgical Journal</a:t>
            </a:r>
          </a:p>
          <a:p>
            <a:pPr marL="640080" lvl="1" indent="-274320" eaLnBrk="1" fontAlgn="auto" hangingPunct="1">
              <a:spcAft>
                <a:spcPts val="0"/>
              </a:spcAft>
              <a:defRPr/>
            </a:pPr>
            <a:r>
              <a:rPr lang="en-GB" smtClean="0"/>
              <a:t>Drapetomania</a:t>
            </a:r>
          </a:p>
          <a:p>
            <a:pPr lvl="2" eaLnBrk="1" fontAlgn="auto" hangingPunct="1">
              <a:spcAft>
                <a:spcPts val="0"/>
              </a:spcAft>
              <a:defRPr/>
            </a:pPr>
            <a:r>
              <a:rPr lang="en-GB" smtClean="0"/>
              <a:t>A disease where slaves run away from their masters (Armstrong, 2003)</a:t>
            </a:r>
          </a:p>
          <a:p>
            <a:pPr indent="-274320" eaLnBrk="1" fontAlgn="auto" hangingPunct="1">
              <a:spcAft>
                <a:spcPts val="0"/>
              </a:spcAft>
              <a:defRPr/>
            </a:pPr>
            <a:r>
              <a:rPr lang="en-GB" smtClean="0"/>
              <a:t>One of the earliest modern examples of ‘medicalisation’ </a:t>
            </a:r>
          </a:p>
          <a:p>
            <a:pPr marL="640080" lvl="1" indent="-274320" eaLnBrk="1" fontAlgn="auto" hangingPunct="1">
              <a:spcAft>
                <a:spcPts val="0"/>
              </a:spcAft>
              <a:defRPr/>
            </a:pPr>
            <a:r>
              <a:rPr lang="en-GB" smtClean="0"/>
              <a:t>Where personal and social problems are redefined as psychiatric or medical problems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Medical Control</a:t>
            </a:r>
          </a:p>
        </p:txBody>
      </p:sp>
      <p:sp>
        <p:nvSpPr>
          <p:cNvPr id="8195" name="Rectangle 3"/>
          <p:cNvSpPr>
            <a:spLocks noGrp="1" noChangeArrowheads="1"/>
          </p:cNvSpPr>
          <p:nvPr>
            <p:ph idx="1"/>
          </p:nvPr>
        </p:nvSpPr>
        <p:spPr/>
        <p:txBody>
          <a:bodyPr/>
          <a:lstStyle/>
          <a:p>
            <a:pPr eaLnBrk="1" hangingPunct="1"/>
            <a:r>
              <a:rPr lang="en-GB" altLang="en-US" smtClean="0"/>
              <a:t>Medicalisation is one aspect of the medical social control</a:t>
            </a:r>
          </a:p>
          <a:p>
            <a:pPr lvl="1" eaLnBrk="1" hangingPunct="1"/>
            <a:r>
              <a:rPr lang="en-GB" altLang="en-US" smtClean="0"/>
              <a:t>The ways in which medicine functions (wittingly or unwittingly) to secure adherence to social norms – specifically, by using medical means to minimise, eliminate, or normalise deviant behaviour’  (Conrad &amp; Schneider, 1980: 242)</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Medical Control</a:t>
            </a:r>
          </a:p>
        </p:txBody>
      </p:sp>
      <p:sp>
        <p:nvSpPr>
          <p:cNvPr id="16387" name="Rectangle 3"/>
          <p:cNvSpPr>
            <a:spLocks noGrp="1" noChangeArrowheads="1"/>
          </p:cNvSpPr>
          <p:nvPr>
            <p:ph sz="quarter" idx="13"/>
          </p:nvPr>
        </p:nvSpPr>
        <p:spPr>
          <a:xfrm>
            <a:off x="1042988" y="2312988"/>
            <a:ext cx="3419475" cy="3494087"/>
          </a:xfrm>
        </p:spPr>
        <p:txBody>
          <a:bodyPr rtlCol="0">
            <a:normAutofit fontScale="85000" lnSpcReduction="20000"/>
          </a:bodyPr>
          <a:lstStyle/>
          <a:p>
            <a:pPr indent="-274320" eaLnBrk="1" fontAlgn="auto" hangingPunct="1">
              <a:spcAft>
                <a:spcPts val="0"/>
              </a:spcAft>
              <a:defRPr/>
            </a:pPr>
            <a:r>
              <a:rPr lang="en-GB" smtClean="0"/>
              <a:t>In Western cultural the high status of physicians supports the medical terminology and discourses</a:t>
            </a:r>
          </a:p>
          <a:p>
            <a:pPr marL="640080" lvl="1" indent="-274320" eaLnBrk="1" fontAlgn="auto" hangingPunct="1">
              <a:spcAft>
                <a:spcPts val="0"/>
              </a:spcAft>
              <a:defRPr/>
            </a:pPr>
            <a:r>
              <a:rPr lang="en-GB" smtClean="0"/>
              <a:t>Doctors – ‘cloak of competence’</a:t>
            </a:r>
          </a:p>
          <a:p>
            <a:pPr marL="640080" lvl="1" indent="-274320" eaLnBrk="1" fontAlgn="auto" hangingPunct="1">
              <a:spcAft>
                <a:spcPts val="0"/>
              </a:spcAft>
              <a:defRPr/>
            </a:pPr>
            <a:r>
              <a:rPr lang="en-GB" smtClean="0"/>
              <a:t>Sets them apart from most of the other learned professions</a:t>
            </a:r>
          </a:p>
          <a:p>
            <a:pPr marL="640080" lvl="1" indent="-274320" eaLnBrk="1" fontAlgn="auto" hangingPunct="1">
              <a:spcAft>
                <a:spcPts val="0"/>
              </a:spcAft>
              <a:defRPr/>
            </a:pPr>
            <a:r>
              <a:rPr lang="en-GB" smtClean="0"/>
              <a:t>Medicine acts powerfully as a normalising discourse</a:t>
            </a:r>
          </a:p>
        </p:txBody>
      </p:sp>
      <p:sp>
        <p:nvSpPr>
          <p:cNvPr id="16388" name="Rectangle 4"/>
          <p:cNvSpPr>
            <a:spLocks noGrp="1" noChangeArrowheads="1"/>
          </p:cNvSpPr>
          <p:nvPr>
            <p:ph sz="quarter" idx="14"/>
          </p:nvPr>
        </p:nvSpPr>
        <p:spPr>
          <a:xfrm>
            <a:off x="4645025" y="2312988"/>
            <a:ext cx="3419475" cy="3494087"/>
          </a:xfrm>
        </p:spPr>
        <p:txBody>
          <a:bodyPr rtlCol="0">
            <a:normAutofit fontScale="77500" lnSpcReduction="20000"/>
          </a:bodyPr>
          <a:lstStyle/>
          <a:p>
            <a:pPr marL="640080" lvl="1" indent="-274320" eaLnBrk="1" fontAlgn="auto" hangingPunct="1">
              <a:spcAft>
                <a:spcPts val="0"/>
              </a:spcAft>
              <a:defRPr/>
            </a:pPr>
            <a:r>
              <a:rPr lang="en-GB" smtClean="0"/>
              <a:t>Medical practitioners – as well as a growing legion of non-physicians who have adopted medical discourses and terminology - speak authoritatively about such things as:</a:t>
            </a:r>
          </a:p>
          <a:p>
            <a:pPr lvl="2" eaLnBrk="1" fontAlgn="auto" hangingPunct="1">
              <a:spcAft>
                <a:spcPts val="0"/>
              </a:spcAft>
              <a:defRPr/>
            </a:pPr>
            <a:r>
              <a:rPr lang="en-GB" smtClean="0"/>
              <a:t>Disease </a:t>
            </a:r>
          </a:p>
          <a:p>
            <a:pPr lvl="2" eaLnBrk="1" fontAlgn="auto" hangingPunct="1">
              <a:spcAft>
                <a:spcPts val="0"/>
              </a:spcAft>
              <a:defRPr/>
            </a:pPr>
            <a:r>
              <a:rPr lang="en-GB" smtClean="0"/>
              <a:t>Illness</a:t>
            </a:r>
          </a:p>
          <a:p>
            <a:pPr lvl="2" eaLnBrk="1" fontAlgn="auto" hangingPunct="1">
              <a:spcAft>
                <a:spcPts val="0"/>
              </a:spcAft>
              <a:defRPr/>
            </a:pPr>
            <a:r>
              <a:rPr lang="en-GB" smtClean="0"/>
              <a:t>Pathology</a:t>
            </a:r>
          </a:p>
          <a:p>
            <a:pPr lvl="2" eaLnBrk="1" fontAlgn="auto" hangingPunct="1">
              <a:spcAft>
                <a:spcPts val="0"/>
              </a:spcAft>
              <a:defRPr/>
            </a:pPr>
            <a:r>
              <a:rPr lang="en-GB" smtClean="0"/>
              <a:t>Syndromes</a:t>
            </a:r>
          </a:p>
          <a:p>
            <a:pPr lvl="2" eaLnBrk="1" fontAlgn="auto" hangingPunct="1">
              <a:spcAft>
                <a:spcPts val="0"/>
              </a:spcAft>
              <a:defRPr/>
            </a:pPr>
            <a:r>
              <a:rPr lang="en-GB" smtClean="0"/>
              <a:t>Health</a:t>
            </a:r>
          </a:p>
          <a:p>
            <a:pPr lvl="2" eaLnBrk="1" fontAlgn="auto" hangingPunct="1">
              <a:spcAft>
                <a:spcPts val="0"/>
              </a:spcAft>
              <a:defRPr/>
            </a:pPr>
            <a:r>
              <a:rPr lang="en-GB" smtClean="0"/>
              <a:t>Wellness</a:t>
            </a:r>
          </a:p>
          <a:p>
            <a:pPr lvl="2" eaLnBrk="1" fontAlgn="auto" hangingPunct="1">
              <a:spcAft>
                <a:spcPts val="0"/>
              </a:spcAft>
              <a:defRPr/>
            </a:pPr>
            <a:r>
              <a:rPr lang="en-GB" smtClean="0"/>
              <a:t>pathogens</a:t>
            </a:r>
          </a:p>
          <a:p>
            <a:pPr indent="-274320" eaLnBrk="1" fontAlgn="auto" hangingPunct="1">
              <a:spcAft>
                <a:spcPts val="0"/>
              </a:spcAft>
              <a:defRPr/>
            </a:pPr>
            <a:endParaRPr lang="en-GB" smtClean="0"/>
          </a:p>
        </p:txBody>
      </p:sp>
      <p:pic>
        <p:nvPicPr>
          <p:cNvPr id="2" name="tmpEB2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712856.4761"/>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894"/>
    </mc:Choice>
    <mc:Fallback>
      <p:transition spd="slow" advTm="5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mtClean="0"/>
              <a:t>Changes in Framing of Difference</a:t>
            </a:r>
          </a:p>
        </p:txBody>
      </p:sp>
      <p:sp>
        <p:nvSpPr>
          <p:cNvPr id="10243" name="Rectangle 3"/>
          <p:cNvSpPr>
            <a:spLocks noGrp="1" noChangeArrowheads="1"/>
          </p:cNvSpPr>
          <p:nvPr>
            <p:ph idx="1"/>
          </p:nvPr>
        </p:nvSpPr>
        <p:spPr/>
        <p:txBody>
          <a:bodyPr/>
          <a:lstStyle/>
          <a:p>
            <a:pPr eaLnBrk="1" hangingPunct="1"/>
            <a:r>
              <a:rPr lang="en-GB" altLang="en-US" smtClean="0"/>
              <a:t>Virtue is knowledge, while vice is ignorance</a:t>
            </a:r>
          </a:p>
          <a:p>
            <a:pPr eaLnBrk="1" hangingPunct="1"/>
            <a:r>
              <a:rPr lang="en-GB" altLang="en-US" smtClean="0"/>
              <a:t>E.g. </a:t>
            </a:r>
          </a:p>
          <a:p>
            <a:pPr lvl="1" eaLnBrk="1" hangingPunct="1"/>
            <a:r>
              <a:rPr lang="en-GB" altLang="en-US" smtClean="0"/>
              <a:t>Crime as vice - Grecian</a:t>
            </a:r>
          </a:p>
          <a:p>
            <a:pPr lvl="1" eaLnBrk="1" hangingPunct="1"/>
            <a:r>
              <a:rPr lang="en-GB" altLang="en-US" smtClean="0"/>
              <a:t>Crime as sin – Middle ages</a:t>
            </a:r>
          </a:p>
          <a:p>
            <a:pPr lvl="1" eaLnBrk="1" hangingPunct="1"/>
            <a:r>
              <a:rPr lang="en-GB" altLang="en-US" smtClean="0"/>
              <a:t>Crime as illness – 20th century</a:t>
            </a:r>
          </a:p>
        </p:txBody>
      </p:sp>
      <p:pic>
        <p:nvPicPr>
          <p:cNvPr id="2" name="tmpEB2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5894" end="656552.4761"/>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304"/>
    </mc:Choice>
    <mc:Fallback>
      <p:transition spd="slow" advTm="563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mtClean="0"/>
              <a:t>Medical Control </a:t>
            </a:r>
            <a:br>
              <a:rPr lang="en-GB" smtClean="0"/>
            </a:br>
            <a:r>
              <a:rPr lang="en-GB" smtClean="0"/>
              <a:t>Foucault</a:t>
            </a:r>
          </a:p>
        </p:txBody>
      </p:sp>
      <p:sp>
        <p:nvSpPr>
          <p:cNvPr id="19459" name="Rectangle 3"/>
          <p:cNvSpPr>
            <a:spLocks noGrp="1" noChangeArrowheads="1"/>
          </p:cNvSpPr>
          <p:nvPr>
            <p:ph idx="1"/>
          </p:nvPr>
        </p:nvSpPr>
        <p:spPr/>
        <p:txBody>
          <a:bodyPr rtlCol="0">
            <a:normAutofit fontScale="70000" lnSpcReduction="20000"/>
          </a:bodyPr>
          <a:lstStyle/>
          <a:p>
            <a:pPr indent="-274320" eaLnBrk="1" fontAlgn="auto" hangingPunct="1">
              <a:spcAft>
                <a:spcPts val="0"/>
              </a:spcAft>
              <a:defRPr/>
            </a:pPr>
            <a:r>
              <a:rPr lang="en-GB" smtClean="0"/>
              <a:t>Earliest society up to the 1600s</a:t>
            </a:r>
          </a:p>
          <a:p>
            <a:pPr marL="640080" lvl="1" indent="-274320" eaLnBrk="1" fontAlgn="auto" hangingPunct="1">
              <a:spcAft>
                <a:spcPts val="0"/>
              </a:spcAft>
              <a:defRPr/>
            </a:pPr>
            <a:r>
              <a:rPr lang="en-GB" smtClean="0"/>
              <a:t>Deviants as ignorant</a:t>
            </a:r>
          </a:p>
          <a:p>
            <a:pPr marL="640080" lvl="1" indent="-274320" eaLnBrk="1" fontAlgn="auto" hangingPunct="1">
              <a:spcAft>
                <a:spcPts val="0"/>
              </a:spcAft>
              <a:defRPr/>
            </a:pPr>
            <a:r>
              <a:rPr lang="en-GB" smtClean="0"/>
              <a:t>lacking ethics and virtue or sinful </a:t>
            </a:r>
          </a:p>
          <a:p>
            <a:pPr indent="-274320" eaLnBrk="1" fontAlgn="auto" hangingPunct="1">
              <a:spcAft>
                <a:spcPts val="0"/>
              </a:spcAft>
              <a:defRPr/>
            </a:pPr>
            <a:r>
              <a:rPr lang="en-GB" smtClean="0"/>
              <a:t>From 1600s to mid-1800s</a:t>
            </a:r>
          </a:p>
          <a:p>
            <a:pPr marL="640080" lvl="1" indent="-274320" eaLnBrk="1" fontAlgn="auto" hangingPunct="1">
              <a:spcAft>
                <a:spcPts val="0"/>
              </a:spcAft>
              <a:defRPr/>
            </a:pPr>
            <a:r>
              <a:rPr lang="en-GB" smtClean="0"/>
              <a:t>Deviants as bad</a:t>
            </a:r>
          </a:p>
          <a:p>
            <a:pPr lvl="2" eaLnBrk="1" fontAlgn="auto" hangingPunct="1">
              <a:spcAft>
                <a:spcPts val="0"/>
              </a:spcAft>
              <a:defRPr/>
            </a:pPr>
            <a:r>
              <a:rPr lang="en-GB" smtClean="0"/>
              <a:t>routed in ‘bad genes’ </a:t>
            </a:r>
          </a:p>
          <a:p>
            <a:pPr lvl="2" eaLnBrk="1" fontAlgn="auto" hangingPunct="1">
              <a:spcAft>
                <a:spcPts val="0"/>
              </a:spcAft>
              <a:defRPr/>
            </a:pPr>
            <a:r>
              <a:rPr lang="en-GB" smtClean="0"/>
              <a:t>the biological explanation</a:t>
            </a:r>
          </a:p>
          <a:p>
            <a:pPr marL="640080" lvl="1" indent="-274320" eaLnBrk="1" fontAlgn="auto" hangingPunct="1">
              <a:spcAft>
                <a:spcPts val="0"/>
              </a:spcAft>
              <a:defRPr/>
            </a:pPr>
            <a:r>
              <a:rPr lang="en-GB" smtClean="0"/>
              <a:t>or because persons simple chose to act in non-conforming ways</a:t>
            </a:r>
          </a:p>
          <a:p>
            <a:pPr lvl="2" eaLnBrk="1" fontAlgn="auto" hangingPunct="1">
              <a:spcAft>
                <a:spcPts val="0"/>
              </a:spcAft>
              <a:defRPr/>
            </a:pPr>
            <a:r>
              <a:rPr lang="en-GB" smtClean="0"/>
              <a:t>the utilitarian explain – eugenics </a:t>
            </a:r>
          </a:p>
          <a:p>
            <a:pPr indent="-274320" eaLnBrk="1" fontAlgn="auto" hangingPunct="1">
              <a:spcAft>
                <a:spcPts val="0"/>
              </a:spcAft>
              <a:defRPr/>
            </a:pPr>
            <a:r>
              <a:rPr lang="en-GB" smtClean="0"/>
              <a:t>From mid-1800s to today</a:t>
            </a:r>
          </a:p>
          <a:p>
            <a:pPr marL="640080" lvl="1" indent="-274320" eaLnBrk="1" fontAlgn="auto" hangingPunct="1">
              <a:spcAft>
                <a:spcPts val="0"/>
              </a:spcAft>
              <a:defRPr/>
            </a:pPr>
            <a:r>
              <a:rPr lang="en-GB" smtClean="0"/>
              <a:t>Deviants tend to viewed as sick</a:t>
            </a:r>
          </a:p>
          <a:p>
            <a:pPr marL="640080" lvl="1" indent="-274320" eaLnBrk="1" fontAlgn="auto" hangingPunct="1">
              <a:spcAft>
                <a:spcPts val="0"/>
              </a:spcAft>
              <a:defRPr/>
            </a:pPr>
            <a:r>
              <a:rPr lang="en-GB" smtClean="0"/>
              <a:t>in need of treatment or rehabilitation rather than punishment</a:t>
            </a:r>
          </a:p>
          <a:p>
            <a:pPr lvl="2" eaLnBrk="1" fontAlgn="auto" hangingPunct="1">
              <a:spcAft>
                <a:spcPts val="0"/>
              </a:spcAft>
              <a:defRPr/>
            </a:pPr>
            <a:r>
              <a:rPr lang="en-GB" smtClean="0"/>
              <a:t>Medical social model </a:t>
            </a:r>
          </a:p>
        </p:txBody>
      </p:sp>
      <p:pic>
        <p:nvPicPr>
          <p:cNvPr id="2" name="tmpEB2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62198" end="311871.4761"/>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44681"/>
    </mc:Choice>
    <mc:Fallback>
      <p:transition spd="slow" advTm="3446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smtClean="0"/>
              <a:t>Medical and Social Control</a:t>
            </a:r>
            <a:br>
              <a:rPr lang="en-GB" smtClean="0"/>
            </a:br>
            <a:r>
              <a:rPr lang="en-GB" smtClean="0"/>
              <a:t>Irving Zola (1972: 487)</a:t>
            </a:r>
          </a:p>
        </p:txBody>
      </p:sp>
      <p:sp>
        <p:nvSpPr>
          <p:cNvPr id="21507" name="Rectangle 3"/>
          <p:cNvSpPr>
            <a:spLocks noGrp="1" noChangeArrowheads="1"/>
          </p:cNvSpPr>
          <p:nvPr>
            <p:ph idx="1"/>
          </p:nvPr>
        </p:nvSpPr>
        <p:spPr/>
        <p:txBody>
          <a:bodyPr rtlCol="0">
            <a:normAutofit fontScale="70000" lnSpcReduction="20000"/>
          </a:bodyPr>
          <a:lstStyle/>
          <a:p>
            <a:pPr indent="-274320" eaLnBrk="1" fontAlgn="auto" hangingPunct="1">
              <a:spcAft>
                <a:spcPts val="0"/>
              </a:spcAft>
              <a:defRPr/>
            </a:pPr>
            <a:r>
              <a:rPr lang="en-GB" smtClean="0"/>
              <a:t>Medicine is becoming a major institution of social control, nudging aside, if not incorporating, the more traditional institutions of religion and law. It is becoming the new repository of truth, the place where absolute and often final judgements are made by supposedly morally neutral and objective experts. And these judgment are made, not in the name of virtue or legitimacy, but in the name of health. Moreover, this is not occurring through the political power physicians hold or can influence, but is largely an insidious and often undramatic phenomenon accomplished by ‘medicalising’ much of daily living by making medicine and the labels ‘healthy and ‘ill’’ relevant to an every increasing part of human existence.</a:t>
            </a:r>
            <a:endParaRPr lang="en-GB" dirty="0" smtClean="0"/>
          </a:p>
        </p:txBody>
      </p:sp>
      <p:pic>
        <p:nvPicPr>
          <p:cNvPr id="2" name="tmpEB2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06879" end="99326.4761"/>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12545"/>
    </mc:Choice>
    <mc:Fallback>
      <p:transition spd="slow" advTm="212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Medical Control</a:t>
            </a:r>
          </a:p>
        </p:txBody>
      </p:sp>
      <p:sp>
        <p:nvSpPr>
          <p:cNvPr id="13315" name="Rectangle 3"/>
          <p:cNvSpPr>
            <a:spLocks noGrp="1" noChangeArrowheads="1"/>
          </p:cNvSpPr>
          <p:nvPr>
            <p:ph idx="1"/>
          </p:nvPr>
        </p:nvSpPr>
        <p:spPr/>
        <p:txBody>
          <a:bodyPr/>
          <a:lstStyle/>
          <a:p>
            <a:pPr eaLnBrk="1" hangingPunct="1"/>
            <a:r>
              <a:rPr lang="en-GB" altLang="en-US" smtClean="0"/>
              <a:t>Insurance policies</a:t>
            </a:r>
          </a:p>
          <a:p>
            <a:pPr lvl="1" eaLnBrk="1" hangingPunct="1"/>
            <a:r>
              <a:rPr lang="en-GB" altLang="en-US" smtClean="0"/>
              <a:t>Minimise losses due to accidents, illness and death</a:t>
            </a:r>
          </a:p>
          <a:p>
            <a:pPr lvl="1" eaLnBrk="1" hangingPunct="1"/>
            <a:r>
              <a:rPr lang="en-GB" altLang="en-US" smtClean="0"/>
              <a:t>Health policy initiatives included in </a:t>
            </a:r>
          </a:p>
          <a:p>
            <a:pPr lvl="2" eaLnBrk="1" hangingPunct="1"/>
            <a:r>
              <a:rPr lang="en-GB" altLang="en-US" smtClean="0"/>
              <a:t>Civil, criminal and administrative law</a:t>
            </a:r>
          </a:p>
          <a:p>
            <a:pPr lvl="1" eaLnBrk="1" hangingPunct="1"/>
            <a:r>
              <a:rPr lang="en-GB" altLang="en-US" smtClean="0"/>
              <a:t>Health of the citizenry are overseen by</a:t>
            </a:r>
          </a:p>
          <a:p>
            <a:pPr lvl="2" eaLnBrk="1" hangingPunct="1"/>
            <a:r>
              <a:rPr lang="en-GB" altLang="en-US" smtClean="0"/>
              <a:t>Psychiatry and public health</a:t>
            </a:r>
          </a:p>
        </p:txBody>
      </p:sp>
      <p:pic>
        <p:nvPicPr>
          <p:cNvPr id="2" name="tmpEB2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619424" end="29074.4761"/>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0252"/>
    </mc:Choice>
    <mc:Fallback>
      <p:transition spd="slow" advTm="70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Medical Control</a:t>
            </a:r>
            <a:br>
              <a:rPr lang="en-GB" altLang="en-US" smtClean="0"/>
            </a:br>
            <a:r>
              <a:rPr lang="en-GB" altLang="en-US" smtClean="0"/>
              <a:t>Psychiatry</a:t>
            </a:r>
          </a:p>
        </p:txBody>
      </p:sp>
      <p:sp>
        <p:nvSpPr>
          <p:cNvPr id="14339" name="Rectangle 3"/>
          <p:cNvSpPr>
            <a:spLocks noGrp="1" noChangeArrowheads="1"/>
          </p:cNvSpPr>
          <p:nvPr>
            <p:ph idx="1"/>
          </p:nvPr>
        </p:nvSpPr>
        <p:spPr/>
        <p:txBody>
          <a:bodyPr/>
          <a:lstStyle/>
          <a:p>
            <a:pPr eaLnBrk="1" hangingPunct="1"/>
            <a:r>
              <a:rPr lang="en-GB" altLang="en-US" smtClean="0"/>
              <a:t>Operates at the individual level</a:t>
            </a:r>
          </a:p>
          <a:p>
            <a:pPr lvl="1" eaLnBrk="1" hangingPunct="1"/>
            <a:r>
              <a:rPr lang="en-GB" altLang="en-US" smtClean="0"/>
              <a:t>Prosocial adjustment in persons who are suffering from any number of recognised mental illnesses</a:t>
            </a:r>
          </a:p>
          <a:p>
            <a:pPr lvl="2" eaLnBrk="1" hangingPunct="1"/>
            <a:r>
              <a:rPr lang="en-GB" altLang="en-US" smtClean="0"/>
              <a:t>Documented in Diagnostic and Statistical Manual of Mental Disorders (DSM) </a:t>
            </a:r>
          </a:p>
          <a:p>
            <a:pPr lvl="1" eaLnBrk="1" hangingPunct="1"/>
            <a:r>
              <a:rPr lang="en-GB" altLang="en-US" smtClean="0"/>
              <a:t>This now includes not only medical but also social behaviour</a:t>
            </a:r>
          </a:p>
          <a:p>
            <a:pPr lvl="3" eaLnBrk="1" hangingPunct="1"/>
            <a:r>
              <a:rPr lang="en-GB" altLang="en-US" smtClean="0"/>
              <a:t>See Word document</a:t>
            </a:r>
          </a:p>
        </p:txBody>
      </p:sp>
      <p:pic>
        <p:nvPicPr>
          <p:cNvPr id="2" name="tmpEB24">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689676" end="60.4761"/>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9014"/>
    </mc:Choice>
    <mc:Fallback>
      <p:transition spd="slow" advTm="290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Medical Control</a:t>
            </a:r>
            <a:br>
              <a:rPr lang="en-GB" altLang="en-US" smtClean="0"/>
            </a:br>
            <a:r>
              <a:rPr lang="en-GB" altLang="en-US" smtClean="0"/>
              <a:t>Psychiatry</a:t>
            </a:r>
          </a:p>
        </p:txBody>
      </p:sp>
      <p:sp>
        <p:nvSpPr>
          <p:cNvPr id="15363" name="Rectangle 3"/>
          <p:cNvSpPr>
            <a:spLocks noGrp="1" noChangeArrowheads="1"/>
          </p:cNvSpPr>
          <p:nvPr>
            <p:ph idx="1"/>
          </p:nvPr>
        </p:nvSpPr>
        <p:spPr/>
        <p:txBody>
          <a:bodyPr/>
          <a:lstStyle/>
          <a:p>
            <a:pPr eaLnBrk="1" hangingPunct="1"/>
            <a:r>
              <a:rPr lang="en-GB" altLang="en-US" smtClean="0"/>
              <a:t>Currently psychiatry is pushing for new categories of mental illness</a:t>
            </a:r>
          </a:p>
          <a:p>
            <a:pPr lvl="1" eaLnBrk="1" hangingPunct="1"/>
            <a:r>
              <a:rPr lang="en-GB" altLang="en-US" smtClean="0"/>
              <a:t>That pertains to groups such as families, peer groups, work groups, or even terrorist organisation</a:t>
            </a:r>
          </a:p>
          <a:p>
            <a:pPr lvl="1" eaLnBrk="1" hangingPunct="1"/>
            <a:r>
              <a:rPr lang="en-GB" altLang="en-US" smtClean="0"/>
              <a:t>These will be call relational disorders</a:t>
            </a:r>
          </a:p>
          <a:p>
            <a:pPr lvl="2" eaLnBrk="1" hangingPunct="1"/>
            <a:r>
              <a:rPr lang="en-GB" altLang="en-US" smtClean="0"/>
              <a:t>Would view otherwise healthy individuals as ‘unhealthy’ within the context of certain relationships or group settings</a:t>
            </a:r>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1.2548224444E6"/>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252"/>
    </mc:Choice>
    <mc:Fallback>
      <p:transition spd="slow" advTm="522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mtClean="0"/>
              <a:t>Medical Control</a:t>
            </a:r>
            <a:br>
              <a:rPr lang="en-GB" altLang="en-US" smtClean="0"/>
            </a:br>
            <a:r>
              <a:rPr lang="en-GB" altLang="en-US" smtClean="0"/>
              <a:t>Public Health</a:t>
            </a:r>
          </a:p>
        </p:txBody>
      </p:sp>
      <p:sp>
        <p:nvSpPr>
          <p:cNvPr id="16387" name="Rectangle 3"/>
          <p:cNvSpPr>
            <a:spLocks noGrp="1" noChangeArrowheads="1"/>
          </p:cNvSpPr>
          <p:nvPr>
            <p:ph idx="1"/>
          </p:nvPr>
        </p:nvSpPr>
        <p:spPr/>
        <p:txBody>
          <a:bodyPr/>
          <a:lstStyle/>
          <a:p>
            <a:pPr eaLnBrk="1" hangingPunct="1"/>
            <a:r>
              <a:rPr lang="en-GB" altLang="en-US" sz="1600" smtClean="0"/>
              <a:t>Art and the science of preventing disease, prolonging life, and promoting health (Weisheit &amp; Klofas, 1998: 198)</a:t>
            </a:r>
          </a:p>
          <a:p>
            <a:pPr lvl="1" eaLnBrk="1" hangingPunct="1"/>
            <a:r>
              <a:rPr lang="en-GB" altLang="en-US" sz="1600" smtClean="0"/>
              <a:t>Use of ‘surveillance of populations or segments of populations that are considered to be risk, data are gathered for purposes of ascertaining which antecedent factors are associated with unwanted health or behavioural outcomes.</a:t>
            </a:r>
          </a:p>
          <a:p>
            <a:pPr lvl="1" eaLnBrk="1" hangingPunct="1"/>
            <a:r>
              <a:rPr lang="en-GB" altLang="en-US" sz="1600" smtClean="0"/>
              <a:t>E.g. reduce smoking, battles against infectious or non-infectious diseases such as typhoid, heart disease, cancer and arteriosclerosis</a:t>
            </a:r>
          </a:p>
          <a:p>
            <a:pPr lvl="1" eaLnBrk="1" hangingPunct="1"/>
            <a:r>
              <a:rPr lang="en-GB" altLang="en-US" sz="1600" smtClean="0"/>
              <a:t>Removal or reduction of environmental hazards such as asbestos or lead paint</a:t>
            </a:r>
          </a:p>
          <a:p>
            <a:pPr lvl="1" eaLnBrk="1" hangingPunct="1"/>
            <a:r>
              <a:rPr lang="en-GB" altLang="en-US" sz="1600" smtClean="0"/>
              <a:t>Needle exchange programs to combat the transmission of HIV</a:t>
            </a:r>
          </a:p>
          <a:p>
            <a:pPr lvl="1" eaLnBrk="1" hangingPunct="1"/>
            <a:r>
              <a:rPr lang="en-GB" altLang="en-US" sz="1600" smtClean="0"/>
              <a:t>Condom distribution in schools to reduce both unwanted teenage pregnancies and the spread of venereal disease</a:t>
            </a:r>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52252" end="1.0056634444E6"/>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49159"/>
    </mc:Choice>
    <mc:Fallback>
      <p:transition spd="slow" advTm="249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Medicalisation, </a:t>
            </a:r>
            <a:br>
              <a:rPr lang="en-GB" altLang="en-US" smtClean="0"/>
            </a:br>
            <a:r>
              <a:rPr lang="en-GB" altLang="en-US" smtClean="0"/>
              <a:t>De-medicalisation </a:t>
            </a:r>
            <a:br>
              <a:rPr lang="en-GB" altLang="en-US" smtClean="0"/>
            </a:br>
            <a:r>
              <a:rPr lang="en-GB" altLang="en-US" smtClean="0"/>
              <a:t>and Re-medicalisation</a:t>
            </a:r>
          </a:p>
        </p:txBody>
      </p:sp>
      <p:sp>
        <p:nvSpPr>
          <p:cNvPr id="17411" name="Rectangle 3"/>
          <p:cNvSpPr>
            <a:spLocks noGrp="1" noChangeArrowheads="1"/>
          </p:cNvSpPr>
          <p:nvPr>
            <p:ph idx="1"/>
          </p:nvPr>
        </p:nvSpPr>
        <p:spPr/>
        <p:txBody>
          <a:bodyPr/>
          <a:lstStyle/>
          <a:p>
            <a:pPr eaLnBrk="1" hangingPunct="1"/>
            <a:r>
              <a:rPr lang="en-GB" altLang="en-US" smtClean="0"/>
              <a:t>Medicalisation</a:t>
            </a:r>
          </a:p>
          <a:p>
            <a:pPr lvl="1" eaLnBrk="1" hangingPunct="1"/>
            <a:r>
              <a:rPr lang="en-GB" altLang="en-US" smtClean="0"/>
              <a:t>refers to the process by which a growing number of social and personal issues are converted into medical problems</a:t>
            </a:r>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01411" end="973747.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1916"/>
    </mc:Choice>
    <mc:Fallback>
      <p:transition spd="slow" advTm="31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Medicalisation, </a:t>
            </a:r>
            <a:br>
              <a:rPr lang="en-GB" altLang="en-US" smtClean="0"/>
            </a:br>
            <a:r>
              <a:rPr lang="en-GB" altLang="en-US" smtClean="0"/>
              <a:t>De-medicalisation </a:t>
            </a:r>
            <a:br>
              <a:rPr lang="en-GB" altLang="en-US" smtClean="0"/>
            </a:br>
            <a:r>
              <a:rPr lang="en-GB" altLang="en-US" smtClean="0"/>
              <a:t>and Re-medicalisation</a:t>
            </a:r>
          </a:p>
        </p:txBody>
      </p:sp>
      <p:sp>
        <p:nvSpPr>
          <p:cNvPr id="18435" name="Rectangle 3"/>
          <p:cNvSpPr>
            <a:spLocks noGrp="1" noChangeArrowheads="1"/>
          </p:cNvSpPr>
          <p:nvPr>
            <p:ph idx="1"/>
          </p:nvPr>
        </p:nvSpPr>
        <p:spPr/>
        <p:txBody>
          <a:bodyPr/>
          <a:lstStyle/>
          <a:p>
            <a:pPr eaLnBrk="1" hangingPunct="1"/>
            <a:r>
              <a:rPr lang="en-GB" altLang="en-US" sz="1600" smtClean="0"/>
              <a:t>De-medicalisation</a:t>
            </a:r>
          </a:p>
          <a:p>
            <a:pPr lvl="1" eaLnBrk="1" hangingPunct="1"/>
            <a:r>
              <a:rPr lang="en-GB" altLang="en-US" sz="1600" smtClean="0"/>
              <a:t>Meaning that medical understandings and treatments of the condition no longer apply or take precedent</a:t>
            </a:r>
          </a:p>
          <a:p>
            <a:pPr lvl="2" eaLnBrk="1" hangingPunct="1"/>
            <a:r>
              <a:rPr lang="en-GB" altLang="en-US" sz="1400" smtClean="0"/>
              <a:t>E.g. homosexuality – since 1989 homosexuality has been listed as a type of ‘sexual deviation’ with identifiable etiology and symptomology</a:t>
            </a:r>
          </a:p>
          <a:p>
            <a:pPr lvl="3" eaLnBrk="1" hangingPunct="1"/>
            <a:r>
              <a:rPr lang="en-GB" altLang="en-US" sz="1200" smtClean="0"/>
              <a:t>In reality homosexuality was considered an illness</a:t>
            </a:r>
          </a:p>
          <a:p>
            <a:pPr lvl="2" eaLnBrk="1" hangingPunct="1"/>
            <a:r>
              <a:rPr lang="en-GB" altLang="en-US" sz="1400" smtClean="0"/>
              <a:t>Changing social mores concerning th acceptability of homosexuality – as a concomitant to the sort of political activism embodied in the gay rights movement in the 1960s</a:t>
            </a:r>
          </a:p>
          <a:p>
            <a:pPr lvl="3" eaLnBrk="1" hangingPunct="1"/>
            <a:r>
              <a:rPr lang="en-GB" altLang="en-US" sz="1200" smtClean="0"/>
              <a:t>In 1974 the American Psychiatric Association voted to remove homosexuality as a mental illness but retained the category known as ‘egodystonic homosexuality’ or ‘sexual orientation disturbance’</a:t>
            </a:r>
          </a:p>
          <a:p>
            <a:pPr lvl="4" eaLnBrk="1" hangingPunct="1"/>
            <a:r>
              <a:rPr lang="en-GB" altLang="en-US" sz="1100" smtClean="0"/>
              <a:t>Those uncomfortable with their sexuality.</a:t>
            </a:r>
          </a:p>
          <a:p>
            <a:pPr lvl="2" eaLnBrk="1" hangingPunct="1"/>
            <a:r>
              <a:rPr lang="en-GB" altLang="en-US" sz="1400" smtClean="0"/>
              <a:t>The de-medicalisation of homosexuality linked with issues of control</a:t>
            </a:r>
          </a:p>
          <a:p>
            <a:pPr lvl="3" eaLnBrk="1" hangingPunct="1"/>
            <a:r>
              <a:rPr lang="en-GB" altLang="en-US" sz="1200" smtClean="0"/>
              <a:t>Laws and policitics had to respond.</a:t>
            </a:r>
          </a:p>
          <a:p>
            <a:pPr eaLnBrk="1" hangingPunct="1"/>
            <a:endParaRPr lang="en-GB" altLang="en-US" sz="1600" smtClean="0"/>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33327" end="906750.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997"/>
    </mc:Choice>
    <mc:Fallback>
      <p:transition spd="slow" advTm="66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Medicalisation, </a:t>
            </a:r>
            <a:br>
              <a:rPr lang="en-GB" altLang="en-US" smtClean="0"/>
            </a:br>
            <a:r>
              <a:rPr lang="en-GB" altLang="en-US" smtClean="0"/>
              <a:t>De-medicalisation </a:t>
            </a:r>
            <a:br>
              <a:rPr lang="en-GB" altLang="en-US" smtClean="0"/>
            </a:br>
            <a:r>
              <a:rPr lang="en-GB" altLang="en-US" smtClean="0"/>
              <a:t>and Re-medicalisation</a:t>
            </a:r>
          </a:p>
        </p:txBody>
      </p:sp>
      <p:sp>
        <p:nvSpPr>
          <p:cNvPr id="19459" name="Rectangle 3"/>
          <p:cNvSpPr>
            <a:spLocks noGrp="1" noChangeArrowheads="1"/>
          </p:cNvSpPr>
          <p:nvPr>
            <p:ph idx="1"/>
          </p:nvPr>
        </p:nvSpPr>
        <p:spPr/>
        <p:txBody>
          <a:bodyPr/>
          <a:lstStyle/>
          <a:p>
            <a:pPr eaLnBrk="1" hangingPunct="1"/>
            <a:r>
              <a:rPr lang="en-GB" altLang="en-US" smtClean="0"/>
              <a:t>Re-medicalisation</a:t>
            </a:r>
          </a:p>
          <a:p>
            <a:pPr lvl="1" eaLnBrk="1" hangingPunct="1"/>
            <a:r>
              <a:rPr lang="en-GB" altLang="en-US" smtClean="0"/>
              <a:t>Since the 1980s-1990s there has been a search for a ‘gay gene’ – or the assertion that someone is ‘born gay’</a:t>
            </a:r>
          </a:p>
          <a:p>
            <a:pPr lvl="2" eaLnBrk="1" hangingPunct="1"/>
            <a:r>
              <a:rPr lang="en-GB" altLang="en-US" smtClean="0"/>
              <a:t>Use of biology and genetics has acted as a two-edged sword</a:t>
            </a:r>
          </a:p>
          <a:p>
            <a:pPr lvl="3" eaLnBrk="1" hangingPunct="1"/>
            <a:r>
              <a:rPr lang="en-GB" altLang="en-US" smtClean="0"/>
              <a:t>Potentially this could ‘re-medicalise’ homosexuality</a:t>
            </a:r>
          </a:p>
          <a:p>
            <a:pPr eaLnBrk="1" hangingPunct="1"/>
            <a:endParaRPr lang="en-GB" altLang="en-US" smtClean="0"/>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00324" end="868388.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8362"/>
    </mc:Choice>
    <mc:Fallback>
      <p:transition spd="slow" advTm="38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Bio-medicalisation and ‘Selling Sickness’</a:t>
            </a:r>
          </a:p>
        </p:txBody>
      </p:sp>
      <p:sp>
        <p:nvSpPr>
          <p:cNvPr id="20483" name="Rectangle 3"/>
          <p:cNvSpPr>
            <a:spLocks noGrp="1" noChangeArrowheads="1"/>
          </p:cNvSpPr>
          <p:nvPr>
            <p:ph idx="1"/>
          </p:nvPr>
        </p:nvSpPr>
        <p:spPr/>
        <p:txBody>
          <a:bodyPr/>
          <a:lstStyle/>
          <a:p>
            <a:pPr eaLnBrk="1" hangingPunct="1"/>
            <a:r>
              <a:rPr lang="en-GB" altLang="en-US" sz="1800" smtClean="0"/>
              <a:t>Since 1945 </a:t>
            </a:r>
          </a:p>
          <a:p>
            <a:pPr lvl="1" eaLnBrk="1" hangingPunct="1"/>
            <a:r>
              <a:rPr lang="en-GB" altLang="en-US" sz="1800" smtClean="0"/>
              <a:t>Advances in science, technology (esp IT), pharmaceuticals</a:t>
            </a:r>
          </a:p>
          <a:p>
            <a:pPr lvl="2" eaLnBrk="1" hangingPunct="1"/>
            <a:r>
              <a:rPr lang="en-GB" altLang="en-US" sz="1600" smtClean="0"/>
              <a:t>Molecular biology, biotechnologies, genomisation, transplant medicine, cloning and increase in life expectancy</a:t>
            </a:r>
          </a:p>
          <a:p>
            <a:pPr eaLnBrk="1" hangingPunct="1"/>
            <a:r>
              <a:rPr lang="en-GB" altLang="en-US" sz="1800" smtClean="0"/>
              <a:t>Big business</a:t>
            </a:r>
          </a:p>
          <a:p>
            <a:pPr lvl="1" eaLnBrk="1" hangingPunct="1"/>
            <a:r>
              <a:rPr lang="en-GB" altLang="en-US" sz="1800" smtClean="0"/>
              <a:t>Selling of drugs</a:t>
            </a:r>
          </a:p>
          <a:p>
            <a:pPr lvl="1" eaLnBrk="1" hangingPunct="1"/>
            <a:r>
              <a:rPr lang="en-GB" altLang="en-US" sz="1800" smtClean="0"/>
              <a:t>Expand of cliental of those not just sick but avoiding sickness</a:t>
            </a:r>
          </a:p>
          <a:p>
            <a:pPr lvl="2" eaLnBrk="1" hangingPunct="1"/>
            <a:r>
              <a:rPr lang="en-GB" altLang="en-US" sz="1600" smtClean="0"/>
              <a:t>Vitamins and alternative health</a:t>
            </a:r>
          </a:p>
          <a:p>
            <a:pPr lvl="2" eaLnBrk="1" hangingPunct="1"/>
            <a:r>
              <a:rPr lang="en-GB" altLang="en-US" sz="1600" smtClean="0"/>
              <a:t>Quality of life</a:t>
            </a:r>
          </a:p>
          <a:p>
            <a:pPr lvl="2" eaLnBrk="1" hangingPunct="1"/>
            <a:r>
              <a:rPr lang="en-GB" altLang="en-US" sz="1600" smtClean="0"/>
              <a:t>Patients who insist on medical intervention for a variety of everyday difficulties</a:t>
            </a:r>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38686" end="676651.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1737"/>
    </mc:Choice>
    <mc:Fallback>
      <p:transition spd="slow" advTm="1917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It’s Not My Fault I’m Ill</a:t>
            </a:r>
          </a:p>
        </p:txBody>
      </p:sp>
      <p:sp>
        <p:nvSpPr>
          <p:cNvPr id="21507" name="Rectangle 3"/>
          <p:cNvSpPr>
            <a:spLocks noGrp="1" noChangeArrowheads="1"/>
          </p:cNvSpPr>
          <p:nvPr>
            <p:ph idx="1"/>
          </p:nvPr>
        </p:nvSpPr>
        <p:spPr/>
        <p:txBody>
          <a:bodyPr/>
          <a:lstStyle/>
          <a:p>
            <a:pPr eaLnBrk="1" hangingPunct="1"/>
            <a:r>
              <a:rPr lang="en-GB" altLang="en-US" smtClean="0"/>
              <a:t>Disease mongering</a:t>
            </a:r>
          </a:p>
          <a:p>
            <a:pPr lvl="1" eaLnBrk="1" hangingPunct="1"/>
            <a:r>
              <a:rPr lang="en-GB" altLang="en-US" smtClean="0"/>
              <a:t>Media</a:t>
            </a:r>
          </a:p>
          <a:p>
            <a:pPr lvl="2" eaLnBrk="1" hangingPunct="1"/>
            <a:r>
              <a:rPr lang="en-GB" altLang="en-US" smtClean="0"/>
              <a:t>E.g. male pattern baldness, erectile dysfunction, social anxiety disorder, emotional trauma, including addictions and phobias</a:t>
            </a:r>
          </a:p>
          <a:p>
            <a:pPr lvl="2" eaLnBrk="1" hangingPunct="1"/>
            <a:r>
              <a:rPr lang="en-GB" altLang="en-US" smtClean="0"/>
              <a:t>We are becoming defined by our illness and thus ‘become’ controlled through the medicalisation of illness</a:t>
            </a:r>
          </a:p>
          <a:p>
            <a:pPr eaLnBrk="1" hangingPunct="1"/>
            <a:r>
              <a:rPr lang="en-GB" altLang="en-US" smtClean="0"/>
              <a:t>Also erosion of responsibility</a:t>
            </a:r>
          </a:p>
          <a:p>
            <a:pPr lvl="1" eaLnBrk="1" hangingPunct="1"/>
            <a:r>
              <a:rPr lang="en-GB" altLang="en-US" smtClean="0"/>
              <a:t>It’s not my fault I’m ill</a:t>
            </a:r>
          </a:p>
          <a:p>
            <a:pPr eaLnBrk="1" hangingPunct="1"/>
            <a:endParaRPr lang="en-GB" altLang="en-US" smtClean="0"/>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630423" end="576770.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9881"/>
    </mc:Choice>
    <mc:Fallback>
      <p:transition spd="slow" advTm="998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Public Health </a:t>
            </a:r>
            <a:br>
              <a:rPr lang="en-GB" altLang="en-US" smtClean="0"/>
            </a:br>
            <a:r>
              <a:rPr lang="en-GB" altLang="en-US" smtClean="0"/>
              <a:t>and Public Safety</a:t>
            </a:r>
          </a:p>
        </p:txBody>
      </p:sp>
      <p:sp>
        <p:nvSpPr>
          <p:cNvPr id="22531" name="Rectangle 3"/>
          <p:cNvSpPr>
            <a:spLocks noGrp="1" noChangeArrowheads="1"/>
          </p:cNvSpPr>
          <p:nvPr>
            <p:ph idx="1"/>
          </p:nvPr>
        </p:nvSpPr>
        <p:spPr/>
        <p:txBody>
          <a:bodyPr/>
          <a:lstStyle/>
          <a:p>
            <a:pPr eaLnBrk="1" hangingPunct="1"/>
            <a:r>
              <a:rPr lang="en-GB" altLang="en-US" smtClean="0"/>
              <a:t>Concept of citizenship</a:t>
            </a:r>
          </a:p>
          <a:p>
            <a:pPr lvl="1" eaLnBrk="1" hangingPunct="1"/>
            <a:r>
              <a:rPr lang="en-GB" altLang="en-US" smtClean="0"/>
              <a:t>Human beings assessed and understood more in economic terms</a:t>
            </a:r>
          </a:p>
          <a:p>
            <a:pPr lvl="1" eaLnBrk="1" hangingPunct="1"/>
            <a:r>
              <a:rPr lang="en-GB" altLang="en-US" smtClean="0"/>
              <a:t>Human beings as a resource</a:t>
            </a:r>
          </a:p>
          <a:p>
            <a:pPr lvl="1" eaLnBrk="1" hangingPunct="1"/>
            <a:r>
              <a:rPr lang="en-GB" altLang="en-US" smtClean="0"/>
              <a:t>The state may use to pursue collective political and social goals</a:t>
            </a:r>
          </a:p>
          <a:p>
            <a:pPr lvl="2" eaLnBrk="1" hangingPunct="1"/>
            <a:r>
              <a:rPr lang="en-GB" altLang="en-US" smtClean="0"/>
              <a:t>Conscription</a:t>
            </a:r>
          </a:p>
          <a:p>
            <a:pPr lvl="1" eaLnBrk="1" hangingPunct="1"/>
            <a:r>
              <a:rPr lang="en-GB" altLang="en-US" smtClean="0"/>
              <a:t>Currently public health initiatives </a:t>
            </a:r>
          </a:p>
          <a:p>
            <a:pPr lvl="1" eaLnBrk="1" hangingPunct="1"/>
            <a:r>
              <a:rPr lang="en-GB" altLang="en-US" smtClean="0"/>
              <a:t>Public Health Act (1848)</a:t>
            </a:r>
          </a:p>
          <a:p>
            <a:pPr lvl="2" eaLnBrk="1" hangingPunct="1"/>
            <a:r>
              <a:rPr lang="en-GB" altLang="en-US" smtClean="0"/>
              <a:t>Including sanitation and waste/clean water</a:t>
            </a:r>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730304" end="412886.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3884"/>
    </mc:Choice>
    <mc:Fallback>
      <p:transition spd="slow" advTm="163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mtClean="0"/>
              <a:t>School and Business </a:t>
            </a:r>
          </a:p>
        </p:txBody>
      </p:sp>
      <p:sp>
        <p:nvSpPr>
          <p:cNvPr id="23555" name="Rectangle 3"/>
          <p:cNvSpPr>
            <a:spLocks noGrp="1" noChangeArrowheads="1"/>
          </p:cNvSpPr>
          <p:nvPr>
            <p:ph idx="1"/>
          </p:nvPr>
        </p:nvSpPr>
        <p:spPr/>
        <p:txBody>
          <a:bodyPr/>
          <a:lstStyle/>
          <a:p>
            <a:pPr eaLnBrk="1" hangingPunct="1"/>
            <a:r>
              <a:rPr lang="en-GB" altLang="en-US" sz="2000" smtClean="0"/>
              <a:t>Currently this includes social institutions such as education and business mimicking the role of physicians</a:t>
            </a:r>
          </a:p>
          <a:p>
            <a:pPr lvl="1" eaLnBrk="1" hangingPunct="1"/>
            <a:r>
              <a:rPr lang="en-GB" altLang="en-US" sz="2000" smtClean="0"/>
              <a:t>Schools have school physicians, nurses, school social workers, non-medical counsellors</a:t>
            </a:r>
          </a:p>
          <a:p>
            <a:pPr lvl="1" eaLnBrk="1" hangingPunct="1"/>
            <a:r>
              <a:rPr lang="en-GB" altLang="en-US" sz="2000" smtClean="0"/>
              <a:t>Business have Human Resource (HR) management, employers act like doctors or psychiatrists,</a:t>
            </a:r>
          </a:p>
          <a:p>
            <a:pPr lvl="1" eaLnBrk="1" hangingPunct="1"/>
            <a:r>
              <a:rPr lang="en-GB" altLang="en-US" sz="2000" smtClean="0"/>
              <a:t>Employees – drug or alcohol use, stress, nervousness, anxiety, difficulty I have getting along with co-workers/supervisors, tardiness, absences, reduced productivity, malingering etc</a:t>
            </a:r>
          </a:p>
          <a:p>
            <a:pPr lvl="1" eaLnBrk="1" hangingPunct="1"/>
            <a:endParaRPr lang="en-GB" altLang="en-US" sz="2000" smtClean="0"/>
          </a:p>
          <a:p>
            <a:pPr eaLnBrk="1" hangingPunct="1"/>
            <a:endParaRPr lang="en-GB" altLang="en-US" sz="2000" smtClean="0"/>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894188" end="341668.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1218"/>
    </mc:Choice>
    <mc:Fallback>
      <p:transition spd="slow" advTm="71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smtClean="0"/>
              <a:t>Pubic Safety </a:t>
            </a:r>
            <a:br>
              <a:rPr lang="en-GB" altLang="en-US" smtClean="0"/>
            </a:br>
            <a:r>
              <a:rPr lang="en-GB" altLang="en-US" smtClean="0"/>
              <a:t>as Surveillance</a:t>
            </a:r>
          </a:p>
        </p:txBody>
      </p:sp>
      <p:sp>
        <p:nvSpPr>
          <p:cNvPr id="24579" name="Rectangle 3"/>
          <p:cNvSpPr>
            <a:spLocks noGrp="1" noChangeArrowheads="1"/>
          </p:cNvSpPr>
          <p:nvPr>
            <p:ph idx="1"/>
          </p:nvPr>
        </p:nvSpPr>
        <p:spPr/>
        <p:txBody>
          <a:bodyPr/>
          <a:lstStyle/>
          <a:p>
            <a:pPr eaLnBrk="1" hangingPunct="1"/>
            <a:r>
              <a:rPr lang="en-GB" altLang="en-US" sz="1800" smtClean="0"/>
              <a:t>Medical values are utilitarian</a:t>
            </a:r>
          </a:p>
          <a:p>
            <a:pPr lvl="1" eaLnBrk="1" hangingPunct="1"/>
            <a:r>
              <a:rPr lang="en-GB" altLang="en-US" sz="1800" smtClean="0"/>
              <a:t>To maximise the good (health) </a:t>
            </a:r>
          </a:p>
          <a:p>
            <a:pPr lvl="1" eaLnBrk="1" hangingPunct="1"/>
            <a:r>
              <a:rPr lang="en-GB" altLang="en-US" sz="1800" smtClean="0"/>
              <a:t>Minimise the bad (illness and pathology)</a:t>
            </a:r>
          </a:p>
          <a:p>
            <a:pPr lvl="1" eaLnBrk="1" hangingPunct="1"/>
            <a:r>
              <a:rPr lang="en-GB" altLang="en-US" sz="1800" smtClean="0"/>
              <a:t>For the greatest number of people</a:t>
            </a:r>
          </a:p>
          <a:p>
            <a:pPr lvl="2" eaLnBrk="1" hangingPunct="1"/>
            <a:r>
              <a:rPr lang="en-GB" altLang="en-US" sz="1600" smtClean="0"/>
              <a:t>Productivity and economic reasons</a:t>
            </a:r>
          </a:p>
          <a:p>
            <a:pPr lvl="1" eaLnBrk="1" hangingPunct="1"/>
            <a:r>
              <a:rPr lang="en-GB" altLang="en-US" sz="1800" smtClean="0"/>
              <a:t>Linked to the criminal justice system</a:t>
            </a:r>
          </a:p>
          <a:p>
            <a:pPr lvl="2" eaLnBrk="1" hangingPunct="1"/>
            <a:r>
              <a:rPr lang="en-GB" altLang="en-US" sz="1600" smtClean="0"/>
              <a:t>Preventative maintenance</a:t>
            </a:r>
          </a:p>
          <a:p>
            <a:pPr lvl="2" eaLnBrk="1" hangingPunct="1"/>
            <a:r>
              <a:rPr lang="en-GB" altLang="en-US" sz="1600" smtClean="0"/>
              <a:t>Community-oriented and problem-oriented policing</a:t>
            </a:r>
          </a:p>
          <a:p>
            <a:pPr eaLnBrk="1" hangingPunct="1"/>
            <a:r>
              <a:rPr lang="en-GB" altLang="en-US" sz="1800" smtClean="0"/>
              <a:t>Treatment Model</a:t>
            </a:r>
          </a:p>
          <a:p>
            <a:pPr lvl="1" eaLnBrk="1" hangingPunct="1"/>
            <a:r>
              <a:rPr lang="en-GB" altLang="en-US" sz="1800" smtClean="0"/>
              <a:t>Treat criminals for their own good</a:t>
            </a:r>
          </a:p>
          <a:p>
            <a:pPr eaLnBrk="1" hangingPunct="1"/>
            <a:r>
              <a:rPr lang="en-GB" altLang="en-US" sz="1800" smtClean="0"/>
              <a:t>Restorative Model</a:t>
            </a:r>
          </a:p>
          <a:p>
            <a:pPr lvl="1" eaLnBrk="1" hangingPunct="1"/>
            <a:r>
              <a:rPr lang="en-GB" altLang="en-US" sz="1800" smtClean="0"/>
              <a:t>Make criminal restore society through meeting with victim and repaying/righting situation</a:t>
            </a:r>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965406" end="277007.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661"/>
    </mc:Choice>
    <mc:Fallback>
      <p:transition spd="slow" advTm="646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Therapeutic State</a:t>
            </a:r>
          </a:p>
        </p:txBody>
      </p:sp>
      <p:sp>
        <p:nvSpPr>
          <p:cNvPr id="25603" name="Rectangle 3"/>
          <p:cNvSpPr>
            <a:spLocks noGrp="1" noChangeArrowheads="1"/>
          </p:cNvSpPr>
          <p:nvPr>
            <p:ph idx="1"/>
          </p:nvPr>
        </p:nvSpPr>
        <p:spPr/>
        <p:txBody>
          <a:bodyPr/>
          <a:lstStyle/>
          <a:p>
            <a:pPr eaLnBrk="1" hangingPunct="1"/>
            <a:r>
              <a:rPr lang="en-GB" altLang="en-US" sz="2000" smtClean="0"/>
              <a:t>Therapeutic state refers to the ascendancy of the medical model of disease within welfare</a:t>
            </a:r>
          </a:p>
          <a:p>
            <a:pPr lvl="1" eaLnBrk="1" hangingPunct="1"/>
            <a:r>
              <a:rPr lang="en-GB" altLang="en-US" sz="2000" smtClean="0"/>
              <a:t>Medical terms such as </a:t>
            </a:r>
          </a:p>
          <a:p>
            <a:pPr lvl="2" eaLnBrk="1" hangingPunct="1"/>
            <a:r>
              <a:rPr lang="en-GB" altLang="en-US" sz="1800" smtClean="0"/>
              <a:t>Syndrome</a:t>
            </a:r>
          </a:p>
          <a:p>
            <a:pPr lvl="2" eaLnBrk="1" hangingPunct="1"/>
            <a:r>
              <a:rPr lang="en-GB" altLang="en-US" sz="1800" smtClean="0"/>
              <a:t>Pathology</a:t>
            </a:r>
          </a:p>
          <a:p>
            <a:pPr lvl="2" eaLnBrk="1" hangingPunct="1"/>
            <a:r>
              <a:rPr lang="en-GB" altLang="en-US" sz="1800" smtClean="0"/>
              <a:t>Sickness</a:t>
            </a:r>
          </a:p>
          <a:p>
            <a:pPr lvl="2" eaLnBrk="1" hangingPunct="1"/>
            <a:r>
              <a:rPr lang="en-GB" altLang="en-US" sz="1800" smtClean="0"/>
              <a:t>Illness</a:t>
            </a:r>
          </a:p>
          <a:p>
            <a:pPr lvl="2" eaLnBrk="1" hangingPunct="1"/>
            <a:r>
              <a:rPr lang="en-GB" altLang="en-US" sz="1800" smtClean="0"/>
              <a:t>Disease</a:t>
            </a:r>
          </a:p>
          <a:p>
            <a:pPr lvl="2" eaLnBrk="1" hangingPunct="1"/>
            <a:r>
              <a:rPr lang="en-GB" altLang="en-US" sz="1800" smtClean="0"/>
              <a:t>Addiction</a:t>
            </a:r>
          </a:p>
          <a:p>
            <a:pPr lvl="2" eaLnBrk="1" hangingPunct="1"/>
            <a:r>
              <a:rPr lang="en-GB" altLang="en-US" sz="1800" smtClean="0"/>
              <a:t>Therapy</a:t>
            </a:r>
          </a:p>
          <a:p>
            <a:pPr lvl="1" eaLnBrk="1" hangingPunct="1"/>
            <a:r>
              <a:rPr lang="en-GB" altLang="en-US" sz="2000" smtClean="0"/>
              <a:t>Dominates social, legal, political, policy and information arenas of discourse</a:t>
            </a:r>
          </a:p>
          <a:p>
            <a:pPr lvl="1" eaLnBrk="1" hangingPunct="1"/>
            <a:endParaRPr lang="en-GB" altLang="en-US" sz="2000" smtClean="0"/>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030067" end="248172.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835"/>
    </mc:Choice>
    <mc:Fallback>
      <p:transition spd="slow" advTm="288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Therapeutic State</a:t>
            </a:r>
            <a:br>
              <a:rPr lang="en-GB" altLang="en-US" smtClean="0"/>
            </a:br>
            <a:r>
              <a:rPr lang="en-GB" altLang="en-US" smtClean="0"/>
              <a:t>The Middle Class Lifestyle</a:t>
            </a:r>
          </a:p>
        </p:txBody>
      </p:sp>
      <p:sp>
        <p:nvSpPr>
          <p:cNvPr id="26627" name="Rectangle 3"/>
          <p:cNvSpPr>
            <a:spLocks noGrp="1" noChangeArrowheads="1"/>
          </p:cNvSpPr>
          <p:nvPr>
            <p:ph idx="1"/>
          </p:nvPr>
        </p:nvSpPr>
        <p:spPr/>
        <p:txBody>
          <a:bodyPr/>
          <a:lstStyle/>
          <a:p>
            <a:pPr eaLnBrk="1" hangingPunct="1"/>
            <a:r>
              <a:rPr lang="en-GB" altLang="en-US" smtClean="0"/>
              <a:t>Benefits to the middle classes</a:t>
            </a:r>
          </a:p>
          <a:p>
            <a:pPr lvl="1" eaLnBrk="1" hangingPunct="1"/>
            <a:r>
              <a:rPr lang="en-GB" altLang="en-US" smtClean="0"/>
              <a:t>The idea that bad things that happen in life, accidents, disease, sickness, death, broken hearts, unsatisfying marriages, uncertainty, being bullied, feeling sad, anxious, nervous, jittery, stressed out, or traumatised, can be reduced or eliminated through </a:t>
            </a:r>
          </a:p>
          <a:p>
            <a:pPr lvl="2" eaLnBrk="1" hangingPunct="1"/>
            <a:r>
              <a:rPr lang="en-GB" altLang="en-US" smtClean="0"/>
              <a:t>Scientific, medical, social-scientific, behavioural science knowledge.</a:t>
            </a:r>
          </a:p>
          <a:p>
            <a:pPr lvl="2" eaLnBrk="1" hangingPunct="1"/>
            <a:endParaRPr lang="en-GB" altLang="en-US" smtClean="0"/>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058902" end="190156.4444"/>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8016"/>
    </mc:Choice>
    <mc:Fallback>
      <p:transition spd="slow" advTm="58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smtClean="0"/>
              <a:t>Medical Control</a:t>
            </a:r>
            <a:br>
              <a:rPr lang="en-GB" altLang="en-US" smtClean="0"/>
            </a:br>
            <a:r>
              <a:rPr lang="en-GB" altLang="en-US" smtClean="0"/>
              <a:t>Disempowering of Society </a:t>
            </a:r>
          </a:p>
        </p:txBody>
      </p:sp>
      <p:sp>
        <p:nvSpPr>
          <p:cNvPr id="27651" name="Rectangle 3"/>
          <p:cNvSpPr>
            <a:spLocks noGrp="1" noChangeArrowheads="1"/>
          </p:cNvSpPr>
          <p:nvPr>
            <p:ph idx="1"/>
          </p:nvPr>
        </p:nvSpPr>
        <p:spPr/>
        <p:txBody>
          <a:bodyPr/>
          <a:lstStyle/>
          <a:p>
            <a:pPr eaLnBrk="1" hangingPunct="1"/>
            <a:r>
              <a:rPr lang="en-GB" altLang="en-US" sz="1800" smtClean="0"/>
              <a:t>PTSD – post traumatic stress disorder</a:t>
            </a:r>
          </a:p>
          <a:p>
            <a:pPr eaLnBrk="1" hangingPunct="1"/>
            <a:r>
              <a:rPr lang="en-GB" altLang="en-US" sz="1800" smtClean="0"/>
              <a:t>Aberfan disaster of 1966 – took lives of 116 children and 28 adults.</a:t>
            </a:r>
          </a:p>
          <a:p>
            <a:pPr lvl="1" eaLnBrk="1" hangingPunct="1"/>
            <a:r>
              <a:rPr lang="en-GB" altLang="en-US" sz="1800" smtClean="0"/>
              <a:t>No talk of psychological distress – children resumed their education</a:t>
            </a:r>
          </a:p>
          <a:p>
            <a:pPr lvl="2" eaLnBrk="1" hangingPunct="1"/>
            <a:r>
              <a:rPr lang="en-GB" altLang="en-US" sz="1600" smtClean="0"/>
              <a:t>Today, such a response to a major disasters would be unthinkable. There would be an automatic assumption that every survivor in the area was deeply traumatised and inevitably scarred for life. Sending young pupils back to school so soon after a tragedy would be scorned as bad practice. The very attempt by the community to cope through self-help would be denounced as misguided since such victims could not be expected to deal with such problems on their own.</a:t>
            </a:r>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116918" end="98568.44439999999"/>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1588"/>
    </mc:Choice>
    <mc:Fallback>
      <p:transition spd="slow" advTm="91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altLang="en-US" smtClean="0"/>
              <a:t>Medical Control</a:t>
            </a:r>
            <a:br>
              <a:rPr lang="en-GB" altLang="en-US" smtClean="0"/>
            </a:br>
            <a:r>
              <a:rPr lang="en-GB" altLang="en-US" smtClean="0"/>
              <a:t>Gender</a:t>
            </a:r>
          </a:p>
        </p:txBody>
      </p:sp>
      <p:sp>
        <p:nvSpPr>
          <p:cNvPr id="28675" name="Rectangle 3"/>
          <p:cNvSpPr>
            <a:spLocks noGrp="1" noChangeArrowheads="1"/>
          </p:cNvSpPr>
          <p:nvPr>
            <p:ph idx="1"/>
          </p:nvPr>
        </p:nvSpPr>
        <p:spPr>
          <a:xfrm>
            <a:off x="1042988" y="2324100"/>
            <a:ext cx="7561262" cy="3508375"/>
          </a:xfrm>
        </p:spPr>
        <p:txBody>
          <a:bodyPr/>
          <a:lstStyle/>
          <a:p>
            <a:pPr eaLnBrk="1" hangingPunct="1"/>
            <a:r>
              <a:rPr lang="en-GB" altLang="en-US" sz="1400" smtClean="0"/>
              <a:t>Riska (2003) – three phases </a:t>
            </a:r>
          </a:p>
          <a:p>
            <a:pPr lvl="1" eaLnBrk="1" hangingPunct="1"/>
            <a:r>
              <a:rPr lang="en-GB" altLang="en-US" sz="1400" smtClean="0"/>
              <a:t>Gender neutrality pre-1970s</a:t>
            </a:r>
          </a:p>
          <a:p>
            <a:pPr lvl="2" eaLnBrk="1" hangingPunct="1"/>
            <a:r>
              <a:rPr lang="en-GB" altLang="en-US" sz="1200" smtClean="0"/>
              <a:t>No consideration whether there are gender differences in health</a:t>
            </a:r>
          </a:p>
          <a:p>
            <a:pPr lvl="2" eaLnBrk="1" hangingPunct="1"/>
            <a:r>
              <a:rPr lang="en-GB" altLang="en-US" sz="1200" smtClean="0"/>
              <a:t>Assumption that the male was ‘normal’ or ‘standard’</a:t>
            </a:r>
          </a:p>
          <a:p>
            <a:pPr lvl="1" eaLnBrk="1" hangingPunct="1"/>
            <a:r>
              <a:rPr lang="en-GB" altLang="en-US" sz="1400" smtClean="0"/>
              <a:t>Women as victims 1970s</a:t>
            </a:r>
          </a:p>
          <a:p>
            <a:pPr lvl="2" eaLnBrk="1" hangingPunct="1"/>
            <a:r>
              <a:rPr lang="en-GB" altLang="en-US" sz="1200" smtClean="0"/>
              <a:t>Medicalisation of childbirth</a:t>
            </a:r>
          </a:p>
          <a:p>
            <a:pPr lvl="2" eaLnBrk="1" hangingPunct="1"/>
            <a:r>
              <a:rPr lang="en-GB" altLang="en-US" sz="1200" smtClean="0"/>
              <a:t>Growth in plastic surgery</a:t>
            </a:r>
          </a:p>
          <a:p>
            <a:pPr lvl="2" eaLnBrk="1" hangingPunct="1"/>
            <a:r>
              <a:rPr lang="en-GB" altLang="en-US" sz="1200" smtClean="0"/>
              <a:t>Pre-menstrual syndrome</a:t>
            </a:r>
          </a:p>
          <a:p>
            <a:pPr lvl="2" eaLnBrk="1" hangingPunct="1"/>
            <a:r>
              <a:rPr lang="en-GB" altLang="en-US" sz="1200" smtClean="0"/>
              <a:t>Hysterectomies</a:t>
            </a:r>
          </a:p>
          <a:p>
            <a:pPr lvl="2" eaLnBrk="1" hangingPunct="1"/>
            <a:r>
              <a:rPr lang="en-GB" altLang="en-US" sz="1200" smtClean="0"/>
              <a:t>What was ‘normal’ was made an illness</a:t>
            </a:r>
          </a:p>
          <a:p>
            <a:pPr lvl="1" eaLnBrk="1" hangingPunct="1"/>
            <a:r>
              <a:rPr lang="en-GB" altLang="en-US" sz="1400" smtClean="0"/>
              <a:t>Revival of reductionism – 2000 onwards</a:t>
            </a:r>
          </a:p>
          <a:p>
            <a:pPr lvl="2" eaLnBrk="1" hangingPunct="1"/>
            <a:r>
              <a:rPr lang="en-GB" altLang="en-US" sz="1200" smtClean="0"/>
              <a:t>Understanding of illness was based on an ‘invisible male’</a:t>
            </a:r>
          </a:p>
          <a:p>
            <a:pPr lvl="2" eaLnBrk="1" hangingPunct="1"/>
            <a:r>
              <a:rPr lang="en-GB" altLang="en-US" sz="1200" smtClean="0"/>
              <a:t>Swing back to seeing the invisible male as an endangered species hypothesis</a:t>
            </a:r>
          </a:p>
          <a:p>
            <a:pPr lvl="3" eaLnBrk="1" hangingPunct="1"/>
            <a:r>
              <a:rPr lang="en-GB" altLang="en-US" sz="1100" smtClean="0"/>
              <a:t>Need to consider ‘male problems’</a:t>
            </a:r>
          </a:p>
          <a:p>
            <a:pPr lvl="3" eaLnBrk="1" hangingPunct="1"/>
            <a:r>
              <a:rPr lang="en-GB" altLang="en-US" sz="1100" smtClean="0"/>
              <a:t>Type A personality</a:t>
            </a:r>
          </a:p>
          <a:p>
            <a:pPr lvl="3" eaLnBrk="1" hangingPunct="1"/>
            <a:r>
              <a:rPr lang="en-GB" altLang="en-US" sz="1100" smtClean="0"/>
              <a:t>The hard-working male breadwinner  - medicalised the heterosexual masculinity</a:t>
            </a:r>
          </a:p>
          <a:p>
            <a:pPr lvl="3" eaLnBrk="1" hangingPunct="1"/>
            <a:r>
              <a:rPr lang="en-GB" altLang="en-US" sz="1100" smtClean="0"/>
              <a:t>E.g. erectile dysfunction</a:t>
            </a:r>
          </a:p>
          <a:p>
            <a:pPr lvl="2" eaLnBrk="1" hangingPunct="1"/>
            <a:r>
              <a:rPr lang="en-GB" altLang="en-US" sz="1200" smtClean="0"/>
              <a:t>Now this has moved to an explicitly biological standard</a:t>
            </a:r>
          </a:p>
          <a:p>
            <a:pPr lvl="3" eaLnBrk="1" hangingPunct="1"/>
            <a:endParaRPr lang="en-GB" altLang="en-US" sz="1100" smtClean="0"/>
          </a:p>
        </p:txBody>
      </p:sp>
      <p:pic>
        <p:nvPicPr>
          <p:cNvPr id="2" name="tmpA5A1">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208506" end="49.4444"/>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mc:AlternateContent xmlns:mc="http://schemas.openxmlformats.org/markup-compatibility/2006">
        <mc:Choice xmlns:p14="http://schemas.microsoft.com/office/powerpoint/2010/main" xmlns:iact="http://schemas.microsoft.com/office/powerpoint/2014/inkAction" Requires="p14 iact">
          <p:contentPart p14:bwMode="auto" r:id="rId7">
            <p14:nvContentPartPr>
              <p14:cNvPr id="3" name="Ink 2"/>
              <p14:cNvContentPartPr/>
              <p14:nvPr>
                <p:custDataLst>
                  <p:tags r:id="rId4"/>
                </p:custDataLst>
                <p:extLst>
                  <p:ext uri="{42D2F446-02D8-4167-A562-619A0277C38B}">
                    <p15:isNarration xmlns:p15="http://schemas.microsoft.com/office/powerpoint/2012/main" val="1"/>
                  </p:ext>
                </p:extLst>
              </p14:nvPr>
            </p14:nvContentPartPr>
            <p14:xfrm>
              <a:off x="5402253" y="780083"/>
              <a:ext cx="89757" cy="3423388"/>
            </p14:xfrm>
          </p:contentPart>
        </mc:Choice>
        <mc:Fallback>
          <p:pic>
            <p:nvPicPr>
              <p:cNvPr id="3" name="Ink 2"/>
              <p:cNvPicPr>
                <a:picLocks noGrp="1" noRot="1" noChangeAspect="1" noMove="1" noResize="1" noEditPoints="1" noAdjustHandles="1" noChangeArrowheads="1" noChangeShapeType="1"/>
              </p:cNvPicPr>
              <p:nvPr/>
            </p:nvPicPr>
            <p:blipFill>
              <a:blip r:embed="rId8"/>
              <a:stretch>
                <a:fillRect/>
              </a:stretch>
            </p:blipFill>
            <p:spPr>
              <a:xfrm>
                <a:off x="5393241" y="771083"/>
                <a:ext cx="107780" cy="3441389"/>
              </a:xfrm>
              <a:prstGeom prst="rect">
                <a:avLst/>
              </a:prstGeom>
            </p:spPr>
          </p:pic>
        </mc:Fallback>
      </mc:AlternateContent>
    </p:spTree>
  </p:cSld>
  <p:clrMapOvr>
    <a:masterClrMapping/>
  </p:clrMapOvr>
  <mc:AlternateContent xmlns:mc="http://schemas.openxmlformats.org/markup-compatibility/2006">
    <mc:Choice xmlns:p14="http://schemas.microsoft.com/office/powerpoint/2010/main" Requires="p14">
      <p:transition spd="slow" p14:dur="2000" advTm="98519"/>
    </mc:Choice>
    <mc:Fallback>
      <p:transition spd="slow" advTm="98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par>
                                <p:cTn id="7" presetID="59"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md type="call" cmd="playFrom(0.0)">
                                      <p:cBhvr>
                                        <p:cTn id="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2"/>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smtClean="0"/>
              <a:t>Social Control</a:t>
            </a:r>
            <a:br>
              <a:rPr lang="en-GB" altLang="en-US" smtClean="0"/>
            </a:br>
            <a:r>
              <a:rPr lang="en-GB" altLang="en-US" smtClean="0"/>
              <a:t>Medicalisation</a:t>
            </a:r>
          </a:p>
        </p:txBody>
      </p:sp>
      <p:sp>
        <p:nvSpPr>
          <p:cNvPr id="29699" name="Rectangle 3"/>
          <p:cNvSpPr>
            <a:spLocks noGrp="1" noChangeArrowheads="1"/>
          </p:cNvSpPr>
          <p:nvPr>
            <p:ph idx="1"/>
          </p:nvPr>
        </p:nvSpPr>
        <p:spPr/>
        <p:txBody>
          <a:bodyPr/>
          <a:lstStyle/>
          <a:p>
            <a:pPr eaLnBrk="1" hangingPunct="1"/>
            <a:r>
              <a:rPr lang="en-GB" altLang="en-US" smtClean="0"/>
              <a:t>Linked to deviant behaviour</a:t>
            </a:r>
          </a:p>
          <a:p>
            <a:pPr lvl="1" eaLnBrk="1" hangingPunct="1"/>
            <a:r>
              <a:rPr lang="en-GB" altLang="en-US" smtClean="0"/>
              <a:t>But the behaviour may not be the ‘fault’ of the deviant</a:t>
            </a:r>
          </a:p>
          <a:p>
            <a:pPr lvl="1" eaLnBrk="1" hangingPunct="1"/>
            <a:r>
              <a:rPr lang="en-GB" altLang="en-US" smtClean="0"/>
              <a:t>Suggested that this becomes a ‘medical condition’</a:t>
            </a:r>
          </a:p>
          <a:p>
            <a:pPr lvl="1" eaLnBrk="1" hangingPunct="1"/>
            <a:r>
              <a:rPr lang="en-GB" altLang="en-US" smtClean="0"/>
              <a:t>Therefore they are not ‘accountable’ for actions</a:t>
            </a:r>
          </a:p>
          <a:p>
            <a:pPr lvl="1" eaLnBrk="1" hangingPunct="1"/>
            <a:endParaRPr lang="en-GB" altLang="en-US" smtClean="0"/>
          </a:p>
        </p:txBody>
      </p:sp>
      <p:pic>
        <p:nvPicPr>
          <p:cNvPr id="2" name="tmpB2B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80195" end="316194.6417"/>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2158"/>
    </mc:Choice>
    <mc:Fallback>
      <p:transition spd="slow" advTm="62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sz="3600" smtClean="0"/>
              <a:t>Social Control</a:t>
            </a:r>
            <a:br>
              <a:rPr lang="en-GB" altLang="en-US" sz="3600" smtClean="0"/>
            </a:br>
            <a:r>
              <a:rPr lang="en-GB" altLang="en-US" sz="3600" smtClean="0"/>
              <a:t>Medicalisation</a:t>
            </a:r>
          </a:p>
        </p:txBody>
      </p:sp>
      <p:sp>
        <p:nvSpPr>
          <p:cNvPr id="30723" name="Rectangle 3"/>
          <p:cNvSpPr>
            <a:spLocks noGrp="1" noChangeArrowheads="1"/>
          </p:cNvSpPr>
          <p:nvPr>
            <p:ph idx="1"/>
          </p:nvPr>
        </p:nvSpPr>
        <p:spPr/>
        <p:txBody>
          <a:bodyPr/>
          <a:lstStyle/>
          <a:p>
            <a:pPr eaLnBrk="1" hangingPunct="1"/>
            <a:r>
              <a:rPr lang="en-GB" altLang="en-US" sz="2000" smtClean="0"/>
              <a:t>Medicalisation of Life</a:t>
            </a:r>
          </a:p>
          <a:p>
            <a:pPr lvl="1" eaLnBrk="1" hangingPunct="1"/>
            <a:r>
              <a:rPr lang="en-GB" altLang="en-US" sz="2000" smtClean="0"/>
              <a:t>Dislocation of responsibility</a:t>
            </a:r>
          </a:p>
          <a:p>
            <a:pPr lvl="2" eaLnBrk="1" hangingPunct="1"/>
            <a:r>
              <a:rPr lang="en-GB" altLang="en-US" sz="1800" smtClean="0"/>
              <a:t>Individuals are absolved of responsibility</a:t>
            </a:r>
          </a:p>
          <a:p>
            <a:pPr lvl="2" eaLnBrk="1" hangingPunct="1"/>
            <a:r>
              <a:rPr lang="en-GB" altLang="en-US" sz="1800" smtClean="0"/>
              <a:t>But get labelled</a:t>
            </a:r>
          </a:p>
          <a:p>
            <a:pPr lvl="1" eaLnBrk="1" hangingPunct="1"/>
            <a:r>
              <a:rPr lang="en-GB" altLang="en-US" sz="2000" smtClean="0"/>
              <a:t>Culture of victimisation</a:t>
            </a:r>
          </a:p>
          <a:p>
            <a:pPr lvl="2" eaLnBrk="1" hangingPunct="1"/>
            <a:r>
              <a:rPr lang="en-GB" altLang="en-US" sz="1800" smtClean="0"/>
              <a:t>Bad acts are not under conscious control of individuals</a:t>
            </a:r>
          </a:p>
          <a:p>
            <a:pPr lvl="3" eaLnBrk="1" hangingPunct="1"/>
            <a:r>
              <a:rPr lang="en-GB" altLang="en-US" sz="1600" smtClean="0"/>
              <a:t>When caught in deviant acts</a:t>
            </a:r>
          </a:p>
          <a:p>
            <a:pPr lvl="3" eaLnBrk="1" hangingPunct="1"/>
            <a:r>
              <a:rPr lang="en-GB" altLang="en-US" sz="1600" smtClean="0"/>
              <a:t>They are ‘victims’ of socialisation, genes, hormones, addiction.</a:t>
            </a:r>
          </a:p>
          <a:p>
            <a:pPr lvl="4" eaLnBrk="1" hangingPunct="1"/>
            <a:r>
              <a:rPr lang="en-GB" altLang="en-US" sz="1400" smtClean="0"/>
              <a:t>The ‘abuse excuse’</a:t>
            </a:r>
          </a:p>
          <a:p>
            <a:pPr lvl="1" eaLnBrk="1" hangingPunct="1"/>
            <a:r>
              <a:rPr lang="en-GB" altLang="en-US" sz="2000" smtClean="0"/>
              <a:t>Both imperil the ethics of personal responsibility</a:t>
            </a:r>
          </a:p>
          <a:p>
            <a:pPr lvl="4" eaLnBrk="1" hangingPunct="1"/>
            <a:endParaRPr lang="en-GB" altLang="en-US" sz="1400" smtClean="0"/>
          </a:p>
        </p:txBody>
      </p:sp>
      <p:pic>
        <p:nvPicPr>
          <p:cNvPr id="2" name="tmpB2B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142353" end="254358.6417"/>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1836"/>
    </mc:Choice>
    <mc:Fallback>
      <p:transition spd="slow" advTm="618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Social Control</a:t>
            </a:r>
            <a:br>
              <a:rPr lang="en-GB" altLang="en-US" smtClean="0"/>
            </a:br>
            <a:r>
              <a:rPr lang="en-GB" altLang="en-US" smtClean="0"/>
              <a:t>Medicalisation</a:t>
            </a:r>
          </a:p>
        </p:txBody>
      </p:sp>
      <p:sp>
        <p:nvSpPr>
          <p:cNvPr id="31747" name="Rectangle 3"/>
          <p:cNvSpPr>
            <a:spLocks noGrp="1" noChangeArrowheads="1"/>
          </p:cNvSpPr>
          <p:nvPr>
            <p:ph idx="1"/>
          </p:nvPr>
        </p:nvSpPr>
        <p:spPr/>
        <p:txBody>
          <a:bodyPr/>
          <a:lstStyle/>
          <a:p>
            <a:pPr eaLnBrk="1" hangingPunct="1"/>
            <a:r>
              <a:rPr lang="en-GB" altLang="en-US" smtClean="0"/>
              <a:t>Medicalisation </a:t>
            </a:r>
          </a:p>
          <a:p>
            <a:pPr lvl="1" eaLnBrk="1" hangingPunct="1"/>
            <a:r>
              <a:rPr lang="en-GB" altLang="en-US" smtClean="0"/>
              <a:t>Medicine is NOT morally neutral</a:t>
            </a:r>
          </a:p>
          <a:p>
            <a:pPr lvl="2" eaLnBrk="1" hangingPunct="1"/>
            <a:r>
              <a:rPr lang="en-GB" altLang="en-US" smtClean="0"/>
              <a:t>‘defining deviance as a medical phenomenon involves moral enterprise’.</a:t>
            </a:r>
          </a:p>
          <a:p>
            <a:pPr lvl="1" eaLnBrk="1" hangingPunct="1"/>
            <a:r>
              <a:rPr lang="en-GB" altLang="en-US" smtClean="0"/>
              <a:t>Domination of expert control</a:t>
            </a:r>
          </a:p>
          <a:p>
            <a:pPr lvl="2" eaLnBrk="1" hangingPunct="1"/>
            <a:r>
              <a:rPr lang="en-GB" altLang="en-US" smtClean="0"/>
              <a:t>Social behaviours fall under the mandate of medical control</a:t>
            </a:r>
          </a:p>
          <a:p>
            <a:pPr lvl="2" eaLnBrk="1" hangingPunct="1"/>
            <a:r>
              <a:rPr lang="en-GB" altLang="en-US" smtClean="0"/>
              <a:t>individuals and groups are dis-empowered</a:t>
            </a:r>
          </a:p>
          <a:p>
            <a:pPr lvl="2" eaLnBrk="1" hangingPunct="1"/>
            <a:r>
              <a:rPr lang="en-GB" altLang="en-US" smtClean="0"/>
              <a:t>From the group to the individual</a:t>
            </a:r>
          </a:p>
        </p:txBody>
      </p:sp>
      <p:pic>
        <p:nvPicPr>
          <p:cNvPr id="2" name="tmpB2B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204189" end="196946.6417"/>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412"/>
    </mc:Choice>
    <mc:Fallback>
      <p:transition spd="slow" advTm="574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smtClean="0"/>
              <a:t>Social Control</a:t>
            </a:r>
            <a:br>
              <a:rPr lang="en-GB" altLang="en-US" smtClean="0"/>
            </a:br>
            <a:r>
              <a:rPr lang="en-GB" altLang="en-US" smtClean="0"/>
              <a:t>Medicalisation</a:t>
            </a:r>
          </a:p>
        </p:txBody>
      </p:sp>
      <p:sp>
        <p:nvSpPr>
          <p:cNvPr id="32771" name="Rectangle 3"/>
          <p:cNvSpPr>
            <a:spLocks noGrp="1" noChangeArrowheads="1"/>
          </p:cNvSpPr>
          <p:nvPr>
            <p:ph idx="1"/>
          </p:nvPr>
        </p:nvSpPr>
        <p:spPr/>
        <p:txBody>
          <a:bodyPr/>
          <a:lstStyle/>
          <a:p>
            <a:pPr eaLnBrk="1" hangingPunct="1"/>
            <a:r>
              <a:rPr lang="en-GB" altLang="en-US" sz="2000" smtClean="0"/>
              <a:t>Individualisation of social problems</a:t>
            </a:r>
          </a:p>
          <a:p>
            <a:pPr lvl="1" eaLnBrk="1" hangingPunct="1"/>
            <a:r>
              <a:rPr lang="en-GB" altLang="en-US" sz="2000" smtClean="0"/>
              <a:t>Rationalisation of society </a:t>
            </a:r>
          </a:p>
          <a:p>
            <a:pPr lvl="2" eaLnBrk="1" hangingPunct="1"/>
            <a:r>
              <a:rPr lang="en-GB" altLang="en-US" sz="1800" smtClean="0"/>
              <a:t>Move away from the group to the individual</a:t>
            </a:r>
          </a:p>
          <a:p>
            <a:pPr lvl="1" eaLnBrk="1" hangingPunct="1"/>
            <a:r>
              <a:rPr lang="en-GB" altLang="en-US" sz="2000" smtClean="0"/>
              <a:t>If a problem is medicalised it tends to isolate and respond to the sick individuals rather than to acknowledge that most problems are complex and systemic</a:t>
            </a:r>
          </a:p>
          <a:p>
            <a:pPr lvl="2" eaLnBrk="1" hangingPunct="1"/>
            <a:r>
              <a:rPr lang="en-GB" altLang="en-US" sz="1800" smtClean="0"/>
              <a:t>Personal behaviour that does not meet with the approval of society may indicate a problem in the social structure of society </a:t>
            </a:r>
          </a:p>
          <a:p>
            <a:pPr lvl="3" eaLnBrk="1" hangingPunct="1"/>
            <a:r>
              <a:rPr lang="en-GB" altLang="en-US" sz="1600" smtClean="0"/>
              <a:t>rather than merely a case of individual pathology or deviance that is amenable to medical diagnosis and treatment</a:t>
            </a:r>
          </a:p>
        </p:txBody>
      </p:sp>
      <p:pic>
        <p:nvPicPr>
          <p:cNvPr id="2" name="tmpB2B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261601" end="155418.6417"/>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1528"/>
    </mc:Choice>
    <mc:Fallback>
      <p:transition spd="slow" advTm="41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mtClean="0"/>
              <a:t>Social Control</a:t>
            </a:r>
            <a:br>
              <a:rPr lang="en-GB" altLang="en-US" smtClean="0"/>
            </a:br>
            <a:r>
              <a:rPr lang="en-GB" altLang="en-US" smtClean="0"/>
              <a:t>Medicalisation</a:t>
            </a:r>
          </a:p>
        </p:txBody>
      </p:sp>
      <p:sp>
        <p:nvSpPr>
          <p:cNvPr id="33795" name="Rectangle 3"/>
          <p:cNvSpPr>
            <a:spLocks noGrp="1" noChangeArrowheads="1"/>
          </p:cNvSpPr>
          <p:nvPr>
            <p:ph idx="1"/>
          </p:nvPr>
        </p:nvSpPr>
        <p:spPr/>
        <p:txBody>
          <a:bodyPr/>
          <a:lstStyle/>
          <a:p>
            <a:pPr eaLnBrk="1" hangingPunct="1"/>
            <a:r>
              <a:rPr lang="en-GB" altLang="en-US" smtClean="0"/>
              <a:t>Depoliticisation of deviant behaviour</a:t>
            </a:r>
          </a:p>
          <a:p>
            <a:pPr lvl="1" eaLnBrk="1" hangingPunct="1"/>
            <a:r>
              <a:rPr lang="en-GB" altLang="en-US" smtClean="0"/>
              <a:t>Reduce or eliminate ideas or actions that are deemed to be threatening or dangerous to the status quo</a:t>
            </a:r>
          </a:p>
          <a:p>
            <a:pPr lvl="2" eaLnBrk="1" hangingPunct="1"/>
            <a:r>
              <a:rPr lang="en-GB" altLang="en-US" smtClean="0"/>
              <a:t>Label individuals as medically ill</a:t>
            </a:r>
          </a:p>
          <a:p>
            <a:pPr lvl="2" eaLnBrk="1" hangingPunct="1"/>
            <a:r>
              <a:rPr lang="en-GB" altLang="en-US" smtClean="0"/>
              <a:t>Absolves governments and society from any need to change</a:t>
            </a:r>
          </a:p>
        </p:txBody>
      </p:sp>
      <p:pic>
        <p:nvPicPr>
          <p:cNvPr id="2" name="tmpB2B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03129" end="119079.6417"/>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6339"/>
    </mc:Choice>
    <mc:Fallback>
      <p:transition spd="slow" advTm="36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smtClean="0"/>
              <a:t>Social Control</a:t>
            </a:r>
            <a:br>
              <a:rPr lang="en-GB" altLang="en-US" smtClean="0"/>
            </a:br>
            <a:r>
              <a:rPr lang="en-GB" altLang="en-US" smtClean="0"/>
              <a:t>Medicalisation</a:t>
            </a:r>
          </a:p>
        </p:txBody>
      </p:sp>
      <p:sp>
        <p:nvSpPr>
          <p:cNvPr id="34819" name="Rectangle 3"/>
          <p:cNvSpPr>
            <a:spLocks noGrp="1" noChangeArrowheads="1"/>
          </p:cNvSpPr>
          <p:nvPr>
            <p:ph idx="1"/>
          </p:nvPr>
        </p:nvSpPr>
        <p:spPr/>
        <p:txBody>
          <a:bodyPr/>
          <a:lstStyle/>
          <a:p>
            <a:pPr eaLnBrk="1" hangingPunct="1"/>
            <a:r>
              <a:rPr lang="en-GB" altLang="en-US" smtClean="0"/>
              <a:t>Exclusion of Evil</a:t>
            </a:r>
          </a:p>
          <a:p>
            <a:pPr lvl="1" eaLnBrk="1" hangingPunct="1"/>
            <a:r>
              <a:rPr lang="en-GB" altLang="en-US" smtClean="0"/>
              <a:t>Historically religion saw deviant acts as a form of sinfulness or evil</a:t>
            </a:r>
          </a:p>
          <a:p>
            <a:pPr lvl="1" eaLnBrk="1" hangingPunct="1"/>
            <a:r>
              <a:rPr lang="en-GB" altLang="en-US" smtClean="0"/>
              <a:t>If people’s actions are not caused by God or evil forces</a:t>
            </a:r>
          </a:p>
          <a:p>
            <a:pPr lvl="2" eaLnBrk="1" hangingPunct="1"/>
            <a:r>
              <a:rPr lang="en-GB" altLang="en-US" smtClean="0"/>
              <a:t>Must originate with the persons or chemicals or the environment or society  or a combination of the above</a:t>
            </a:r>
          </a:p>
          <a:p>
            <a:pPr lvl="2" eaLnBrk="1" hangingPunct="1"/>
            <a:r>
              <a:rPr lang="en-GB" altLang="en-US" smtClean="0"/>
              <a:t>If crime and deviance are ‘illnesses’</a:t>
            </a:r>
          </a:p>
          <a:p>
            <a:pPr lvl="3" eaLnBrk="1" hangingPunct="1"/>
            <a:r>
              <a:rPr lang="en-GB" altLang="en-US" smtClean="0"/>
              <a:t>No one is responsible for their actions – even serial killers!</a:t>
            </a:r>
          </a:p>
          <a:p>
            <a:pPr lvl="3" eaLnBrk="1" hangingPunct="1"/>
            <a:endParaRPr lang="en-GB" altLang="en-US" smtClean="0"/>
          </a:p>
        </p:txBody>
      </p:sp>
      <p:pic>
        <p:nvPicPr>
          <p:cNvPr id="2" name="tmpB2B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339468" end="35884.6417"/>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3195"/>
    </mc:Choice>
    <mc:Fallback>
      <p:transition spd="slow" advTm="83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smtClean="0"/>
              <a:t>References</a:t>
            </a:r>
          </a:p>
        </p:txBody>
      </p:sp>
      <p:sp>
        <p:nvSpPr>
          <p:cNvPr id="35843" name="Rectangle 3"/>
          <p:cNvSpPr>
            <a:spLocks noGrp="1" noChangeArrowheads="1"/>
          </p:cNvSpPr>
          <p:nvPr>
            <p:ph idx="1"/>
          </p:nvPr>
        </p:nvSpPr>
        <p:spPr/>
        <p:txBody>
          <a:bodyPr/>
          <a:lstStyle/>
          <a:p>
            <a:pPr eaLnBrk="1" hangingPunct="1"/>
            <a:r>
              <a:rPr lang="en-GB" altLang="en-US" sz="1800" smtClean="0"/>
              <a:t>Armstrong T (2003) ‘Attention Deficit Hyperactivity Disorder in Children: One Consequence of the Rise of Technologies and Demise of Play in Olfman S, All Work and No Play: How Education Reforms are Harming our Preschoolers, Westport, CT: Praeger.</a:t>
            </a:r>
          </a:p>
          <a:p>
            <a:pPr eaLnBrk="1" hangingPunct="1"/>
            <a:r>
              <a:rPr lang="en-GB" altLang="en-US" sz="1800" smtClean="0"/>
              <a:t>Beniger JR (1984)  The Control Revolution: Technological and Economic Origins of the Information Society, Cambridge, MA: Harvard University Press.</a:t>
            </a:r>
          </a:p>
          <a:p>
            <a:pPr eaLnBrk="1" hangingPunct="1"/>
            <a:r>
              <a:rPr lang="en-GB" altLang="en-US" sz="1800" smtClean="0"/>
              <a:t>Black D (1983) ‘Crime as Social Control’, American Sociological Review, Vol 48, No. 1, 34-45.</a:t>
            </a:r>
          </a:p>
          <a:p>
            <a:pPr eaLnBrk="1" hangingPunct="1"/>
            <a:r>
              <a:rPr lang="en-GB" altLang="en-US" sz="1800" smtClean="0"/>
              <a:t>Conrad P &amp; Schnider JW (1980) Deviance and Medicalisation: From Badness to Sickness, St Louis: CV Mosby. </a:t>
            </a:r>
          </a:p>
          <a:p>
            <a:pPr eaLnBrk="1" hangingPunct="1"/>
            <a:r>
              <a:rPr lang="en-GB" altLang="en-US" sz="1800" smtClean="0"/>
              <a:t>Gibbs JP (1989a) Control: Sociology's Central Notion, Urbana: University of Illinois Press.</a:t>
            </a:r>
          </a:p>
        </p:txBody>
      </p:sp>
      <p:pic>
        <p:nvPicPr>
          <p:cNvPr id="2" name="tmpB2B7">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st="422663" end="53.6417"/>
                </p14:media>
              </p:ext>
              <p:ext uri="{42D2F446-02D8-4167-A562-619A0277C38B}">
                <p15:isNarration xmlns:p15="http://schemas.microsoft.com/office/powerpoint/2012/main" val="1"/>
              </p:ext>
            </p:extLst>
          </p:nvPr>
        </p:nvPicPr>
        <p:blipFill>
          <a:blip r:embed="rId5"/>
          <a:stretch>
            <a:fillRect/>
          </a:stretch>
        </p:blipFill>
        <p:spPr>
          <a:xfrm>
            <a:off x="8813800" y="101600"/>
            <a:ext cx="228600" cy="228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5831"/>
    </mc:Choice>
    <mc:Fallback>
      <p:transition spd="slow" advTm="35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mtClean="0"/>
              <a:t>References Continue </a:t>
            </a:r>
          </a:p>
        </p:txBody>
      </p:sp>
      <p:sp>
        <p:nvSpPr>
          <p:cNvPr id="36867" name="Rectangle 3"/>
          <p:cNvSpPr>
            <a:spLocks noGrp="1" noChangeArrowheads="1"/>
          </p:cNvSpPr>
          <p:nvPr>
            <p:ph idx="1"/>
          </p:nvPr>
        </p:nvSpPr>
        <p:spPr/>
        <p:txBody>
          <a:bodyPr/>
          <a:lstStyle/>
          <a:p>
            <a:pPr eaLnBrk="1" hangingPunct="1"/>
            <a:r>
              <a:rPr lang="en-GB" altLang="en-US" sz="1400" smtClean="0"/>
              <a:t>Gibbs JP (1989b) ‘Conceptualisation of Terrorism’, American Sociological Review, Vol 54, No. 3: 329-340.</a:t>
            </a:r>
          </a:p>
          <a:p>
            <a:pPr eaLnBrk="1" hangingPunct="1"/>
            <a:r>
              <a:rPr lang="en-GB" altLang="en-US" sz="1400" smtClean="0"/>
              <a:t>Gibbs JP (1994) A Theory about Control, Boulder, CO: Westview Press.</a:t>
            </a:r>
          </a:p>
          <a:p>
            <a:pPr eaLnBrk="1" hangingPunct="1"/>
            <a:r>
              <a:rPr lang="en-GB" altLang="en-US" sz="1400" smtClean="0"/>
              <a:t>Harris J (1998) The Nurture Assumption, New York: Free Press.</a:t>
            </a:r>
          </a:p>
          <a:p>
            <a:pPr eaLnBrk="1" hangingPunct="1"/>
            <a:r>
              <a:rPr lang="en-GB" altLang="en-US" sz="1400" smtClean="0"/>
              <a:t>Hervieu-Leger D (1998) ‘The Transmission and Formation of Socio-Religious Identities in Modernity: An Analytical Essay on the Trajectories of Identification’ International Sociology, Vol 13, No. 2: 213-228.</a:t>
            </a:r>
          </a:p>
          <a:p>
            <a:pPr eaLnBrk="1" hangingPunct="1"/>
            <a:r>
              <a:rPr lang="en-GB" altLang="en-US" sz="1400" smtClean="0"/>
              <a:t>Hillery G (1968) Communal Organisations: A study of local societies, Chicago: University of Chicago Press.</a:t>
            </a:r>
          </a:p>
          <a:p>
            <a:pPr eaLnBrk="1" hangingPunct="1"/>
            <a:r>
              <a:rPr lang="en-GB" altLang="en-US" sz="1400" smtClean="0"/>
              <a:t>Hirschi t (1969) Causes of Delinquency, Berkeley: University of California Press.</a:t>
            </a:r>
          </a:p>
          <a:p>
            <a:pPr eaLnBrk="1" hangingPunct="1"/>
            <a:r>
              <a:rPr lang="en-GB" altLang="en-US" sz="1400" smtClean="0"/>
              <a:t>Hirschi T &amp; Gottredson MR (2005) ‘Punishment of Children from the Perspective of Control Theory’ in Donnelly M &amp; Straus MA, Corporal Punishment of Children in Theoretical Perspectives, New Haven, CT: Yale University Press. </a:t>
            </a:r>
          </a:p>
          <a:p>
            <a:pPr eaLnBrk="1" hangingPunct="1"/>
            <a:endParaRPr lang="en-GB" altLang="en-US" sz="1400" smtClean="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altLang="en-US" smtClean="0"/>
              <a:t>References Continue</a:t>
            </a:r>
          </a:p>
        </p:txBody>
      </p:sp>
      <p:sp>
        <p:nvSpPr>
          <p:cNvPr id="37891" name="Rectangle 3"/>
          <p:cNvSpPr>
            <a:spLocks noGrp="1" noChangeArrowheads="1"/>
          </p:cNvSpPr>
          <p:nvPr>
            <p:ph idx="1"/>
          </p:nvPr>
        </p:nvSpPr>
        <p:spPr/>
        <p:txBody>
          <a:bodyPr/>
          <a:lstStyle/>
          <a:p>
            <a:pPr eaLnBrk="1" hangingPunct="1"/>
            <a:r>
              <a:rPr lang="en-GB" altLang="en-US" sz="1100" smtClean="0"/>
              <a:t>Katovich MA (1988) Seductions of Crime: Moral and Sensual Attraction in Doing Evil, New York: Basic Books</a:t>
            </a:r>
          </a:p>
          <a:p>
            <a:pPr eaLnBrk="1" hangingPunct="1"/>
            <a:r>
              <a:rPr lang="en-GB" altLang="en-US" sz="1100" smtClean="0"/>
              <a:t>Katovich MA (1996) ‘Cooperative Bases of Control: Toward an Interactionist Conceptualisation’, Social Science Journal, Vol 33, No 3, 257-71.</a:t>
            </a:r>
          </a:p>
          <a:p>
            <a:pPr eaLnBrk="1" hangingPunct="1"/>
            <a:r>
              <a:rPr lang="en-GB" altLang="en-US" sz="1100" smtClean="0"/>
              <a:t>Milgram S (1963) ‘Behavioural Study of Obedience’ Journal of Abnormal and Social Psychology, Vol 67, 371-378.</a:t>
            </a:r>
          </a:p>
          <a:p>
            <a:pPr eaLnBrk="1" hangingPunct="1"/>
            <a:r>
              <a:rPr lang="en-GB" altLang="en-US" sz="1100" smtClean="0"/>
              <a:t>Milgram S (1965) ‘Some Conditions of Obedience and Disobedience to Authority’, Human Relations, Vol, 18, 56-78.</a:t>
            </a:r>
          </a:p>
          <a:p>
            <a:pPr eaLnBrk="1" hangingPunct="1"/>
            <a:r>
              <a:rPr lang="en-GB" altLang="en-US" sz="1100" smtClean="0"/>
              <a:t>Nye EI (1958) Family Relationships and Deviant Behaviour, Westport, CT: Greenwood Press.</a:t>
            </a:r>
          </a:p>
          <a:p>
            <a:pPr eaLnBrk="1" hangingPunct="1"/>
            <a:r>
              <a:rPr lang="en-GB" altLang="en-US" sz="1100" smtClean="0"/>
              <a:t>Riska E (2003) ‘Gendering the Medicalisation Thesis’ Gender Perspectives on Health and Medicine: Key Issues, Advnaces in Gender Research, Vol 7, 59-97.</a:t>
            </a:r>
          </a:p>
          <a:p>
            <a:pPr eaLnBrk="1" hangingPunct="1"/>
            <a:r>
              <a:rPr lang="en-GB" altLang="en-US" sz="1100" smtClean="0"/>
              <a:t>Simmel G (1950) The Sociology of Georg Simmel, New York: Free Press.</a:t>
            </a:r>
          </a:p>
          <a:p>
            <a:pPr eaLnBrk="1" hangingPunct="1"/>
            <a:r>
              <a:rPr lang="en-GB" altLang="en-US" sz="1100" smtClean="0"/>
              <a:t>Sumner WG (1906) Folkways, Boston: Ginn.</a:t>
            </a:r>
          </a:p>
          <a:p>
            <a:pPr eaLnBrk="1" hangingPunct="1"/>
            <a:r>
              <a:rPr lang="en-GB" altLang="en-US" sz="1100" smtClean="0"/>
              <a:t>Weisheit RA &amp; Klofas JM (1998) ‘The Public Health Approach to Illicit Drugs’ criminal Justice Review, Vol 23, No 2, 213-232.</a:t>
            </a:r>
          </a:p>
          <a:p>
            <a:pPr eaLnBrk="1" hangingPunct="1"/>
            <a:r>
              <a:rPr lang="en-GB" altLang="en-US" sz="1100" smtClean="0"/>
              <a:t>Zola IK (1972) ‘Medicine as an Institution of social Control’, Sociology Review, Vol 20, No 4, 487-504.</a:t>
            </a:r>
          </a:p>
          <a:p>
            <a:pPr eaLnBrk="1" hangingPunct="1"/>
            <a:endParaRPr lang="en-GB" altLang="en-US" sz="1100" smtClean="0"/>
          </a:p>
          <a:p>
            <a:pPr eaLnBrk="1" hangingPunct="1"/>
            <a:endParaRPr lang="en-GB" altLang="en-US" sz="1100" smtClean="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894|recordLength=718750|start=0|end=5894|audioFormat={00001610-0000-0010-8000-00AA00389B71}|audioRate=44100|muted=false|volume=0.8|fadeIn=0|fadeOut=0|videoFormat={34363248-0000-0010-8000-00AA00389B71}|videoRate=15|videoWidth=256|videoHeight=256"/>
</p:tagLst>
</file>

<file path=ppt/tags/tag2.xml><?xml version="1.0" encoding="utf-8"?>
<p:tagLst xmlns:a="http://schemas.openxmlformats.org/drawingml/2006/main" xmlns:r="http://schemas.openxmlformats.org/officeDocument/2006/relationships" xmlns:p="http://schemas.openxmlformats.org/presentationml/2006/main">
  <p:tag name="ATHENA.MIXSHAPE" val="|streamable=true|audioOnly=true|recordStart=5894|recordEnd=62198|recordLength=718750|start=5894|end=62198|audioFormat={00001610-0000-0010-8000-00AA00389B71}|audioRate=44100|muted=false|volume=0.8|fadeIn=0|fadeOut=0|videoFormat={34363248-0000-0010-8000-00AA00389B71}|videoRate=15|videoWidth=256|videoHeight=256"/>
</p:tagLst>
</file>

<file path=ppt/tags/tag3.xml><?xml version="1.0" encoding="utf-8"?>
<p:tagLst xmlns:a="http://schemas.openxmlformats.org/drawingml/2006/main" xmlns:r="http://schemas.openxmlformats.org/officeDocument/2006/relationships" xmlns:p="http://schemas.openxmlformats.org/presentationml/2006/main">
  <p:tag name="ATHENA.MIXSHAPE" val="|streamable=true|audioOnly=true|recordStart=62198|recordEnd=406879|recordLength=718750|start=62198|end=406879|audioFormat={00001610-0000-0010-8000-00AA00389B71}|audioRate=44100|muted=false|volume=0.8|fadeIn=0|fadeOut=0|videoFormat={34363248-0000-0010-8000-00AA00389B71}|videoRate=15|videoWidth=256|videoHeight=256"/>
</p:tagLst>
</file>

<file path=ppt/tags/tag4.xml><?xml version="1.0" encoding="utf-8"?>
<p:tagLst xmlns:a="http://schemas.openxmlformats.org/drawingml/2006/main" xmlns:r="http://schemas.openxmlformats.org/officeDocument/2006/relationships" xmlns:p="http://schemas.openxmlformats.org/presentationml/2006/main">
  <p:tag name="ATHENA.MIXSHAPE" val="|streamable=true|audioOnly=true|recordStart=406879|recordEnd=619424|recordLength=718750|start=406879|end=619424|audioFormat={00001610-0000-0010-8000-00AA00389B71}|audioRate=44100|muted=false|volume=0.8|fadeIn=0|fadeOut=0|videoFormat={34363248-0000-0010-8000-00AA00389B71}|videoRate=15|videoWidth=256|videoHeight=256"/>
</p:tagLst>
</file>

<file path=ppt/tags/tag5.xml><?xml version="1.0" encoding="utf-8"?>
<p:tagLst xmlns:a="http://schemas.openxmlformats.org/drawingml/2006/main" xmlns:r="http://schemas.openxmlformats.org/officeDocument/2006/relationships" xmlns:p="http://schemas.openxmlformats.org/presentationml/2006/main">
  <p:tag name="ATHENA.MIXSHAPE" val="|streamable=true|audioOnly=true|recordStart=619424|recordEnd=689676|recordLength=718750|start=619424|end=689676|audioFormat={00001610-0000-0010-8000-00AA00389B71}|audioRate=44100|muted=false|volume=0.8|fadeIn=0|fadeOut=0|videoFormat={34363248-0000-0010-8000-00AA00389B71}|videoRate=15|videoWidth=256|videoHeight=256"/>
</p:tagLst>
</file>

<file path=ppt/tags/tag6.xml><?xml version="1.0" encoding="utf-8"?>
<p:tagLst xmlns:a="http://schemas.openxmlformats.org/drawingml/2006/main" xmlns:r="http://schemas.openxmlformats.org/officeDocument/2006/relationships" xmlns:p="http://schemas.openxmlformats.org/presentationml/2006/main">
  <p:tag name="ATHENA.MIXSHAPE" val="|streamable=true|audioOnly=true|recordStart=689676|recordEnd=718690|recordLength=718750|start=689676|end=718690|audioFormat={00001610-0000-0010-8000-00AA00389B71}|audioRate=44100|muted=false|volume=0.8|fadeIn=0|fadeOut=0|videoFormat={34363248-0000-0010-8000-00AA00389B71}|videoRate=15|videoWidth=256|videoHeight=256"/>
</p:tagLst>
</file>

<file path=ppt/tags/tag7.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52252|recordLength=1307074|start=0|end=52252|audioFormat={00001610-0000-0010-8000-00AA00389B71}|audioRate=44100|muted=false|volume=0.8|fadeIn=0|fadeOut=0|videoFormat={34363248-0000-0010-8000-00AA00389B71}|videoRate=15|videoWidth=256|videoHeight=256"/>
</p:tagLst>
</file>

<file path=ppt/tags/tag8.xml><?xml version="1.0" encoding="utf-8"?>
<p:tagLst xmlns:a="http://schemas.openxmlformats.org/drawingml/2006/main" xmlns:r="http://schemas.openxmlformats.org/officeDocument/2006/relationships" xmlns:p="http://schemas.openxmlformats.org/presentationml/2006/main">
  <p:tag name="ATHENA.MIXSHAPE" val="|streamable=true|audioOnly=true|recordStart=52252|recordEnd=301411|recordLength=1307074|start=52252|end=301411|audioFormat={00001610-0000-0010-8000-00AA00389B71}|audioRate=44100|muted=false|volume=0.8|fadeIn=0|fadeOut=0|videoFormat={34363248-0000-0010-8000-00AA00389B71}|videoRate=15|videoWidth=256|videoHeight=256"/>
</p:tagLst>
</file>

<file path=ppt/tags/tag9.xml><?xml version="1.0" encoding="utf-8"?>
<p:tagLst xmlns:a="http://schemas.openxmlformats.org/drawingml/2006/main" xmlns:r="http://schemas.openxmlformats.org/officeDocument/2006/relationships" xmlns:p="http://schemas.openxmlformats.org/presentationml/2006/main">
  <p:tag name="ATHENA.MIXSHAPE" val="|streamable=true|audioOnly=true|recordStart=301411|recordEnd=333327|recordLength=1307074|start=301411|end=333327|audioFormat={00001610-0000-0010-8000-00AA00389B71}|audioRate=44100|muted=false|volume=0.8|fadeIn=0|fadeOut=0|videoFormat={34363248-0000-0010-8000-00AA00389B71}|videoRate=15|videoWidth=256|videoHeight=256"/>
</p:tagLst>
</file>

<file path=ppt/tags/tag10.xml><?xml version="1.0" encoding="utf-8"?>
<p:tagLst xmlns:a="http://schemas.openxmlformats.org/drawingml/2006/main" xmlns:r="http://schemas.openxmlformats.org/officeDocument/2006/relationships" xmlns:p="http://schemas.openxmlformats.org/presentationml/2006/main">
  <p:tag name="ATHENA.MIXSHAPE" val="|streamable=true|audioOnly=true|recordStart=333327|recordEnd=400324|recordLength=1307074|start=333327|end=400324|audioFormat={00001610-0000-0010-8000-00AA00389B71}|audioRate=44100|muted=false|volume=0.8|fadeIn=0|fadeOut=0|videoFormat={34363248-0000-0010-8000-00AA00389B71}|videoRate=15|videoWidth=256|videoHeight=256"/>
</p:tagLst>
</file>

<file path=ppt/tags/tag11.xml><?xml version="1.0" encoding="utf-8"?>
<p:tagLst xmlns:a="http://schemas.openxmlformats.org/drawingml/2006/main" xmlns:r="http://schemas.openxmlformats.org/officeDocument/2006/relationships" xmlns:p="http://schemas.openxmlformats.org/presentationml/2006/main">
  <p:tag name="ATHENA.MIXSHAPE" val="|streamable=true|audioOnly=true|recordStart=400324|recordEnd=438686|recordLength=1307074|start=400324|end=438686|audioFormat={00001610-0000-0010-8000-00AA00389B71}|audioRate=44100|muted=false|volume=0.8|fadeIn=0|fadeOut=0|videoFormat={34363248-0000-0010-8000-00AA00389B71}|videoRate=15|videoWidth=256|videoHeight=256"/>
</p:tagLst>
</file>

<file path=ppt/tags/tag12.xml><?xml version="1.0" encoding="utf-8"?>
<p:tagLst xmlns:a="http://schemas.openxmlformats.org/drawingml/2006/main" xmlns:r="http://schemas.openxmlformats.org/officeDocument/2006/relationships" xmlns:p="http://schemas.openxmlformats.org/presentationml/2006/main">
  <p:tag name="ATHENA.MIXSHAPE" val="|streamable=true|audioOnly=true|recordStart=438686|recordEnd=630423|recordLength=1307074|start=438686|end=630423|audioFormat={00001610-0000-0010-8000-00AA00389B71}|audioRate=44100|muted=false|volume=0.8|fadeIn=0|fadeOut=0|videoFormat={34363248-0000-0010-8000-00AA00389B71}|videoRate=15|videoWidth=256|videoHeight=256"/>
</p:tagLst>
</file>

<file path=ppt/tags/tag13.xml><?xml version="1.0" encoding="utf-8"?>
<p:tagLst xmlns:a="http://schemas.openxmlformats.org/drawingml/2006/main" xmlns:r="http://schemas.openxmlformats.org/officeDocument/2006/relationships" xmlns:p="http://schemas.openxmlformats.org/presentationml/2006/main">
  <p:tag name="ATHENA.MIXSHAPE" val="|streamable=true|audioOnly=true|recordStart=630423|recordEnd=730304|recordLength=1307074|start=630423|end=730304|audioFormat={00001610-0000-0010-8000-00AA00389B71}|audioRate=44100|muted=false|volume=0.8|fadeIn=0|fadeOut=0|videoFormat={34363248-0000-0010-8000-00AA00389B71}|videoRate=15|videoWidth=256|videoHeight=256"/>
</p:tagLst>
</file>

<file path=ppt/tags/tag14.xml><?xml version="1.0" encoding="utf-8"?>
<p:tagLst xmlns:a="http://schemas.openxmlformats.org/drawingml/2006/main" xmlns:r="http://schemas.openxmlformats.org/officeDocument/2006/relationships" xmlns:p="http://schemas.openxmlformats.org/presentationml/2006/main">
  <p:tag name="ATHENA.MIXSHAPE" val="|streamable=true|audioOnly=true|recordStart=730304|recordEnd=894188|recordLength=1307074|start=730304|end=894188|audioFormat={00001610-0000-0010-8000-00AA00389B71}|audioRate=44100|muted=false|volume=0.8|fadeIn=0|fadeOut=0|videoFormat={34363248-0000-0010-8000-00AA00389B71}|videoRate=15|videoWidth=256|videoHeight=256"/>
</p:tagLst>
</file>

<file path=ppt/tags/tag15.xml><?xml version="1.0" encoding="utf-8"?>
<p:tagLst xmlns:a="http://schemas.openxmlformats.org/drawingml/2006/main" xmlns:r="http://schemas.openxmlformats.org/officeDocument/2006/relationships" xmlns:p="http://schemas.openxmlformats.org/presentationml/2006/main">
  <p:tag name="ATHENA.MIXSHAPE" val="|streamable=true|audioOnly=true|recordStart=894188|recordEnd=965406|recordLength=1307074|start=894188|end=965406|audioFormat={00001610-0000-0010-8000-00AA00389B71}|audioRate=44100|muted=false|volume=0.8|fadeIn=0|fadeOut=0|videoFormat={34363248-0000-0010-8000-00AA00389B71}|videoRate=15|videoWidth=256|videoHeight=256"/>
</p:tagLst>
</file>

<file path=ppt/tags/tag16.xml><?xml version="1.0" encoding="utf-8"?>
<p:tagLst xmlns:a="http://schemas.openxmlformats.org/drawingml/2006/main" xmlns:r="http://schemas.openxmlformats.org/officeDocument/2006/relationships" xmlns:p="http://schemas.openxmlformats.org/presentationml/2006/main">
  <p:tag name="ATHENA.MIXSHAPE" val="|streamable=true|audioOnly=true|recordStart=965406|recordEnd=1030067|recordLength=1307074|start=965406|end=1030067|audioFormat={00001610-0000-0010-8000-00AA00389B71}|audioRate=44100|muted=false|volume=0.8|fadeIn=0|fadeOut=0|videoFormat={34363248-0000-0010-8000-00AA00389B71}|videoRate=15|videoWidth=256|videoHeight=256"/>
</p:tagLst>
</file>

<file path=ppt/tags/tag17.xml><?xml version="1.0" encoding="utf-8"?>
<p:tagLst xmlns:a="http://schemas.openxmlformats.org/drawingml/2006/main" xmlns:r="http://schemas.openxmlformats.org/officeDocument/2006/relationships" xmlns:p="http://schemas.openxmlformats.org/presentationml/2006/main">
  <p:tag name="ATHENA.MIXSHAPE" val="|streamable=true|audioOnly=true|recordStart=1030067|recordEnd=1058902|recordLength=1307074|start=1030067|end=1058902|audioFormat={00001610-0000-0010-8000-00AA00389B71}|audioRate=44100|muted=false|volume=0.8|fadeIn=0|fadeOut=0|videoFormat={34363248-0000-0010-8000-00AA00389B71}|videoRate=15|videoWidth=256|videoHeight=256"/>
</p:tagLst>
</file>

<file path=ppt/tags/tag18.xml><?xml version="1.0" encoding="utf-8"?>
<p:tagLst xmlns:a="http://schemas.openxmlformats.org/drawingml/2006/main" xmlns:r="http://schemas.openxmlformats.org/officeDocument/2006/relationships" xmlns:p="http://schemas.openxmlformats.org/presentationml/2006/main">
  <p:tag name="ATHENA.MIXSHAPE" val="|streamable=true|audioOnly=true|recordStart=1058902|recordEnd=1116918|recordLength=1307074|start=1058902|end=1116918|audioFormat={00001610-0000-0010-8000-00AA00389B71}|audioRate=44100|muted=false|volume=0.8|fadeIn=0|fadeOut=0|videoFormat={34363248-0000-0010-8000-00AA00389B71}|videoRate=15|videoWidth=256|videoHeight=256"/>
</p:tagLst>
</file>

<file path=ppt/tags/tag19.xml><?xml version="1.0" encoding="utf-8"?>
<p:tagLst xmlns:a="http://schemas.openxmlformats.org/drawingml/2006/main" xmlns:r="http://schemas.openxmlformats.org/officeDocument/2006/relationships" xmlns:p="http://schemas.openxmlformats.org/presentationml/2006/main">
  <p:tag name="ATHENA.MIXSHAPE" val="|streamable=true|audioOnly=true|recordStart=1116918|recordEnd=1208506|recordLength=1307074|start=1116918|end=1208506|audioFormat={00001610-0000-0010-8000-00AA00389B71}|audioRate=44100|muted=false|volume=0.8|fadeIn=0|fadeOut=0|videoFormat={34363248-0000-0010-8000-00AA00389B71}|videoRate=15|videoWidth=256|videoHeight=256"/>
</p:tagLst>
</file>

<file path=ppt/tags/tag20.xml><?xml version="1.0" encoding="utf-8"?>
<p:tagLst xmlns:a="http://schemas.openxmlformats.org/drawingml/2006/main" xmlns:r="http://schemas.openxmlformats.org/officeDocument/2006/relationships" xmlns:p="http://schemas.openxmlformats.org/presentationml/2006/main">
  <p:tag name="ATHENA.MIXSHAPE" val="|streamable=true|audioOnly=true|recordStart=1208506|recordEnd=1307025|recordLength=1307074|start=1208506|end=1307025|audioFormat={00001610-0000-0010-8000-00AA00389B71}|audioRate=44100|muted=false|volume=0.8|fadeIn=0|fadeOut=0|videoFormat={34363248-0000-0010-8000-00AA00389B71}|videoRate=15|videoWidth=256|videoHeight=256"/>
</p:tagLst>
</file>

<file path=ppt/tags/tag21.xml><?xml version="1.0" encoding="utf-8"?>
<p:tagLst xmlns:a="http://schemas.openxmlformats.org/drawingml/2006/main" xmlns:r="http://schemas.openxmlformats.org/officeDocument/2006/relationships" xmlns:p="http://schemas.openxmlformats.org/presentationml/2006/main">
  <p:tag name="ATHENA.MIXSHAPE" val="AAEAAAD/////AQAAAAAAAAAMAgAAAE9BdXRob3JQUFQsIFZlcnNpb249MC4xLjU3MjAuMCwgQ3VsdHVyZT1uZXV0cmFsLCBQdWJsaWNLZXlUb2tlbj0zMWJmMzg1NmFkMzY0ZTM1BQEAAAALSW5rTWF0dGVyVjEEAAAABVNjYWxlDUxpc3RgMStfaXRlbXMMTGlzdGAxK19zaXplD0xpc3RgMStfdmVyc2lvbgAEAAALF1NoYXJlZC5JbmtpbmcuSW5rQXRvbVtdAgAAAAgIAgAAANYoYj8JAwAAAAIAAAAgAAAABwMAAAAAAQAAAAQAAAAECUlua0F0b21WMQIAAAAJBAAAAAkFAAAADQIFBAAAAAtQZW5TdHJva2VWMQQAAAAKQXR0cmlidXRlcwVUcmFjZQlTdGFydFRpbWUEVHlwZQQEAAQPUGVuQXR0cmlidXRlc1YxAgAAAApJbmtUcmFjZVYxAgAAABAMQWN0aW9uVHlwZVYxAgAAAAIAAAAJBgAAAAkHAAAAH3EBAAAAAAAF+P///wxBY3Rpb25UeXBlVjEBAAAAB3ZhbHVlX18ACAIAAAAAAAAAAQUAAAAEAAAACQkAAAAJCgAAAKp2AQAAAAAAAfX////4////AAAAAAUGAAAAD1BlbkF0dHJpYnV0ZXNWMQoAAAAHX2NvbG9yQQdfY29sb3JSB19jb2xvckcHX2NvbG9yQgpGaXRUb0N1cnZlBkhlaWdodA5JZ25vcmVQcmVzc3VyZQ1Jc0hpZ2hsaWdodGVyBVNoYXBlBVdpZHRoAAAAAAAAAAAEAAICAgIBBgEBDEJydXNoU2hhcGVWMQIAAAAGAgAAAP8AAAAAAAAAAAAA8D8AAAX0////DEJydXNoU2hhcGVWMQEAAAAHdmFsdWVfXwAIAgAAAAEAAAAAAAAAAADwPwUHAAAACklua1RyYWNlVjEDAAAADUxpc3RgMStfaXRlbXMMTGlzdGAxK19zaXplD0xpc3RgMStfdmVyc2lvbgQAABhTaGFyZWQuSW5raW5nLklua1BvaW50W10CAAAACAgCAAAACQ0AAAABAAAAAQAAAAEJAAAABgAAAP8AAAAAAAAAAAAA8D8AAAHy////9P///wEAAAAAAAAAAADwPwEKAAAABwAAAAkPAAAAAQAAAAEAAAAHDQAAAAABAAAABAAAAAQKSW5rUG9pbnRWMQIAAAAJEAAAAA0DBw8AAAAAAQAAAAQAAAAECklua1BvaW50VjECAAAACREAAAANAwUQAAAACklua1BvaW50VjEEAAAAAVgBWQ5QcmVzc3VyZUZhY3RvcglUaW1lU3RhbXAAAAAABgYLEAIAAAAAAAAAAADuPwCQlH/o21o/AAAAPwAAAAAAAAAAAREAAAAQAAAAAAAAAAAAsD+2NcALkvLvPwAAAD8AAAAAAAAAAAs="/>
</p:tagLst>
</file>

<file path=ppt/tags/tag22.xml><?xml version="1.0" encoding="utf-8"?>
<p:tagLst xmlns:a="http://schemas.openxmlformats.org/drawingml/2006/main" xmlns:r="http://schemas.openxmlformats.org/officeDocument/2006/relationships" xmlns:p="http://schemas.openxmlformats.org/presentationml/2006/main">
  <p:tag name="ATHENA.MIXSHAPE" val="|streamable=true|audioOnly=true|recordStart=80195|recordEnd=142353|recordLength=458547|start=80195|end=142353|audioFormat={00001610-0000-0010-8000-00AA00389B71}|audioRate=44100|muted=false|volume=0.8|fadeIn=0|fadeOut=0|videoFormat={34363248-0000-0010-8000-00AA00389B71}|videoRate=15|videoWidth=256|videoHeight=256"/>
</p:tagLst>
</file>

<file path=ppt/tags/tag23.xml><?xml version="1.0" encoding="utf-8"?>
<p:tagLst xmlns:a="http://schemas.openxmlformats.org/drawingml/2006/main" xmlns:r="http://schemas.openxmlformats.org/officeDocument/2006/relationships" xmlns:p="http://schemas.openxmlformats.org/presentationml/2006/main">
  <p:tag name="ATHENA.MIXSHAPE" val="|streamable=true|audioOnly=true|recordStart=142353|recordEnd=204189|recordLength=458547|start=142353|end=204189|audioFormat={00001610-0000-0010-8000-00AA00389B71}|audioRate=44100|muted=false|volume=0.8|fadeIn=0|fadeOut=0|videoFormat={34363248-0000-0010-8000-00AA00389B71}|videoRate=15|videoWidth=256|videoHeight=256"/>
</p:tagLst>
</file>

<file path=ppt/tags/tag24.xml><?xml version="1.0" encoding="utf-8"?>
<p:tagLst xmlns:a="http://schemas.openxmlformats.org/drawingml/2006/main" xmlns:r="http://schemas.openxmlformats.org/officeDocument/2006/relationships" xmlns:p="http://schemas.openxmlformats.org/presentationml/2006/main">
  <p:tag name="ATHENA.MIXSHAPE" val="|streamable=true|audioOnly=true|recordStart=204189|recordEnd=261601|recordLength=458547|start=204189|end=261601|audioFormat={00001610-0000-0010-8000-00AA00389B71}|audioRate=44100|muted=false|volume=0.8|fadeIn=0|fadeOut=0|videoFormat={34363248-0000-0010-8000-00AA00389B71}|videoRate=15|videoWidth=256|videoHeight=256"/>
</p:tagLst>
</file>

<file path=ppt/tags/tag25.xml><?xml version="1.0" encoding="utf-8"?>
<p:tagLst xmlns:a="http://schemas.openxmlformats.org/drawingml/2006/main" xmlns:r="http://schemas.openxmlformats.org/officeDocument/2006/relationships" xmlns:p="http://schemas.openxmlformats.org/presentationml/2006/main">
  <p:tag name="ATHENA.MIXSHAPE" val="|streamable=true|audioOnly=true|recordStart=261601|recordEnd=303129|recordLength=458547|start=261601|end=303129|audioFormat={00001610-0000-0010-8000-00AA00389B71}|audioRate=44100|muted=false|volume=0.8|fadeIn=0|fadeOut=0|videoFormat={34363248-0000-0010-8000-00AA00389B71}|videoRate=15|videoWidth=256|videoHeight=256"/>
</p:tagLst>
</file>

<file path=ppt/tags/tag26.xml><?xml version="1.0" encoding="utf-8"?>
<p:tagLst xmlns:a="http://schemas.openxmlformats.org/drawingml/2006/main" xmlns:r="http://schemas.openxmlformats.org/officeDocument/2006/relationships" xmlns:p="http://schemas.openxmlformats.org/presentationml/2006/main">
  <p:tag name="ATHENA.MIXSHAPE" val="|streamable=true|audioOnly=true|recordStart=303129|recordEnd=339468|recordLength=458547|start=303129|end=339468|audioFormat={00001610-0000-0010-8000-00AA00389B71}|audioRate=44100|muted=false|volume=0.8|fadeIn=0|fadeOut=0|videoFormat={34363248-0000-0010-8000-00AA00389B71}|videoRate=15|videoWidth=256|videoHeight=256"/>
</p:tagLst>
</file>

<file path=ppt/tags/tag27.xml><?xml version="1.0" encoding="utf-8"?>
<p:tagLst xmlns:a="http://schemas.openxmlformats.org/drawingml/2006/main" xmlns:r="http://schemas.openxmlformats.org/officeDocument/2006/relationships" xmlns:p="http://schemas.openxmlformats.org/presentationml/2006/main">
  <p:tag name="ATHENA.MIXSHAPE" val="|streamable=true|audioOnly=true|recordStart=339468|recordEnd=422663|recordLength=458547|start=339468|end=422663|audioFormat={00001610-0000-0010-8000-00AA00389B71}|audioRate=44100|muted=false|volume=0.8|fadeIn=0|fadeOut=0|videoFormat={34363248-0000-0010-8000-00AA00389B71}|videoRate=15|videoWidth=256|videoHeight=256"/>
</p:tagLst>
</file>

<file path=ppt/tags/tag28.xml><?xml version="1.0" encoding="utf-8"?>
<p:tagLst xmlns:a="http://schemas.openxmlformats.org/drawingml/2006/main" xmlns:r="http://schemas.openxmlformats.org/officeDocument/2006/relationships" xmlns:p="http://schemas.openxmlformats.org/presentationml/2006/main">
  <p:tag name="ATHENA.MIXSHAPE" val="|streamable=true|audioOnly=true|recordStart=422663|recordEnd=458494|recordLength=458547|start=422663|end=458494|audioFormat={00001610-0000-0010-8000-00AA00389B71}|audioRate=44100|muted=false|volume=0.8|fadeIn=0|fadeOut=0|videoFormat={34363248-0000-0010-8000-00AA00389B71}|videoRate=15|videoWidth=256|videoHeight=256"/>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370</TotalTime>
  <Words>2401</Words>
  <Application>Microsoft Office PowerPoint</Application>
  <PresentationFormat>On-screen Show (4:3)</PresentationFormat>
  <Paragraphs>246</Paragraphs>
  <Slides>33</Slides>
  <Notes>0</Notes>
  <HiddenSlides>0</HiddenSlides>
  <MMClips>27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Tahoma</vt:lpstr>
      <vt:lpstr>Arial</vt:lpstr>
      <vt:lpstr>Century Gothic</vt:lpstr>
      <vt:lpstr>Wingdings 2</vt:lpstr>
      <vt:lpstr>Calibri</vt:lpstr>
      <vt:lpstr>Austin</vt:lpstr>
      <vt:lpstr>SJEQ7003 Equality and Diversity: Power and Social (Re)production of Inequality</vt:lpstr>
      <vt:lpstr>Three Forms of  Social Control </vt:lpstr>
      <vt:lpstr>Medical Control</vt:lpstr>
      <vt:lpstr>Medical Control</vt:lpstr>
      <vt:lpstr>Medical Control</vt:lpstr>
      <vt:lpstr>Changes in Framing of Difference</vt:lpstr>
      <vt:lpstr>Medical Control  Foucault</vt:lpstr>
      <vt:lpstr>Medical and Social Control Irving Zola (1972: 487)</vt:lpstr>
      <vt:lpstr>Medical Control</vt:lpstr>
      <vt:lpstr>Medical Control Psychiatry</vt:lpstr>
      <vt:lpstr>Medical Control Psychiatry</vt:lpstr>
      <vt:lpstr>Medical Control Public Health</vt:lpstr>
      <vt:lpstr>Medicalisation,  De-medicalisation  and Re-medicalisation</vt:lpstr>
      <vt:lpstr>Medicalisation,  De-medicalisation  and Re-medicalisation</vt:lpstr>
      <vt:lpstr>Medicalisation,  De-medicalisation  and Re-medicalisation</vt:lpstr>
      <vt:lpstr>Bio-medicalisation and ‘Selling Sickness’</vt:lpstr>
      <vt:lpstr>It’s Not My Fault I’m Ill</vt:lpstr>
      <vt:lpstr>Public Health  and Public Safety</vt:lpstr>
      <vt:lpstr>School and Business </vt:lpstr>
      <vt:lpstr>Pubic Safety  as Surveillance</vt:lpstr>
      <vt:lpstr>Therapeutic State</vt:lpstr>
      <vt:lpstr>Therapeutic State The Middle Class Lifestyle</vt:lpstr>
      <vt:lpstr>Medical Control Disempowering of Society </vt:lpstr>
      <vt:lpstr>Medical Control Gender</vt:lpstr>
      <vt:lpstr>Social Control Medicalisation</vt:lpstr>
      <vt:lpstr>Social Control Medicalisation</vt:lpstr>
      <vt:lpstr>Social Control Medicalisation</vt:lpstr>
      <vt:lpstr>Social Control Medicalisation</vt:lpstr>
      <vt:lpstr>Social Control Medicalisation</vt:lpstr>
      <vt:lpstr>Social Control Medicalisation</vt:lpstr>
      <vt:lpstr>References</vt:lpstr>
      <vt:lpstr>References Continue </vt:lpstr>
      <vt:lpstr>References Continue</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SJSI7004 Sociological Perspectives  on Inclusion</dc:title>
  <dc:creator>clientadmin</dc:creator>
  <cp:lastModifiedBy>Caroline Lohmann-Hancock</cp:lastModifiedBy>
  <cp:revision>19</cp:revision>
  <dcterms:created xsi:type="dcterms:W3CDTF">2010-11-02T17:19:09Z</dcterms:created>
  <dcterms:modified xsi:type="dcterms:W3CDTF">2018-03-02T13:25:54Z</dcterms:modified>
</cp:coreProperties>
</file>