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16.xml" ContentType="application/vnd.openxmlformats-officedocument.theme+xml"/>
  <Override PartName="/ppt/slideLayouts/slideLayout19.xml" ContentType="application/vnd.openxmlformats-officedocument.presentationml.slideLayout+xml"/>
  <Override PartName="/ppt/theme/theme17.xml" ContentType="application/vnd.openxmlformats-officedocument.theme+xml"/>
  <Override PartName="/ppt/slideLayouts/slideLayout20.xml" ContentType="application/vnd.openxmlformats-officedocument.presentationml.slideLayout+xml"/>
  <Override PartName="/ppt/theme/theme18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9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0.xml" ContentType="application/vnd.openxmlformats-officedocument.theme+xml"/>
  <Override PartName="/ppt/slideLayouts/slideLayout32.xml" ContentType="application/vnd.openxmlformats-officedocument.presentationml.slideLayout+xml"/>
  <Override PartName="/ppt/theme/theme21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3"/>
    <p:sldMasterId id="2147483650" r:id="rId4"/>
    <p:sldMasterId id="2147483652" r:id="rId5"/>
    <p:sldMasterId id="2147483653" r:id="rId6"/>
    <p:sldMasterId id="2147483654" r:id="rId7"/>
    <p:sldMasterId id="2147483656" r:id="rId8"/>
    <p:sldMasterId id="2147483706" r:id="rId9"/>
    <p:sldMasterId id="2147483708" r:id="rId10"/>
    <p:sldMasterId id="2147483710" r:id="rId11"/>
    <p:sldMasterId id="2147483712" r:id="rId12"/>
    <p:sldMasterId id="2147483714" r:id="rId13"/>
    <p:sldMasterId id="2147483716" r:id="rId14"/>
    <p:sldMasterId id="2147483718" r:id="rId15"/>
    <p:sldMasterId id="2147483720" r:id="rId16"/>
    <p:sldMasterId id="2147483722" r:id="rId17"/>
    <p:sldMasterId id="2147483658" r:id="rId18"/>
    <p:sldMasterId id="2147483659" r:id="rId19"/>
    <p:sldMasterId id="2147483662" r:id="rId20"/>
    <p:sldMasterId id="2147483666" r:id="rId21"/>
    <p:sldMasterId id="2147483725" r:id="rId22"/>
    <p:sldMasterId id="2147483741" r:id="rId23"/>
    <p:sldMasterId id="2147483750" r:id="rId24"/>
  </p:sldMasterIdLst>
  <p:notesMasterIdLst>
    <p:notesMasterId r:id="rId39"/>
  </p:notesMasterIdLst>
  <p:sldIdLst>
    <p:sldId id="741" r:id="rId25"/>
    <p:sldId id="491" r:id="rId26"/>
    <p:sldId id="711" r:id="rId27"/>
    <p:sldId id="744" r:id="rId28"/>
    <p:sldId id="722" r:id="rId29"/>
    <p:sldId id="745" r:id="rId30"/>
    <p:sldId id="747" r:id="rId31"/>
    <p:sldId id="748" r:id="rId32"/>
    <p:sldId id="749" r:id="rId33"/>
    <p:sldId id="256" r:id="rId34"/>
    <p:sldId id="267" r:id="rId35"/>
    <p:sldId id="727" r:id="rId36"/>
    <p:sldId id="277" r:id="rId37"/>
    <p:sldId id="284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641"/>
    <p:restoredTop sz="96327"/>
  </p:normalViewPr>
  <p:slideViewPr>
    <p:cSldViewPr snapToGrid="0" snapToObjects="1">
      <p:cViewPr varScale="1">
        <p:scale>
          <a:sx n="111" d="100"/>
          <a:sy n="111" d="100"/>
        </p:scale>
        <p:origin x="45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1.xml"/><Relationship Id="rId18" Type="http://schemas.openxmlformats.org/officeDocument/2006/relationships/slideMaster" Target="slideMasters/slideMaster16.xml"/><Relationship Id="rId26" Type="http://schemas.openxmlformats.org/officeDocument/2006/relationships/slide" Target="slides/slide2.xml"/><Relationship Id="rId39" Type="http://schemas.openxmlformats.org/officeDocument/2006/relationships/notesMaster" Target="notesMasters/notesMaster1.xml"/><Relationship Id="rId21" Type="http://schemas.openxmlformats.org/officeDocument/2006/relationships/slideMaster" Target="slideMasters/slideMaster19.xml"/><Relationship Id="rId34" Type="http://schemas.openxmlformats.org/officeDocument/2006/relationships/slide" Target="slides/slide10.xml"/><Relationship Id="rId42" Type="http://schemas.openxmlformats.org/officeDocument/2006/relationships/theme" Target="theme/theme1.xml"/><Relationship Id="rId7" Type="http://schemas.openxmlformats.org/officeDocument/2006/relationships/slideMaster" Target="slideMasters/slideMaster5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4.xml"/><Relationship Id="rId20" Type="http://schemas.openxmlformats.org/officeDocument/2006/relationships/slideMaster" Target="slideMasters/slideMaster18.xml"/><Relationship Id="rId29" Type="http://schemas.openxmlformats.org/officeDocument/2006/relationships/slide" Target="slides/slide5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Master" Target="slideMasters/slideMaster9.xml"/><Relationship Id="rId24" Type="http://schemas.openxmlformats.org/officeDocument/2006/relationships/slideMaster" Target="slideMasters/slideMaster22.xml"/><Relationship Id="rId32" Type="http://schemas.openxmlformats.org/officeDocument/2006/relationships/slide" Target="slides/slide8.xml"/><Relationship Id="rId37" Type="http://schemas.openxmlformats.org/officeDocument/2006/relationships/slide" Target="slides/slide13.xml"/><Relationship Id="rId40" Type="http://schemas.openxmlformats.org/officeDocument/2006/relationships/presProps" Target="presProps.xml"/><Relationship Id="rId5" Type="http://schemas.openxmlformats.org/officeDocument/2006/relationships/slideMaster" Target="slideMasters/slideMaster3.xml"/><Relationship Id="rId15" Type="http://schemas.openxmlformats.org/officeDocument/2006/relationships/slideMaster" Target="slideMasters/slideMaster13.xml"/><Relationship Id="rId23" Type="http://schemas.openxmlformats.org/officeDocument/2006/relationships/slideMaster" Target="slideMasters/slideMaster21.xml"/><Relationship Id="rId28" Type="http://schemas.openxmlformats.org/officeDocument/2006/relationships/slide" Target="slides/slide4.xml"/><Relationship Id="rId36" Type="http://schemas.openxmlformats.org/officeDocument/2006/relationships/slide" Target="slides/slide12.xml"/><Relationship Id="rId10" Type="http://schemas.openxmlformats.org/officeDocument/2006/relationships/slideMaster" Target="slideMasters/slideMaster8.xml"/><Relationship Id="rId19" Type="http://schemas.openxmlformats.org/officeDocument/2006/relationships/slideMaster" Target="slideMasters/slideMaster17.xml"/><Relationship Id="rId31" Type="http://schemas.openxmlformats.org/officeDocument/2006/relationships/slide" Target="slides/slide7.xml"/><Relationship Id="rId4" Type="http://schemas.openxmlformats.org/officeDocument/2006/relationships/slideMaster" Target="slideMasters/slideMaster2.xml"/><Relationship Id="rId9" Type="http://schemas.openxmlformats.org/officeDocument/2006/relationships/slideMaster" Target="slideMasters/slideMaster7.xml"/><Relationship Id="rId14" Type="http://schemas.openxmlformats.org/officeDocument/2006/relationships/slideMaster" Target="slideMasters/slideMaster12.xml"/><Relationship Id="rId22" Type="http://schemas.openxmlformats.org/officeDocument/2006/relationships/slideMaster" Target="slideMasters/slideMaster20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slide" Target="slides/slide11.xml"/><Relationship Id="rId43" Type="http://schemas.openxmlformats.org/officeDocument/2006/relationships/tableStyles" Target="tableStyles.xml"/><Relationship Id="rId8" Type="http://schemas.openxmlformats.org/officeDocument/2006/relationships/slideMaster" Target="slideMasters/slideMaster6.xml"/><Relationship Id="rId3" Type="http://schemas.openxmlformats.org/officeDocument/2006/relationships/slideMaster" Target="slideMasters/slideMaster1.xml"/><Relationship Id="rId12" Type="http://schemas.openxmlformats.org/officeDocument/2006/relationships/slideMaster" Target="slideMasters/slideMaster10.xml"/><Relationship Id="rId17" Type="http://schemas.openxmlformats.org/officeDocument/2006/relationships/slideMaster" Target="slideMasters/slideMaster15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slide" Target="slides/slide1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706765-27AF-0F48-A8B5-A4542BA51321}" type="datetimeFigureOut">
              <a:rPr lang="en-US" smtClean="0"/>
              <a:t>12/11/23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68DE12-76E7-E743-B5FC-B59F840361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1622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74F67A-0874-45E3-BD6B-71B178B0D08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356296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74F67A-0874-45E3-BD6B-71B178B0D08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878387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74F67A-0874-45E3-BD6B-71B178B0D08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967222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823913" y="1006475"/>
            <a:ext cx="6124575" cy="3446463"/>
          </a:xfrm>
          <a:prstGeom prst="rect">
            <a:avLst/>
          </a:prstGeom>
        </p:spPr>
      </p:sp>
      <p:sp>
        <p:nvSpPr>
          <p:cNvPr id="49" name="PlaceHolder 2"/>
          <p:cNvSpPr>
            <a:spLocks noGrp="1"/>
          </p:cNvSpPr>
          <p:nvPr>
            <p:ph type="body"/>
          </p:nvPr>
        </p:nvSpPr>
        <p:spPr>
          <a:xfrm>
            <a:off x="1185120" y="4787640"/>
            <a:ext cx="5407560" cy="4816800"/>
          </a:xfrm>
          <a:prstGeom prst="rect">
            <a:avLst/>
          </a:prstGeom>
        </p:spPr>
        <p:txBody>
          <a:bodyPr lIns="0" tIns="0" rIns="0" bIns="0"/>
          <a:lstStyle/>
          <a:p>
            <a:endParaRPr lang="en-US" sz="2000" b="0" strike="noStrike" spc="-1" dirty="0">
              <a:latin typeface="Arial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4472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2"/>
            <a:ext cx="5213810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2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3" y="1470581"/>
            <a:ext cx="4242062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3" y="1470583"/>
            <a:ext cx="10803902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2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23767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2394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6945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16941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2138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093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63592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261344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1" y="365126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1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1373" y="274638"/>
            <a:ext cx="11151029" cy="634082"/>
          </a:xfrm>
          <a:prstGeom prst="rect">
            <a:avLst/>
          </a:prstGeom>
        </p:spPr>
        <p:txBody>
          <a:bodyPr anchor="t">
            <a:normAutofit/>
          </a:bodyPr>
          <a:lstStyle>
            <a:lvl1pPr algn="l">
              <a:defRPr sz="3200" b="1">
                <a:solidFill>
                  <a:srgbClr val="255C7B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1373" y="1052737"/>
            <a:ext cx="11151029" cy="4464496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255C7B"/>
                </a:solidFill>
              </a:defRPr>
            </a:lvl1pPr>
            <a:lvl2pPr>
              <a:defRPr>
                <a:solidFill>
                  <a:srgbClr val="255C7B"/>
                </a:solidFill>
              </a:defRPr>
            </a:lvl2pPr>
            <a:lvl3pPr>
              <a:defRPr>
                <a:solidFill>
                  <a:srgbClr val="255C7B"/>
                </a:solidFill>
              </a:defRPr>
            </a:lvl3pPr>
            <a:lvl4pPr>
              <a:defRPr>
                <a:solidFill>
                  <a:srgbClr val="255C7B"/>
                </a:solidFill>
              </a:defRPr>
            </a:lvl4pPr>
            <a:lvl5pPr>
              <a:defRPr>
                <a:solidFill>
                  <a:srgbClr val="255C7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1531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2"/>
            <a:ext cx="5213810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528354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9" y="1420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9" y="2881429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9" y="365126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9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0"/>
            <a:ext cx="11801474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3" y="1470583"/>
            <a:ext cx="10803902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600862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1" y="365126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1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76288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1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C764DE79-268F-4C1A-8933-263129D2AF90}" type="datetimeFigureOut">
              <a:rPr lang="en-US" smtClean="0"/>
              <a:t>12/11/23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74293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3" y="1470584"/>
            <a:ext cx="10803902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6106094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093688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609600" y="273600"/>
            <a:ext cx="1097232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US" sz="4400" b="0" strike="noStrike" spc="-1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609600" y="1604520"/>
            <a:ext cx="1097232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US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701806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16.png"/><Relationship Id="rId4" Type="http://schemas.openxmlformats.org/officeDocument/2006/relationships/theme" Target="../theme/theme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9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0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4.xml"/><Relationship Id="rId9" Type="http://schemas.openxmlformats.org/officeDocument/2006/relationships/theme" Target="../theme/theme19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26.png"/><Relationship Id="rId4" Type="http://schemas.openxmlformats.org/officeDocument/2006/relationships/theme" Target="../theme/theme20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32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2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Relationship Id="rId4" Type="http://schemas.openxmlformats.org/officeDocument/2006/relationships/image" Target="../media/image27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6" indent="-228606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poster, graphic design, screenshot&#10;&#10;Description automatically generated">
            <a:extLst>
              <a:ext uri="{FF2B5EF4-FFF2-40B4-BE49-F238E27FC236}">
                <a16:creationId xmlns:a16="http://schemas.microsoft.com/office/drawing/2014/main" id="{5CBD028D-E99F-30B1-1034-10971F8474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1788912F-D87C-B9E8-31BB-C2F595B359D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6" indent="-228606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3" y="1470583"/>
            <a:ext cx="10803902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blue background with yellow text&#10;&#10;Description automatically generated with low confidence">
            <a:extLst>
              <a:ext uri="{FF2B5EF4-FFF2-40B4-BE49-F238E27FC236}">
                <a16:creationId xmlns:a16="http://schemas.microsoft.com/office/drawing/2014/main" id="{C57804DB-28D9-A0D4-1910-EE6AC086140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cloud, sky, grass, outdoor&#10;&#10;Description automatically generated">
            <a:extLst>
              <a:ext uri="{FF2B5EF4-FFF2-40B4-BE49-F238E27FC236}">
                <a16:creationId xmlns:a16="http://schemas.microsoft.com/office/drawing/2014/main" id="{359D794F-FA3A-FA7E-25A6-BC20EF548E5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483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cloud, plant&#10;&#10;Description automatically generated">
            <a:extLst>
              <a:ext uri="{FF2B5EF4-FFF2-40B4-BE49-F238E27FC236}">
                <a16:creationId xmlns:a16="http://schemas.microsoft.com/office/drawing/2014/main" id="{4224E1C2-2722-7C36-7CE7-FDC543077DB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765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close-up of a sign&#10;&#10;Description automatically generated with medium confidence">
            <a:extLst>
              <a:ext uri="{FF2B5EF4-FFF2-40B4-BE49-F238E27FC236}">
                <a16:creationId xmlns:a16="http://schemas.microsoft.com/office/drawing/2014/main" id="{9D880B56-BEBF-01F4-2D55-337F85A9196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080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7A89F437-7263-A4AF-4095-1BF88D5C3A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13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ky, building, screenshot, text&#10;&#10;Description automatically generated">
            <a:extLst>
              <a:ext uri="{FF2B5EF4-FFF2-40B4-BE49-F238E27FC236}">
                <a16:creationId xmlns:a16="http://schemas.microsoft.com/office/drawing/2014/main" id="{1CD59662-5B42-6CF1-D2C8-D79E269172B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22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creenshot, sky, building, architecture&#10;&#10;Description automatically generated">
            <a:extLst>
              <a:ext uri="{FF2B5EF4-FFF2-40B4-BE49-F238E27FC236}">
                <a16:creationId xmlns:a16="http://schemas.microsoft.com/office/drawing/2014/main" id="{7AE68DFF-2CB8-C402-8E59-DF494BAED7E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012B580-B5A2-C938-6463-FAB625A271D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216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tree, cloud, sky, screenshot&#10;&#10;Description automatically generated">
            <a:extLst>
              <a:ext uri="{FF2B5EF4-FFF2-40B4-BE49-F238E27FC236}">
                <a16:creationId xmlns:a16="http://schemas.microsoft.com/office/drawing/2014/main" id="{69CC95D1-8F62-A0C0-ACD1-B9FF67EB9A0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027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1" y="365126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21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24" r:id="rId2"/>
    <p:sldLayoutId id="2147483749" r:id="rId3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6" indent="-228606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7" y="1383221"/>
            <a:ext cx="1155804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7" y="2843720"/>
            <a:ext cx="11558046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6" indent="-228606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9" y="365126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9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6" indent="-228606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6" indent="-228606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3" y="1470583"/>
            <a:ext cx="10803902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4204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45" r:id="rId2"/>
    <p:sldLayoutId id="2147483746" r:id="rId3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3" y="1470584"/>
            <a:ext cx="10803902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74244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</p:sldLayoutIdLst>
  <p:txStyles>
    <p:titleStyle>
      <a:lvl1pPr algn="l" defTabSz="914441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41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31" indent="-228611" algn="l" defTabSz="91444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51" indent="-228611" algn="l" defTabSz="91444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73" indent="-228611" algn="l" defTabSz="91444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93" indent="-228611" algn="l" defTabSz="91444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713" indent="-228611" algn="l" defTabSz="91444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933" indent="-228611" algn="l" defTabSz="91444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155" indent="-228611" algn="l" defTabSz="91444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375" indent="-228611" algn="l" defTabSz="91444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4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20" algn="l" defTabSz="91444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41" algn="l" defTabSz="91444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61" algn="l" defTabSz="91444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83" algn="l" defTabSz="91444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103" algn="l" defTabSz="91444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324" algn="l" defTabSz="91444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544" algn="l" defTabSz="91444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764" algn="l" defTabSz="91444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2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30238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</p:sldLayoutIdLst>
  <p:txStyles>
    <p:titleStyle>
      <a:lvl1pPr algn="l" defTabSz="914418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18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14" indent="-228605" algn="l" defTabSz="9144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3" indent="-228605" algn="l" defTabSz="9144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32" indent="-228605" algn="l" defTabSz="9144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41" indent="-228605" algn="l" defTabSz="9144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50" indent="-228605" algn="l" defTabSz="9144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59" indent="-228605" algn="l" defTabSz="9144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69" indent="-228605" algn="l" defTabSz="9144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78" indent="-228605" algn="l" defTabSz="9144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9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8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7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7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46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55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64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73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13" Type="http://schemas.openxmlformats.org/officeDocument/2006/relationships/image" Target="../media/image42.svg"/><Relationship Id="rId18" Type="http://schemas.openxmlformats.org/officeDocument/2006/relationships/image" Target="../media/image47.png"/><Relationship Id="rId3" Type="http://schemas.openxmlformats.org/officeDocument/2006/relationships/image" Target="../media/image32.jpeg"/><Relationship Id="rId21" Type="http://schemas.openxmlformats.org/officeDocument/2006/relationships/image" Target="../media/image50.png"/><Relationship Id="rId7" Type="http://schemas.openxmlformats.org/officeDocument/2006/relationships/image" Target="../media/image36.svg"/><Relationship Id="rId12" Type="http://schemas.openxmlformats.org/officeDocument/2006/relationships/image" Target="../media/image41.png"/><Relationship Id="rId17" Type="http://schemas.openxmlformats.org/officeDocument/2006/relationships/image" Target="../media/image46.sv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45.png"/><Relationship Id="rId20" Type="http://schemas.openxmlformats.org/officeDocument/2006/relationships/image" Target="../media/image49.png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35.png"/><Relationship Id="rId11" Type="http://schemas.openxmlformats.org/officeDocument/2006/relationships/image" Target="../media/image40.svg"/><Relationship Id="rId24" Type="http://schemas.openxmlformats.org/officeDocument/2006/relationships/image" Target="../media/image53.svg"/><Relationship Id="rId5" Type="http://schemas.openxmlformats.org/officeDocument/2006/relationships/image" Target="../media/image34.svg"/><Relationship Id="rId15" Type="http://schemas.openxmlformats.org/officeDocument/2006/relationships/image" Target="../media/image44.svg"/><Relationship Id="rId23" Type="http://schemas.openxmlformats.org/officeDocument/2006/relationships/image" Target="../media/image52.png"/><Relationship Id="rId10" Type="http://schemas.openxmlformats.org/officeDocument/2006/relationships/image" Target="../media/image39.png"/><Relationship Id="rId19" Type="http://schemas.openxmlformats.org/officeDocument/2006/relationships/image" Target="../media/image48.svg"/><Relationship Id="rId4" Type="http://schemas.openxmlformats.org/officeDocument/2006/relationships/image" Target="../media/image33.png"/><Relationship Id="rId9" Type="http://schemas.openxmlformats.org/officeDocument/2006/relationships/image" Target="../media/image38.svg"/><Relationship Id="rId14" Type="http://schemas.openxmlformats.org/officeDocument/2006/relationships/image" Target="../media/image43.png"/><Relationship Id="rId22" Type="http://schemas.openxmlformats.org/officeDocument/2006/relationships/image" Target="../media/image51.sv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F148F23-39C1-0795-768C-8F1C07A8AC4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13367" y="1252205"/>
            <a:ext cx="6135017" cy="4324347"/>
          </a:xfrm>
          <a:prstGeom prst="rect">
            <a:avLst/>
          </a:prstGeom>
        </p:spPr>
        <p:txBody>
          <a:bodyPr vert="horz" wrap="square" lIns="91440" tIns="45721" rIns="91440" bIns="45721" rtlCol="0" anchor="t" anchorCtr="0">
            <a:normAutofit fontScale="5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rgbClr val="255C7B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763" indent="-4763"/>
            <a:r>
              <a:rPr lang="en-GB" sz="6000" dirty="0">
                <a:solidFill>
                  <a:schemeClr val="bg1"/>
                </a:solidFill>
              </a:rPr>
              <a:t>BEng and HNC Ordnance, Munitions and Explosives</a:t>
            </a:r>
          </a:p>
          <a:p>
            <a:endParaRPr lang="en-GB" sz="6000" dirty="0">
              <a:solidFill>
                <a:schemeClr val="bg1"/>
              </a:solidFill>
            </a:endParaRPr>
          </a:p>
          <a:p>
            <a:r>
              <a:rPr lang="en-GB" sz="6000" dirty="0">
                <a:solidFill>
                  <a:schemeClr val="bg1"/>
                </a:solidFill>
              </a:rPr>
              <a:t>BEng</a:t>
            </a:r>
            <a:r>
              <a:rPr lang="en-GB" sz="6000" b="0" dirty="0">
                <a:solidFill>
                  <a:schemeClr val="bg1"/>
                </a:solidFill>
              </a:rPr>
              <a:t> Embedded Electronic Systems </a:t>
            </a:r>
          </a:p>
          <a:p>
            <a:endParaRPr lang="en-GB" sz="6000" dirty="0">
              <a:solidFill>
                <a:schemeClr val="bg1"/>
              </a:solidFill>
            </a:endParaRPr>
          </a:p>
          <a:p>
            <a:endParaRPr lang="en-GB" sz="6000" dirty="0">
              <a:solidFill>
                <a:schemeClr val="bg1"/>
              </a:solidFill>
            </a:endParaRPr>
          </a:p>
          <a:p>
            <a:r>
              <a:rPr lang="en-GB" sz="5300" dirty="0">
                <a:solidFill>
                  <a:schemeClr val="bg1"/>
                </a:solidFill>
              </a:rPr>
              <a:t>Applied Computing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Wales Institute of Science and Art (WISA)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  <a:p>
            <a:endParaRPr lang="en-GB" sz="4000" dirty="0">
              <a:solidFill>
                <a:schemeClr val="bg1"/>
              </a:solidFill>
            </a:endParaRPr>
          </a:p>
          <a:p>
            <a:endParaRPr lang="en-GB" sz="4000" dirty="0">
              <a:solidFill>
                <a:schemeClr val="bg1"/>
              </a:solidFill>
            </a:endParaRPr>
          </a:p>
          <a:p>
            <a:r>
              <a:rPr lang="en-GB" sz="4700" dirty="0">
                <a:solidFill>
                  <a:schemeClr val="bg1"/>
                </a:solidFill>
              </a:rPr>
              <a:t>Introductory Presentation</a:t>
            </a:r>
            <a:endParaRPr lang="en-GB" sz="4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91429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F1BF3-F43E-4286-A44B-9EE721DAF1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202" y="65130"/>
            <a:ext cx="11481847" cy="7507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>
                <a:solidFill>
                  <a:schemeClr val="accent1">
                    <a:lumMod val="75000"/>
                  </a:schemeClr>
                </a:solidFill>
              </a:rPr>
              <a:t>Wales Institute of Science &amp; Art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2092FFE-5E50-4A28-A3BF-047B100D0255}"/>
              </a:ext>
            </a:extLst>
          </p:cNvPr>
          <p:cNvSpPr/>
          <p:nvPr/>
        </p:nvSpPr>
        <p:spPr>
          <a:xfrm>
            <a:off x="500141" y="1515476"/>
            <a:ext cx="674914" cy="4142015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1801" dirty="0">
                <a:solidFill>
                  <a:schemeClr val="tx2">
                    <a:lumMod val="75000"/>
                  </a:schemeClr>
                </a:solidFill>
              </a:rPr>
              <a:t>Architecture, Construction &amp; the Environment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0B57BA3-374E-4479-B4E7-D74C9F50CFCE}"/>
              </a:ext>
            </a:extLst>
          </p:cNvPr>
          <p:cNvSpPr/>
          <p:nvPr/>
        </p:nvSpPr>
        <p:spPr>
          <a:xfrm>
            <a:off x="1286365" y="1515475"/>
            <a:ext cx="674914" cy="4142016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1801" dirty="0">
                <a:solidFill>
                  <a:schemeClr val="tx2">
                    <a:lumMod val="75000"/>
                  </a:schemeClr>
                </a:solidFill>
              </a:rPr>
              <a:t>Engineering, Manufacturing &amp; Automotive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67296F9-0C65-4219-B9A4-21143ED7363A}"/>
              </a:ext>
            </a:extLst>
          </p:cNvPr>
          <p:cNvSpPr/>
          <p:nvPr/>
        </p:nvSpPr>
        <p:spPr>
          <a:xfrm>
            <a:off x="2095181" y="1515475"/>
            <a:ext cx="674914" cy="414201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1801" dirty="0">
                <a:solidFill>
                  <a:schemeClr val="tx2">
                    <a:lumMod val="75000"/>
                  </a:schemeClr>
                </a:solidFill>
              </a:rPr>
              <a:t>Applied Computing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B8E0B5A2-E1E2-429A-BC30-44218C395F5D}"/>
              </a:ext>
            </a:extLst>
          </p:cNvPr>
          <p:cNvSpPr/>
          <p:nvPr/>
        </p:nvSpPr>
        <p:spPr>
          <a:xfrm>
            <a:off x="2905913" y="1515474"/>
            <a:ext cx="674914" cy="299357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1801" dirty="0">
                <a:solidFill>
                  <a:schemeClr val="tx2">
                    <a:lumMod val="75000"/>
                  </a:schemeClr>
                </a:solidFill>
              </a:rPr>
              <a:t>Design &amp; Performing Industries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EE90CD62-75E1-4183-989E-22E538EA4575}"/>
              </a:ext>
            </a:extLst>
          </p:cNvPr>
          <p:cNvSpPr/>
          <p:nvPr/>
        </p:nvSpPr>
        <p:spPr>
          <a:xfrm>
            <a:off x="3756132" y="1529081"/>
            <a:ext cx="674914" cy="2979968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1801" dirty="0">
                <a:solidFill>
                  <a:schemeClr val="tx2">
                    <a:lumMod val="75000"/>
                  </a:schemeClr>
                </a:solidFill>
              </a:rPr>
              <a:t>Art &amp; Media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DA190A1D-21CB-4BA5-B349-6E8ED9449967}"/>
              </a:ext>
            </a:extLst>
          </p:cNvPr>
          <p:cNvSpPr/>
          <p:nvPr/>
        </p:nvSpPr>
        <p:spPr>
          <a:xfrm>
            <a:off x="5804268" y="1504589"/>
            <a:ext cx="674914" cy="414201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1801" dirty="0">
                <a:solidFill>
                  <a:schemeClr val="accent1"/>
                </a:solidFill>
              </a:rPr>
              <a:t>Apprenticeships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5E8B2667-C7F1-4F31-BF65-66E5048A2561}"/>
              </a:ext>
            </a:extLst>
          </p:cNvPr>
          <p:cNvSpPr/>
          <p:nvPr/>
        </p:nvSpPr>
        <p:spPr>
          <a:xfrm>
            <a:off x="6606972" y="1504589"/>
            <a:ext cx="674914" cy="414201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1801" dirty="0">
                <a:solidFill>
                  <a:schemeClr val="accent1"/>
                </a:solidFill>
              </a:rPr>
              <a:t>Construction Wales Innovation Centre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477A5B5C-D9CC-48D7-917C-98CB7678A6A5}"/>
              </a:ext>
            </a:extLst>
          </p:cNvPr>
          <p:cNvSpPr/>
          <p:nvPr/>
        </p:nvSpPr>
        <p:spPr>
          <a:xfrm>
            <a:off x="7405196" y="1529085"/>
            <a:ext cx="674914" cy="414201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1801" dirty="0">
                <a:solidFill>
                  <a:schemeClr val="accent1"/>
                </a:solidFill>
              </a:rPr>
              <a:t>MADE</a:t>
            </a:r>
            <a:r>
              <a:rPr lang="en-GB" sz="1801" dirty="0"/>
              <a:t>  </a:t>
            </a:r>
            <a:r>
              <a:rPr lang="en-GB" sz="1801" dirty="0">
                <a:solidFill>
                  <a:schemeClr val="accent1"/>
                </a:solidFill>
              </a:rPr>
              <a:t>Projects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BCDD6EB2-BC5F-4137-9015-1E6EB264671E}"/>
              </a:ext>
            </a:extLst>
          </p:cNvPr>
          <p:cNvSpPr/>
          <p:nvPr/>
        </p:nvSpPr>
        <p:spPr>
          <a:xfrm>
            <a:off x="8161669" y="1529085"/>
            <a:ext cx="674914" cy="414201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1801" dirty="0">
                <a:solidFill>
                  <a:schemeClr val="accent1"/>
                </a:solidFill>
              </a:rPr>
              <a:t>Centre for Batch Manufacture &amp; Advanced Manufacturing Skills Academy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6AD0C486-DEAE-4812-9311-F910E045BB65}"/>
              </a:ext>
            </a:extLst>
          </p:cNvPr>
          <p:cNvSpPr/>
          <p:nvPr/>
        </p:nvSpPr>
        <p:spPr>
          <a:xfrm>
            <a:off x="8933064" y="1515474"/>
            <a:ext cx="674914" cy="414201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1801" dirty="0">
                <a:solidFill>
                  <a:schemeClr val="accent1"/>
                </a:solidFill>
              </a:rPr>
              <a:t>Assistive Technologies Innovation Centre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2DF7E290-DF73-4942-9C9D-783495333555}"/>
              </a:ext>
            </a:extLst>
          </p:cNvPr>
          <p:cNvSpPr/>
          <p:nvPr/>
        </p:nvSpPr>
        <p:spPr>
          <a:xfrm>
            <a:off x="2903996" y="4590692"/>
            <a:ext cx="1573852" cy="106679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1" dirty="0">
                <a:solidFill>
                  <a:schemeClr val="accent1"/>
                </a:solidFill>
              </a:rPr>
              <a:t>Swansea College of Art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16F733C3-BBA9-4E21-B3A9-793A9EDC8728}"/>
              </a:ext>
            </a:extLst>
          </p:cNvPr>
          <p:cNvSpPr/>
          <p:nvPr/>
        </p:nvSpPr>
        <p:spPr>
          <a:xfrm>
            <a:off x="514951" y="724680"/>
            <a:ext cx="3835374" cy="67649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accent1"/>
                </a:solidFill>
              </a:rPr>
              <a:t>Academic Disciplines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6AE59249-E953-4117-ADF6-32066B81B3A3}"/>
              </a:ext>
            </a:extLst>
          </p:cNvPr>
          <p:cNvSpPr/>
          <p:nvPr/>
        </p:nvSpPr>
        <p:spPr>
          <a:xfrm>
            <a:off x="5675752" y="724680"/>
            <a:ext cx="3932226" cy="676494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accent1"/>
                </a:solidFill>
              </a:rPr>
              <a:t>Innovation &amp; Engagement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D8F5292A-C1C9-404D-BE82-D13EB02D6606}"/>
              </a:ext>
            </a:extLst>
          </p:cNvPr>
          <p:cNvSpPr/>
          <p:nvPr/>
        </p:nvSpPr>
        <p:spPr>
          <a:xfrm>
            <a:off x="11055438" y="738290"/>
            <a:ext cx="914400" cy="493280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2400" dirty="0">
                <a:solidFill>
                  <a:schemeClr val="accent1"/>
                </a:solidFill>
              </a:rPr>
              <a:t>UWTSD INSPIRE</a:t>
            </a:r>
          </a:p>
        </p:txBody>
      </p:sp>
      <p:sp>
        <p:nvSpPr>
          <p:cNvPr id="22" name="Arrow: Left-Right 21">
            <a:extLst>
              <a:ext uri="{FF2B5EF4-FFF2-40B4-BE49-F238E27FC236}">
                <a16:creationId xmlns:a16="http://schemas.microsoft.com/office/drawing/2014/main" id="{C95201CD-519D-4747-AE5A-3CD797E953CE}"/>
              </a:ext>
            </a:extLst>
          </p:cNvPr>
          <p:cNvSpPr/>
          <p:nvPr/>
        </p:nvSpPr>
        <p:spPr>
          <a:xfrm>
            <a:off x="4404963" y="905766"/>
            <a:ext cx="1216153" cy="484633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  <p:sp>
        <p:nvSpPr>
          <p:cNvPr id="23" name="Arrow: Left-Right 22">
            <a:extLst>
              <a:ext uri="{FF2B5EF4-FFF2-40B4-BE49-F238E27FC236}">
                <a16:creationId xmlns:a16="http://schemas.microsoft.com/office/drawing/2014/main" id="{E6C1A866-B746-452A-9B04-6CCE8B52718F}"/>
              </a:ext>
            </a:extLst>
          </p:cNvPr>
          <p:cNvSpPr/>
          <p:nvPr/>
        </p:nvSpPr>
        <p:spPr>
          <a:xfrm>
            <a:off x="9717253" y="828437"/>
            <a:ext cx="1216153" cy="484633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</p:spTree>
    <p:extLst>
      <p:ext uri="{BB962C8B-B14F-4D97-AF65-F5344CB8AC3E}">
        <p14:creationId xmlns:p14="http://schemas.microsoft.com/office/powerpoint/2010/main" val="15191245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E4232654-153B-AA4F-86F6-C50A7EEAF57A}"/>
              </a:ext>
            </a:extLst>
          </p:cNvPr>
          <p:cNvSpPr/>
          <p:nvPr/>
        </p:nvSpPr>
        <p:spPr>
          <a:xfrm>
            <a:off x="3245153" y="143691"/>
            <a:ext cx="5211635" cy="728363"/>
          </a:xfrm>
          <a:custGeom>
            <a:avLst/>
            <a:gdLst>
              <a:gd name="connsiteX0" fmla="*/ 0 w 11312679"/>
              <a:gd name="connsiteY0" fmla="*/ 167481 h 1674812"/>
              <a:gd name="connsiteX1" fmla="*/ 167481 w 11312679"/>
              <a:gd name="connsiteY1" fmla="*/ 0 h 1674812"/>
              <a:gd name="connsiteX2" fmla="*/ 11145198 w 11312679"/>
              <a:gd name="connsiteY2" fmla="*/ 0 h 1674812"/>
              <a:gd name="connsiteX3" fmla="*/ 11312679 w 11312679"/>
              <a:gd name="connsiteY3" fmla="*/ 167481 h 1674812"/>
              <a:gd name="connsiteX4" fmla="*/ 11312679 w 11312679"/>
              <a:gd name="connsiteY4" fmla="*/ 1507331 h 1674812"/>
              <a:gd name="connsiteX5" fmla="*/ 11145198 w 11312679"/>
              <a:gd name="connsiteY5" fmla="*/ 1674812 h 1674812"/>
              <a:gd name="connsiteX6" fmla="*/ 167481 w 11312679"/>
              <a:gd name="connsiteY6" fmla="*/ 1674812 h 1674812"/>
              <a:gd name="connsiteX7" fmla="*/ 0 w 11312679"/>
              <a:gd name="connsiteY7" fmla="*/ 1507331 h 1674812"/>
              <a:gd name="connsiteX8" fmla="*/ 0 w 11312679"/>
              <a:gd name="connsiteY8" fmla="*/ 167481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12679" h="1674812">
                <a:moveTo>
                  <a:pt x="0" y="167481"/>
                </a:moveTo>
                <a:cubicBezTo>
                  <a:pt x="0" y="74984"/>
                  <a:pt x="74984" y="0"/>
                  <a:pt x="167481" y="0"/>
                </a:cubicBezTo>
                <a:lnTo>
                  <a:pt x="11145198" y="0"/>
                </a:lnTo>
                <a:cubicBezTo>
                  <a:pt x="11237695" y="0"/>
                  <a:pt x="11312679" y="74984"/>
                  <a:pt x="11312679" y="167481"/>
                </a:cubicBezTo>
                <a:lnTo>
                  <a:pt x="11312679" y="1507331"/>
                </a:lnTo>
                <a:cubicBezTo>
                  <a:pt x="11312679" y="1599828"/>
                  <a:pt x="11237695" y="1674812"/>
                  <a:pt x="11145198" y="1674812"/>
                </a:cubicBezTo>
                <a:lnTo>
                  <a:pt x="167481" y="1674812"/>
                </a:lnTo>
                <a:cubicBezTo>
                  <a:pt x="74984" y="1674812"/>
                  <a:pt x="0" y="1599828"/>
                  <a:pt x="0" y="1507331"/>
                </a:cubicBezTo>
                <a:lnTo>
                  <a:pt x="0" y="16748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96704" tIns="296704" rIns="296704" bIns="296704" numCol="1" spcCol="1270" anchor="ctr" anchorCtr="0">
            <a:noAutofit/>
          </a:bodyPr>
          <a:lstStyle/>
          <a:p>
            <a:pPr defTabSz="2889323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4400" dirty="0">
                <a:latin typeface="+mj-lt"/>
              </a:rPr>
              <a:t>Applied Computing</a:t>
            </a: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714C9C7A-7FD1-7F40-8FFB-1282BD9F51F9}"/>
              </a:ext>
            </a:extLst>
          </p:cNvPr>
          <p:cNvSpPr/>
          <p:nvPr/>
        </p:nvSpPr>
        <p:spPr>
          <a:xfrm>
            <a:off x="155363" y="1164637"/>
            <a:ext cx="3508010" cy="1112260"/>
          </a:xfrm>
          <a:custGeom>
            <a:avLst/>
            <a:gdLst>
              <a:gd name="connsiteX0" fmla="*/ 0 w 3720228"/>
              <a:gd name="connsiteY0" fmla="*/ 167481 h 1674812"/>
              <a:gd name="connsiteX1" fmla="*/ 167481 w 3720228"/>
              <a:gd name="connsiteY1" fmla="*/ 0 h 1674812"/>
              <a:gd name="connsiteX2" fmla="*/ 3552747 w 3720228"/>
              <a:gd name="connsiteY2" fmla="*/ 0 h 1674812"/>
              <a:gd name="connsiteX3" fmla="*/ 3720228 w 3720228"/>
              <a:gd name="connsiteY3" fmla="*/ 167481 h 1674812"/>
              <a:gd name="connsiteX4" fmla="*/ 3720228 w 3720228"/>
              <a:gd name="connsiteY4" fmla="*/ 1507331 h 1674812"/>
              <a:gd name="connsiteX5" fmla="*/ 3552747 w 3720228"/>
              <a:gd name="connsiteY5" fmla="*/ 1674812 h 1674812"/>
              <a:gd name="connsiteX6" fmla="*/ 167481 w 3720228"/>
              <a:gd name="connsiteY6" fmla="*/ 1674812 h 1674812"/>
              <a:gd name="connsiteX7" fmla="*/ 0 w 3720228"/>
              <a:gd name="connsiteY7" fmla="*/ 1507331 h 1674812"/>
              <a:gd name="connsiteX8" fmla="*/ 0 w 3720228"/>
              <a:gd name="connsiteY8" fmla="*/ 167481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20228" h="1674812">
                <a:moveTo>
                  <a:pt x="0" y="167481"/>
                </a:moveTo>
                <a:cubicBezTo>
                  <a:pt x="0" y="74984"/>
                  <a:pt x="74984" y="0"/>
                  <a:pt x="167481" y="0"/>
                </a:cubicBezTo>
                <a:lnTo>
                  <a:pt x="3552747" y="0"/>
                </a:lnTo>
                <a:cubicBezTo>
                  <a:pt x="3645244" y="0"/>
                  <a:pt x="3720228" y="74984"/>
                  <a:pt x="3720228" y="167481"/>
                </a:cubicBezTo>
                <a:lnTo>
                  <a:pt x="3720228" y="1507331"/>
                </a:lnTo>
                <a:cubicBezTo>
                  <a:pt x="3720228" y="1599828"/>
                  <a:pt x="3645244" y="1674812"/>
                  <a:pt x="3552747" y="1674812"/>
                </a:cubicBezTo>
                <a:lnTo>
                  <a:pt x="167481" y="1674812"/>
                </a:lnTo>
                <a:cubicBezTo>
                  <a:pt x="74984" y="1674812"/>
                  <a:pt x="0" y="1599828"/>
                  <a:pt x="0" y="1507331"/>
                </a:cubicBezTo>
                <a:lnTo>
                  <a:pt x="0" y="16748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4314" tIns="224314" rIns="224314" bIns="224314" numCol="1" spcCol="1270" anchor="ctr" anchorCtr="0">
            <a:noAutofit/>
          </a:bodyPr>
          <a:lstStyle/>
          <a:p>
            <a:pPr algn="ctr" defTabSz="204475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4000" dirty="0"/>
              <a:t>Postgraduate</a:t>
            </a: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BAC6AF63-6935-2540-8CED-8B2FF2C158D1}"/>
              </a:ext>
            </a:extLst>
          </p:cNvPr>
          <p:cNvSpPr/>
          <p:nvPr/>
        </p:nvSpPr>
        <p:spPr>
          <a:xfrm>
            <a:off x="155365" y="2425112"/>
            <a:ext cx="1098406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algn="r" defTabSz="53341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dirty="0"/>
              <a:t>Data Science</a:t>
            </a: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E970502D-F46E-3445-B0A6-B572D8502F34}"/>
              </a:ext>
            </a:extLst>
          </p:cNvPr>
          <p:cNvSpPr/>
          <p:nvPr/>
        </p:nvSpPr>
        <p:spPr>
          <a:xfrm>
            <a:off x="1412329" y="2425112"/>
            <a:ext cx="994080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algn="r" defTabSz="53341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dirty="0"/>
              <a:t> Cyber Security &amp; Digital Forensics </a:t>
            </a:r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D2475598-6999-5041-8C9B-764A51D91F3B}"/>
              </a:ext>
            </a:extLst>
          </p:cNvPr>
          <p:cNvSpPr/>
          <p:nvPr/>
        </p:nvSpPr>
        <p:spPr>
          <a:xfrm>
            <a:off x="2669293" y="2425114"/>
            <a:ext cx="994080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algn="r" defTabSz="53341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dirty="0"/>
              <a:t>Software Engineering &amp; Artificial Intelligence</a:t>
            </a:r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6CDADB29-1A38-544C-A68A-5DE829B3B438}"/>
              </a:ext>
            </a:extLst>
          </p:cNvPr>
          <p:cNvSpPr/>
          <p:nvPr/>
        </p:nvSpPr>
        <p:spPr>
          <a:xfrm>
            <a:off x="3885484" y="1164637"/>
            <a:ext cx="7879070" cy="1112260"/>
          </a:xfrm>
          <a:custGeom>
            <a:avLst/>
            <a:gdLst>
              <a:gd name="connsiteX0" fmla="*/ 0 w 7491121"/>
              <a:gd name="connsiteY0" fmla="*/ 167481 h 1674812"/>
              <a:gd name="connsiteX1" fmla="*/ 167481 w 7491121"/>
              <a:gd name="connsiteY1" fmla="*/ 0 h 1674812"/>
              <a:gd name="connsiteX2" fmla="*/ 7323640 w 7491121"/>
              <a:gd name="connsiteY2" fmla="*/ 0 h 1674812"/>
              <a:gd name="connsiteX3" fmla="*/ 7491121 w 7491121"/>
              <a:gd name="connsiteY3" fmla="*/ 167481 h 1674812"/>
              <a:gd name="connsiteX4" fmla="*/ 7491121 w 7491121"/>
              <a:gd name="connsiteY4" fmla="*/ 1507331 h 1674812"/>
              <a:gd name="connsiteX5" fmla="*/ 7323640 w 7491121"/>
              <a:gd name="connsiteY5" fmla="*/ 1674812 h 1674812"/>
              <a:gd name="connsiteX6" fmla="*/ 167481 w 7491121"/>
              <a:gd name="connsiteY6" fmla="*/ 1674812 h 1674812"/>
              <a:gd name="connsiteX7" fmla="*/ 0 w 7491121"/>
              <a:gd name="connsiteY7" fmla="*/ 1507331 h 1674812"/>
              <a:gd name="connsiteX8" fmla="*/ 0 w 7491121"/>
              <a:gd name="connsiteY8" fmla="*/ 167481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91121" h="1674812">
                <a:moveTo>
                  <a:pt x="0" y="167481"/>
                </a:moveTo>
                <a:cubicBezTo>
                  <a:pt x="0" y="74984"/>
                  <a:pt x="74984" y="0"/>
                  <a:pt x="167481" y="0"/>
                </a:cubicBezTo>
                <a:lnTo>
                  <a:pt x="7323640" y="0"/>
                </a:lnTo>
                <a:cubicBezTo>
                  <a:pt x="7416137" y="0"/>
                  <a:pt x="7491121" y="74984"/>
                  <a:pt x="7491121" y="167481"/>
                </a:cubicBezTo>
                <a:lnTo>
                  <a:pt x="7491121" y="1507331"/>
                </a:lnTo>
                <a:cubicBezTo>
                  <a:pt x="7491121" y="1599828"/>
                  <a:pt x="7416137" y="1674812"/>
                  <a:pt x="7323640" y="1674812"/>
                </a:cubicBezTo>
                <a:lnTo>
                  <a:pt x="167481" y="1674812"/>
                </a:lnTo>
                <a:cubicBezTo>
                  <a:pt x="74984" y="1674812"/>
                  <a:pt x="0" y="1599828"/>
                  <a:pt x="0" y="1507331"/>
                </a:cubicBezTo>
                <a:lnTo>
                  <a:pt x="0" y="16748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4314" tIns="224314" rIns="224314" bIns="224314" numCol="1" spcCol="1270" anchor="ctr" anchorCtr="0">
            <a:noAutofit/>
          </a:bodyPr>
          <a:lstStyle/>
          <a:p>
            <a:pPr algn="ctr" defTabSz="204475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4000" dirty="0"/>
              <a:t>Undergraduate</a:t>
            </a:r>
            <a:endParaRPr lang="en-GB" sz="4601" dirty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74BDB540-91A9-274F-B288-FBE1B5F28611}"/>
              </a:ext>
            </a:extLst>
          </p:cNvPr>
          <p:cNvSpPr/>
          <p:nvPr/>
        </p:nvSpPr>
        <p:spPr>
          <a:xfrm>
            <a:off x="3908344" y="2425114"/>
            <a:ext cx="764825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algn="r" defTabSz="53341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dirty="0"/>
              <a:t>Applied Computing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A7DE97E0-CF9F-4146-8F8F-00ABAE36F8A7}"/>
              </a:ext>
            </a:extLst>
          </p:cNvPr>
          <p:cNvSpPr/>
          <p:nvPr/>
        </p:nvSpPr>
        <p:spPr>
          <a:xfrm>
            <a:off x="7223346" y="2425894"/>
            <a:ext cx="627652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algn="r" defTabSz="53341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dirty="0"/>
              <a:t>Software Engineering</a:t>
            </a:r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262DF51E-FC94-C141-88E4-482800E871E0}"/>
              </a:ext>
            </a:extLst>
          </p:cNvPr>
          <p:cNvSpPr/>
          <p:nvPr/>
        </p:nvSpPr>
        <p:spPr>
          <a:xfrm>
            <a:off x="6371649" y="2425105"/>
            <a:ext cx="764825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algn="r" defTabSz="53341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dirty="0"/>
              <a:t>Networks &amp; Cybersecurity</a:t>
            </a:r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BE4F148E-E8E3-B04A-9533-5CB107080C06}"/>
              </a:ext>
            </a:extLst>
          </p:cNvPr>
          <p:cNvSpPr/>
          <p:nvPr/>
        </p:nvSpPr>
        <p:spPr>
          <a:xfrm>
            <a:off x="5568610" y="2414074"/>
            <a:ext cx="721270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algn="r" defTabSz="53341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dirty="0"/>
              <a:t>Data &amp; Information Systems</a:t>
            </a: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9BD65BA4-8715-824D-922D-01167A8E0925}"/>
              </a:ext>
            </a:extLst>
          </p:cNvPr>
          <p:cNvSpPr/>
          <p:nvPr/>
        </p:nvSpPr>
        <p:spPr>
          <a:xfrm>
            <a:off x="7942987" y="2425104"/>
            <a:ext cx="686709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algn="r" defTabSz="53341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dirty="0"/>
              <a:t>Games Design and Games Development</a:t>
            </a:r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3B2A223F-89FF-3045-9AB0-BFABBD86D267}"/>
              </a:ext>
            </a:extLst>
          </p:cNvPr>
          <p:cNvSpPr/>
          <p:nvPr/>
        </p:nvSpPr>
        <p:spPr>
          <a:xfrm>
            <a:off x="9497245" y="2426282"/>
            <a:ext cx="686709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algn="r" defTabSz="53341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dirty="0"/>
              <a:t>Electrical &amp; Electronics Engineering</a:t>
            </a:r>
          </a:p>
        </p:txBody>
      </p:sp>
      <p:sp>
        <p:nvSpPr>
          <p:cNvPr id="18" name="Freeform 13">
            <a:extLst>
              <a:ext uri="{FF2B5EF4-FFF2-40B4-BE49-F238E27FC236}">
                <a16:creationId xmlns:a16="http://schemas.microsoft.com/office/drawing/2014/main" id="{6E0CF1A9-A214-4056-899E-A4860C48A2F3}"/>
              </a:ext>
            </a:extLst>
          </p:cNvPr>
          <p:cNvSpPr/>
          <p:nvPr/>
        </p:nvSpPr>
        <p:spPr>
          <a:xfrm>
            <a:off x="4745240" y="2425108"/>
            <a:ext cx="728436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algn="r" defTabSz="53341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dirty="0"/>
              <a:t>Animation and VFX</a:t>
            </a:r>
          </a:p>
        </p:txBody>
      </p:sp>
      <p:sp>
        <p:nvSpPr>
          <p:cNvPr id="4" name="Freeform 15">
            <a:extLst>
              <a:ext uri="{FF2B5EF4-FFF2-40B4-BE49-F238E27FC236}">
                <a16:creationId xmlns:a16="http://schemas.microsoft.com/office/drawing/2014/main" id="{3CD9716E-51CC-0ED6-E87F-DF74C787B2F7}"/>
              </a:ext>
            </a:extLst>
          </p:cNvPr>
          <p:cNvSpPr/>
          <p:nvPr/>
        </p:nvSpPr>
        <p:spPr>
          <a:xfrm>
            <a:off x="8709703" y="2426284"/>
            <a:ext cx="686709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algn="r" defTabSz="53341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dirty="0"/>
              <a:t> Web Development</a:t>
            </a:r>
          </a:p>
        </p:txBody>
      </p:sp>
      <p:sp>
        <p:nvSpPr>
          <p:cNvPr id="17" name="Freeform 15">
            <a:extLst>
              <a:ext uri="{FF2B5EF4-FFF2-40B4-BE49-F238E27FC236}">
                <a16:creationId xmlns:a16="http://schemas.microsoft.com/office/drawing/2014/main" id="{B46D65BF-22C3-2041-E0B8-10AC7A250444}"/>
              </a:ext>
            </a:extLst>
          </p:cNvPr>
          <p:cNvSpPr/>
          <p:nvPr/>
        </p:nvSpPr>
        <p:spPr>
          <a:xfrm>
            <a:off x="10285364" y="2442106"/>
            <a:ext cx="686709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  <a:solidFill>
            <a:srgbClr val="FF000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algn="r" defTabSz="53341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dirty="0"/>
              <a:t>Embedded Electronic Systems</a:t>
            </a:r>
          </a:p>
        </p:txBody>
      </p:sp>
      <p:sp>
        <p:nvSpPr>
          <p:cNvPr id="2" name="Freeform 15">
            <a:extLst>
              <a:ext uri="{FF2B5EF4-FFF2-40B4-BE49-F238E27FC236}">
                <a16:creationId xmlns:a16="http://schemas.microsoft.com/office/drawing/2014/main" id="{766C2FC2-4C24-BAC6-5B55-50E881CEA765}"/>
              </a:ext>
            </a:extLst>
          </p:cNvPr>
          <p:cNvSpPr/>
          <p:nvPr/>
        </p:nvSpPr>
        <p:spPr>
          <a:xfrm>
            <a:off x="11077844" y="2434486"/>
            <a:ext cx="686709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  <a:solidFill>
            <a:srgbClr val="FF000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algn="r" defTabSz="53341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dirty="0"/>
              <a:t>Ordnance, Munitions &amp; Explosives</a:t>
            </a:r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AE029BDE-7B10-A688-6E38-B7E45FDF9164}"/>
              </a:ext>
            </a:extLst>
          </p:cNvPr>
          <p:cNvSpPr/>
          <p:nvPr/>
        </p:nvSpPr>
        <p:spPr>
          <a:xfrm>
            <a:off x="9761220" y="143691"/>
            <a:ext cx="2179311" cy="728363"/>
          </a:xfrm>
          <a:custGeom>
            <a:avLst/>
            <a:gdLst>
              <a:gd name="connsiteX0" fmla="*/ 0 w 11312679"/>
              <a:gd name="connsiteY0" fmla="*/ 167481 h 1674812"/>
              <a:gd name="connsiteX1" fmla="*/ 167481 w 11312679"/>
              <a:gd name="connsiteY1" fmla="*/ 0 h 1674812"/>
              <a:gd name="connsiteX2" fmla="*/ 11145198 w 11312679"/>
              <a:gd name="connsiteY2" fmla="*/ 0 h 1674812"/>
              <a:gd name="connsiteX3" fmla="*/ 11312679 w 11312679"/>
              <a:gd name="connsiteY3" fmla="*/ 167481 h 1674812"/>
              <a:gd name="connsiteX4" fmla="*/ 11312679 w 11312679"/>
              <a:gd name="connsiteY4" fmla="*/ 1507331 h 1674812"/>
              <a:gd name="connsiteX5" fmla="*/ 11145198 w 11312679"/>
              <a:gd name="connsiteY5" fmla="*/ 1674812 h 1674812"/>
              <a:gd name="connsiteX6" fmla="*/ 167481 w 11312679"/>
              <a:gd name="connsiteY6" fmla="*/ 1674812 h 1674812"/>
              <a:gd name="connsiteX7" fmla="*/ 0 w 11312679"/>
              <a:gd name="connsiteY7" fmla="*/ 1507331 h 1674812"/>
              <a:gd name="connsiteX8" fmla="*/ 0 w 11312679"/>
              <a:gd name="connsiteY8" fmla="*/ 167481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12679" h="1674812">
                <a:moveTo>
                  <a:pt x="0" y="167481"/>
                </a:moveTo>
                <a:cubicBezTo>
                  <a:pt x="0" y="74984"/>
                  <a:pt x="74984" y="0"/>
                  <a:pt x="167481" y="0"/>
                </a:cubicBezTo>
                <a:lnTo>
                  <a:pt x="11145198" y="0"/>
                </a:lnTo>
                <a:cubicBezTo>
                  <a:pt x="11237695" y="0"/>
                  <a:pt x="11312679" y="74984"/>
                  <a:pt x="11312679" y="167481"/>
                </a:cubicBezTo>
                <a:lnTo>
                  <a:pt x="11312679" y="1507331"/>
                </a:lnTo>
                <a:cubicBezTo>
                  <a:pt x="11312679" y="1599828"/>
                  <a:pt x="11237695" y="1674812"/>
                  <a:pt x="11145198" y="1674812"/>
                </a:cubicBezTo>
                <a:lnTo>
                  <a:pt x="167481" y="1674812"/>
                </a:lnTo>
                <a:cubicBezTo>
                  <a:pt x="74984" y="1674812"/>
                  <a:pt x="0" y="1599828"/>
                  <a:pt x="0" y="1507331"/>
                </a:cubicBezTo>
                <a:lnTo>
                  <a:pt x="0" y="167481"/>
                </a:lnTo>
                <a:close/>
              </a:path>
            </a:pathLst>
          </a:cu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0800000" scaled="1"/>
            <a:tileRect/>
          </a:gra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96704" tIns="296704" rIns="296704" bIns="296704" numCol="1" spcCol="1270" anchor="ctr" anchorCtr="0">
            <a:noAutofit/>
          </a:bodyPr>
          <a:lstStyle/>
          <a:p>
            <a:pPr algn="ctr" defTabSz="2889323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dirty="0">
                <a:solidFill>
                  <a:srgbClr val="002060"/>
                </a:solidFill>
                <a:latin typeface="+mj-lt"/>
              </a:rPr>
              <a:t>Humanitarian &amp; Sovereign Capabilities Academy</a:t>
            </a:r>
          </a:p>
        </p:txBody>
      </p:sp>
    </p:spTree>
    <p:extLst>
      <p:ext uri="{BB962C8B-B14F-4D97-AF65-F5344CB8AC3E}">
        <p14:creationId xmlns:p14="http://schemas.microsoft.com/office/powerpoint/2010/main" val="34220973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DC6AE-E838-71FE-58EB-6D3DDBFF8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943" y="249424"/>
            <a:ext cx="5889868" cy="691303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OME Programme Core Team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1AD5FBF-2F87-C0D6-A500-46381FB888D4}"/>
              </a:ext>
            </a:extLst>
          </p:cNvPr>
          <p:cNvSpPr txBox="1">
            <a:spLocks/>
          </p:cNvSpPr>
          <p:nvPr/>
        </p:nvSpPr>
        <p:spPr>
          <a:xfrm>
            <a:off x="292608" y="1268261"/>
            <a:ext cx="5803392" cy="4321479"/>
          </a:xfrm>
          <a:prstGeom prst="rect">
            <a:avLst/>
          </a:prstGeom>
        </p:spPr>
        <p:txBody>
          <a:bodyPr vert="horz" lIns="91440" tIns="45721" rIns="91440" bIns="45721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255C7B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rgbClr val="255C7B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rgbClr val="255C7B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255C7B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255C7B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423">
              <a:spcBef>
                <a:spcPts val="1001"/>
              </a:spcBef>
              <a:buNone/>
              <a:defRPr/>
            </a:pPr>
            <a:r>
              <a:rPr lang="en-GB" sz="2400" b="1" u="sng" dirty="0">
                <a:solidFill>
                  <a:prstClr val="black"/>
                </a:solidFill>
                <a:latin typeface="Calibri" panose="020F0502020204030204"/>
              </a:rPr>
              <a:t>Academic Staff </a:t>
            </a: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 </a:t>
            </a:r>
          </a:p>
          <a:p>
            <a:pPr marL="228606" indent="-228606" defTabSz="914423">
              <a:spcBef>
                <a:spcPts val="1001"/>
              </a:spcBef>
              <a:defRPr/>
            </a:pP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Dr </a:t>
            </a:r>
            <a:r>
              <a:rPr lang="en-GB" sz="2400" b="1" dirty="0" err="1">
                <a:solidFill>
                  <a:prstClr val="black"/>
                </a:solidFill>
                <a:latin typeface="Calibri" panose="020F0502020204030204"/>
              </a:rPr>
              <a:t>Ewa</a:t>
            </a: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 </a:t>
            </a:r>
            <a:r>
              <a:rPr lang="en-GB" sz="2400" b="1" dirty="0" err="1">
                <a:solidFill>
                  <a:prstClr val="black"/>
                </a:solidFill>
                <a:latin typeface="Calibri" panose="020F0502020204030204"/>
              </a:rPr>
              <a:t>Kazimierska</a:t>
            </a: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, Programme Manager</a:t>
            </a:r>
          </a:p>
          <a:p>
            <a:pPr marL="228606" indent="-228606" defTabSz="914423">
              <a:spcBef>
                <a:spcPts val="1001"/>
              </a:spcBef>
              <a:defRPr/>
            </a:pP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Miss Jenni Steen, Lecturer and Major Project</a:t>
            </a:r>
          </a:p>
          <a:p>
            <a:pPr marL="228606" indent="-228606" defTabSz="914423">
              <a:spcBef>
                <a:spcPts val="1001"/>
              </a:spcBef>
              <a:defRPr/>
            </a:pP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Prof Kelvin Donne, Lecturer (PT)</a:t>
            </a:r>
          </a:p>
          <a:p>
            <a:pPr marL="228606" indent="-228606" defTabSz="914423">
              <a:spcBef>
                <a:spcPts val="1001"/>
              </a:spcBef>
              <a:defRPr/>
            </a:pPr>
            <a:endParaRPr lang="en-GB" sz="2400" b="1" dirty="0">
              <a:solidFill>
                <a:prstClr val="black"/>
              </a:solidFill>
              <a:latin typeface="Calibri" panose="020F0502020204030204"/>
            </a:endParaRPr>
          </a:p>
          <a:p>
            <a:pPr marL="228606" indent="-228606" defTabSz="914423">
              <a:spcBef>
                <a:spcPts val="1001"/>
              </a:spcBef>
              <a:defRPr/>
            </a:pP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Dr Mark Broadhead, Senior OME Technician</a:t>
            </a:r>
          </a:p>
          <a:p>
            <a:pPr marL="0" indent="0" defTabSz="914423">
              <a:spcBef>
                <a:spcPts val="1001"/>
              </a:spcBef>
              <a:buNone/>
              <a:defRPr/>
            </a:pPr>
            <a:endParaRPr lang="en-GB" sz="2400" b="1" dirty="0">
              <a:solidFill>
                <a:prstClr val="black"/>
              </a:solidFill>
              <a:latin typeface="Calibri" panose="020F0502020204030204"/>
            </a:endParaRPr>
          </a:p>
          <a:p>
            <a:pPr marL="0" indent="0" defTabSz="914423">
              <a:spcBef>
                <a:spcPts val="1001"/>
              </a:spcBef>
              <a:buNone/>
              <a:defRPr/>
            </a:pPr>
            <a:r>
              <a:rPr lang="en-GB" sz="2400" b="1" u="sng" dirty="0">
                <a:solidFill>
                  <a:prstClr val="black"/>
                </a:solidFill>
                <a:latin typeface="Calibri" panose="020F0502020204030204"/>
              </a:rPr>
              <a:t>Professional OME Services and Contracts</a:t>
            </a:r>
          </a:p>
          <a:p>
            <a:pPr marL="228606" indent="-228606" defTabSz="914423">
              <a:spcBef>
                <a:spcPts val="1001"/>
              </a:spcBef>
              <a:defRPr/>
            </a:pP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Mr Gareth Collett, Executive Director HSCA </a:t>
            </a:r>
          </a:p>
          <a:p>
            <a:pPr marL="228606" indent="-228606" defTabSz="914423">
              <a:spcBef>
                <a:spcPts val="1001"/>
              </a:spcBef>
              <a:defRPr/>
            </a:pPr>
            <a:endParaRPr lang="en-GB" sz="1801" b="1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191B2A4-971C-4C74-349D-87213510353B}"/>
              </a:ext>
            </a:extLst>
          </p:cNvPr>
          <p:cNvSpPr txBox="1">
            <a:spLocks/>
          </p:cNvSpPr>
          <p:nvPr/>
        </p:nvSpPr>
        <p:spPr>
          <a:xfrm>
            <a:off x="6096000" y="1235603"/>
            <a:ext cx="5550409" cy="4083486"/>
          </a:xfrm>
          <a:prstGeom prst="rect">
            <a:avLst/>
          </a:prstGeom>
        </p:spPr>
        <p:txBody>
          <a:bodyPr vert="horz" wrap="none" lIns="0" tIns="0" rIns="0" bIns="0" rtlCol="0" anchor="t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23">
              <a:spcBef>
                <a:spcPts val="1001"/>
              </a:spcBef>
              <a:defRPr/>
            </a:pPr>
            <a:r>
              <a:rPr lang="en-GB" sz="2201" b="1" u="sng" dirty="0">
                <a:solidFill>
                  <a:prstClr val="black"/>
                </a:solidFill>
                <a:latin typeface="Calibri" panose="020F0502020204030204"/>
              </a:rPr>
              <a:t>Apprenticeship Unit </a:t>
            </a:r>
          </a:p>
          <a:p>
            <a:pPr defTabSz="914423">
              <a:spcBef>
                <a:spcPts val="1001"/>
              </a:spcBef>
              <a:defRPr/>
            </a:pPr>
            <a:r>
              <a:rPr lang="en-GB" sz="2201" b="1" dirty="0">
                <a:solidFill>
                  <a:prstClr val="black"/>
                </a:solidFill>
                <a:latin typeface="Calibri" panose="020F0502020204030204"/>
              </a:rPr>
              <a:t>Mr Carl Thomas, OME ALO </a:t>
            </a:r>
          </a:p>
          <a:p>
            <a:pPr defTabSz="914423">
              <a:spcBef>
                <a:spcPts val="1001"/>
              </a:spcBef>
              <a:defRPr/>
            </a:pPr>
            <a:r>
              <a:rPr lang="en-GB" sz="2201" b="1" dirty="0">
                <a:solidFill>
                  <a:prstClr val="black"/>
                </a:solidFill>
                <a:latin typeface="Calibri" panose="020F0502020204030204"/>
              </a:rPr>
              <a:t>Mr Dave Holley, OME ALO &amp; Lecturer</a:t>
            </a:r>
          </a:p>
          <a:p>
            <a:pPr defTabSz="914423">
              <a:spcBef>
                <a:spcPts val="1001"/>
              </a:spcBef>
              <a:defRPr/>
            </a:pPr>
            <a:r>
              <a:rPr lang="en-GB" sz="2201" b="1" dirty="0">
                <a:solidFill>
                  <a:prstClr val="black"/>
                </a:solidFill>
                <a:latin typeface="Calibri" panose="020F0502020204030204"/>
              </a:rPr>
              <a:t>Mr Tony </a:t>
            </a:r>
            <a:r>
              <a:rPr lang="en-GB" sz="2201" b="1" dirty="0" err="1">
                <a:solidFill>
                  <a:prstClr val="black"/>
                </a:solidFill>
                <a:latin typeface="Calibri" panose="020F0502020204030204"/>
              </a:rPr>
              <a:t>Bourne</a:t>
            </a:r>
            <a:r>
              <a:rPr lang="en-GB" sz="2201" b="1" dirty="0">
                <a:solidFill>
                  <a:prstClr val="black"/>
                </a:solidFill>
                <a:latin typeface="Calibri" panose="020F0502020204030204"/>
              </a:rPr>
              <a:t>, OME ALO </a:t>
            </a:r>
          </a:p>
          <a:p>
            <a:pPr defTabSz="914423">
              <a:spcBef>
                <a:spcPts val="1001"/>
              </a:spcBef>
              <a:defRPr/>
            </a:pPr>
            <a:r>
              <a:rPr lang="en-GB" sz="2201" b="1" dirty="0">
                <a:solidFill>
                  <a:prstClr val="black"/>
                </a:solidFill>
                <a:latin typeface="Calibri" panose="020F0502020204030204"/>
              </a:rPr>
              <a:t>Ms Emma Moseley, OME ALO </a:t>
            </a:r>
          </a:p>
          <a:p>
            <a:pPr defTabSz="914423">
              <a:spcBef>
                <a:spcPts val="1001"/>
              </a:spcBef>
              <a:defRPr/>
            </a:pPr>
            <a:endParaRPr lang="en-GB" sz="2201" b="1" dirty="0">
              <a:solidFill>
                <a:prstClr val="black"/>
              </a:solidFill>
              <a:latin typeface="Calibri" panose="020F0502020204030204"/>
            </a:endParaRPr>
          </a:p>
          <a:p>
            <a:pPr defTabSz="914423">
              <a:spcBef>
                <a:spcPts val="1001"/>
              </a:spcBef>
              <a:defRPr/>
            </a:pPr>
            <a:r>
              <a:rPr lang="en-GB" sz="2201" b="1" dirty="0">
                <a:solidFill>
                  <a:prstClr val="black"/>
                </a:solidFill>
                <a:latin typeface="Calibri" panose="020F0502020204030204"/>
              </a:rPr>
              <a:t>Ms Bridget Moseley, Head of Apprenticeship Unit</a:t>
            </a:r>
          </a:p>
          <a:p>
            <a:pPr defTabSz="914423">
              <a:spcBef>
                <a:spcPts val="1001"/>
              </a:spcBef>
              <a:defRPr/>
            </a:pPr>
            <a:endParaRPr lang="en-GB" sz="2201" b="1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1915941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DC6AE-E838-71FE-58EB-6D3DDBFF8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750" y="316860"/>
            <a:ext cx="7329047" cy="691303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Embedded Programme Core Team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1AD5FBF-2F87-C0D6-A500-46381FB888D4}"/>
              </a:ext>
            </a:extLst>
          </p:cNvPr>
          <p:cNvSpPr txBox="1">
            <a:spLocks/>
          </p:cNvSpPr>
          <p:nvPr/>
        </p:nvSpPr>
        <p:spPr>
          <a:xfrm>
            <a:off x="292608" y="1268261"/>
            <a:ext cx="5803392" cy="4321479"/>
          </a:xfrm>
          <a:prstGeom prst="rect">
            <a:avLst/>
          </a:prstGeom>
        </p:spPr>
        <p:txBody>
          <a:bodyPr vert="horz" lIns="91440" tIns="45721" rIns="91440" bIns="45721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255C7B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rgbClr val="255C7B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rgbClr val="255C7B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255C7B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255C7B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423">
              <a:spcBef>
                <a:spcPts val="1001"/>
              </a:spcBef>
              <a:buNone/>
              <a:defRPr/>
            </a:pPr>
            <a:r>
              <a:rPr lang="en-GB" sz="2400" b="1" u="sng" dirty="0">
                <a:solidFill>
                  <a:prstClr val="black"/>
                </a:solidFill>
                <a:latin typeface="Calibri" panose="020F0502020204030204"/>
              </a:rPr>
              <a:t>Academic Staff </a:t>
            </a: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 </a:t>
            </a:r>
          </a:p>
          <a:p>
            <a:pPr marL="228606" indent="-228606" defTabSz="914423">
              <a:spcBef>
                <a:spcPts val="1001"/>
              </a:spcBef>
              <a:defRPr/>
            </a:pP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Dr Steve Mosey, Programme Manager</a:t>
            </a:r>
          </a:p>
          <a:p>
            <a:pPr marL="228606" indent="-228606" defTabSz="914423">
              <a:spcBef>
                <a:spcPts val="1001"/>
              </a:spcBef>
              <a:defRPr/>
            </a:pP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Dr Gary Jones, Senior Lecturer</a:t>
            </a:r>
          </a:p>
          <a:p>
            <a:pPr marL="228606" indent="-228606" defTabSz="914423">
              <a:spcBef>
                <a:spcPts val="1001"/>
              </a:spcBef>
              <a:defRPr/>
            </a:pP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Mr Stalin </a:t>
            </a:r>
            <a:r>
              <a:rPr lang="en-GB" sz="2400" b="1" dirty="0" err="1">
                <a:solidFill>
                  <a:prstClr val="black"/>
                </a:solidFill>
                <a:latin typeface="Calibri" panose="020F0502020204030204"/>
              </a:rPr>
              <a:t>Dhas</a:t>
            </a: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, Senior Lecturer </a:t>
            </a:r>
          </a:p>
          <a:p>
            <a:pPr marL="228606" indent="-228606" defTabSz="914423">
              <a:spcBef>
                <a:spcPts val="1001"/>
              </a:spcBef>
              <a:defRPr/>
            </a:pP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Ms Jenifer Devaraj, Lecturer</a:t>
            </a:r>
          </a:p>
          <a:p>
            <a:pPr marL="228606" indent="-228606" defTabSz="914423">
              <a:spcBef>
                <a:spcPts val="1001"/>
              </a:spcBef>
              <a:defRPr/>
            </a:pPr>
            <a:endParaRPr lang="en-GB" sz="2400" b="1" dirty="0">
              <a:solidFill>
                <a:prstClr val="black"/>
              </a:solidFill>
              <a:latin typeface="Calibri" panose="020F0502020204030204"/>
            </a:endParaRPr>
          </a:p>
          <a:p>
            <a:pPr marL="228606" indent="-228606" defTabSz="914423">
              <a:spcBef>
                <a:spcPts val="1001"/>
              </a:spcBef>
              <a:defRPr/>
            </a:pP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Mr Dylan (Said) </a:t>
            </a:r>
            <a:r>
              <a:rPr lang="en-GB" sz="2400" b="1" dirty="0" err="1">
                <a:solidFill>
                  <a:prstClr val="black"/>
                </a:solidFill>
                <a:latin typeface="Calibri" panose="020F0502020204030204"/>
              </a:rPr>
              <a:t>Alame</a:t>
            </a: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, Technician</a:t>
            </a:r>
          </a:p>
          <a:p>
            <a:pPr marL="0" indent="0" defTabSz="914423">
              <a:spcBef>
                <a:spcPts val="1001"/>
              </a:spcBef>
              <a:buNone/>
              <a:defRPr/>
            </a:pPr>
            <a:endParaRPr lang="en-GB" sz="2400" b="1" dirty="0">
              <a:solidFill>
                <a:prstClr val="black"/>
              </a:solidFill>
              <a:latin typeface="Calibri" panose="020F0502020204030204"/>
            </a:endParaRPr>
          </a:p>
          <a:p>
            <a:pPr marL="228606" indent="-228606" defTabSz="914423">
              <a:spcBef>
                <a:spcPts val="1001"/>
              </a:spcBef>
              <a:defRPr/>
            </a:pPr>
            <a:endParaRPr lang="en-GB" sz="1801" b="1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191B2A4-971C-4C74-349D-87213510353B}"/>
              </a:ext>
            </a:extLst>
          </p:cNvPr>
          <p:cNvSpPr txBox="1">
            <a:spLocks/>
          </p:cNvSpPr>
          <p:nvPr/>
        </p:nvSpPr>
        <p:spPr>
          <a:xfrm>
            <a:off x="6205294" y="1268261"/>
            <a:ext cx="5550409" cy="3423949"/>
          </a:xfrm>
          <a:prstGeom prst="rect">
            <a:avLst/>
          </a:prstGeom>
        </p:spPr>
        <p:txBody>
          <a:bodyPr vert="horz" wrap="none" lIns="0" tIns="0" rIns="0" bIns="0" rtlCol="0" anchor="t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23">
              <a:spcBef>
                <a:spcPts val="1001"/>
              </a:spcBef>
              <a:defRPr/>
            </a:pPr>
            <a:r>
              <a:rPr lang="en-GB" sz="2201" b="1" u="sng" dirty="0">
                <a:solidFill>
                  <a:prstClr val="black"/>
                </a:solidFill>
                <a:latin typeface="Calibri" panose="020F0502020204030204"/>
              </a:rPr>
              <a:t>Apprenticeship Unit </a:t>
            </a:r>
          </a:p>
          <a:p>
            <a:pPr defTabSz="914423">
              <a:spcBef>
                <a:spcPts val="1001"/>
              </a:spcBef>
              <a:defRPr/>
            </a:pPr>
            <a:r>
              <a:rPr lang="en-GB" sz="2201" b="1" dirty="0">
                <a:solidFill>
                  <a:prstClr val="black"/>
                </a:solidFill>
                <a:latin typeface="Calibri" panose="020F0502020204030204"/>
              </a:rPr>
              <a:t>Mr Paul Isaac, ALO</a:t>
            </a:r>
          </a:p>
          <a:p>
            <a:pPr defTabSz="914423">
              <a:spcBef>
                <a:spcPts val="1001"/>
              </a:spcBef>
              <a:defRPr/>
            </a:pPr>
            <a:r>
              <a:rPr lang="en-GB" sz="2201" b="1" dirty="0">
                <a:solidFill>
                  <a:prstClr val="black"/>
                </a:solidFill>
                <a:latin typeface="Calibri" panose="020F0502020204030204"/>
              </a:rPr>
              <a:t>Ms Emma Davies, ALO</a:t>
            </a:r>
          </a:p>
          <a:p>
            <a:pPr defTabSz="914423">
              <a:spcBef>
                <a:spcPts val="1001"/>
              </a:spcBef>
              <a:defRPr/>
            </a:pPr>
            <a:r>
              <a:rPr lang="en-GB" sz="2201" b="1" dirty="0">
                <a:solidFill>
                  <a:prstClr val="black"/>
                </a:solidFill>
                <a:latin typeface="Calibri" panose="020F0502020204030204"/>
              </a:rPr>
              <a:t>Mr Gavin, ALO</a:t>
            </a:r>
          </a:p>
          <a:p>
            <a:pPr defTabSz="914423">
              <a:spcBef>
                <a:spcPts val="1001"/>
              </a:spcBef>
              <a:defRPr/>
            </a:pPr>
            <a:r>
              <a:rPr lang="en-GB" sz="2201" b="1" dirty="0">
                <a:solidFill>
                  <a:prstClr val="black"/>
                </a:solidFill>
                <a:latin typeface="Calibri" panose="020F0502020204030204"/>
              </a:rPr>
              <a:t>Dr Yang Lu, ALO</a:t>
            </a:r>
          </a:p>
          <a:p>
            <a:pPr defTabSz="914423">
              <a:spcBef>
                <a:spcPts val="1001"/>
              </a:spcBef>
              <a:defRPr/>
            </a:pPr>
            <a:endParaRPr lang="en-GB" sz="2201" b="1" dirty="0">
              <a:solidFill>
                <a:prstClr val="black"/>
              </a:solidFill>
              <a:latin typeface="Calibri" panose="020F0502020204030204"/>
            </a:endParaRPr>
          </a:p>
          <a:p>
            <a:pPr defTabSz="914423">
              <a:spcBef>
                <a:spcPts val="1001"/>
              </a:spcBef>
              <a:defRPr/>
            </a:pPr>
            <a:r>
              <a:rPr lang="en-GB" sz="2201" b="1" dirty="0">
                <a:solidFill>
                  <a:prstClr val="black"/>
                </a:solidFill>
                <a:latin typeface="Calibri" panose="020F0502020204030204"/>
              </a:rPr>
              <a:t>Ms Bridget Moseley, Head of Apprenticeship Unit</a:t>
            </a:r>
            <a:endParaRPr lang="en-GB" sz="2000" b="1" dirty="0">
              <a:solidFill>
                <a:prstClr val="black"/>
              </a:solidFill>
              <a:latin typeface="Calibri" panose="020F0502020204030204"/>
            </a:endParaRPr>
          </a:p>
          <a:p>
            <a:pPr defTabSz="914423">
              <a:spcBef>
                <a:spcPts val="1001"/>
              </a:spcBef>
              <a:defRPr/>
            </a:pPr>
            <a:endParaRPr lang="en-GB" sz="2201" b="1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4962945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DC6AE-E838-71FE-58EB-6D3DDBFF8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07" y="175665"/>
            <a:ext cx="2950825" cy="2224626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Programme Management  and Governance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0F7C72C-26B4-829E-2E41-61FCEB4263EC}"/>
              </a:ext>
            </a:extLst>
          </p:cNvPr>
          <p:cNvGrpSpPr/>
          <p:nvPr/>
        </p:nvGrpSpPr>
        <p:grpSpPr>
          <a:xfrm>
            <a:off x="2022468" y="175669"/>
            <a:ext cx="9971140" cy="5608071"/>
            <a:chOff x="1104063" y="119941"/>
            <a:chExt cx="10684410" cy="6774279"/>
          </a:xfrm>
        </p:grpSpPr>
        <p:sp>
          <p:nvSpPr>
            <p:cNvPr id="6" name="Terminator 5">
              <a:extLst>
                <a:ext uri="{FF2B5EF4-FFF2-40B4-BE49-F238E27FC236}">
                  <a16:creationId xmlns:a16="http://schemas.microsoft.com/office/drawing/2014/main" id="{B870FBC4-9A0D-0EF7-C1FF-2498AACABA56}"/>
                </a:ext>
              </a:extLst>
            </p:cNvPr>
            <p:cNvSpPr/>
            <p:nvPr/>
          </p:nvSpPr>
          <p:spPr>
            <a:xfrm>
              <a:off x="1650994" y="5235056"/>
              <a:ext cx="1399784" cy="507304"/>
            </a:xfrm>
            <a:prstGeom prst="flowChartTerminator">
              <a:avLst/>
            </a:prstGeom>
            <a:solidFill>
              <a:schemeClr val="bg1">
                <a:lumMod val="6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r>
                <a:rPr lang="en-US" sz="1351" dirty="0">
                  <a:solidFill>
                    <a:prstClr val="white"/>
                  </a:solidFill>
                  <a:latin typeface="Calibri" panose="020F0502020204030204"/>
                </a:rPr>
                <a:t>UWTSD</a:t>
              </a:r>
            </a:p>
            <a:p>
              <a:pPr algn="ctr" defTabSz="457211">
                <a:defRPr/>
              </a:pPr>
              <a:r>
                <a:rPr lang="en-US" sz="1351" dirty="0">
                  <a:solidFill>
                    <a:prstClr val="white"/>
                  </a:solidFill>
                  <a:latin typeface="Calibri" panose="020F0502020204030204"/>
                </a:rPr>
                <a:t>WISA</a:t>
              </a:r>
            </a:p>
          </p:txBody>
        </p:sp>
        <p:sp>
          <p:nvSpPr>
            <p:cNvPr id="7" name="Terminator 6">
              <a:extLst>
                <a:ext uri="{FF2B5EF4-FFF2-40B4-BE49-F238E27FC236}">
                  <a16:creationId xmlns:a16="http://schemas.microsoft.com/office/drawing/2014/main" id="{65FAABB9-8EDC-F022-C422-A01CFE6AF76F}"/>
                </a:ext>
              </a:extLst>
            </p:cNvPr>
            <p:cNvSpPr/>
            <p:nvPr/>
          </p:nvSpPr>
          <p:spPr>
            <a:xfrm>
              <a:off x="8378634" y="2683445"/>
              <a:ext cx="1399784" cy="507304"/>
            </a:xfrm>
            <a:prstGeom prst="flowChartTerminator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r>
                <a:rPr lang="en-US" sz="1351" dirty="0">
                  <a:solidFill>
                    <a:prstClr val="white"/>
                  </a:solidFill>
                  <a:latin typeface="Calibri" panose="020F0502020204030204"/>
                </a:rPr>
                <a:t>Employers</a:t>
              </a:r>
            </a:p>
          </p:txBody>
        </p:sp>
        <p:sp>
          <p:nvSpPr>
            <p:cNvPr id="8" name="Process 7">
              <a:extLst>
                <a:ext uri="{FF2B5EF4-FFF2-40B4-BE49-F238E27FC236}">
                  <a16:creationId xmlns:a16="http://schemas.microsoft.com/office/drawing/2014/main" id="{24DCB067-0E88-9E72-1CCD-D392FC80C65C}"/>
                </a:ext>
              </a:extLst>
            </p:cNvPr>
            <p:cNvSpPr/>
            <p:nvPr/>
          </p:nvSpPr>
          <p:spPr>
            <a:xfrm>
              <a:off x="5187635" y="2517476"/>
              <a:ext cx="901874" cy="877604"/>
            </a:xfrm>
            <a:prstGeom prst="flowChartProcess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r>
                <a:rPr lang="en-US" sz="1100" dirty="0">
                  <a:solidFill>
                    <a:prstClr val="white"/>
                  </a:solidFill>
                  <a:latin typeface="Calibri" panose="020F0502020204030204"/>
                </a:rPr>
                <a:t>Student/</a:t>
              </a:r>
            </a:p>
            <a:p>
              <a:pPr algn="ctr" defTabSz="457211">
                <a:defRPr/>
              </a:pPr>
              <a:r>
                <a:rPr lang="en-US" sz="1100" dirty="0">
                  <a:solidFill>
                    <a:prstClr val="white"/>
                  </a:solidFill>
                  <a:latin typeface="Calibri" panose="020F0502020204030204"/>
                </a:rPr>
                <a:t>Apprentice</a:t>
              </a:r>
            </a:p>
          </p:txBody>
        </p:sp>
        <p:sp>
          <p:nvSpPr>
            <p:cNvPr id="9" name="Predefined Process 8">
              <a:extLst>
                <a:ext uri="{FF2B5EF4-FFF2-40B4-BE49-F238E27FC236}">
                  <a16:creationId xmlns:a16="http://schemas.microsoft.com/office/drawing/2014/main" id="{C4CCE28C-CBAA-8521-CB1B-1410040634F8}"/>
                </a:ext>
              </a:extLst>
            </p:cNvPr>
            <p:cNvSpPr/>
            <p:nvPr/>
          </p:nvSpPr>
          <p:spPr>
            <a:xfrm>
              <a:off x="1859095" y="2617904"/>
              <a:ext cx="1024003" cy="686864"/>
            </a:xfrm>
            <a:prstGeom prst="flowChartPredefinedProcess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r>
                <a:rPr lang="en-US" sz="1100" dirty="0">
                  <a:solidFill>
                    <a:prstClr val="white"/>
                  </a:solidFill>
                  <a:latin typeface="Calibri" panose="020F0502020204030204"/>
                </a:rPr>
                <a:t>Lecturers</a:t>
              </a:r>
            </a:p>
          </p:txBody>
        </p:sp>
        <p:sp>
          <p:nvSpPr>
            <p:cNvPr id="10" name="Multi-document 9">
              <a:extLst>
                <a:ext uri="{FF2B5EF4-FFF2-40B4-BE49-F238E27FC236}">
                  <a16:creationId xmlns:a16="http://schemas.microsoft.com/office/drawing/2014/main" id="{6D3218D3-3729-ECAA-A312-181768787EED}"/>
                </a:ext>
              </a:extLst>
            </p:cNvPr>
            <p:cNvSpPr/>
            <p:nvPr/>
          </p:nvSpPr>
          <p:spPr>
            <a:xfrm>
              <a:off x="5011095" y="964095"/>
              <a:ext cx="1423904" cy="1082973"/>
            </a:xfrm>
            <a:prstGeom prst="flowChartMultidocumen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r>
                <a:rPr lang="en-US" sz="1801" dirty="0" err="1">
                  <a:solidFill>
                    <a:prstClr val="white"/>
                  </a:solidFill>
                  <a:latin typeface="Calibri" panose="020F0502020204030204"/>
                </a:rPr>
                <a:t>Mgmt</a:t>
              </a:r>
              <a:r>
                <a:rPr lang="en-US" sz="1801" dirty="0">
                  <a:solidFill>
                    <a:prstClr val="white"/>
                  </a:solidFill>
                  <a:latin typeface="Calibri" panose="020F0502020204030204"/>
                </a:rPr>
                <a:t> -</a:t>
              </a:r>
            </a:p>
            <a:p>
              <a:pPr algn="ctr" defTabSz="457211">
                <a:defRPr/>
              </a:pPr>
              <a:r>
                <a:rPr lang="en-US" sz="1801" dirty="0">
                  <a:solidFill>
                    <a:prstClr val="white"/>
                  </a:solidFill>
                  <a:latin typeface="Calibri" panose="020F0502020204030204"/>
                </a:rPr>
                <a:t>Moodle</a:t>
              </a:r>
            </a:p>
          </p:txBody>
        </p:sp>
        <p:sp>
          <p:nvSpPr>
            <p:cNvPr id="11" name="Document 10">
              <a:extLst>
                <a:ext uri="{FF2B5EF4-FFF2-40B4-BE49-F238E27FC236}">
                  <a16:creationId xmlns:a16="http://schemas.microsoft.com/office/drawing/2014/main" id="{37068D3B-C473-0656-BB6E-238D3507F85E}"/>
                </a:ext>
              </a:extLst>
            </p:cNvPr>
            <p:cNvSpPr/>
            <p:nvPr/>
          </p:nvSpPr>
          <p:spPr>
            <a:xfrm>
              <a:off x="3433205" y="1167746"/>
              <a:ext cx="901874" cy="675675"/>
            </a:xfrm>
            <a:prstGeom prst="flowChartDocumen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r>
                <a:rPr lang="en-US" sz="1050" dirty="0">
                  <a:solidFill>
                    <a:prstClr val="white"/>
                  </a:solidFill>
                  <a:latin typeface="Calibri" panose="020F0502020204030204"/>
                </a:rPr>
                <a:t>Programme of Study</a:t>
              </a:r>
            </a:p>
          </p:txBody>
        </p:sp>
        <p:sp>
          <p:nvSpPr>
            <p:cNvPr id="12" name="Document 11">
              <a:extLst>
                <a:ext uri="{FF2B5EF4-FFF2-40B4-BE49-F238E27FC236}">
                  <a16:creationId xmlns:a16="http://schemas.microsoft.com/office/drawing/2014/main" id="{F89BCF68-10DD-C8FC-D209-4DEC3030753C}"/>
                </a:ext>
              </a:extLst>
            </p:cNvPr>
            <p:cNvSpPr/>
            <p:nvPr/>
          </p:nvSpPr>
          <p:spPr>
            <a:xfrm>
              <a:off x="6932924" y="1167745"/>
              <a:ext cx="1155518" cy="675675"/>
            </a:xfrm>
            <a:prstGeom prst="flowChartDocumen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r>
                <a:rPr lang="en-US" sz="1100" dirty="0">
                  <a:solidFill>
                    <a:prstClr val="white"/>
                  </a:solidFill>
                  <a:latin typeface="Calibri" panose="020F0502020204030204"/>
                </a:rPr>
                <a:t>Apprenticeship Handbook</a:t>
              </a:r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096B4759-7D5C-1737-9FBB-D2F33916476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673332" y="4696389"/>
              <a:ext cx="2239878" cy="1584638"/>
            </a:xfrm>
            <a:prstGeom prst="rect">
              <a:avLst/>
            </a:prstGeom>
          </p:spPr>
        </p:pic>
        <p:sp>
          <p:nvSpPr>
            <p:cNvPr id="14" name="Decision 13">
              <a:extLst>
                <a:ext uri="{FF2B5EF4-FFF2-40B4-BE49-F238E27FC236}">
                  <a16:creationId xmlns:a16="http://schemas.microsoft.com/office/drawing/2014/main" id="{D0D8F7BE-66AF-B573-6413-040A6412E672}"/>
                </a:ext>
              </a:extLst>
            </p:cNvPr>
            <p:cNvSpPr/>
            <p:nvPr/>
          </p:nvSpPr>
          <p:spPr>
            <a:xfrm>
              <a:off x="1838885" y="3768237"/>
              <a:ext cx="1024005" cy="786791"/>
            </a:xfrm>
            <a:prstGeom prst="flowChartDecision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r>
                <a:rPr lang="en-US" sz="1001" dirty="0">
                  <a:solidFill>
                    <a:prstClr val="white"/>
                  </a:solidFill>
                  <a:latin typeface="Calibri" panose="020F0502020204030204"/>
                </a:rPr>
                <a:t>SOAC</a:t>
              </a:r>
            </a:p>
          </p:txBody>
        </p: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663E6A46-FAF0-3B5C-C3CB-8977A43E3E94}"/>
                </a:ext>
              </a:extLst>
            </p:cNvPr>
            <p:cNvCxnSpPr>
              <a:cxnSpLocks/>
              <a:stCxn id="13" idx="1"/>
              <a:endCxn id="6" idx="3"/>
            </p:cNvCxnSpPr>
            <p:nvPr/>
          </p:nvCxnSpPr>
          <p:spPr>
            <a:xfrm flipH="1">
              <a:off x="3050778" y="5488708"/>
              <a:ext cx="622554" cy="0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873FA141-4D8C-66F1-A282-0D2AC0606EAC}"/>
                </a:ext>
              </a:extLst>
            </p:cNvPr>
            <p:cNvCxnSpPr>
              <a:cxnSpLocks/>
              <a:stCxn id="6" idx="0"/>
              <a:endCxn id="14" idx="2"/>
            </p:cNvCxnSpPr>
            <p:nvPr/>
          </p:nvCxnSpPr>
          <p:spPr>
            <a:xfrm flipV="1">
              <a:off x="2350886" y="4555028"/>
              <a:ext cx="1" cy="680029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50C79600-E2D7-20D7-906C-4E8935AD58AD}"/>
                </a:ext>
              </a:extLst>
            </p:cNvPr>
            <p:cNvCxnSpPr>
              <a:cxnSpLocks/>
              <a:stCxn id="14" idx="0"/>
            </p:cNvCxnSpPr>
            <p:nvPr/>
          </p:nvCxnSpPr>
          <p:spPr>
            <a:xfrm flipV="1">
              <a:off x="2350888" y="3342346"/>
              <a:ext cx="12389" cy="425891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26FE8F9D-1D86-A572-4257-E7B9A9476470}"/>
                </a:ext>
              </a:extLst>
            </p:cNvPr>
            <p:cNvCxnSpPr>
              <a:cxnSpLocks/>
              <a:stCxn id="10" idx="2"/>
              <a:endCxn id="8" idx="0"/>
            </p:cNvCxnSpPr>
            <p:nvPr/>
          </p:nvCxnSpPr>
          <p:spPr>
            <a:xfrm>
              <a:off x="5624032" y="2006056"/>
              <a:ext cx="14541" cy="511420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1FF81DF4-3736-9588-3E20-3A90A982CED1}"/>
                </a:ext>
              </a:extLst>
            </p:cNvPr>
            <p:cNvCxnSpPr>
              <a:cxnSpLocks/>
              <a:stCxn id="11" idx="3"/>
              <a:endCxn id="10" idx="1"/>
            </p:cNvCxnSpPr>
            <p:nvPr/>
          </p:nvCxnSpPr>
          <p:spPr>
            <a:xfrm flipV="1">
              <a:off x="4335079" y="1505582"/>
              <a:ext cx="676015" cy="1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sp>
          <p:nvSpPr>
            <p:cNvPr id="20" name="Alternative Process 19">
              <a:extLst>
                <a:ext uri="{FF2B5EF4-FFF2-40B4-BE49-F238E27FC236}">
                  <a16:creationId xmlns:a16="http://schemas.microsoft.com/office/drawing/2014/main" id="{E949F0A6-798F-1B10-CA41-0A4A4B077D2E}"/>
                </a:ext>
              </a:extLst>
            </p:cNvPr>
            <p:cNvSpPr/>
            <p:nvPr/>
          </p:nvSpPr>
          <p:spPr>
            <a:xfrm>
              <a:off x="9583678" y="3555290"/>
              <a:ext cx="927250" cy="586651"/>
            </a:xfrm>
            <a:prstGeom prst="flowChartAlternateProcess">
              <a:avLst/>
            </a:prstGeom>
            <a:solidFill>
              <a:schemeClr val="bg1">
                <a:lumMod val="6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r>
                <a:rPr lang="en-US" sz="1100" dirty="0">
                  <a:solidFill>
                    <a:prstClr val="white"/>
                  </a:solidFill>
                  <a:latin typeface="Calibri" panose="020F0502020204030204"/>
                </a:rPr>
                <a:t>Line Managers</a:t>
              </a:r>
            </a:p>
          </p:txBody>
        </p: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0BA9E1B9-64D6-03AC-0809-716C7EFB5DB1}"/>
                </a:ext>
              </a:extLst>
            </p:cNvPr>
            <p:cNvCxnSpPr>
              <a:cxnSpLocks/>
              <a:stCxn id="12" idx="1"/>
              <a:endCxn id="10" idx="3"/>
            </p:cNvCxnSpPr>
            <p:nvPr/>
          </p:nvCxnSpPr>
          <p:spPr>
            <a:xfrm flipH="1">
              <a:off x="6434999" y="1505582"/>
              <a:ext cx="497926" cy="0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sp>
          <p:nvSpPr>
            <p:cNvPr id="22" name="Decision 21">
              <a:extLst>
                <a:ext uri="{FF2B5EF4-FFF2-40B4-BE49-F238E27FC236}">
                  <a16:creationId xmlns:a16="http://schemas.microsoft.com/office/drawing/2014/main" id="{67D97BEE-4C2A-30C6-520C-9B535CE54133}"/>
                </a:ext>
              </a:extLst>
            </p:cNvPr>
            <p:cNvSpPr/>
            <p:nvPr/>
          </p:nvSpPr>
          <p:spPr>
            <a:xfrm>
              <a:off x="3373707" y="2560272"/>
              <a:ext cx="1024003" cy="786791"/>
            </a:xfrm>
            <a:prstGeom prst="flowChartDecision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r>
                <a:rPr lang="en-US" sz="1351" dirty="0">
                  <a:solidFill>
                    <a:prstClr val="white"/>
                  </a:solidFill>
                  <a:latin typeface="Calibri" panose="020F0502020204030204"/>
                </a:rPr>
                <a:t>PM</a:t>
              </a:r>
            </a:p>
          </p:txBody>
        </p:sp>
        <p:cxnSp>
          <p:nvCxnSpPr>
            <p:cNvPr id="23" name="Straight Arrow Connector 22">
              <a:extLst>
                <a:ext uri="{FF2B5EF4-FFF2-40B4-BE49-F238E27FC236}">
                  <a16:creationId xmlns:a16="http://schemas.microsoft.com/office/drawing/2014/main" id="{27DEE483-D85E-8093-A267-D16D84EC3927}"/>
                </a:ext>
              </a:extLst>
            </p:cNvPr>
            <p:cNvCxnSpPr>
              <a:stCxn id="22" idx="3"/>
              <a:endCxn id="8" idx="1"/>
            </p:cNvCxnSpPr>
            <p:nvPr/>
          </p:nvCxnSpPr>
          <p:spPr>
            <a:xfrm>
              <a:off x="4397709" y="2953668"/>
              <a:ext cx="789926" cy="2611"/>
            </a:xfrm>
            <a:prstGeom prst="straightConnector1">
              <a:avLst/>
            </a:prstGeom>
            <a:ln w="57150">
              <a:solidFill>
                <a:srgbClr val="FF0000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1278F767-C513-6334-385C-28AA9C00CC1F}"/>
                </a:ext>
              </a:extLst>
            </p:cNvPr>
            <p:cNvSpPr txBox="1"/>
            <p:nvPr/>
          </p:nvSpPr>
          <p:spPr>
            <a:xfrm>
              <a:off x="3381654" y="188044"/>
              <a:ext cx="1063444" cy="40895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457211">
                <a:defRPr/>
              </a:pPr>
              <a:r>
                <a:rPr lang="en-US" sz="1600" dirty="0">
                  <a:solidFill>
                    <a:prstClr val="black"/>
                  </a:solidFill>
                  <a:latin typeface="Calibri" panose="020F0502020204030204"/>
                </a:rPr>
                <a:t>Academic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E9057962-B931-D39D-34D0-2EDA0ABACC42}"/>
                </a:ext>
              </a:extLst>
            </p:cNvPr>
            <p:cNvSpPr txBox="1"/>
            <p:nvPr/>
          </p:nvSpPr>
          <p:spPr>
            <a:xfrm>
              <a:off x="6861996" y="169445"/>
              <a:ext cx="1134625" cy="40895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457211">
                <a:defRPr/>
              </a:pPr>
              <a:r>
                <a:rPr lang="en-US" sz="1600" dirty="0">
                  <a:solidFill>
                    <a:prstClr val="black"/>
                  </a:solidFill>
                  <a:latin typeface="Calibri" panose="020F0502020204030204"/>
                </a:rPr>
                <a:t>Vocational</a:t>
              </a:r>
            </a:p>
          </p:txBody>
        </p:sp>
        <p:cxnSp>
          <p:nvCxnSpPr>
            <p:cNvPr id="26" name="Straight Arrow Connector 25">
              <a:extLst>
                <a:ext uri="{FF2B5EF4-FFF2-40B4-BE49-F238E27FC236}">
                  <a16:creationId xmlns:a16="http://schemas.microsoft.com/office/drawing/2014/main" id="{83AFA464-29F7-3DF6-BF0C-B4DAC787402F}"/>
                </a:ext>
              </a:extLst>
            </p:cNvPr>
            <p:cNvCxnSpPr>
              <a:stCxn id="9" idx="3"/>
              <a:endCxn id="22" idx="1"/>
            </p:cNvCxnSpPr>
            <p:nvPr/>
          </p:nvCxnSpPr>
          <p:spPr>
            <a:xfrm flipV="1">
              <a:off x="2883098" y="2953668"/>
              <a:ext cx="490609" cy="7669"/>
            </a:xfrm>
            <a:prstGeom prst="straightConnector1">
              <a:avLst/>
            </a:prstGeom>
            <a:ln w="38100">
              <a:headEnd type="triangle"/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7" name="Elbow Connector 26">
              <a:extLst>
                <a:ext uri="{FF2B5EF4-FFF2-40B4-BE49-F238E27FC236}">
                  <a16:creationId xmlns:a16="http://schemas.microsoft.com/office/drawing/2014/main" id="{A54FA3AD-35D4-8088-5980-91714FE46BD4}"/>
                </a:ext>
              </a:extLst>
            </p:cNvPr>
            <p:cNvCxnSpPr>
              <a:cxnSpLocks/>
              <a:stCxn id="14" idx="3"/>
              <a:endCxn id="22" idx="2"/>
            </p:cNvCxnSpPr>
            <p:nvPr/>
          </p:nvCxnSpPr>
          <p:spPr>
            <a:xfrm flipV="1">
              <a:off x="2862890" y="3347063"/>
              <a:ext cx="1022819" cy="814570"/>
            </a:xfrm>
            <a:prstGeom prst="bentConnector2">
              <a:avLst/>
            </a:prstGeom>
            <a:ln w="38100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sp>
          <p:nvSpPr>
            <p:cNvPr id="28" name="Terminator 27">
              <a:extLst>
                <a:ext uri="{FF2B5EF4-FFF2-40B4-BE49-F238E27FC236}">
                  <a16:creationId xmlns:a16="http://schemas.microsoft.com/office/drawing/2014/main" id="{087F08CB-D1D6-774E-B667-476599452DB6}"/>
                </a:ext>
              </a:extLst>
            </p:cNvPr>
            <p:cNvSpPr/>
            <p:nvPr/>
          </p:nvSpPr>
          <p:spPr>
            <a:xfrm>
              <a:off x="6790256" y="5239059"/>
              <a:ext cx="1399784" cy="507304"/>
            </a:xfrm>
            <a:prstGeom prst="flowChartTerminator">
              <a:avLst/>
            </a:prstGeom>
            <a:solidFill>
              <a:schemeClr val="bg1">
                <a:lumMod val="6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r>
                <a:rPr lang="en-US" sz="1351" dirty="0">
                  <a:solidFill>
                    <a:prstClr val="white"/>
                  </a:solidFill>
                  <a:latin typeface="Calibri" panose="020F0502020204030204"/>
                </a:rPr>
                <a:t>UWTSD</a:t>
              </a:r>
            </a:p>
            <a:p>
              <a:pPr algn="ctr" defTabSz="457211">
                <a:defRPr/>
              </a:pPr>
              <a:r>
                <a:rPr lang="en-US" sz="1351" dirty="0">
                  <a:solidFill>
                    <a:prstClr val="white"/>
                  </a:solidFill>
                  <a:latin typeface="Calibri" panose="020F0502020204030204"/>
                </a:rPr>
                <a:t>WISA</a:t>
              </a:r>
            </a:p>
          </p:txBody>
        </p:sp>
        <p:cxnSp>
          <p:nvCxnSpPr>
            <p:cNvPr id="29" name="Straight Arrow Connector 28">
              <a:extLst>
                <a:ext uri="{FF2B5EF4-FFF2-40B4-BE49-F238E27FC236}">
                  <a16:creationId xmlns:a16="http://schemas.microsoft.com/office/drawing/2014/main" id="{C65B801D-DF80-38CF-A7A3-148F100722A9}"/>
                </a:ext>
              </a:extLst>
            </p:cNvPr>
            <p:cNvCxnSpPr>
              <a:stCxn id="13" idx="3"/>
              <a:endCxn id="28" idx="1"/>
            </p:cNvCxnSpPr>
            <p:nvPr/>
          </p:nvCxnSpPr>
          <p:spPr>
            <a:xfrm>
              <a:off x="5913210" y="5488709"/>
              <a:ext cx="877046" cy="4003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0" name="Elbow Connector 29">
              <a:extLst>
                <a:ext uri="{FF2B5EF4-FFF2-40B4-BE49-F238E27FC236}">
                  <a16:creationId xmlns:a16="http://schemas.microsoft.com/office/drawing/2014/main" id="{54DDDBF8-AB66-4888-4DB0-D11819C72112}"/>
                </a:ext>
              </a:extLst>
            </p:cNvPr>
            <p:cNvCxnSpPr>
              <a:cxnSpLocks/>
              <a:stCxn id="12" idx="3"/>
              <a:endCxn id="7" idx="0"/>
            </p:cNvCxnSpPr>
            <p:nvPr/>
          </p:nvCxnSpPr>
          <p:spPr>
            <a:xfrm>
              <a:off x="8088442" y="1505583"/>
              <a:ext cx="990084" cy="1177863"/>
            </a:xfrm>
            <a:prstGeom prst="bentConnector2">
              <a:avLst/>
            </a:prstGeom>
            <a:ln w="38100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1" name="Elbow Connector 30">
              <a:extLst>
                <a:ext uri="{FF2B5EF4-FFF2-40B4-BE49-F238E27FC236}">
                  <a16:creationId xmlns:a16="http://schemas.microsoft.com/office/drawing/2014/main" id="{DF311ECF-F1FE-9F45-C51D-45E66704EC94}"/>
                </a:ext>
              </a:extLst>
            </p:cNvPr>
            <p:cNvCxnSpPr>
              <a:cxnSpLocks/>
              <a:stCxn id="7" idx="3"/>
              <a:endCxn id="20" idx="0"/>
            </p:cNvCxnSpPr>
            <p:nvPr/>
          </p:nvCxnSpPr>
          <p:spPr>
            <a:xfrm>
              <a:off x="9778418" y="2937097"/>
              <a:ext cx="268886" cy="618193"/>
            </a:xfrm>
            <a:prstGeom prst="bentConnector2">
              <a:avLst/>
            </a:prstGeom>
            <a:ln w="38100">
              <a:headEnd type="triangle"/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2" name="Straight Arrow Connector 31">
              <a:extLst>
                <a:ext uri="{FF2B5EF4-FFF2-40B4-BE49-F238E27FC236}">
                  <a16:creationId xmlns:a16="http://schemas.microsoft.com/office/drawing/2014/main" id="{7D1C0B97-57DA-9E37-066F-14B4F920B752}"/>
                </a:ext>
              </a:extLst>
            </p:cNvPr>
            <p:cNvCxnSpPr>
              <a:cxnSpLocks/>
              <a:stCxn id="33" idx="0"/>
              <a:endCxn id="12" idx="2"/>
            </p:cNvCxnSpPr>
            <p:nvPr/>
          </p:nvCxnSpPr>
          <p:spPr>
            <a:xfrm flipV="1">
              <a:off x="7509969" y="1798749"/>
              <a:ext cx="715" cy="1719188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sp>
          <p:nvSpPr>
            <p:cNvPr id="33" name="Decision 32">
              <a:extLst>
                <a:ext uri="{FF2B5EF4-FFF2-40B4-BE49-F238E27FC236}">
                  <a16:creationId xmlns:a16="http://schemas.microsoft.com/office/drawing/2014/main" id="{0FD31746-C8B5-ECEE-777B-526D1BAF7381}"/>
                </a:ext>
              </a:extLst>
            </p:cNvPr>
            <p:cNvSpPr/>
            <p:nvPr/>
          </p:nvSpPr>
          <p:spPr>
            <a:xfrm>
              <a:off x="6997967" y="3517938"/>
              <a:ext cx="1024003" cy="786791"/>
            </a:xfrm>
            <a:prstGeom prst="flowChartDecision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r>
                <a:rPr lang="en-US" sz="1351" dirty="0">
                  <a:solidFill>
                    <a:prstClr val="white"/>
                  </a:solidFill>
                  <a:latin typeface="Calibri" panose="020F0502020204030204"/>
                </a:rPr>
                <a:t>ALO</a:t>
              </a:r>
            </a:p>
          </p:txBody>
        </p:sp>
        <p:cxnSp>
          <p:nvCxnSpPr>
            <p:cNvPr id="34" name="Elbow Connector 33">
              <a:extLst>
                <a:ext uri="{FF2B5EF4-FFF2-40B4-BE49-F238E27FC236}">
                  <a16:creationId xmlns:a16="http://schemas.microsoft.com/office/drawing/2014/main" id="{6A75B52C-4144-FA5D-0872-54C2EEC13235}"/>
                </a:ext>
              </a:extLst>
            </p:cNvPr>
            <p:cNvCxnSpPr>
              <a:stCxn id="8" idx="2"/>
              <a:endCxn id="33" idx="1"/>
            </p:cNvCxnSpPr>
            <p:nvPr/>
          </p:nvCxnSpPr>
          <p:spPr>
            <a:xfrm rot="16200000" flipH="1">
              <a:off x="6060144" y="2973509"/>
              <a:ext cx="516253" cy="1359394"/>
            </a:xfrm>
            <a:prstGeom prst="bentConnector2">
              <a:avLst/>
            </a:prstGeom>
            <a:ln w="57150">
              <a:solidFill>
                <a:srgbClr val="FF0000"/>
              </a:solidFill>
              <a:headEnd type="triangle"/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id="{2EA71513-80EB-F289-6B0F-DAFA371EAB51}"/>
                </a:ext>
              </a:extLst>
            </p:cNvPr>
            <p:cNvCxnSpPr>
              <a:stCxn id="8" idx="3"/>
              <a:endCxn id="7" idx="1"/>
            </p:cNvCxnSpPr>
            <p:nvPr/>
          </p:nvCxnSpPr>
          <p:spPr>
            <a:xfrm flipV="1">
              <a:off x="6089510" y="2937098"/>
              <a:ext cx="2289125" cy="19181"/>
            </a:xfrm>
            <a:prstGeom prst="straightConnector1">
              <a:avLst/>
            </a:prstGeom>
            <a:ln w="57150">
              <a:solidFill>
                <a:srgbClr val="FF0000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Elbow Connector 35">
              <a:extLst>
                <a:ext uri="{FF2B5EF4-FFF2-40B4-BE49-F238E27FC236}">
                  <a16:creationId xmlns:a16="http://schemas.microsoft.com/office/drawing/2014/main" id="{8C3E9863-7308-5AC2-4BCD-A80AD7EF32F8}"/>
                </a:ext>
              </a:extLst>
            </p:cNvPr>
            <p:cNvCxnSpPr>
              <a:stCxn id="33" idx="3"/>
              <a:endCxn id="7" idx="2"/>
            </p:cNvCxnSpPr>
            <p:nvPr/>
          </p:nvCxnSpPr>
          <p:spPr>
            <a:xfrm flipV="1">
              <a:off x="8021970" y="3190749"/>
              <a:ext cx="1056557" cy="720584"/>
            </a:xfrm>
            <a:prstGeom prst="bentConnector2">
              <a:avLst/>
            </a:prstGeom>
            <a:ln w="57150">
              <a:solidFill>
                <a:srgbClr val="FF0000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id="{C8FF3FDD-44B6-C266-21FE-D5484FFC7B1C}"/>
                </a:ext>
              </a:extLst>
            </p:cNvPr>
            <p:cNvCxnSpPr>
              <a:stCxn id="28" idx="0"/>
              <a:endCxn id="33" idx="2"/>
            </p:cNvCxnSpPr>
            <p:nvPr/>
          </p:nvCxnSpPr>
          <p:spPr>
            <a:xfrm flipV="1">
              <a:off x="7490148" y="4304729"/>
              <a:ext cx="19820" cy="934331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430CDDB6-8163-8D4E-0473-7238E65BAE58}"/>
                </a:ext>
              </a:extLst>
            </p:cNvPr>
            <p:cNvSpPr txBox="1"/>
            <p:nvPr/>
          </p:nvSpPr>
          <p:spPr>
            <a:xfrm>
              <a:off x="9690552" y="753889"/>
              <a:ext cx="2097921" cy="1673936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</p:spPr>
          <p:txBody>
            <a:bodyPr wrap="square" rtlCol="0">
              <a:spAutoFit/>
            </a:bodyPr>
            <a:lstStyle/>
            <a:p>
              <a:pPr defTabSz="457211">
                <a:defRPr/>
              </a:pPr>
              <a:r>
                <a:rPr lang="en-US" sz="1401" dirty="0">
                  <a:solidFill>
                    <a:prstClr val="black"/>
                  </a:solidFill>
                  <a:latin typeface="Calibri" panose="020F0502020204030204"/>
                </a:rPr>
                <a:t>Governance:</a:t>
              </a:r>
            </a:p>
            <a:p>
              <a:pPr defTabSz="457211">
                <a:defRPr/>
              </a:pPr>
              <a:r>
                <a:rPr lang="en-US" sz="1401" dirty="0">
                  <a:solidFill>
                    <a:prstClr val="black"/>
                  </a:solidFill>
                  <a:latin typeface="Calibri" panose="020F0502020204030204"/>
                </a:rPr>
                <a:t>ILG</a:t>
              </a:r>
            </a:p>
            <a:p>
              <a:pPr defTabSz="457211">
                <a:defRPr/>
              </a:pPr>
              <a:r>
                <a:rPr lang="en-US" sz="1401" dirty="0">
                  <a:solidFill>
                    <a:prstClr val="black"/>
                  </a:solidFill>
                  <a:latin typeface="Calibri" panose="020F0502020204030204"/>
                </a:rPr>
                <a:t>PRB </a:t>
              </a:r>
            </a:p>
            <a:p>
              <a:pPr defTabSz="457211">
                <a:defRPr/>
              </a:pPr>
              <a:r>
                <a:rPr lang="en-US" sz="1401" dirty="0">
                  <a:solidFill>
                    <a:prstClr val="black"/>
                  </a:solidFill>
                  <a:latin typeface="Calibri" panose="020F0502020204030204"/>
                </a:rPr>
                <a:t>SSSG</a:t>
              </a:r>
            </a:p>
            <a:p>
              <a:pPr defTabSz="457211">
                <a:defRPr/>
              </a:pPr>
              <a:r>
                <a:rPr lang="en-US" sz="1401" dirty="0">
                  <a:solidFill>
                    <a:prstClr val="black"/>
                  </a:solidFill>
                  <a:latin typeface="Calibri" panose="020F0502020204030204"/>
                </a:rPr>
                <a:t>PSRB</a:t>
              </a:r>
            </a:p>
            <a:p>
              <a:pPr defTabSz="457211">
                <a:defRPr/>
              </a:pPr>
              <a:r>
                <a:rPr lang="en-US" sz="1401" dirty="0">
                  <a:solidFill>
                    <a:prstClr val="black"/>
                  </a:solidFill>
                  <a:latin typeface="Calibri" panose="020F0502020204030204"/>
                </a:rPr>
                <a:t>OFSTED </a:t>
              </a:r>
            </a:p>
          </p:txBody>
        </p:sp>
        <p:cxnSp>
          <p:nvCxnSpPr>
            <p:cNvPr id="39" name="Elbow Connector 38">
              <a:extLst>
                <a:ext uri="{FF2B5EF4-FFF2-40B4-BE49-F238E27FC236}">
                  <a16:creationId xmlns:a16="http://schemas.microsoft.com/office/drawing/2014/main" id="{7C050186-1F59-2D15-CE93-ADCE28ABA884}"/>
                </a:ext>
              </a:extLst>
            </p:cNvPr>
            <p:cNvCxnSpPr>
              <a:stCxn id="11" idx="1"/>
              <a:endCxn id="9" idx="0"/>
            </p:cNvCxnSpPr>
            <p:nvPr/>
          </p:nvCxnSpPr>
          <p:spPr>
            <a:xfrm rot="10800000" flipV="1">
              <a:off x="2371098" y="1505583"/>
              <a:ext cx="1062109" cy="1112321"/>
            </a:xfrm>
            <a:prstGeom prst="bentConnector2">
              <a:avLst/>
            </a:prstGeom>
            <a:ln w="38100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40" name="Straight Arrow Connector 39">
              <a:extLst>
                <a:ext uri="{FF2B5EF4-FFF2-40B4-BE49-F238E27FC236}">
                  <a16:creationId xmlns:a16="http://schemas.microsoft.com/office/drawing/2014/main" id="{158B26BD-1923-3317-13CA-6EEBEBE81FF3}"/>
                </a:ext>
              </a:extLst>
            </p:cNvPr>
            <p:cNvCxnSpPr>
              <a:cxnSpLocks/>
              <a:stCxn id="22" idx="0"/>
              <a:endCxn id="11" idx="2"/>
            </p:cNvCxnSpPr>
            <p:nvPr/>
          </p:nvCxnSpPr>
          <p:spPr>
            <a:xfrm flipH="1" flipV="1">
              <a:off x="3884142" y="1798751"/>
              <a:ext cx="1566" cy="761521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9D7BD8A3-2931-31C6-911F-A65351D3E05B}"/>
                </a:ext>
              </a:extLst>
            </p:cNvPr>
            <p:cNvSpPr txBox="1"/>
            <p:nvPr/>
          </p:nvSpPr>
          <p:spPr>
            <a:xfrm>
              <a:off x="8071342" y="5667348"/>
              <a:ext cx="2832096" cy="122687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457211">
                <a:defRPr/>
              </a:pPr>
              <a:r>
                <a:rPr lang="en-US" sz="1200" dirty="0">
                  <a:solidFill>
                    <a:prstClr val="black"/>
                  </a:solidFill>
                  <a:latin typeface="Calibri" panose="020F0502020204030204"/>
                </a:rPr>
                <a:t>Key:</a:t>
              </a:r>
            </a:p>
            <a:p>
              <a:pPr defTabSz="457211">
                <a:defRPr/>
              </a:pPr>
              <a:r>
                <a:rPr lang="en-US" sz="1200" dirty="0">
                  <a:solidFill>
                    <a:prstClr val="black"/>
                  </a:solidFill>
                  <a:latin typeface="Calibri" panose="020F0502020204030204"/>
                </a:rPr>
                <a:t>Primary Contact for student/apprentice</a:t>
              </a:r>
            </a:p>
            <a:p>
              <a:pPr defTabSz="457211">
                <a:defRPr/>
              </a:pPr>
              <a:r>
                <a:rPr lang="en-US" sz="1200" dirty="0">
                  <a:solidFill>
                    <a:prstClr val="black"/>
                  </a:solidFill>
                  <a:latin typeface="Calibri" panose="020F0502020204030204"/>
                </a:rPr>
                <a:t>Secondary Contact ….</a:t>
              </a:r>
            </a:p>
            <a:p>
              <a:pPr defTabSz="457211">
                <a:defRPr/>
              </a:pPr>
              <a:r>
                <a:rPr lang="en-US" sz="1200" dirty="0">
                  <a:solidFill>
                    <a:prstClr val="black"/>
                  </a:solidFill>
                  <a:latin typeface="Calibri" panose="020F0502020204030204"/>
                </a:rPr>
                <a:t>No direct input…..</a:t>
              </a:r>
            </a:p>
            <a:p>
              <a:pPr defTabSz="457211">
                <a:defRPr/>
              </a:pPr>
              <a:r>
                <a:rPr lang="en-US" sz="1200" dirty="0">
                  <a:solidFill>
                    <a:prstClr val="black"/>
                  </a:solidFill>
                  <a:latin typeface="Calibri" panose="020F0502020204030204"/>
                </a:rPr>
                <a:t>Academic and Vocational Governance</a:t>
              </a:r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013CB17B-ED91-72D8-D1F9-AD4D5D6CAF3F}"/>
                </a:ext>
              </a:extLst>
            </p:cNvPr>
            <p:cNvSpPr/>
            <p:nvPr/>
          </p:nvSpPr>
          <p:spPr>
            <a:xfrm>
              <a:off x="7631646" y="5994401"/>
              <a:ext cx="170194" cy="135467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endParaRPr lang="en-US" sz="1801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6D25A46E-2172-66C4-FE56-95371573CCF9}"/>
                </a:ext>
              </a:extLst>
            </p:cNvPr>
            <p:cNvSpPr/>
            <p:nvPr/>
          </p:nvSpPr>
          <p:spPr>
            <a:xfrm>
              <a:off x="7631649" y="6214533"/>
              <a:ext cx="170194" cy="135467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endParaRPr lang="en-US" sz="1801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31A6C812-0263-9AC9-D6A9-D69E7461E45C}"/>
                </a:ext>
              </a:extLst>
            </p:cNvPr>
            <p:cNvSpPr/>
            <p:nvPr/>
          </p:nvSpPr>
          <p:spPr>
            <a:xfrm>
              <a:off x="7631652" y="6417732"/>
              <a:ext cx="170194" cy="135467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endParaRPr lang="en-US" sz="1801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45598C21-2EEB-3142-F9F8-5C3B3EA4B157}"/>
                </a:ext>
              </a:extLst>
            </p:cNvPr>
            <p:cNvSpPr/>
            <p:nvPr/>
          </p:nvSpPr>
          <p:spPr>
            <a:xfrm>
              <a:off x="7631647" y="6603998"/>
              <a:ext cx="170194" cy="135467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endParaRPr lang="en-US" sz="1801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3E6D368A-187D-D7C2-4E47-48EC7E0572E2}"/>
                </a:ext>
              </a:extLst>
            </p:cNvPr>
            <p:cNvCxnSpPr/>
            <p:nvPr/>
          </p:nvCxnSpPr>
          <p:spPr>
            <a:xfrm>
              <a:off x="5626794" y="119941"/>
              <a:ext cx="11779" cy="802326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Arrow Connector 46">
              <a:extLst>
                <a:ext uri="{FF2B5EF4-FFF2-40B4-BE49-F238E27FC236}">
                  <a16:creationId xmlns:a16="http://schemas.microsoft.com/office/drawing/2014/main" id="{9F784C3C-D4AD-70AD-95F0-6FC169E1667C}"/>
                </a:ext>
              </a:extLst>
            </p:cNvPr>
            <p:cNvCxnSpPr>
              <a:cxnSpLocks/>
            </p:cNvCxnSpPr>
            <p:nvPr/>
          </p:nvCxnSpPr>
          <p:spPr>
            <a:xfrm>
              <a:off x="2249287" y="521104"/>
              <a:ext cx="3275908" cy="0"/>
            </a:xfrm>
            <a:prstGeom prst="straightConnector1">
              <a:avLst/>
            </a:prstGeom>
            <a:ln w="19050">
              <a:solidFill>
                <a:schemeClr val="tx1">
                  <a:lumMod val="95000"/>
                  <a:lumOff val="5000"/>
                </a:schemeClr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Arrow Connector 47">
              <a:extLst>
                <a:ext uri="{FF2B5EF4-FFF2-40B4-BE49-F238E27FC236}">
                  <a16:creationId xmlns:a16="http://schemas.microsoft.com/office/drawing/2014/main" id="{6924F15A-3D96-6073-34AF-575856778BCE}"/>
                </a:ext>
              </a:extLst>
            </p:cNvPr>
            <p:cNvCxnSpPr>
              <a:cxnSpLocks/>
            </p:cNvCxnSpPr>
            <p:nvPr/>
          </p:nvCxnSpPr>
          <p:spPr>
            <a:xfrm>
              <a:off x="5788351" y="521107"/>
              <a:ext cx="4204575" cy="0"/>
            </a:xfrm>
            <a:prstGeom prst="straightConnector1">
              <a:avLst/>
            </a:prstGeom>
            <a:ln w="19050">
              <a:solidFill>
                <a:schemeClr val="tx1">
                  <a:lumMod val="95000"/>
                  <a:lumOff val="5000"/>
                </a:schemeClr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Document 48">
              <a:extLst>
                <a:ext uri="{FF2B5EF4-FFF2-40B4-BE49-F238E27FC236}">
                  <a16:creationId xmlns:a16="http://schemas.microsoft.com/office/drawing/2014/main" id="{7173260F-70C6-9B00-5123-068F646E64ED}"/>
                </a:ext>
              </a:extLst>
            </p:cNvPr>
            <p:cNvSpPr/>
            <p:nvPr/>
          </p:nvSpPr>
          <p:spPr>
            <a:xfrm>
              <a:off x="3043740" y="1692680"/>
              <a:ext cx="901874" cy="675675"/>
            </a:xfrm>
            <a:prstGeom prst="flowChartDocumen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r>
                <a:rPr lang="en-US" sz="1100" dirty="0">
                  <a:solidFill>
                    <a:prstClr val="white"/>
                  </a:solidFill>
                  <a:latin typeface="Calibri" panose="020F0502020204030204"/>
                </a:rPr>
                <a:t>Module Directory</a:t>
              </a:r>
            </a:p>
          </p:txBody>
        </p:sp>
        <p:sp>
          <p:nvSpPr>
            <p:cNvPr id="50" name="Decision 49">
              <a:extLst>
                <a:ext uri="{FF2B5EF4-FFF2-40B4-BE49-F238E27FC236}">
                  <a16:creationId xmlns:a16="http://schemas.microsoft.com/office/drawing/2014/main" id="{805CD05A-04D5-1DA4-6D51-417EC463DA2D}"/>
                </a:ext>
              </a:extLst>
            </p:cNvPr>
            <p:cNvSpPr/>
            <p:nvPr/>
          </p:nvSpPr>
          <p:spPr>
            <a:xfrm>
              <a:off x="7220786" y="3964368"/>
              <a:ext cx="1024003" cy="786791"/>
            </a:xfrm>
            <a:prstGeom prst="flowChartDecision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r>
                <a:rPr lang="en-US" sz="1351" dirty="0">
                  <a:solidFill>
                    <a:prstClr val="white"/>
                  </a:solidFill>
                  <a:latin typeface="Calibri" panose="020F0502020204030204"/>
                </a:rPr>
                <a:t>AU</a:t>
              </a:r>
            </a:p>
          </p:txBody>
        </p:sp>
        <p:sp>
          <p:nvSpPr>
            <p:cNvPr id="51" name="Decision 50">
              <a:extLst>
                <a:ext uri="{FF2B5EF4-FFF2-40B4-BE49-F238E27FC236}">
                  <a16:creationId xmlns:a16="http://schemas.microsoft.com/office/drawing/2014/main" id="{5C29E75E-BE31-5772-18BE-50462F5EE6F3}"/>
                </a:ext>
              </a:extLst>
            </p:cNvPr>
            <p:cNvSpPr/>
            <p:nvPr/>
          </p:nvSpPr>
          <p:spPr>
            <a:xfrm>
              <a:off x="1104063" y="4275356"/>
              <a:ext cx="1101502" cy="786791"/>
            </a:xfrm>
            <a:prstGeom prst="flowChartDecision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lin ang="81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r>
                <a:rPr lang="en-US" sz="1100" dirty="0">
                  <a:solidFill>
                    <a:prstClr val="white"/>
                  </a:solidFill>
                  <a:latin typeface="Calibri" panose="020F0502020204030204"/>
                </a:rPr>
                <a:t>HSCA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519160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9E388-17E3-4F30-A8E4-A520A79AE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441" y="75857"/>
            <a:ext cx="11151029" cy="983711"/>
          </a:xfrm>
        </p:spPr>
        <p:txBody>
          <a:bodyPr>
            <a:normAutofit/>
          </a:bodyPr>
          <a:lstStyle/>
          <a:p>
            <a:r>
              <a:rPr lang="en-GB" sz="4400" dirty="0"/>
              <a:t>Programme Structure: HNC OME  </a:t>
            </a:r>
          </a:p>
        </p:txBody>
      </p:sp>
      <p:pic>
        <p:nvPicPr>
          <p:cNvPr id="8" name="Picture 7" descr="A blue and white table with text&#10;&#10;Description automatically generated">
            <a:extLst>
              <a:ext uri="{FF2B5EF4-FFF2-40B4-BE49-F238E27FC236}">
                <a16:creationId xmlns:a16="http://schemas.microsoft.com/office/drawing/2014/main" id="{F825EC54-AFC6-AE75-6DD8-632C774616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8983" y="626165"/>
            <a:ext cx="8484906" cy="5078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5737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B9E388-17E3-4F30-A8E4-A520A79AE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914400"/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Programme Structure: BEng OME  </a:t>
            </a:r>
          </a:p>
        </p:txBody>
      </p:sp>
      <p:pic>
        <p:nvPicPr>
          <p:cNvPr id="6" name="Picture 5" descr="A table of information&#10;&#10;Description automatically generated with medium confidence">
            <a:extLst>
              <a:ext uri="{FF2B5EF4-FFF2-40B4-BE49-F238E27FC236}">
                <a16:creationId xmlns:a16="http://schemas.microsoft.com/office/drawing/2014/main" id="{D82363BB-42D7-AB9D-760E-DE0C53B263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2079" y="28655"/>
            <a:ext cx="5865223" cy="6828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95042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B9E388-17E3-4F30-A8E4-A520A79AE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914400"/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Programme Structure: BEng Embedded Electronics  </a:t>
            </a:r>
          </a:p>
        </p:txBody>
      </p:sp>
      <p:pic>
        <p:nvPicPr>
          <p:cNvPr id="4" name="Picture 3" descr="A table of information&#10;&#10;Description automatically generated with medium confidence">
            <a:extLst>
              <a:ext uri="{FF2B5EF4-FFF2-40B4-BE49-F238E27FC236}">
                <a16:creationId xmlns:a16="http://schemas.microsoft.com/office/drawing/2014/main" id="{7C2DF2C5-9EDB-52E9-75ED-FBCF1F4E35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4086" y="-17819"/>
            <a:ext cx="644285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58763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1">
            <a:extLst>
              <a:ext uri="{FF2B5EF4-FFF2-40B4-BE49-F238E27FC236}">
                <a16:creationId xmlns:a16="http://schemas.microsoft.com/office/drawing/2014/main" id="{1A95671B-3CC6-4792-9114-B74FAEA22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117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7" name="Main graphic"/>
          <p:cNvPicPr/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2755191" y="890063"/>
            <a:ext cx="7219999" cy="291241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1DF7B17-A5A1-4A64-0EC2-CBF3865128EE}"/>
              </a:ext>
            </a:extLst>
          </p:cNvPr>
          <p:cNvSpPr txBox="1"/>
          <p:nvPr/>
        </p:nvSpPr>
        <p:spPr>
          <a:xfrm>
            <a:off x="447102" y="115802"/>
            <a:ext cx="591808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foundation:</a:t>
            </a:r>
          </a:p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ACDA 4005 – Principles of Systems Engineering. </a:t>
            </a:r>
          </a:p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ACDB 4010 – Study Skills</a:t>
            </a:r>
          </a:p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ACDA 4008 – Mathematics.  </a:t>
            </a:r>
          </a:p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ACDB 4007 – Physics OME</a:t>
            </a:r>
          </a:p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ACDB 4011 – Chemistry OME. </a:t>
            </a:r>
          </a:p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ACDA 4018 – Fundamentals of Electronics</a:t>
            </a:r>
          </a:p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ACDA 4019 – Principles of OME</a:t>
            </a:r>
          </a:p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ACDA 4020 – Human Factors</a:t>
            </a:r>
          </a:p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Understand:</a:t>
            </a:r>
          </a:p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ACCA 6020 – OME Major Project</a:t>
            </a:r>
          </a:p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Graphic 3" descr="Factory with solid fill">
            <a:extLst>
              <a:ext uri="{FF2B5EF4-FFF2-40B4-BE49-F238E27FC236}">
                <a16:creationId xmlns:a16="http://schemas.microsoft.com/office/drawing/2014/main" id="{1334C709-8A41-D8DB-4671-CE639E6C2F4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28005" y="5900190"/>
            <a:ext cx="914400" cy="914400"/>
          </a:xfrm>
          <a:prstGeom prst="rect">
            <a:avLst/>
          </a:prstGeom>
        </p:spPr>
      </p:pic>
      <p:pic>
        <p:nvPicPr>
          <p:cNvPr id="6" name="Graphic 5" descr="Truck with solid fill">
            <a:extLst>
              <a:ext uri="{FF2B5EF4-FFF2-40B4-BE49-F238E27FC236}">
                <a16:creationId xmlns:a16="http://schemas.microsoft.com/office/drawing/2014/main" id="{354E43B6-31C6-6126-E8C3-9DAE74D021F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40070" y="5160168"/>
            <a:ext cx="914400" cy="914400"/>
          </a:xfrm>
          <a:prstGeom prst="rect">
            <a:avLst/>
          </a:prstGeom>
        </p:spPr>
      </p:pic>
      <p:pic>
        <p:nvPicPr>
          <p:cNvPr id="8" name="Graphic 7" descr="Warehouse with solid fill">
            <a:extLst>
              <a:ext uri="{FF2B5EF4-FFF2-40B4-BE49-F238E27FC236}">
                <a16:creationId xmlns:a16="http://schemas.microsoft.com/office/drawing/2014/main" id="{C5E926D3-194B-C337-C5A6-CB88ABD09CF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99284" y="5814305"/>
            <a:ext cx="914400" cy="914400"/>
          </a:xfrm>
          <a:prstGeom prst="rect">
            <a:avLst/>
          </a:prstGeom>
        </p:spPr>
      </p:pic>
      <p:pic>
        <p:nvPicPr>
          <p:cNvPr id="10" name="Graphic 9" descr="Soldier female outline">
            <a:extLst>
              <a:ext uri="{FF2B5EF4-FFF2-40B4-BE49-F238E27FC236}">
                <a16:creationId xmlns:a16="http://schemas.microsoft.com/office/drawing/2014/main" id="{8776D920-0EA8-2146-78E8-48350721851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83446" y="4442705"/>
            <a:ext cx="914400" cy="914400"/>
          </a:xfrm>
          <a:prstGeom prst="rect">
            <a:avLst/>
          </a:prstGeom>
        </p:spPr>
      </p:pic>
      <p:pic>
        <p:nvPicPr>
          <p:cNvPr id="12" name="Graphic 11" descr="Partial sun outline">
            <a:extLst>
              <a:ext uri="{FF2B5EF4-FFF2-40B4-BE49-F238E27FC236}">
                <a16:creationId xmlns:a16="http://schemas.microsoft.com/office/drawing/2014/main" id="{C80E3F3C-32EF-1DAA-14EE-49B222EEE22D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155906" y="4373855"/>
            <a:ext cx="914400" cy="914400"/>
          </a:xfrm>
          <a:prstGeom prst="rect">
            <a:avLst/>
          </a:prstGeom>
        </p:spPr>
      </p:pic>
      <p:pic>
        <p:nvPicPr>
          <p:cNvPr id="14" name="Graphic 13" descr="Gavel with solid fill">
            <a:extLst>
              <a:ext uri="{FF2B5EF4-FFF2-40B4-BE49-F238E27FC236}">
                <a16:creationId xmlns:a16="http://schemas.microsoft.com/office/drawing/2014/main" id="{8B2B5737-D9D1-2E27-6F56-E618B5E35042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2124318" y="4374161"/>
            <a:ext cx="914400" cy="9144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694ADAD-EB26-7F7A-8194-75E1414199D6}"/>
              </a:ext>
            </a:extLst>
          </p:cNvPr>
          <p:cNvSpPr txBox="1"/>
          <p:nvPr/>
        </p:nvSpPr>
        <p:spPr>
          <a:xfrm>
            <a:off x="1230254" y="3241690"/>
            <a:ext cx="149117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ACDA 5009 - EMR</a:t>
            </a:r>
          </a:p>
        </p:txBody>
      </p:sp>
      <p:sp>
        <p:nvSpPr>
          <p:cNvPr id="18" name="Right Brace 17">
            <a:extLst>
              <a:ext uri="{FF2B5EF4-FFF2-40B4-BE49-F238E27FC236}">
                <a16:creationId xmlns:a16="http://schemas.microsoft.com/office/drawing/2014/main" id="{C7EF9BF2-77CA-3004-7964-F654D9D48129}"/>
              </a:ext>
            </a:extLst>
          </p:cNvPr>
          <p:cNvSpPr/>
          <p:nvPr/>
        </p:nvSpPr>
        <p:spPr>
          <a:xfrm rot="15073393">
            <a:off x="5137475" y="-1818717"/>
            <a:ext cx="892252" cy="6550245"/>
          </a:xfrm>
          <a:prstGeom prst="rightBrace">
            <a:avLst>
              <a:gd name="adj1" fmla="val 52850"/>
              <a:gd name="adj2" fmla="val 50000"/>
            </a:avLst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117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" name="Graphic 19" descr="Illustrator with solid fill">
            <a:extLst>
              <a:ext uri="{FF2B5EF4-FFF2-40B4-BE49-F238E27FC236}">
                <a16:creationId xmlns:a16="http://schemas.microsoft.com/office/drawing/2014/main" id="{F694435F-B3FA-175A-3B29-878146B3FC23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7108375" y="5754778"/>
            <a:ext cx="914400" cy="91440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D9BACBAC-E448-79F2-3F01-201C113A973D}"/>
              </a:ext>
            </a:extLst>
          </p:cNvPr>
          <p:cNvSpPr txBox="1"/>
          <p:nvPr/>
        </p:nvSpPr>
        <p:spPr>
          <a:xfrm>
            <a:off x="8120321" y="5865796"/>
            <a:ext cx="33196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ACDA 5007 – Computer Aided Engineering</a:t>
            </a:r>
          </a:p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ACDA 6021 – Data Capture &amp; Evaluation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BAFC00A-0270-A705-0CAD-B5360F615920}"/>
              </a:ext>
            </a:extLst>
          </p:cNvPr>
          <p:cNvSpPr txBox="1"/>
          <p:nvPr/>
        </p:nvSpPr>
        <p:spPr>
          <a:xfrm>
            <a:off x="2220535" y="5419577"/>
            <a:ext cx="3585597" cy="16004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ACDA 5013 – Safety &amp; Hazard Assessment</a:t>
            </a:r>
          </a:p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ACDA 5021 – Systems Engineering</a:t>
            </a:r>
          </a:p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ACDA 5022 – Group Project</a:t>
            </a:r>
          </a:p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ACDA 5023 – Nuclear Safety</a:t>
            </a:r>
          </a:p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ACDA 5024 – Technical Authoring</a:t>
            </a:r>
          </a:p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ACDA 6022 – OME Safety Management &amp; Law</a:t>
            </a:r>
          </a:p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E9C7213-ED70-0DA6-7A2D-F283DF7E007F}"/>
              </a:ext>
            </a:extLst>
          </p:cNvPr>
          <p:cNvSpPr txBox="1"/>
          <p:nvPr/>
        </p:nvSpPr>
        <p:spPr>
          <a:xfrm>
            <a:off x="1244312" y="3597483"/>
            <a:ext cx="26057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ACDB 5011 –</a:t>
            </a:r>
          </a:p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Instumentation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&amp; Control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B4B00B1-CD15-3821-570A-0D965123613E}"/>
              </a:ext>
            </a:extLst>
          </p:cNvPr>
          <p:cNvSpPr txBox="1"/>
          <p:nvPr/>
        </p:nvSpPr>
        <p:spPr>
          <a:xfrm>
            <a:off x="10018233" y="1096389"/>
            <a:ext cx="21566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ACDB 5011 – </a:t>
            </a:r>
          </a:p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Instrumentation &amp; Control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C0FA8E8-F5CB-8281-CAFE-4DC803AD7F43}"/>
              </a:ext>
            </a:extLst>
          </p:cNvPr>
          <p:cNvSpPr txBox="1"/>
          <p:nvPr/>
        </p:nvSpPr>
        <p:spPr>
          <a:xfrm>
            <a:off x="5861900" y="4442705"/>
            <a:ext cx="3271473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ACDA 6020 - Advanced Chemistry of OME</a:t>
            </a:r>
          </a:p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ACDB 5015 – Advanced Physics OME</a:t>
            </a:r>
          </a:p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ACDB 6008 – Scientific Principles of OME</a:t>
            </a:r>
          </a:p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ACDA 6016 – Material Science</a:t>
            </a:r>
          </a:p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3" name="Graphic 32" descr="Bullseye with solid fill">
            <a:extLst>
              <a:ext uri="{FF2B5EF4-FFF2-40B4-BE49-F238E27FC236}">
                <a16:creationId xmlns:a16="http://schemas.microsoft.com/office/drawing/2014/main" id="{A82052D1-EAAF-3E19-1273-9FE0D5E9A808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9749036" y="4373124"/>
            <a:ext cx="914400" cy="914400"/>
          </a:xfrm>
          <a:prstGeom prst="rect">
            <a:avLst/>
          </a:prstGeom>
        </p:spPr>
      </p:pic>
      <p:pic>
        <p:nvPicPr>
          <p:cNvPr id="35" name="Picture 34" descr="A rocket launching into the sky&#10;&#10;Description automatically generated with low confidence">
            <a:extLst>
              <a:ext uri="{FF2B5EF4-FFF2-40B4-BE49-F238E27FC236}">
                <a16:creationId xmlns:a16="http://schemas.microsoft.com/office/drawing/2014/main" id="{4353DE96-5B7C-A13B-7316-CA8F059B91D5}"/>
              </a:ext>
            </a:extLst>
          </p:cNvPr>
          <p:cNvPicPr>
            <a:picLocks noChangeAspect="1"/>
          </p:cNvPicPr>
          <p:nvPr/>
        </p:nvPicPr>
        <p:blipFill>
          <a:blip r:embed="rId20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690354" y="4506119"/>
            <a:ext cx="1117600" cy="654050"/>
          </a:xfrm>
          <a:prstGeom prst="rect">
            <a:avLst/>
          </a:prstGeom>
        </p:spPr>
      </p:pic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3770B957-7B8C-616B-A673-5E38C2E2EF70}"/>
              </a:ext>
            </a:extLst>
          </p:cNvPr>
          <p:cNvCxnSpPr>
            <a:cxnSpLocks/>
          </p:cNvCxnSpPr>
          <p:nvPr/>
        </p:nvCxnSpPr>
        <p:spPr>
          <a:xfrm flipH="1" flipV="1">
            <a:off x="5408759" y="2932994"/>
            <a:ext cx="940717" cy="146589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7AC1CADE-D761-7840-B359-291BF00E7E5E}"/>
              </a:ext>
            </a:extLst>
          </p:cNvPr>
          <p:cNvCxnSpPr>
            <a:cxnSpLocks/>
          </p:cNvCxnSpPr>
          <p:nvPr/>
        </p:nvCxnSpPr>
        <p:spPr>
          <a:xfrm flipH="1" flipV="1">
            <a:off x="6956265" y="2619796"/>
            <a:ext cx="575296" cy="1510553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C68CD996-7A57-32A2-C7E2-02905B8F5925}"/>
              </a:ext>
            </a:extLst>
          </p:cNvPr>
          <p:cNvCxnSpPr>
            <a:cxnSpLocks/>
          </p:cNvCxnSpPr>
          <p:nvPr/>
        </p:nvCxnSpPr>
        <p:spPr>
          <a:xfrm flipV="1">
            <a:off x="8655414" y="1729734"/>
            <a:ext cx="353300" cy="2357462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ECD47AFF-25FC-E1B6-A7CA-579323D6A96D}"/>
              </a:ext>
            </a:extLst>
          </p:cNvPr>
          <p:cNvSpPr txBox="1"/>
          <p:nvPr/>
        </p:nvSpPr>
        <p:spPr>
          <a:xfrm>
            <a:off x="10540641" y="3978338"/>
            <a:ext cx="149117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ACDA 5009 - EMR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B466AC6C-2FB9-4715-73DA-9CAFBB906B11}"/>
              </a:ext>
            </a:extLst>
          </p:cNvPr>
          <p:cNvSpPr txBox="1"/>
          <p:nvPr/>
        </p:nvSpPr>
        <p:spPr>
          <a:xfrm>
            <a:off x="10623631" y="5292401"/>
            <a:ext cx="100649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ACDB 5011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21F4AFE9-CBD9-4CEB-E49E-0959C946B62D}"/>
              </a:ext>
            </a:extLst>
          </p:cNvPr>
          <p:cNvSpPr txBox="1"/>
          <p:nvPr/>
        </p:nvSpPr>
        <p:spPr>
          <a:xfrm>
            <a:off x="8893978" y="163434"/>
            <a:ext cx="30535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OME Level 4 to Level 6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02CA2295-5EA9-827C-44EA-53DCABE4214B}"/>
              </a:ext>
            </a:extLst>
          </p:cNvPr>
          <p:cNvSpPr txBox="1"/>
          <p:nvPr/>
        </p:nvSpPr>
        <p:spPr>
          <a:xfrm>
            <a:off x="3359059" y="4369439"/>
            <a:ext cx="1423788" cy="954107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pPr marL="0" marR="0" lvl="0" indent="0" algn="ctr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OME </a:t>
            </a:r>
          </a:p>
          <a:p>
            <a:pPr marL="0" marR="0" lvl="0" indent="0" algn="ctr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CADMID</a:t>
            </a:r>
          </a:p>
        </p:txBody>
      </p:sp>
      <p:sp>
        <p:nvSpPr>
          <p:cNvPr id="3" name="Left Arrow 2">
            <a:extLst>
              <a:ext uri="{FF2B5EF4-FFF2-40B4-BE49-F238E27FC236}">
                <a16:creationId xmlns:a16="http://schemas.microsoft.com/office/drawing/2014/main" id="{853A2A35-79B4-C4C7-9210-59C986343F33}"/>
              </a:ext>
            </a:extLst>
          </p:cNvPr>
          <p:cNvSpPr/>
          <p:nvPr/>
        </p:nvSpPr>
        <p:spPr>
          <a:xfrm>
            <a:off x="5041560" y="4651736"/>
            <a:ext cx="490769" cy="357178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117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Left Arrow 4">
            <a:extLst>
              <a:ext uri="{FF2B5EF4-FFF2-40B4-BE49-F238E27FC236}">
                <a16:creationId xmlns:a16="http://schemas.microsoft.com/office/drawing/2014/main" id="{E85ACE3C-8848-93A4-1043-CE4C5614436B}"/>
              </a:ext>
            </a:extLst>
          </p:cNvPr>
          <p:cNvSpPr/>
          <p:nvPr/>
        </p:nvSpPr>
        <p:spPr>
          <a:xfrm rot="10800000">
            <a:off x="9195820" y="4651736"/>
            <a:ext cx="490769" cy="357178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35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117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Graphic 8" descr="List with solid fill">
            <a:extLst>
              <a:ext uri="{FF2B5EF4-FFF2-40B4-BE49-F238E27FC236}">
                <a16:creationId xmlns:a16="http://schemas.microsoft.com/office/drawing/2014/main" id="{EA591E04-823E-F1FD-893F-06CEC8C8B757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tretch>
            <a:fillRect/>
          </a:stretch>
        </p:blipFill>
        <p:spPr>
          <a:xfrm>
            <a:off x="1537397" y="2020434"/>
            <a:ext cx="914400" cy="914400"/>
          </a:xfrm>
          <a:prstGeom prst="rect">
            <a:avLst/>
          </a:prstGeom>
        </p:spPr>
      </p:pic>
      <p:pic>
        <p:nvPicPr>
          <p:cNvPr id="13" name="Graphic 12" descr="Meeting outline">
            <a:extLst>
              <a:ext uri="{FF2B5EF4-FFF2-40B4-BE49-F238E27FC236}">
                <a16:creationId xmlns:a16="http://schemas.microsoft.com/office/drawing/2014/main" id="{9838C09E-1AE7-76B8-E3B0-7A35332D1353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tretch>
            <a:fillRect/>
          </a:stretch>
        </p:blipFill>
        <p:spPr>
          <a:xfrm>
            <a:off x="1122219" y="5054640"/>
            <a:ext cx="914400" cy="9144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FE54B-3901-41A1-9ACF-6F65B06FE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Our Ethos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FE88A-1C43-4FDA-825F-EBCCA506F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927" y="1164294"/>
            <a:ext cx="8136905" cy="2736304"/>
          </a:xfrm>
        </p:spPr>
        <p:txBody>
          <a:bodyPr>
            <a:normAutofit lnSpcReduction="10000"/>
          </a:bodyPr>
          <a:lstStyle/>
          <a:p>
            <a:pPr marL="457211" indent="-457211"/>
            <a:r>
              <a:rPr lang="en-GB" dirty="0">
                <a:solidFill>
                  <a:schemeClr val="tx1"/>
                </a:solidFill>
              </a:rPr>
              <a:t>Respect and support every individual </a:t>
            </a:r>
          </a:p>
          <a:p>
            <a:pPr marL="457211" indent="-457211"/>
            <a:r>
              <a:rPr lang="en-GB" dirty="0">
                <a:solidFill>
                  <a:schemeClr val="tx1"/>
                </a:solidFill>
              </a:rPr>
              <a:t>Provide you with best learning and teaching experience </a:t>
            </a:r>
          </a:p>
          <a:p>
            <a:pPr marL="457211" indent="-457211"/>
            <a:r>
              <a:rPr lang="en-GB" dirty="0">
                <a:solidFill>
                  <a:schemeClr val="tx1"/>
                </a:solidFill>
              </a:rPr>
              <a:t>Work with industries</a:t>
            </a:r>
          </a:p>
          <a:p>
            <a:pPr marL="457211" indent="-457211"/>
            <a:r>
              <a:rPr lang="en-GB" dirty="0">
                <a:solidFill>
                  <a:schemeClr val="tx1"/>
                </a:solidFill>
              </a:rPr>
              <a:t>Inclusive and team working </a:t>
            </a:r>
          </a:p>
          <a:p>
            <a:pPr marL="457211" indent="-457211"/>
            <a:r>
              <a:rPr lang="en-GB" dirty="0">
                <a:solidFill>
                  <a:schemeClr val="tx1"/>
                </a:solidFill>
              </a:rPr>
              <a:t>Student voice</a:t>
            </a:r>
          </a:p>
          <a:p>
            <a:pPr marL="457211" indent="-457211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88F47B-26DB-4347-990A-D765C3651730}"/>
              </a:ext>
            </a:extLst>
          </p:cNvPr>
          <p:cNvSpPr txBox="1"/>
          <p:nvPr/>
        </p:nvSpPr>
        <p:spPr>
          <a:xfrm>
            <a:off x="4968323" y="456407"/>
            <a:ext cx="290843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Our Ethos</a:t>
            </a:r>
          </a:p>
        </p:txBody>
      </p:sp>
    </p:spTree>
    <p:extLst>
      <p:ext uri="{BB962C8B-B14F-4D97-AF65-F5344CB8AC3E}">
        <p14:creationId xmlns:p14="http://schemas.microsoft.com/office/powerpoint/2010/main" val="10358994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E8BC1647-DFA1-FC84-052B-E3AEE07EA4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1" y="1250579"/>
            <a:ext cx="11481847" cy="4150983"/>
          </a:xfrm>
        </p:spPr>
        <p:txBody>
          <a:bodyPr wrap="square">
            <a:normAutofit lnSpcReduction="10000"/>
          </a:bodyPr>
          <a:lstStyle/>
          <a:p>
            <a:r>
              <a:rPr lang="en-US" dirty="0">
                <a:solidFill>
                  <a:schemeClr val="tx1"/>
                </a:solidFill>
              </a:rPr>
              <a:t>You are now in Higher Education</a:t>
            </a:r>
          </a:p>
          <a:p>
            <a:r>
              <a:rPr lang="en-US" dirty="0">
                <a:solidFill>
                  <a:schemeClr val="tx1"/>
                </a:solidFill>
              </a:rPr>
              <a:t>Adult Rules for Adults……..you are in paid employment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24% taught study 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76% independent study and reflection</a:t>
            </a:r>
          </a:p>
          <a:p>
            <a:r>
              <a:rPr lang="en-US" dirty="0">
                <a:solidFill>
                  <a:schemeClr val="tx1"/>
                </a:solidFill>
              </a:rPr>
              <a:t>Contract between UWTSD and your employers: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Two weeks block (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HNC 1 week block</a:t>
            </a:r>
            <a:r>
              <a:rPr lang="en-US" dirty="0">
                <a:solidFill>
                  <a:schemeClr val="tx1"/>
                </a:solidFill>
              </a:rPr>
              <a:t>)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Monday 0900 start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Friday 1500 </a:t>
            </a:r>
            <a:r>
              <a:rPr lang="en-US" dirty="0" err="1">
                <a:solidFill>
                  <a:schemeClr val="tx1"/>
                </a:solidFill>
              </a:rPr>
              <a:t>hrs</a:t>
            </a:r>
            <a:r>
              <a:rPr lang="en-US" dirty="0">
                <a:solidFill>
                  <a:schemeClr val="tx1"/>
                </a:solidFill>
              </a:rPr>
              <a:t> finish</a:t>
            </a:r>
          </a:p>
          <a:p>
            <a:r>
              <a:rPr lang="en-US" b="1" dirty="0">
                <a:solidFill>
                  <a:schemeClr val="tx1"/>
                </a:solidFill>
              </a:rPr>
              <a:t>Lecturers </a:t>
            </a:r>
            <a:r>
              <a:rPr lang="en-US" b="1" dirty="0">
                <a:solidFill>
                  <a:srgbClr val="FF0000"/>
                </a:solidFill>
              </a:rPr>
              <a:t>CANNOT</a:t>
            </a:r>
            <a:r>
              <a:rPr lang="en-US" b="1" dirty="0">
                <a:solidFill>
                  <a:schemeClr val="tx1"/>
                </a:solidFill>
              </a:rPr>
              <a:t> change timetables once set by Timetabling as the apprenticeships are set within BLOCKS of LEARNING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C28FE3-0B7A-AB2D-350E-84153939B685}"/>
              </a:ext>
            </a:extLst>
          </p:cNvPr>
          <p:cNvSpPr txBox="1"/>
          <p:nvPr/>
        </p:nvSpPr>
        <p:spPr>
          <a:xfrm>
            <a:off x="107578" y="296234"/>
            <a:ext cx="1002367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423">
              <a:defRPr/>
            </a:pPr>
            <a:r>
              <a:rPr lang="en-GB" sz="4000" dirty="0">
                <a:solidFill>
                  <a:schemeClr val="accent1">
                    <a:lumMod val="75000"/>
                  </a:schemeClr>
                </a:solidFill>
                <a:latin typeface="Calibri" panose="020F0502020204030204"/>
              </a:rPr>
              <a:t>Working Hours &amp; Personal Commitment</a:t>
            </a:r>
          </a:p>
        </p:txBody>
      </p:sp>
    </p:spTree>
    <p:extLst>
      <p:ext uri="{BB962C8B-B14F-4D97-AF65-F5344CB8AC3E}">
        <p14:creationId xmlns:p14="http://schemas.microsoft.com/office/powerpoint/2010/main" val="23750397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9E388-17E3-4F30-A8E4-A520A79AE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372" y="274639"/>
            <a:ext cx="11151029" cy="983711"/>
          </a:xfrm>
        </p:spPr>
        <p:txBody>
          <a:bodyPr>
            <a:normAutofit/>
          </a:bodyPr>
          <a:lstStyle/>
          <a:p>
            <a:r>
              <a:rPr lang="en-GB" sz="4400" dirty="0"/>
              <a:t>To start with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6EB31-42FC-4340-A92E-0B032F223C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618" y="1167513"/>
            <a:ext cx="5706718" cy="2883152"/>
          </a:xfrm>
        </p:spPr>
        <p:txBody>
          <a:bodyPr/>
          <a:lstStyle/>
          <a:p>
            <a:pPr marL="457211" indent="-457211"/>
            <a:r>
              <a:rPr lang="en-GB" dirty="0"/>
              <a:t>Enrolment</a:t>
            </a:r>
          </a:p>
          <a:p>
            <a:pPr marL="457211" indent="-457211"/>
            <a:r>
              <a:rPr lang="en-GB" dirty="0"/>
              <a:t>UWTSD Hwb App</a:t>
            </a:r>
          </a:p>
          <a:p>
            <a:pPr marL="457211" indent="-457211"/>
            <a:r>
              <a:rPr lang="en-GB" dirty="0"/>
              <a:t>IT Support – Login, Moodle, etc</a:t>
            </a:r>
          </a:p>
          <a:p>
            <a:pPr marL="457211" indent="-457211"/>
            <a:r>
              <a:rPr lang="en-GB" dirty="0"/>
              <a:t>Parking 	</a:t>
            </a:r>
          </a:p>
          <a:p>
            <a:pPr marL="457211" indent="-457211"/>
            <a:r>
              <a:rPr lang="en-GB" dirty="0"/>
              <a:t>Timetable </a:t>
            </a:r>
          </a:p>
          <a:p>
            <a:pPr marL="457211" indent="-457211"/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86CB0F3-BD6E-44FA-984F-B1189878822D}"/>
              </a:ext>
            </a:extLst>
          </p:cNvPr>
          <p:cNvSpPr txBox="1">
            <a:spLocks/>
          </p:cNvSpPr>
          <p:nvPr/>
        </p:nvSpPr>
        <p:spPr>
          <a:xfrm>
            <a:off x="5014296" y="397906"/>
            <a:ext cx="4999383" cy="646343"/>
          </a:xfr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800" b="1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34919638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7A66F-444A-4354-BDCF-8E59D2299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Few points to remember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DBAA0B-0C36-4D0F-8517-9F7DB9A07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6" y="1498398"/>
            <a:ext cx="11481847" cy="3575934"/>
          </a:xfrm>
        </p:spPr>
        <p:txBody>
          <a:bodyPr>
            <a:noAutofit/>
          </a:bodyPr>
          <a:lstStyle/>
          <a:p>
            <a:r>
              <a:rPr lang="en-GB" sz="2400" dirty="0"/>
              <a:t>Team working</a:t>
            </a:r>
          </a:p>
          <a:p>
            <a:r>
              <a:rPr lang="en-GB" sz="2400" dirty="0"/>
              <a:t>Time management</a:t>
            </a:r>
          </a:p>
          <a:p>
            <a:r>
              <a:rPr lang="en-GB" sz="2400" dirty="0"/>
              <a:t>Do not leave till late</a:t>
            </a:r>
          </a:p>
          <a:p>
            <a:r>
              <a:rPr lang="en-GB" sz="2400" dirty="0"/>
              <a:t>Talk to us</a:t>
            </a:r>
          </a:p>
          <a:p>
            <a:r>
              <a:rPr lang="en-GB" sz="2400" dirty="0"/>
              <a:t>We are here to support you.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0A84D2A-83C4-4190-92C5-E6E1DFD7BF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557" y="1141335"/>
            <a:ext cx="6275982" cy="4290062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1DC52C4E-B770-B9C0-BECD-CF799CE29261}"/>
              </a:ext>
            </a:extLst>
          </p:cNvPr>
          <p:cNvSpPr txBox="1">
            <a:spLocks/>
          </p:cNvSpPr>
          <p:nvPr/>
        </p:nvSpPr>
        <p:spPr>
          <a:xfrm>
            <a:off x="298175" y="381564"/>
            <a:ext cx="7998661" cy="646343"/>
          </a:xfrm>
          <a:prstGeom prst="rect">
            <a:avLst/>
          </a:prstGeom>
        </p:spPr>
        <p:txBody>
          <a:bodyPr vert="horz" lIns="91440" tIns="45721" rIns="91440" bIns="45721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Few points to remember!!!</a:t>
            </a:r>
          </a:p>
        </p:txBody>
      </p:sp>
    </p:spTree>
    <p:extLst>
      <p:ext uri="{BB962C8B-B14F-4D97-AF65-F5344CB8AC3E}">
        <p14:creationId xmlns:p14="http://schemas.microsoft.com/office/powerpoint/2010/main" val="2034053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1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2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3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4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5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7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8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9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1_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2_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5" ma:contentTypeDescription="Create a new document." ma:contentTypeScope="" ma:versionID="f22164921e69ada7df33b474d3dcac3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e2230e2f827e95bf01ad4d49bcae7e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EF079D1-1937-46A9-8B1E-F35D61BAF4D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834</TotalTime>
  <Words>672</Words>
  <Application>Microsoft Macintosh PowerPoint</Application>
  <PresentationFormat>Widescreen</PresentationFormat>
  <Paragraphs>185</Paragraphs>
  <Slides>14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14</vt:i4>
      </vt:variant>
    </vt:vector>
  </HeadingPairs>
  <TitlesOfParts>
    <vt:vector size="39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1_UWTSD 200_Subtitle 3</vt:lpstr>
      <vt:lpstr>2_UWTSD 200_Subtitle 3</vt:lpstr>
      <vt:lpstr>3_UWTSD 200_Subtitle 3</vt:lpstr>
      <vt:lpstr>4_UWTSD 200_Subtitle 3</vt:lpstr>
      <vt:lpstr>5_UWTSD 200_Subtitle 3</vt:lpstr>
      <vt:lpstr>6_UWTSD 200_Subtitle 3</vt:lpstr>
      <vt:lpstr>7_UWTSD 200_Subtitle 3</vt:lpstr>
      <vt:lpstr>8_UWTSD 200_Subtitle 3</vt:lpstr>
      <vt:lpstr>9_UWTSD 200_Subtitle 3</vt:lpstr>
      <vt:lpstr>UWTSD 200_Text 1</vt:lpstr>
      <vt:lpstr>UWTSD 200_Text 3</vt:lpstr>
      <vt:lpstr>UWTSD 200_Text 5</vt:lpstr>
      <vt:lpstr>UWTSD Logo Variations with Image Behind</vt:lpstr>
      <vt:lpstr>1_UWTSD 200_Subtitle 2</vt:lpstr>
      <vt:lpstr>2_UWTSD 200_Subtitle 2</vt:lpstr>
      <vt:lpstr>UWTSD 200_Subtitle 2</vt:lpstr>
      <vt:lpstr>PowerPoint Presentation</vt:lpstr>
      <vt:lpstr>PowerPoint Presentation</vt:lpstr>
      <vt:lpstr>PowerPoint Presentation</vt:lpstr>
      <vt:lpstr>OME Programme Core Team </vt:lpstr>
      <vt:lpstr>Embedded Programme Core Team </vt:lpstr>
      <vt:lpstr>Programme Management  and Governance</vt:lpstr>
      <vt:lpstr>Programme Structure: HNC OME  </vt:lpstr>
      <vt:lpstr>Programme Structure: BEng OME  </vt:lpstr>
      <vt:lpstr>Programme Structure: BEng Embedded Electronics  </vt:lpstr>
      <vt:lpstr>PowerPoint Presentation</vt:lpstr>
      <vt:lpstr>Our Ethos</vt:lpstr>
      <vt:lpstr>PowerPoint Presentation</vt:lpstr>
      <vt:lpstr>To start with </vt:lpstr>
      <vt:lpstr>Few points to remember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Gareth Collett</cp:lastModifiedBy>
  <cp:revision>74</cp:revision>
  <dcterms:created xsi:type="dcterms:W3CDTF">2021-03-09T15:35:42Z</dcterms:created>
  <dcterms:modified xsi:type="dcterms:W3CDTF">2023-12-11T09:24:15Z</dcterms:modified>
</cp:coreProperties>
</file>