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12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48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</p:sldIdLst>
  <p:sldSz cy="6858000" cx="12192000"/>
  <p:notesSz cx="6858000" cy="9144000"/>
  <p:embeddedFontLst>
    <p:embeddedFont>
      <p:font typeface="Play"/>
      <p:regular r:id="rId17"/>
      <p:bold r:id="rId18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GoogleSlidesCustomDataVersion2">
      <go:slidesCustomData xmlns:go="http://customooxmlschemas.google.com/" r:id="rId19" roundtripDataSignature="AMtx7mg+TLR1GKndCq/DsrbNbr8XAU9Ohw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7.xml"/><Relationship Id="rId10" Type="http://schemas.openxmlformats.org/officeDocument/2006/relationships/slide" Target="slides/slide6.xml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slide" Target="slides/slide5.xml"/><Relationship Id="rId15" Type="http://schemas.openxmlformats.org/officeDocument/2006/relationships/slide" Target="slides/slide11.xml"/><Relationship Id="rId14" Type="http://schemas.openxmlformats.org/officeDocument/2006/relationships/slide" Target="slides/slide10.xml"/><Relationship Id="rId17" Type="http://schemas.openxmlformats.org/officeDocument/2006/relationships/font" Target="fonts/Play-regular.fntdata"/><Relationship Id="rId16" Type="http://schemas.openxmlformats.org/officeDocument/2006/relationships/slide" Target="slides/slide12.xml"/><Relationship Id="rId5" Type="http://schemas.openxmlformats.org/officeDocument/2006/relationships/slide" Target="slides/slide1.xml"/><Relationship Id="rId19" Type="http://customschemas.google.com/relationships/presentationmetadata" Target="metadata"/><Relationship Id="rId6" Type="http://schemas.openxmlformats.org/officeDocument/2006/relationships/slide" Target="slides/slide2.xml"/><Relationship Id="rId18" Type="http://schemas.openxmlformats.org/officeDocument/2006/relationships/font" Target="fonts/Play-bold.fntdata"/><Relationship Id="rId7" Type="http://schemas.openxmlformats.org/officeDocument/2006/relationships/slide" Target="slides/slide3.xml"/><Relationship Id="rId8" Type="http://schemas.openxmlformats.org/officeDocument/2006/relationships/slide" Target="slides/slide4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2" name="Google Shape;82;p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6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8" name="Google Shape;88;p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7" name="Google Shape;97;p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4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6" name="Google Shape;106;p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5" name="Google Shape;115;p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2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4" name="Google Shape;124;p6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2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4" name="Google Shape;134;p7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2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4" name="Google Shape;144;p8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3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5" name="Google Shape;155;p9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4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p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6" name="Google Shape;166;p10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5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g37061de19f3_0_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7" name="Google Shape;177;g37061de19f3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0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Google Shape;181;p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2" name="Google Shape;182;p1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13"/>
          <p:cNvSpPr txBox="1"/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Play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" name="Google Shape;13;p13"/>
          <p:cNvSpPr txBox="1"/>
          <p:nvPr>
            <p:ph idx="1" type="subTitle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/>
        </p:txBody>
      </p:sp>
      <p:sp>
        <p:nvSpPr>
          <p:cNvPr id="14" name="Google Shape;14;p13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" name="Google Shape;15;p13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" name="Google Shape;16;p13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14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14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0" name="Google Shape;20;p14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1" name="Google Shape;21;p14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2" name="Google Shape;22;p14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23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15"/>
          <p:cNvSpPr txBox="1"/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Play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15"/>
          <p:cNvSpPr txBox="1"/>
          <p:nvPr>
            <p:ph idx="1" type="body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757575"/>
              </a:buClr>
              <a:buSzPts val="2400"/>
              <a:buNone/>
              <a:defRPr sz="2400">
                <a:solidFill>
                  <a:srgbClr val="757575"/>
                </a:solidFill>
              </a:defRPr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2000"/>
              <a:buNone/>
              <a:defRPr sz="2000">
                <a:solidFill>
                  <a:srgbClr val="757575"/>
                </a:solidFill>
              </a:defRPr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800"/>
              <a:buNone/>
              <a:defRPr sz="1800">
                <a:solidFill>
                  <a:srgbClr val="757575"/>
                </a:solidFill>
              </a:defRPr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9pPr>
          </a:lstStyle>
          <a:p/>
        </p:txBody>
      </p:sp>
      <p:sp>
        <p:nvSpPr>
          <p:cNvPr id="26" name="Google Shape;26;p15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7" name="Google Shape;27;p15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8" name="Google Shape;28;p15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29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16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16"/>
          <p:cNvSpPr txBox="1"/>
          <p:nvPr>
            <p:ph idx="1" type="body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2" name="Google Shape;32;p16"/>
          <p:cNvSpPr txBox="1"/>
          <p:nvPr>
            <p:ph idx="2" type="body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3" name="Google Shape;33;p16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4" name="Google Shape;34;p16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16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17"/>
          <p:cNvSpPr txBox="1"/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17"/>
          <p:cNvSpPr txBox="1"/>
          <p:nvPr>
            <p:ph idx="1" type="body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39" name="Google Shape;39;p17"/>
          <p:cNvSpPr txBox="1"/>
          <p:nvPr>
            <p:ph idx="2" type="body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0" name="Google Shape;40;p17"/>
          <p:cNvSpPr txBox="1"/>
          <p:nvPr>
            <p:ph idx="3" type="body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1" name="Google Shape;41;p17"/>
          <p:cNvSpPr txBox="1"/>
          <p:nvPr>
            <p:ph idx="4" type="body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2" name="Google Shape;42;p17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3" name="Google Shape;43;p17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4" name="Google Shape;44;p17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18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18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" name="Google Shape;48;p18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9" name="Google Shape;49;p18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9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19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19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20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20"/>
          <p:cNvSpPr txBox="1"/>
          <p:nvPr>
            <p:ph idx="1" type="body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indent="-3810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indent="-355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indent="-355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57" name="Google Shape;57;p20"/>
          <p:cNvSpPr txBox="1"/>
          <p:nvPr>
            <p:ph idx="2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58" name="Google Shape;58;p20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20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20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21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21"/>
          <p:cNvSpPr/>
          <p:nvPr>
            <p:ph idx="2" type="pic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21"/>
          <p:cNvSpPr txBox="1"/>
          <p:nvPr>
            <p:ph idx="1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65" name="Google Shape;65;p21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2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21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22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22"/>
          <p:cNvSpPr txBox="1"/>
          <p:nvPr>
            <p:ph idx="1" type="body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1" name="Google Shape;71;p22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2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22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23"/>
          <p:cNvSpPr txBox="1"/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" name="Google Shape;76;p23"/>
          <p:cNvSpPr txBox="1"/>
          <p:nvPr>
            <p:ph idx="1" type="body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7" name="Google Shape;77;p23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23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" name="Google Shape;79;p23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2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Play"/>
              <a:buNone/>
              <a:defRPr b="0" i="0" sz="4400" u="none" cap="none" strike="noStrike">
                <a:solidFill>
                  <a:schemeClr val="dk1"/>
                </a:solidFill>
                <a:latin typeface="Play"/>
                <a:ea typeface="Play"/>
                <a:cs typeface="Play"/>
                <a:sym typeface="Play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7" name="Google Shape;7;p12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" name="Google Shape;8;p12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9" name="Google Shape;9;p1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0" name="Google Shape;10;p12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2.jp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2.jp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2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2.jp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2.jp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2.jp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2.jp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2.jp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2.jp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2.jp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3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2.jpg"/><Relationship Id="rId4" Type="http://schemas.openxmlformats.org/officeDocument/2006/relationships/hyperlink" Target="https://uk.sagepub.com/en-gb/eur/reflective-practice-for-policing-students/book238593" TargetMode="External"/><Relationship Id="rId11" Type="http://schemas.openxmlformats.org/officeDocument/2006/relationships/hyperlink" Target="https://www.college.police.uk/guidance/problem-solving-policing/sara-model" TargetMode="External"/><Relationship Id="rId10" Type="http://schemas.openxmlformats.org/officeDocument/2006/relationships/hyperlink" Target="https://www.gov.scot/publications/evaluation-police-fire-reform-year-3-thematic-case-study-partnership/pages/3/" TargetMode="External"/><Relationship Id="rId12" Type="http://schemas.openxmlformats.org/officeDocument/2006/relationships/hyperlink" Target="https://news.npcc.police.uk/releases/policing-health-and-social-care-consensus" TargetMode="External"/><Relationship Id="rId9" Type="http://schemas.openxmlformats.org/officeDocument/2006/relationships/hyperlink" Target="http://www.gov.scot" TargetMode="External"/><Relationship Id="rId5" Type="http://schemas.openxmlformats.org/officeDocument/2006/relationships/hyperlink" Target="https://www.college.police.uk/guidance/vulnerability-related-risks/communication" TargetMode="External"/><Relationship Id="rId6" Type="http://schemas.openxmlformats.org/officeDocument/2006/relationships/hyperlink" Target="https://www.college.police.uk/guidance/effective-supervision/communicating-effectively" TargetMode="External"/><Relationship Id="rId7" Type="http://schemas.openxmlformats.org/officeDocument/2006/relationships/hyperlink" Target="http://www.dorset.police.uk/police-forces/dorset-police/areas/about-us/about-us/dorset-police-2024/collaboration" TargetMode="External"/><Relationship Id="rId8" Type="http://schemas.openxmlformats.org/officeDocument/2006/relationships/hyperlink" Target="https://pds.police.uk/case-study-improving-knowledge-sharing-across-uk-policin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"/>
          <p:cNvSpPr txBox="1"/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 fontScale="90000"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Play"/>
              <a:buNone/>
            </a:pPr>
            <a:r>
              <a:rPr b="1" lang="en-US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Title</a:t>
            </a:r>
            <a:r>
              <a:rPr lang="en-US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: </a:t>
            </a:r>
            <a:r>
              <a:rPr i="1" lang="en-US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Collaboration in Action: The Critical Role of Teamwork in Achieving Success</a:t>
            </a:r>
            <a:endParaRPr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5" name="Google Shape;85;p1"/>
          <p:cNvSpPr txBox="1"/>
          <p:nvPr>
            <p:ph idx="1" type="subTitle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lnSpcReduction="10000"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en-US">
                <a:solidFill>
                  <a:schemeClr val="lt1"/>
                </a:solidFill>
              </a:rPr>
              <a:t>Name: Olivia John</a:t>
            </a:r>
            <a:endParaRPr>
              <a:solidFill>
                <a:schemeClr val="lt1"/>
              </a:solidFill>
            </a:endParaRPr>
          </a:p>
          <a:p>
            <a:pPr indent="0" lvl="0" marL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en-US">
                <a:solidFill>
                  <a:schemeClr val="lt1"/>
                </a:solidFill>
              </a:rPr>
              <a:t>Module code: BMPL4014</a:t>
            </a:r>
            <a:endParaRPr>
              <a:solidFill>
                <a:schemeClr val="lt1"/>
              </a:solidFill>
            </a:endParaRPr>
          </a:p>
          <a:p>
            <a:pPr indent="0" lvl="0" marL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en-US">
                <a:solidFill>
                  <a:schemeClr val="lt1"/>
                </a:solidFill>
              </a:rPr>
              <a:t>Lecturer: Michelle Hill</a:t>
            </a:r>
            <a:endParaRPr>
              <a:solidFill>
                <a:schemeClr val="lt1"/>
              </a:solidFill>
            </a:endParaRPr>
          </a:p>
          <a:p>
            <a:pPr indent="0" lvl="0" marL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en-US">
                <a:solidFill>
                  <a:schemeClr val="lt1"/>
                </a:solidFill>
              </a:rPr>
              <a:t>Course Name: BSc Professional Policing</a:t>
            </a:r>
            <a:endParaRPr>
              <a:solidFill>
                <a:schemeClr val="lt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89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2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1" name="Google Shape;91;p2"/>
          <p:cNvSpPr txBox="1"/>
          <p:nvPr>
            <p:ph type="title"/>
          </p:nvPr>
        </p:nvSpPr>
        <p:spPr>
          <a:xfrm>
            <a:off x="640080" y="471045"/>
            <a:ext cx="4368602" cy="195684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400"/>
              <a:buFont typeface="Play"/>
              <a:buNone/>
            </a:pPr>
            <a:r>
              <a:rPr lang="en-US" sz="5400">
                <a:latin typeface="Arial"/>
                <a:ea typeface="Arial"/>
                <a:cs typeface="Arial"/>
                <a:sym typeface="Arial"/>
              </a:rPr>
              <a:t>Introduction</a:t>
            </a:r>
            <a:r>
              <a:rPr lang="en-US" sz="5400"/>
              <a:t> </a:t>
            </a:r>
            <a:endParaRPr/>
          </a:p>
        </p:txBody>
      </p:sp>
      <p:sp>
        <p:nvSpPr>
          <p:cNvPr id="92" name="Google Shape;92;p2"/>
          <p:cNvSpPr/>
          <p:nvPr/>
        </p:nvSpPr>
        <p:spPr>
          <a:xfrm>
            <a:off x="640080" y="2586994"/>
            <a:ext cx="3474720" cy="18288"/>
          </a:xfrm>
          <a:custGeom>
            <a:rect b="b" l="l" r="r" t="t"/>
            <a:pathLst>
              <a:path extrusionOk="0" fill="none" h="18288" w="347472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extrusionOk="0" h="18288" w="347472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cap="rnd" cmpd="sng" w="44450">
            <a:solidFill>
              <a:schemeClr val="accent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3" name="Google Shape;93;p2"/>
          <p:cNvSpPr txBox="1"/>
          <p:nvPr>
            <p:ph idx="1" type="body"/>
          </p:nvPr>
        </p:nvSpPr>
        <p:spPr>
          <a:xfrm>
            <a:off x="640080" y="2872899"/>
            <a:ext cx="4243589" cy="332066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228600" lvl="0" marL="2286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Char char="•"/>
            </a:pPr>
            <a:r>
              <a:rPr lang="en-US" sz="2200"/>
              <a:t>The importance of teamwork in modern UK policing</a:t>
            </a:r>
            <a:endParaRPr sz="2200"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Char char="•"/>
            </a:pPr>
            <a:r>
              <a:rPr lang="en-US" sz="2200"/>
              <a:t>Module learning outcomes:</a:t>
            </a:r>
            <a:endParaRPr/>
          </a:p>
          <a:p>
            <a:pPr indent="-228600" lvl="1" marL="685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200"/>
              <a:buChar char="•"/>
            </a:pPr>
            <a:r>
              <a:rPr lang="en-US" sz="2200"/>
              <a:t>Academic and professional communication</a:t>
            </a:r>
            <a:endParaRPr/>
          </a:p>
          <a:p>
            <a:pPr indent="-228600" lvl="1" marL="685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200"/>
              <a:buChar char="•"/>
            </a:pPr>
            <a:r>
              <a:rPr lang="en-US" sz="2200"/>
              <a:t>Communication theories in practice</a:t>
            </a:r>
            <a:endParaRPr/>
          </a:p>
          <a:p>
            <a:pPr indent="-228600" lvl="1" marL="685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200"/>
              <a:buChar char="•"/>
            </a:pPr>
            <a:r>
              <a:rPr lang="en-US" sz="2200"/>
              <a:t>Reflective practice and teamwork</a:t>
            </a:r>
            <a:endParaRPr/>
          </a:p>
          <a:p>
            <a:pPr indent="-889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None/>
            </a:pPr>
            <a:r>
              <a:t/>
            </a:r>
            <a:endParaRPr sz="2200"/>
          </a:p>
        </p:txBody>
      </p:sp>
      <p:pic>
        <p:nvPicPr>
          <p:cNvPr descr="A red light on a car&#10;&#10;AI-generated content may be incorrect." id="94" name="Google Shape;94;p2"/>
          <p:cNvPicPr preferRelativeResize="0"/>
          <p:nvPr/>
        </p:nvPicPr>
        <p:blipFill rotWithShape="1">
          <a:blip r:embed="rId3">
            <a:alphaModFix/>
          </a:blip>
          <a:srcRect b="-2" l="28033" r="-1" t="0"/>
          <a:stretch/>
        </p:blipFill>
        <p:spPr>
          <a:xfrm>
            <a:off x="5311702" y="10"/>
            <a:ext cx="6878775" cy="6857990"/>
          </a:xfrm>
          <a:custGeom>
            <a:rect b="b" l="l" r="r" t="t"/>
            <a:pathLst>
              <a:path extrusionOk="0" h="6858000" w="6878775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3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0" name="Google Shape;100;p3"/>
          <p:cNvSpPr txBox="1"/>
          <p:nvPr>
            <p:ph type="title"/>
          </p:nvPr>
        </p:nvSpPr>
        <p:spPr>
          <a:xfrm>
            <a:off x="264305" y="648425"/>
            <a:ext cx="6594000" cy="19569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400"/>
              <a:buFont typeface="Play"/>
              <a:buNone/>
            </a:pPr>
            <a:r>
              <a:rPr lang="en-US" sz="5400">
                <a:latin typeface="Arial"/>
                <a:ea typeface="Arial"/>
                <a:cs typeface="Arial"/>
                <a:sym typeface="Arial"/>
              </a:rPr>
              <a:t>Why is teamwork important?</a:t>
            </a:r>
            <a:endParaRPr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1" name="Google Shape;101;p3"/>
          <p:cNvSpPr/>
          <p:nvPr/>
        </p:nvSpPr>
        <p:spPr>
          <a:xfrm>
            <a:off x="640080" y="2586994"/>
            <a:ext cx="3474720" cy="18288"/>
          </a:xfrm>
          <a:custGeom>
            <a:rect b="b" l="l" r="r" t="t"/>
            <a:pathLst>
              <a:path extrusionOk="0" fill="none" h="18288" w="347472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extrusionOk="0" h="18288" w="347472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cap="rnd" cmpd="sng" w="44450">
            <a:solidFill>
              <a:schemeClr val="accent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2" name="Google Shape;102;p3"/>
          <p:cNvSpPr txBox="1"/>
          <p:nvPr>
            <p:ph idx="1" type="body"/>
          </p:nvPr>
        </p:nvSpPr>
        <p:spPr>
          <a:xfrm>
            <a:off x="640080" y="2872899"/>
            <a:ext cx="4243589" cy="332066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lnSpcReduction="10000"/>
          </a:bodyPr>
          <a:lstStyle/>
          <a:p>
            <a:pPr indent="-228600" lvl="0" marL="2286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Char char="•"/>
            </a:pPr>
            <a:r>
              <a:rPr lang="en-US" sz="2200"/>
              <a:t>Effective two-way communication builds trust 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Char char="•"/>
            </a:pPr>
            <a:r>
              <a:rPr lang="en-US" sz="2200"/>
              <a:t>Collaboration addresses vulnerability </a:t>
            </a:r>
            <a:endParaRPr sz="2200"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Char char="•"/>
            </a:pPr>
            <a:r>
              <a:rPr lang="en-US" sz="2200"/>
              <a:t>Multi-agency working tackles root issues</a:t>
            </a:r>
            <a:endParaRPr sz="2200"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rPr lang="en-US" sz="2000">
                <a:latin typeface="Arial"/>
                <a:ea typeface="Arial"/>
                <a:cs typeface="Arial"/>
                <a:sym typeface="Arial"/>
              </a:rPr>
              <a:t>(College of Policing, 2022)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rPr lang="en-US" sz="2000">
                <a:latin typeface="Arial"/>
                <a:ea typeface="Arial"/>
                <a:cs typeface="Arial"/>
                <a:sym typeface="Arial"/>
              </a:rPr>
              <a:t>(College of Policing, 2021)</a:t>
            </a:r>
            <a:endParaRPr sz="20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rPr lang="en-US" sz="2000">
                <a:latin typeface="Arial"/>
                <a:ea typeface="Arial"/>
                <a:cs typeface="Arial"/>
                <a:sym typeface="Arial"/>
              </a:rPr>
              <a:t>(National Police Chief's Council, 2018)</a:t>
            </a:r>
            <a:endParaRPr sz="20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t/>
            </a:r>
            <a:endParaRPr sz="2000"/>
          </a:p>
          <a:p>
            <a:pPr indent="-889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None/>
            </a:pPr>
            <a:r>
              <a:t/>
            </a:r>
            <a:endParaRPr sz="2200"/>
          </a:p>
        </p:txBody>
      </p:sp>
      <p:pic>
        <p:nvPicPr>
          <p:cNvPr descr="A red light on a car&#10;&#10;AI-generated content may be incorrect." id="103" name="Google Shape;103;p3"/>
          <p:cNvPicPr preferRelativeResize="0"/>
          <p:nvPr/>
        </p:nvPicPr>
        <p:blipFill rotWithShape="1">
          <a:blip r:embed="rId3">
            <a:alphaModFix/>
          </a:blip>
          <a:srcRect b="-2" l="28033" r="-1" t="0"/>
          <a:stretch/>
        </p:blipFill>
        <p:spPr>
          <a:xfrm>
            <a:off x="5311702" y="10"/>
            <a:ext cx="6878775" cy="6857990"/>
          </a:xfrm>
          <a:custGeom>
            <a:rect b="b" l="l" r="r" t="t"/>
            <a:pathLst>
              <a:path extrusionOk="0" h="6858000" w="6878775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07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4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9" name="Google Shape;109;p4"/>
          <p:cNvSpPr txBox="1"/>
          <p:nvPr>
            <p:ph type="title"/>
          </p:nvPr>
        </p:nvSpPr>
        <p:spPr>
          <a:xfrm>
            <a:off x="640080" y="627750"/>
            <a:ext cx="4368602" cy="195684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400"/>
              <a:buFont typeface="Play"/>
              <a:buNone/>
            </a:pPr>
            <a:r>
              <a:rPr lang="en-US" sz="5400">
                <a:latin typeface="Arial"/>
                <a:ea typeface="Arial"/>
                <a:cs typeface="Arial"/>
                <a:sym typeface="Arial"/>
              </a:rPr>
              <a:t>Barriers to teamwork</a:t>
            </a:r>
            <a:r>
              <a:rPr lang="en-US" sz="5400"/>
              <a:t> </a:t>
            </a:r>
            <a:endParaRPr/>
          </a:p>
        </p:txBody>
      </p:sp>
      <p:sp>
        <p:nvSpPr>
          <p:cNvPr id="110" name="Google Shape;110;p4"/>
          <p:cNvSpPr/>
          <p:nvPr/>
        </p:nvSpPr>
        <p:spPr>
          <a:xfrm>
            <a:off x="640080" y="2586994"/>
            <a:ext cx="3474720" cy="18288"/>
          </a:xfrm>
          <a:custGeom>
            <a:rect b="b" l="l" r="r" t="t"/>
            <a:pathLst>
              <a:path extrusionOk="0" fill="none" h="18288" w="347472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extrusionOk="0" h="18288" w="347472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cap="rnd" cmpd="sng" w="44450">
            <a:solidFill>
              <a:schemeClr val="accent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1" name="Google Shape;111;p4"/>
          <p:cNvSpPr txBox="1"/>
          <p:nvPr>
            <p:ph idx="1" type="body"/>
          </p:nvPr>
        </p:nvSpPr>
        <p:spPr>
          <a:xfrm>
            <a:off x="640080" y="2872899"/>
            <a:ext cx="4243589" cy="332066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228600" lvl="0" marL="2286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Char char="•"/>
            </a:pPr>
            <a:r>
              <a:rPr lang="en-US" sz="2200"/>
              <a:t>Confusion around roles 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Char char="•"/>
            </a:pPr>
            <a:r>
              <a:rPr lang="en-US" sz="2200"/>
              <a:t>“Blue code” and cultural issues </a:t>
            </a:r>
            <a:endParaRPr sz="2200"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Char char="•"/>
            </a:pPr>
            <a:r>
              <a:rPr lang="en-US" sz="2200"/>
              <a:t>Siloed knowledge from mobile tech 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rPr lang="en-US" sz="2000"/>
              <a:t>(</a:t>
            </a:r>
            <a:r>
              <a:rPr lang="en-US" sz="2000">
                <a:latin typeface="Arial"/>
                <a:ea typeface="Arial"/>
                <a:cs typeface="Arial"/>
                <a:sym typeface="Arial"/>
              </a:rPr>
              <a:t>Rabaiotti and Harrison, 2023)</a:t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rPr lang="en-US" sz="2000">
                <a:latin typeface="Arial"/>
                <a:ea typeface="Arial"/>
                <a:cs typeface="Arial"/>
                <a:sym typeface="Arial"/>
              </a:rPr>
              <a:t>(Charman, 2024)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rPr lang="en-US" sz="2000">
                <a:latin typeface="Arial"/>
                <a:ea typeface="Arial"/>
                <a:cs typeface="Arial"/>
                <a:sym typeface="Arial"/>
              </a:rPr>
              <a:t>(Lindsay, Cooke and Jackson, 2009)</a:t>
            </a:r>
            <a:endParaRPr sz="2000">
              <a:latin typeface="Arial"/>
              <a:ea typeface="Arial"/>
              <a:cs typeface="Arial"/>
              <a:sym typeface="Arial"/>
            </a:endParaRPr>
          </a:p>
          <a:p>
            <a:pPr indent="-889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None/>
            </a:pPr>
            <a:r>
              <a:t/>
            </a:r>
            <a:endParaRPr sz="2200"/>
          </a:p>
        </p:txBody>
      </p:sp>
      <p:pic>
        <p:nvPicPr>
          <p:cNvPr descr="A red light on a car&#10;&#10;AI-generated content may be incorrect." id="112" name="Google Shape;112;p4"/>
          <p:cNvPicPr preferRelativeResize="0"/>
          <p:nvPr/>
        </p:nvPicPr>
        <p:blipFill rotWithShape="1">
          <a:blip r:embed="rId3">
            <a:alphaModFix/>
          </a:blip>
          <a:srcRect b="-2" l="28033" r="-1" t="0"/>
          <a:stretch/>
        </p:blipFill>
        <p:spPr>
          <a:xfrm>
            <a:off x="5311702" y="10"/>
            <a:ext cx="6878775" cy="6857990"/>
          </a:xfrm>
          <a:custGeom>
            <a:rect b="b" l="l" r="r" t="t"/>
            <a:pathLst>
              <a:path extrusionOk="0" h="6858000" w="6878775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16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p5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8" name="Google Shape;118;p5"/>
          <p:cNvSpPr txBox="1"/>
          <p:nvPr>
            <p:ph type="title"/>
          </p:nvPr>
        </p:nvSpPr>
        <p:spPr>
          <a:xfrm>
            <a:off x="204650" y="506798"/>
            <a:ext cx="5299935" cy="195684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 fontScale="90000"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Play"/>
              <a:buNone/>
            </a:pPr>
            <a:r>
              <a:rPr lang="en-US" sz="5400">
                <a:latin typeface="Arial"/>
                <a:ea typeface="Arial"/>
                <a:cs typeface="Arial"/>
                <a:sym typeface="Arial"/>
              </a:rPr>
              <a:t>How teamwork achieves shared goals</a:t>
            </a:r>
            <a:endParaRPr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9" name="Google Shape;119;p5"/>
          <p:cNvSpPr/>
          <p:nvPr/>
        </p:nvSpPr>
        <p:spPr>
          <a:xfrm>
            <a:off x="640080" y="2586994"/>
            <a:ext cx="3474720" cy="18288"/>
          </a:xfrm>
          <a:custGeom>
            <a:rect b="b" l="l" r="r" t="t"/>
            <a:pathLst>
              <a:path extrusionOk="0" fill="none" h="18288" w="347472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extrusionOk="0" h="18288" w="347472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cap="rnd" cmpd="sng" w="44450">
            <a:solidFill>
              <a:schemeClr val="accent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0" name="Google Shape;120;p5"/>
          <p:cNvSpPr txBox="1"/>
          <p:nvPr>
            <p:ph idx="1" type="body"/>
          </p:nvPr>
        </p:nvSpPr>
        <p:spPr>
          <a:xfrm>
            <a:off x="640080" y="2872899"/>
            <a:ext cx="4243589" cy="332066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lnSpcReduction="10000"/>
          </a:bodyPr>
          <a:lstStyle/>
          <a:p>
            <a:pPr indent="-228600" lvl="0" marL="2286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Char char="•"/>
            </a:pPr>
            <a:r>
              <a:rPr lang="en-US" sz="2200"/>
              <a:t>Shared mental models and closed-loop comms </a:t>
            </a:r>
            <a:endParaRPr sz="2200"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Char char="•"/>
            </a:pPr>
            <a:r>
              <a:rPr lang="en-US" sz="2200"/>
              <a:t>Platforms like Knowledge Hub enable info-sharing </a:t>
            </a:r>
            <a:endParaRPr sz="2200"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Char char="•"/>
            </a:pPr>
            <a:r>
              <a:rPr lang="en-US" sz="2200"/>
              <a:t>Trust and clarity improve partnerships </a:t>
            </a:r>
            <a:endParaRPr sz="2200"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rPr lang="en-US" sz="2000">
                <a:latin typeface="Arial"/>
                <a:ea typeface="Arial"/>
                <a:cs typeface="Arial"/>
                <a:sym typeface="Arial"/>
              </a:rPr>
              <a:t>(Espevik et al., 2021)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rPr lang="en-US" sz="2000">
                <a:latin typeface="Arial"/>
                <a:ea typeface="Arial"/>
                <a:cs typeface="Arial"/>
                <a:sym typeface="Arial"/>
              </a:rPr>
              <a:t>(Police Digital Service, 2020)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rPr lang="en-US" sz="2000">
                <a:latin typeface="Arial"/>
                <a:ea typeface="Arial"/>
                <a:cs typeface="Arial"/>
                <a:sym typeface="Arial"/>
              </a:rPr>
              <a:t>(Scottish Government, 2018)</a:t>
            </a:r>
            <a:endParaRPr sz="2000">
              <a:latin typeface="Arial"/>
              <a:ea typeface="Arial"/>
              <a:cs typeface="Arial"/>
              <a:sym typeface="Arial"/>
            </a:endParaRPr>
          </a:p>
          <a:p>
            <a:pPr indent="-889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None/>
            </a:pPr>
            <a:r>
              <a:t/>
            </a:r>
            <a:endParaRPr sz="2200"/>
          </a:p>
        </p:txBody>
      </p:sp>
      <p:pic>
        <p:nvPicPr>
          <p:cNvPr descr="A red light on a car&#10;&#10;AI-generated content may be incorrect." id="121" name="Google Shape;121;p5"/>
          <p:cNvPicPr preferRelativeResize="0"/>
          <p:nvPr/>
        </p:nvPicPr>
        <p:blipFill rotWithShape="1">
          <a:blip r:embed="rId3">
            <a:alphaModFix/>
          </a:blip>
          <a:srcRect b="-2" l="28033" r="-1" t="0"/>
          <a:stretch/>
        </p:blipFill>
        <p:spPr>
          <a:xfrm>
            <a:off x="5311702" y="10"/>
            <a:ext cx="6878775" cy="6857990"/>
          </a:xfrm>
          <a:custGeom>
            <a:rect b="b" l="l" r="r" t="t"/>
            <a:pathLst>
              <a:path extrusionOk="0" h="6858000" w="6878775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25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6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7" name="Google Shape;127;p6"/>
          <p:cNvSpPr txBox="1"/>
          <p:nvPr>
            <p:ph type="title"/>
          </p:nvPr>
        </p:nvSpPr>
        <p:spPr>
          <a:xfrm>
            <a:off x="363099" y="1326219"/>
            <a:ext cx="4485861" cy="1088136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Play"/>
              <a:buNone/>
            </a:pPr>
            <a:r>
              <a:rPr lang="en-US" sz="4000">
                <a:latin typeface="Arial"/>
                <a:ea typeface="Arial"/>
                <a:cs typeface="Arial"/>
                <a:sym typeface="Arial"/>
              </a:rPr>
              <a:t>Case Study 1 – Dorset-Devon &amp; Cornwall Alliance</a:t>
            </a:r>
            <a:endParaRPr sz="400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8" name="Google Shape;128;p6"/>
          <p:cNvSpPr/>
          <p:nvPr/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9" name="Google Shape;129;p6"/>
          <p:cNvSpPr/>
          <p:nvPr/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rgbClr val="D5D5D5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0" name="Google Shape;130;p6"/>
          <p:cNvSpPr txBox="1"/>
          <p:nvPr>
            <p:ph idx="1" type="body"/>
          </p:nvPr>
        </p:nvSpPr>
        <p:spPr>
          <a:xfrm>
            <a:off x="411479" y="2688336"/>
            <a:ext cx="4498848" cy="358444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228600" lvl="0" marL="2286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Joint policing services across regions</a:t>
            </a:r>
            <a:endParaRPr sz="2400"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Resource pooling, improved coverage, consistent practice</a:t>
            </a:r>
            <a:endParaRPr sz="2400"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rPr lang="en-US" sz="2000">
                <a:latin typeface="Arial"/>
                <a:ea typeface="Arial"/>
                <a:cs typeface="Arial"/>
                <a:sym typeface="Arial"/>
              </a:rPr>
              <a:t>(Dorset Police , 2024)</a:t>
            </a:r>
            <a:endParaRPr sz="2000">
              <a:latin typeface="Arial"/>
              <a:ea typeface="Arial"/>
              <a:cs typeface="Arial"/>
              <a:sym typeface="Arial"/>
            </a:endParaRPr>
          </a:p>
          <a:p>
            <a:pPr indent="-762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t/>
            </a:r>
            <a:endParaRPr sz="2400"/>
          </a:p>
          <a:p>
            <a:pPr indent="-762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t/>
            </a:r>
            <a:endParaRPr sz="2400"/>
          </a:p>
        </p:txBody>
      </p:sp>
      <p:pic>
        <p:nvPicPr>
          <p:cNvPr descr="A red light on a car&#10;&#10;AI-generated content may be incorrect." id="131" name="Google Shape;131;p6"/>
          <p:cNvPicPr preferRelativeResize="0"/>
          <p:nvPr/>
        </p:nvPicPr>
        <p:blipFill rotWithShape="1">
          <a:blip r:embed="rId3">
            <a:alphaModFix/>
          </a:blip>
          <a:srcRect b="-2" l="13989" r="13988" t="0"/>
          <a:stretch/>
        </p:blipFill>
        <p:spPr>
          <a:xfrm>
            <a:off x="5308052" y="10"/>
            <a:ext cx="6883948" cy="6857990"/>
          </a:xfrm>
          <a:custGeom>
            <a:rect b="b" l="l" r="r" t="t"/>
            <a:pathLst>
              <a:path extrusionOk="0" h="6858000" w="6883948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noFill/>
          <a:ln>
            <a:noFill/>
          </a:ln>
          <a:effectLst>
            <a:outerShdw blurRad="50800" rotWithShape="0" algn="r" dir="10800000" dist="38100">
              <a:srgbClr val="D8D8D8">
                <a:alpha val="29803"/>
              </a:srgbClr>
            </a:outerShdw>
          </a:effec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35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7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7" name="Google Shape;137;p7"/>
          <p:cNvSpPr txBox="1"/>
          <p:nvPr>
            <p:ph type="title"/>
          </p:nvPr>
        </p:nvSpPr>
        <p:spPr>
          <a:xfrm>
            <a:off x="355451" y="987552"/>
            <a:ext cx="4497067" cy="145793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Play"/>
              <a:buNone/>
            </a:pPr>
            <a:r>
              <a:rPr lang="en-US" sz="4000">
                <a:latin typeface="Arial"/>
                <a:ea typeface="Arial"/>
                <a:cs typeface="Arial"/>
                <a:sym typeface="Arial"/>
              </a:rPr>
              <a:t>Case Study 2 – Police ICT Knowledge Hub</a:t>
            </a:r>
            <a:endParaRPr sz="400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8" name="Google Shape;138;p7"/>
          <p:cNvSpPr/>
          <p:nvPr/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9" name="Google Shape;139;p7"/>
          <p:cNvSpPr/>
          <p:nvPr/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rgbClr val="D5D5D5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0" name="Google Shape;140;p7"/>
          <p:cNvSpPr txBox="1"/>
          <p:nvPr>
            <p:ph idx="1" type="body"/>
          </p:nvPr>
        </p:nvSpPr>
        <p:spPr>
          <a:xfrm>
            <a:off x="411479" y="2688336"/>
            <a:ext cx="4498848" cy="358444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228600" lvl="0" marL="2286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28,000 users across forces</a:t>
            </a:r>
            <a:endParaRPr sz="2400"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Enables secure knowledge sharing and innovation</a:t>
            </a:r>
            <a:endParaRPr sz="2400"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sz="2000">
                <a:latin typeface="Arial"/>
                <a:ea typeface="Arial"/>
                <a:cs typeface="Arial"/>
                <a:sym typeface="Arial"/>
              </a:rPr>
              <a:t>(Police Digital Service, 2020)</a:t>
            </a:r>
            <a:endParaRPr sz="2000"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A red light on a car&#10;&#10;AI-generated content may be incorrect." id="141" name="Google Shape;141;p7"/>
          <p:cNvPicPr preferRelativeResize="0"/>
          <p:nvPr/>
        </p:nvPicPr>
        <p:blipFill rotWithShape="1">
          <a:blip r:embed="rId3">
            <a:alphaModFix/>
          </a:blip>
          <a:srcRect b="-2" l="27979" r="-2" t="0"/>
          <a:stretch/>
        </p:blipFill>
        <p:spPr>
          <a:xfrm>
            <a:off x="5308052" y="10"/>
            <a:ext cx="6883948" cy="6857990"/>
          </a:xfrm>
          <a:custGeom>
            <a:rect b="b" l="l" r="r" t="t"/>
            <a:pathLst>
              <a:path extrusionOk="0" h="6858000" w="6883948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noFill/>
          <a:ln>
            <a:noFill/>
          </a:ln>
          <a:effectLst>
            <a:outerShdw blurRad="50800" rotWithShape="0" algn="r" dir="10800000" dist="38100">
              <a:srgbClr val="D8D8D8">
                <a:alpha val="29803"/>
              </a:srgbClr>
            </a:outerShdw>
          </a:effec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45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A red light on a car&#10;&#10;AI-generated content may be incorrect." id="147" name="Google Shape;147;p8"/>
          <p:cNvPicPr preferRelativeResize="0"/>
          <p:nvPr/>
        </p:nvPicPr>
        <p:blipFill rotWithShape="1">
          <a:blip r:embed="rId3">
            <a:alphaModFix/>
          </a:blip>
          <a:srcRect b="135" l="9321" r="110" t="0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  <a:noFill/>
          <a:ln>
            <a:noFill/>
          </a:ln>
        </p:spPr>
      </p:pic>
      <p:sp>
        <p:nvSpPr>
          <p:cNvPr id="148" name="Google Shape;148;p8"/>
          <p:cNvSpPr/>
          <p:nvPr/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0">
                <a:srgbClr val="FFFFFF">
                  <a:alpha val="0"/>
                </a:srgbClr>
              </a:gs>
              <a:gs pos="19000">
                <a:srgbClr val="FFFFFF">
                  <a:alpha val="37647"/>
                </a:srgbClr>
              </a:gs>
              <a:gs pos="35000">
                <a:srgbClr val="FFFFFF">
                  <a:alpha val="77647"/>
                </a:srgbClr>
              </a:gs>
              <a:gs pos="58000">
                <a:schemeClr val="lt1"/>
              </a:gs>
              <a:gs pos="100000">
                <a:schemeClr val="lt1"/>
              </a:gs>
            </a:gsLst>
            <a:lin ang="10800000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9" name="Google Shape;149;p8"/>
          <p:cNvSpPr txBox="1"/>
          <p:nvPr>
            <p:ph type="title"/>
          </p:nvPr>
        </p:nvSpPr>
        <p:spPr>
          <a:xfrm>
            <a:off x="427123" y="1318170"/>
            <a:ext cx="4637173" cy="11247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 fontScale="90000"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Play"/>
              <a:buNone/>
            </a:pPr>
            <a:r>
              <a:rPr lang="en-US" sz="5400">
                <a:latin typeface="Arial"/>
                <a:ea typeface="Arial"/>
                <a:cs typeface="Arial"/>
                <a:sym typeface="Arial"/>
              </a:rPr>
              <a:t>Theory in Action</a:t>
            </a:r>
            <a:endParaRPr sz="540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0" name="Google Shape;150;p8"/>
          <p:cNvSpPr/>
          <p:nvPr/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1" name="Google Shape;151;p8"/>
          <p:cNvSpPr/>
          <p:nvPr/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cap="flat" cmpd="sng" w="9525">
            <a:solidFill>
              <a:srgbClr val="D5D5D5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2" name="Google Shape;152;p8"/>
          <p:cNvSpPr txBox="1"/>
          <p:nvPr>
            <p:ph idx="1" type="body"/>
          </p:nvPr>
        </p:nvSpPr>
        <p:spPr>
          <a:xfrm>
            <a:off x="415917" y="2718054"/>
            <a:ext cx="6262788" cy="320725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228600" lvl="0" marL="2286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b="1" lang="en-US" sz="2400"/>
              <a:t>Big Five theory</a:t>
            </a:r>
            <a:r>
              <a:rPr lang="en-US" sz="2400"/>
              <a:t> – coordination and communication</a:t>
            </a:r>
            <a:endParaRPr sz="2400"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b="1" lang="en-US" sz="2400"/>
              <a:t>SARA</a:t>
            </a:r>
            <a:r>
              <a:rPr lang="en-US" sz="2400"/>
              <a:t> – evidence-based partnership strategy</a:t>
            </a:r>
            <a:endParaRPr sz="2400"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b="1" lang="en-US" sz="2400"/>
              <a:t>Reflective practice</a:t>
            </a:r>
            <a:r>
              <a:rPr lang="en-US" sz="2400"/>
              <a:t> – continuous team improvement</a:t>
            </a:r>
            <a:endParaRPr sz="2400"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en-US" sz="2400">
                <a:latin typeface="Arial"/>
                <a:ea typeface="Arial"/>
                <a:cs typeface="Arial"/>
                <a:sym typeface="Arial"/>
              </a:rPr>
              <a:t>(</a:t>
            </a:r>
            <a:r>
              <a:rPr lang="en-US" sz="2000">
                <a:latin typeface="Arial"/>
                <a:ea typeface="Arial"/>
                <a:cs typeface="Arial"/>
                <a:sym typeface="Arial"/>
              </a:rPr>
              <a:t>Espevik et al., 2021)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rPr lang="en-US" sz="2000">
                <a:latin typeface="Arial"/>
                <a:ea typeface="Arial"/>
                <a:cs typeface="Arial"/>
                <a:sym typeface="Arial"/>
              </a:rPr>
              <a:t>(Bullock et al., 2022)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rPr lang="en-US" sz="2000">
                <a:latin typeface="Arial"/>
                <a:ea typeface="Arial"/>
                <a:cs typeface="Arial"/>
                <a:sym typeface="Arial"/>
              </a:rPr>
              <a:t>(College of Policing, 2022)</a:t>
            </a:r>
            <a:endParaRPr sz="2000"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56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p9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A red light on a car&#10;&#10;AI-generated content may be incorrect." id="158" name="Google Shape;158;p9"/>
          <p:cNvPicPr preferRelativeResize="0"/>
          <p:nvPr/>
        </p:nvPicPr>
        <p:blipFill rotWithShape="1">
          <a:blip r:embed="rId3">
            <a:alphaModFix/>
          </a:blip>
          <a:srcRect b="135" l="9321" r="110" t="0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  <a:noFill/>
          <a:ln>
            <a:noFill/>
          </a:ln>
        </p:spPr>
      </p:pic>
      <p:sp>
        <p:nvSpPr>
          <p:cNvPr id="159" name="Google Shape;159;p9"/>
          <p:cNvSpPr/>
          <p:nvPr/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0">
                <a:srgbClr val="FFFFFF">
                  <a:alpha val="0"/>
                </a:srgbClr>
              </a:gs>
              <a:gs pos="19000">
                <a:srgbClr val="FFFFFF">
                  <a:alpha val="37647"/>
                </a:srgbClr>
              </a:gs>
              <a:gs pos="35000">
                <a:srgbClr val="FFFFFF">
                  <a:alpha val="77647"/>
                </a:srgbClr>
              </a:gs>
              <a:gs pos="58000">
                <a:schemeClr val="lt1"/>
              </a:gs>
              <a:gs pos="100000">
                <a:schemeClr val="lt1"/>
              </a:gs>
            </a:gsLst>
            <a:lin ang="10800000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0" name="Google Shape;160;p9"/>
          <p:cNvSpPr txBox="1"/>
          <p:nvPr>
            <p:ph type="title"/>
          </p:nvPr>
        </p:nvSpPr>
        <p:spPr>
          <a:xfrm>
            <a:off x="419474" y="1318526"/>
            <a:ext cx="6425668" cy="11247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400"/>
              <a:buFont typeface="Play"/>
              <a:buNone/>
            </a:pPr>
            <a:r>
              <a:rPr lang="en-US" sz="5400">
                <a:latin typeface="Arial"/>
                <a:ea typeface="Arial"/>
                <a:cs typeface="Arial"/>
                <a:sym typeface="Arial"/>
              </a:rPr>
              <a:t>Reflection and Professional Growth</a:t>
            </a:r>
            <a:endParaRPr sz="540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1" name="Google Shape;161;p9"/>
          <p:cNvSpPr/>
          <p:nvPr/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2" name="Google Shape;162;p9"/>
          <p:cNvSpPr/>
          <p:nvPr/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cap="flat" cmpd="sng" w="9525">
            <a:solidFill>
              <a:srgbClr val="D5D5D5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3" name="Google Shape;163;p9"/>
          <p:cNvSpPr txBox="1"/>
          <p:nvPr>
            <p:ph idx="1" type="body"/>
          </p:nvPr>
        </p:nvSpPr>
        <p:spPr>
          <a:xfrm>
            <a:off x="371094" y="2718054"/>
            <a:ext cx="3438906" cy="320725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lnSpcReduction="10000"/>
          </a:bodyPr>
          <a:lstStyle/>
          <a:p>
            <a:pPr indent="-228600" lvl="0" marL="2286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en-US" sz="2000"/>
              <a:t>Debriefs support team learning and reflection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en-US" sz="2000"/>
              <a:t>Reflective models (e.g. Gibbs) guide growth (SAGE, 2012)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en-US" sz="2000"/>
              <a:t>CPD frameworks (College of Policing, 2020) promote continuous development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rPr lang="en-US" sz="2000">
                <a:latin typeface="Arial"/>
                <a:ea typeface="Arial"/>
                <a:cs typeface="Arial"/>
                <a:sym typeface="Arial"/>
              </a:rPr>
              <a:t>(College of Policing, 2020)</a:t>
            </a:r>
            <a:endParaRPr sz="20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rPr lang="en-US" sz="2000">
                <a:latin typeface="Arial"/>
                <a:ea typeface="Arial"/>
                <a:cs typeface="Arial"/>
                <a:sym typeface="Arial"/>
              </a:rPr>
              <a:t>(Copley, 2021)</a:t>
            </a:r>
            <a:endParaRPr sz="20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t/>
            </a:r>
            <a:endParaRPr sz="12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12065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700"/>
              <a:buNone/>
            </a:pPr>
            <a:r>
              <a:t/>
            </a:r>
            <a:endParaRPr sz="170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67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1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A red light on a car&#10;&#10;AI-generated content may be incorrect." id="169" name="Google Shape;169;p10"/>
          <p:cNvPicPr preferRelativeResize="0"/>
          <p:nvPr/>
        </p:nvPicPr>
        <p:blipFill rotWithShape="1">
          <a:blip r:embed="rId3">
            <a:alphaModFix/>
          </a:blip>
          <a:srcRect b="135" l="9321" r="110" t="0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  <a:noFill/>
          <a:ln>
            <a:noFill/>
          </a:ln>
        </p:spPr>
      </p:pic>
      <p:sp>
        <p:nvSpPr>
          <p:cNvPr id="170" name="Google Shape;170;p10"/>
          <p:cNvSpPr/>
          <p:nvPr/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0">
                <a:srgbClr val="FFFFFF">
                  <a:alpha val="0"/>
                </a:srgbClr>
              </a:gs>
              <a:gs pos="19000">
                <a:srgbClr val="FFFFFF">
                  <a:alpha val="37647"/>
                </a:srgbClr>
              </a:gs>
              <a:gs pos="35000">
                <a:srgbClr val="FFFFFF">
                  <a:alpha val="77647"/>
                </a:srgbClr>
              </a:gs>
              <a:gs pos="58000">
                <a:schemeClr val="lt1"/>
              </a:gs>
              <a:gs pos="100000">
                <a:schemeClr val="lt1"/>
              </a:gs>
            </a:gsLst>
            <a:lin ang="10800000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1" name="Google Shape;171;p10"/>
          <p:cNvSpPr txBox="1"/>
          <p:nvPr>
            <p:ph type="title"/>
          </p:nvPr>
        </p:nvSpPr>
        <p:spPr>
          <a:xfrm>
            <a:off x="126300" y="1053350"/>
            <a:ext cx="4245300" cy="1124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400"/>
              <a:buFont typeface="Play"/>
              <a:buNone/>
            </a:pPr>
            <a:r>
              <a:rPr lang="en-US" sz="5400">
                <a:latin typeface="Arial"/>
                <a:ea typeface="Arial"/>
                <a:cs typeface="Arial"/>
                <a:sym typeface="Arial"/>
              </a:rPr>
              <a:t>Conclusion</a:t>
            </a:r>
            <a:r>
              <a:rPr lang="en-US" sz="5400"/>
              <a:t> </a:t>
            </a:r>
            <a:endParaRPr/>
          </a:p>
        </p:txBody>
      </p:sp>
      <p:sp>
        <p:nvSpPr>
          <p:cNvPr id="172" name="Google Shape;172;p10"/>
          <p:cNvSpPr/>
          <p:nvPr/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3" name="Google Shape;173;p10"/>
          <p:cNvSpPr/>
          <p:nvPr/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cap="flat" cmpd="sng" w="9525">
            <a:solidFill>
              <a:srgbClr val="D5D5D5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4" name="Google Shape;174;p10"/>
          <p:cNvSpPr txBox="1"/>
          <p:nvPr>
            <p:ph idx="1" type="body"/>
          </p:nvPr>
        </p:nvSpPr>
        <p:spPr>
          <a:xfrm>
            <a:off x="407379" y="2718054"/>
            <a:ext cx="5930525" cy="320725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228600" lvl="0" marL="2286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Summary:</a:t>
            </a:r>
            <a:endParaRPr/>
          </a:p>
          <a:p>
            <a:pPr indent="-228600" lvl="1" marL="685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/>
              <a:t>Clear communication</a:t>
            </a:r>
            <a:endParaRPr/>
          </a:p>
          <a:p>
            <a:pPr indent="-228600" lvl="1" marL="685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/>
              <a:t>Shared goals</a:t>
            </a:r>
            <a:endParaRPr/>
          </a:p>
          <a:p>
            <a:pPr indent="-228600" lvl="1" marL="685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/>
              <a:t>Reflective culture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 sz="2400"/>
              <a:t>Call to Action:</a:t>
            </a:r>
            <a:endParaRPr sz="2400"/>
          </a:p>
          <a:p>
            <a:pPr indent="-228600" lvl="1" marL="685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/>
              <a:t>More multi-agency training</a:t>
            </a:r>
            <a:endParaRPr/>
          </a:p>
          <a:p>
            <a:pPr indent="-228600" lvl="1" marL="685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/>
              <a:t>Encourage post-incident reflection</a:t>
            </a:r>
            <a:endParaRPr/>
          </a:p>
          <a:p>
            <a:pPr indent="-228600" lvl="1" marL="6858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</a:pPr>
            <a:r>
              <a:rPr lang="en-US"/>
              <a:t>Use national platforms for sharing</a:t>
            </a:r>
            <a:endParaRPr/>
          </a:p>
          <a:p>
            <a:pPr indent="-12065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700"/>
              <a:buNone/>
            </a:pPr>
            <a:r>
              <a:t/>
            </a:r>
            <a:endParaRPr sz="170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8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A screenshot of a computer screen&#10;&#10;Description automatically generated" id="179" name="Google Shape;179;g37061de19f3_0_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156550" y="0"/>
            <a:ext cx="5941525" cy="68580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83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Google Shape;184;p1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A red light on a car&#10;&#10;AI-generated content may be incorrect." id="185" name="Google Shape;185;p11"/>
          <p:cNvPicPr preferRelativeResize="0"/>
          <p:nvPr/>
        </p:nvPicPr>
        <p:blipFill rotWithShape="1">
          <a:blip r:embed="rId3">
            <a:alphaModFix/>
          </a:blip>
          <a:srcRect b="135" l="9321" r="110" t="0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  <a:noFill/>
          <a:ln>
            <a:noFill/>
          </a:ln>
        </p:spPr>
      </p:pic>
      <p:sp>
        <p:nvSpPr>
          <p:cNvPr id="186" name="Google Shape;186;p11"/>
          <p:cNvSpPr/>
          <p:nvPr/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0">
                <a:srgbClr val="FFFFFF">
                  <a:alpha val="0"/>
                </a:srgbClr>
              </a:gs>
              <a:gs pos="19000">
                <a:srgbClr val="FFFFFF">
                  <a:alpha val="37647"/>
                </a:srgbClr>
              </a:gs>
              <a:gs pos="35000">
                <a:srgbClr val="FFFFFF">
                  <a:alpha val="77647"/>
                </a:srgbClr>
              </a:gs>
              <a:gs pos="58000">
                <a:schemeClr val="lt1"/>
              </a:gs>
              <a:gs pos="100000">
                <a:schemeClr val="lt1"/>
              </a:gs>
            </a:gsLst>
            <a:lin ang="10800000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7" name="Google Shape;187;p11"/>
          <p:cNvSpPr/>
          <p:nvPr/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8" name="Google Shape;188;p11"/>
          <p:cNvSpPr/>
          <p:nvPr/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cap="flat" cmpd="sng" w="9525">
            <a:solidFill>
              <a:srgbClr val="D5D5D5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9" name="Google Shape;189;p11"/>
          <p:cNvSpPr txBox="1"/>
          <p:nvPr>
            <p:ph idx="1" type="body"/>
          </p:nvPr>
        </p:nvSpPr>
        <p:spPr>
          <a:xfrm>
            <a:off x="-3859" y="262721"/>
            <a:ext cx="10974240" cy="659392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</a:pPr>
            <a:r>
              <a:t/>
            </a:r>
            <a:endParaRPr b="1" sz="1400">
              <a:latin typeface="Arial"/>
              <a:ea typeface="Arial"/>
              <a:cs typeface="Arial"/>
              <a:sym typeface="Arial"/>
            </a:endParaRPr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Bullock, K., Sidebottom, A., Laycock, G. and Tilley, N. (2022). The diffusion of police innovation: A case study of problem-oriented policing in England and Wales. </a:t>
            </a:r>
            <a:r>
              <a:rPr i="1" lang="en-US" sz="1200">
                <a:latin typeface="Arial"/>
                <a:ea typeface="Arial"/>
                <a:cs typeface="Arial"/>
                <a:sym typeface="Arial"/>
              </a:rPr>
              <a:t>International Journal of Police Science &amp; Management</a:t>
            </a:r>
            <a:r>
              <a:rPr lang="en-US" sz="1200">
                <a:latin typeface="Arial"/>
                <a:ea typeface="Arial"/>
                <a:cs typeface="Arial"/>
                <a:sym typeface="Arial"/>
              </a:rPr>
              <a:t>, 24(4), p.146135572211060. doi:https://doi.org/10.1177/14613557221106084.</a:t>
            </a:r>
            <a:endParaRPr sz="1200">
              <a:latin typeface="Arial"/>
              <a:ea typeface="Arial"/>
              <a:cs typeface="Arial"/>
              <a:sym typeface="Arial"/>
            </a:endParaRPr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Charman, S. (2024). Steering a path to cultural change: Emerging and enduring characteristics of policing cultures in the UK. </a:t>
            </a:r>
            <a:r>
              <a:rPr i="1" lang="en-US" sz="1200">
                <a:latin typeface="Arial"/>
                <a:ea typeface="Arial"/>
                <a:cs typeface="Arial"/>
                <a:sym typeface="Arial"/>
              </a:rPr>
              <a:t>International Journal of Police Science &amp; Management</a:t>
            </a:r>
            <a:r>
              <a:rPr lang="en-US" sz="1200">
                <a:latin typeface="Arial"/>
                <a:ea typeface="Arial"/>
                <a:cs typeface="Arial"/>
                <a:sym typeface="Arial"/>
              </a:rPr>
              <a:t>, 26(4). doi:https://doi.org/10.1177/14613557241298814.</a:t>
            </a:r>
            <a:endParaRPr sz="1200">
              <a:latin typeface="Arial"/>
              <a:ea typeface="Arial"/>
              <a:cs typeface="Arial"/>
              <a:sym typeface="Arial"/>
            </a:endParaRPr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US" sz="1200">
                <a:latin typeface="Times New Roman"/>
                <a:ea typeface="Times New Roman"/>
                <a:cs typeface="Times New Roman"/>
                <a:sym typeface="Times New Roman"/>
              </a:rPr>
              <a:t>Copley, S. (2021). </a:t>
            </a:r>
            <a:r>
              <a:rPr i="1" lang="en-US" sz="1200">
                <a:latin typeface="Times New Roman"/>
                <a:ea typeface="Times New Roman"/>
                <a:cs typeface="Times New Roman"/>
                <a:sym typeface="Times New Roman"/>
              </a:rPr>
              <a:t>Reflective Practice for Policing Students</a:t>
            </a:r>
            <a:r>
              <a:rPr lang="en-US" sz="1200">
                <a:latin typeface="Times New Roman"/>
                <a:ea typeface="Times New Roman"/>
                <a:cs typeface="Times New Roman"/>
                <a:sym typeface="Times New Roman"/>
              </a:rPr>
              <a:t>. [online] SAGE Publications Ltd. Available at: </a:t>
            </a:r>
            <a:r>
              <a:rPr lang="en-US" sz="1200" u="sng">
                <a:solidFill>
                  <a:schemeClr val="hlink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4"/>
              </a:rPr>
              <a:t>https://uk.sagepub.com/en-gb/eur/reflective-practice-for-policing-students/book238593</a:t>
            </a:r>
            <a:r>
              <a:rPr lang="en-US" sz="1200">
                <a:latin typeface="Times New Roman"/>
                <a:ea typeface="Times New Roman"/>
                <a:cs typeface="Times New Roman"/>
                <a:sym typeface="Times New Roman"/>
              </a:rPr>
              <a:t>.</a:t>
            </a:r>
            <a:endParaRPr sz="1200">
              <a:latin typeface="Arial"/>
              <a:ea typeface="Arial"/>
              <a:cs typeface="Arial"/>
              <a:sym typeface="Arial"/>
            </a:endParaRPr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College of Policing (2021). </a:t>
            </a:r>
            <a:r>
              <a:rPr i="1" lang="en-US" sz="1200">
                <a:latin typeface="Arial"/>
                <a:ea typeface="Arial"/>
                <a:cs typeface="Arial"/>
                <a:sym typeface="Arial"/>
              </a:rPr>
              <a:t>Communication</a:t>
            </a:r>
            <a:r>
              <a:rPr lang="en-US" sz="1200">
                <a:latin typeface="Arial"/>
                <a:ea typeface="Arial"/>
                <a:cs typeface="Arial"/>
                <a:sym typeface="Arial"/>
              </a:rPr>
              <a:t>. [online] College of Policing. Available at: </a:t>
            </a:r>
            <a:r>
              <a:rPr lang="en-US" sz="12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5"/>
              </a:rPr>
              <a:t>https://www.college.police.uk/guidance/vulnerability-related-risks/communication</a:t>
            </a:r>
            <a:r>
              <a:rPr lang="en-US" sz="1200">
                <a:latin typeface="Arial"/>
                <a:ea typeface="Arial"/>
                <a:cs typeface="Arial"/>
                <a:sym typeface="Arial"/>
              </a:rPr>
              <a:t>.</a:t>
            </a:r>
            <a:endParaRPr sz="1200">
              <a:latin typeface="Arial"/>
              <a:ea typeface="Arial"/>
              <a:cs typeface="Arial"/>
              <a:sym typeface="Arial"/>
            </a:endParaRPr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College of Policing (2022). </a:t>
            </a:r>
            <a:r>
              <a:rPr i="1" lang="en-US" sz="1200">
                <a:latin typeface="Arial"/>
                <a:ea typeface="Arial"/>
                <a:cs typeface="Arial"/>
                <a:sym typeface="Arial"/>
              </a:rPr>
              <a:t>Communicating effectively</a:t>
            </a:r>
            <a:r>
              <a:rPr lang="en-US" sz="1200">
                <a:latin typeface="Arial"/>
                <a:ea typeface="Arial"/>
                <a:cs typeface="Arial"/>
                <a:sym typeface="Arial"/>
              </a:rPr>
              <a:t>. [online] College of Policing. Available at: </a:t>
            </a:r>
            <a:r>
              <a:rPr lang="en-US" sz="12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6"/>
              </a:rPr>
              <a:t>https://www.college.police.uk/guidance/effective-supervision/communicating-effectively</a:t>
            </a:r>
            <a:r>
              <a:rPr lang="en-US" sz="1200">
                <a:latin typeface="Arial"/>
                <a:ea typeface="Arial"/>
                <a:cs typeface="Arial"/>
                <a:sym typeface="Arial"/>
              </a:rPr>
              <a:t>.</a:t>
            </a:r>
            <a:endParaRPr sz="1200">
              <a:latin typeface="Arial"/>
              <a:ea typeface="Arial"/>
              <a:cs typeface="Arial"/>
              <a:sym typeface="Arial"/>
            </a:endParaRPr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Dorset Police (2024). 18. Collaboration . </a:t>
            </a:r>
            <a:r>
              <a:rPr i="1" lang="en-US" sz="12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7"/>
              </a:rPr>
              <a:t>www.dorset.police.uk/police-forces/dorset-police/areas/about-us/about-us/dorset-police-2024/collaboration</a:t>
            </a:r>
            <a:r>
              <a:rPr lang="en-US" sz="1200">
                <a:latin typeface="Arial"/>
                <a:ea typeface="Arial"/>
                <a:cs typeface="Arial"/>
                <a:sym typeface="Arial"/>
              </a:rPr>
              <a:t>.</a:t>
            </a:r>
            <a:endParaRPr sz="1200">
              <a:latin typeface="Arial"/>
              <a:ea typeface="Arial"/>
              <a:cs typeface="Arial"/>
              <a:sym typeface="Arial"/>
            </a:endParaRPr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Espevik, R., Johnsen, B.H., Saus, E.R., Sanden, S. and Olsen, O.K. (2021). Teamwork on Patrol: Investigating Teamwork Processes and Underlaying Coordinating Mechanisms in a Police Training Program. </a:t>
            </a:r>
            <a:r>
              <a:rPr i="1" lang="en-US" sz="1200">
                <a:latin typeface="Arial"/>
                <a:ea typeface="Arial"/>
                <a:cs typeface="Arial"/>
                <a:sym typeface="Arial"/>
              </a:rPr>
              <a:t>Frontiers in Psychology</a:t>
            </a:r>
            <a:r>
              <a:rPr lang="en-US" sz="1200">
                <a:latin typeface="Arial"/>
                <a:ea typeface="Arial"/>
                <a:cs typeface="Arial"/>
                <a:sym typeface="Arial"/>
              </a:rPr>
              <a:t>, [online] 12(12), p.702347. doi:https://doi.org/10.3389/fpsyg.2021.702347.</a:t>
            </a:r>
            <a:endParaRPr sz="1200">
              <a:latin typeface="Arial"/>
              <a:ea typeface="Arial"/>
              <a:cs typeface="Arial"/>
              <a:sym typeface="Arial"/>
            </a:endParaRPr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Lindsay, R., Cooke, L. and Jackson, T. (2009). The Impact of Mobile Technology on a UK Police Force and Their Knowledge Sharing. </a:t>
            </a:r>
            <a:r>
              <a:rPr i="1" lang="en-US" sz="1200">
                <a:latin typeface="Arial"/>
                <a:ea typeface="Arial"/>
                <a:cs typeface="Arial"/>
                <a:sym typeface="Arial"/>
              </a:rPr>
              <a:t>Journal of Information &amp; Knowledge Management</a:t>
            </a:r>
            <a:r>
              <a:rPr lang="en-US" sz="1200">
                <a:latin typeface="Arial"/>
                <a:ea typeface="Arial"/>
                <a:cs typeface="Arial"/>
                <a:sym typeface="Arial"/>
              </a:rPr>
              <a:t>, 08(02), pp.101–112. doi:https://doi.org/10.1142/s0219649209002294.</a:t>
            </a:r>
            <a:endParaRPr sz="1200">
              <a:latin typeface="Arial"/>
              <a:ea typeface="Arial"/>
              <a:cs typeface="Arial"/>
              <a:sym typeface="Arial"/>
            </a:endParaRPr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Police Digital Service (2020). </a:t>
            </a:r>
            <a:r>
              <a:rPr i="1" lang="en-US" sz="1200">
                <a:latin typeface="Arial"/>
                <a:ea typeface="Arial"/>
                <a:cs typeface="Arial"/>
                <a:sym typeface="Arial"/>
              </a:rPr>
              <a:t>Case Study: Improving Knowledge Sharing Across UK Policing – Police Digital Service</a:t>
            </a:r>
            <a:r>
              <a:rPr lang="en-US" sz="1200">
                <a:latin typeface="Arial"/>
                <a:ea typeface="Arial"/>
                <a:cs typeface="Arial"/>
                <a:sym typeface="Arial"/>
              </a:rPr>
              <a:t>. [online] Police.uk. Available at: </a:t>
            </a:r>
            <a:r>
              <a:rPr lang="en-US" sz="12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8"/>
              </a:rPr>
              <a:t>https://pds.police.uk/case-study-improving-knowledge-sharing-across-uk-policing/</a:t>
            </a:r>
            <a:r>
              <a:rPr lang="en-US" sz="1200">
                <a:latin typeface="Arial"/>
                <a:ea typeface="Arial"/>
                <a:cs typeface="Arial"/>
                <a:sym typeface="Arial"/>
              </a:rPr>
              <a:t> [Accessed 13 Jul. 2025].</a:t>
            </a:r>
            <a:endParaRPr sz="1200">
              <a:latin typeface="Arial"/>
              <a:ea typeface="Arial"/>
              <a:cs typeface="Arial"/>
              <a:sym typeface="Arial"/>
            </a:endParaRPr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Rabaiotti, E. and Harrison, M.I. (2023). Is partnership working? Complexities and barriers in the development of community safety practice in Wales. </a:t>
            </a:r>
            <a:r>
              <a:rPr i="1" lang="en-US" sz="1200">
                <a:latin typeface="Arial"/>
                <a:ea typeface="Arial"/>
                <a:cs typeface="Arial"/>
                <a:sym typeface="Arial"/>
              </a:rPr>
              <a:t>Crime Prevention and Community Safety</a:t>
            </a:r>
            <a:r>
              <a:rPr lang="en-US" sz="1200">
                <a:latin typeface="Arial"/>
                <a:ea typeface="Arial"/>
                <a:cs typeface="Arial"/>
                <a:sym typeface="Arial"/>
              </a:rPr>
              <a:t>, 25(3), pp.318–337. doi:https://doi.org/10.1057/s41300-023-00184-2.</a:t>
            </a:r>
            <a:endParaRPr sz="1200">
              <a:latin typeface="Arial"/>
              <a:ea typeface="Arial"/>
              <a:cs typeface="Arial"/>
              <a:sym typeface="Arial"/>
            </a:endParaRPr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Scottish Government (2018). </a:t>
            </a:r>
            <a:r>
              <a:rPr i="1" lang="en-US" sz="1200">
                <a:latin typeface="Arial"/>
                <a:ea typeface="Arial"/>
                <a:cs typeface="Arial"/>
                <a:sym typeface="Arial"/>
              </a:rPr>
              <a:t>Partnership working and innovation</a:t>
            </a:r>
            <a:r>
              <a:rPr lang="en-US" sz="1200">
                <a:latin typeface="Arial"/>
                <a:ea typeface="Arial"/>
                <a:cs typeface="Arial"/>
                <a:sym typeface="Arial"/>
              </a:rPr>
              <a:t>. [online] </a:t>
            </a:r>
            <a:r>
              <a:rPr lang="en-US" sz="12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9"/>
              </a:rPr>
              <a:t>www.gov.scot</a:t>
            </a:r>
            <a:r>
              <a:rPr lang="en-US" sz="1200">
                <a:latin typeface="Arial"/>
                <a:ea typeface="Arial"/>
                <a:cs typeface="Arial"/>
                <a:sym typeface="Arial"/>
              </a:rPr>
              <a:t>. Available at: </a:t>
            </a:r>
            <a:r>
              <a:rPr lang="en-US" sz="12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10"/>
              </a:rPr>
              <a:t>https://www.gov.scot/publications/evaluation-police-fire-reform-year-3hematic-case-study-partnership/pages/3/</a:t>
            </a:r>
            <a:r>
              <a:rPr lang="en-US" sz="1200">
                <a:latin typeface="Arial"/>
                <a:ea typeface="Arial"/>
                <a:cs typeface="Arial"/>
                <a:sym typeface="Arial"/>
              </a:rPr>
              <a:t>.</a:t>
            </a:r>
            <a:endParaRPr sz="1200">
              <a:latin typeface="Arial"/>
              <a:ea typeface="Arial"/>
              <a:cs typeface="Arial"/>
              <a:sym typeface="Arial"/>
            </a:endParaRPr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College of Policing (2022). </a:t>
            </a:r>
            <a:r>
              <a:rPr i="1" lang="en-US" sz="1200">
                <a:latin typeface="Arial"/>
                <a:ea typeface="Arial"/>
                <a:cs typeface="Arial"/>
                <a:sym typeface="Arial"/>
              </a:rPr>
              <a:t>SARA model | College of Policing</a:t>
            </a:r>
            <a:r>
              <a:rPr lang="en-US" sz="1200">
                <a:latin typeface="Arial"/>
                <a:ea typeface="Arial"/>
                <a:cs typeface="Arial"/>
                <a:sym typeface="Arial"/>
              </a:rPr>
              <a:t>. [online] College of Policing. Available at: </a:t>
            </a:r>
            <a:r>
              <a:rPr lang="en-US" sz="12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11"/>
              </a:rPr>
              <a:t>https://www.college.police.uk/guidance/problem-solving-policing/sara-model</a:t>
            </a:r>
            <a:r>
              <a:rPr lang="en-US" sz="1200">
                <a:latin typeface="Arial"/>
                <a:ea typeface="Arial"/>
                <a:cs typeface="Arial"/>
                <a:sym typeface="Arial"/>
              </a:rPr>
              <a:t>.</a:t>
            </a:r>
            <a:endParaRPr sz="1200">
              <a:latin typeface="Arial"/>
              <a:ea typeface="Arial"/>
              <a:cs typeface="Arial"/>
              <a:sym typeface="Arial"/>
            </a:endParaRPr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US" sz="1200">
                <a:latin typeface="Arial"/>
                <a:ea typeface="Arial"/>
                <a:cs typeface="Arial"/>
                <a:sym typeface="Arial"/>
              </a:rPr>
              <a:t>National Police Chief's Council (2018). </a:t>
            </a:r>
            <a:r>
              <a:rPr i="1" lang="en-US" sz="1200">
                <a:latin typeface="Arial"/>
                <a:ea typeface="Arial"/>
                <a:cs typeface="Arial"/>
                <a:sym typeface="Arial"/>
              </a:rPr>
              <a:t>Policing, Health and Social Care: working together to protect and prevent harm to vulnerable people</a:t>
            </a:r>
            <a:r>
              <a:rPr lang="en-US" sz="1200">
                <a:latin typeface="Arial"/>
                <a:ea typeface="Arial"/>
                <a:cs typeface="Arial"/>
                <a:sym typeface="Arial"/>
              </a:rPr>
              <a:t>. [online] National Police Chiefs’ Council (NPCC). Available at: </a:t>
            </a:r>
            <a:r>
              <a:rPr lang="en-US" sz="12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12"/>
              </a:rPr>
              <a:t>https://news.npcc.police.uk/releases/policing-health-and-social-care-consensus</a:t>
            </a:r>
            <a:r>
              <a:rPr lang="en-US" sz="1200">
                <a:latin typeface="Arial"/>
                <a:ea typeface="Arial"/>
                <a:cs typeface="Arial"/>
                <a:sym typeface="Arial"/>
              </a:rPr>
              <a:t>.</a:t>
            </a:r>
            <a:endParaRPr sz="1200">
              <a:latin typeface="Arial"/>
              <a:ea typeface="Arial"/>
              <a:cs typeface="Arial"/>
              <a:sym typeface="Arial"/>
            </a:endParaRPr>
          </a:p>
          <a:p>
            <a:pPr indent="-1524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t/>
            </a:r>
            <a:endParaRPr sz="1200"/>
          </a:p>
        </p:txBody>
      </p:sp>
      <p:sp>
        <p:nvSpPr>
          <p:cNvPr id="190" name="Google Shape;190;p11"/>
          <p:cNvSpPr txBox="1"/>
          <p:nvPr/>
        </p:nvSpPr>
        <p:spPr>
          <a:xfrm>
            <a:off x="184385" y="266005"/>
            <a:ext cx="4337014" cy="40011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Reference list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2025-07-13T16:43:17Z</dcterms:created>
</cp:coreProperties>
</file>