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433" autoAdjust="0"/>
  </p:normalViewPr>
  <p:slideViewPr>
    <p:cSldViewPr snapToGrid="0">
      <p:cViewPr varScale="1">
        <p:scale>
          <a:sx n="95" d="100"/>
          <a:sy n="95" d="100"/>
        </p:scale>
        <p:origin x="1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02A1EF-9981-4117-BC96-19618DFC7E86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C30F2D-7BB3-4723-B762-8A1F65B07275}">
      <dgm:prSet phldrT="[Text]"/>
      <dgm:spPr/>
      <dgm:t>
        <a:bodyPr/>
        <a:lstStyle/>
        <a:p>
          <a:r>
            <a:rPr lang="en-GB" dirty="0"/>
            <a:t>Home segment experiencing loss       and                                                      Advertising cost overly expensive</a:t>
          </a:r>
        </a:p>
      </dgm:t>
    </dgm:pt>
    <dgm:pt modelId="{0CA81E57-0898-4B76-8837-9457DF37EEC9}" type="parTrans" cxnId="{E8F4FB6D-AC07-4E81-A623-C52E37608316}">
      <dgm:prSet/>
      <dgm:spPr/>
      <dgm:t>
        <a:bodyPr/>
        <a:lstStyle/>
        <a:p>
          <a:endParaRPr lang="en-GB"/>
        </a:p>
      </dgm:t>
    </dgm:pt>
    <dgm:pt modelId="{0E29DC07-F0BC-494D-8359-A2D782B233CB}" type="sibTrans" cxnId="{E8F4FB6D-AC07-4E81-A623-C52E37608316}">
      <dgm:prSet/>
      <dgm:spPr/>
      <dgm:t>
        <a:bodyPr/>
        <a:lstStyle/>
        <a:p>
          <a:endParaRPr lang="en-GB"/>
        </a:p>
      </dgm:t>
    </dgm:pt>
    <dgm:pt modelId="{6B85EA29-E0E8-4843-9CDC-5C23CCF021EE}">
      <dgm:prSet phldrT="[Text]"/>
      <dgm:spPr/>
      <dgm:t>
        <a:bodyPr/>
        <a:lstStyle/>
        <a:p>
          <a:r>
            <a:rPr lang="en-GB" dirty="0"/>
            <a:t>No physical location    and    Expensive products reputation</a:t>
          </a:r>
        </a:p>
      </dgm:t>
    </dgm:pt>
    <dgm:pt modelId="{0060A53F-822A-4670-8760-0D97E98E85AF}" type="parTrans" cxnId="{1FE3D7A4-7FC9-483C-B09F-F3C27AD2D27E}">
      <dgm:prSet/>
      <dgm:spPr/>
      <dgm:t>
        <a:bodyPr/>
        <a:lstStyle/>
        <a:p>
          <a:endParaRPr lang="en-GB"/>
        </a:p>
      </dgm:t>
    </dgm:pt>
    <dgm:pt modelId="{DE99AB77-EA6E-4D51-80DF-7A1166EF78A1}" type="sibTrans" cxnId="{1FE3D7A4-7FC9-483C-B09F-F3C27AD2D27E}">
      <dgm:prSet/>
      <dgm:spPr/>
      <dgm:t>
        <a:bodyPr/>
        <a:lstStyle/>
        <a:p>
          <a:endParaRPr lang="en-GB"/>
        </a:p>
      </dgm:t>
    </dgm:pt>
    <dgm:pt modelId="{331B2BF1-EBA2-4412-806E-1BDC63B65405}">
      <dgm:prSet phldrT="[Text]"/>
      <dgm:spPr/>
      <dgm:t>
        <a:bodyPr/>
        <a:lstStyle/>
        <a:p>
          <a:r>
            <a:rPr lang="en-GB" dirty="0"/>
            <a:t>Dependence on third-party suppliers for raw materials</a:t>
          </a:r>
        </a:p>
      </dgm:t>
    </dgm:pt>
    <dgm:pt modelId="{D6D1C2B4-1827-4B54-9021-4548FD9E7957}" type="parTrans" cxnId="{7113471C-88D7-412F-9705-FF27E0A15031}">
      <dgm:prSet/>
      <dgm:spPr/>
      <dgm:t>
        <a:bodyPr/>
        <a:lstStyle/>
        <a:p>
          <a:endParaRPr lang="en-GB"/>
        </a:p>
      </dgm:t>
    </dgm:pt>
    <dgm:pt modelId="{3FBB91F6-0F5E-4E53-84AD-C7E12D555A03}" type="sibTrans" cxnId="{7113471C-88D7-412F-9705-FF27E0A15031}">
      <dgm:prSet/>
      <dgm:spPr/>
      <dgm:t>
        <a:bodyPr/>
        <a:lstStyle/>
        <a:p>
          <a:endParaRPr lang="en-GB"/>
        </a:p>
      </dgm:t>
    </dgm:pt>
    <dgm:pt modelId="{2225C607-9F6B-42C4-B708-A6AF3F555CFF}">
      <dgm:prSet phldrT="[Text]"/>
      <dgm:spPr/>
      <dgm:t>
        <a:bodyPr/>
        <a:lstStyle/>
        <a:p>
          <a:r>
            <a:rPr lang="en-GB" dirty="0"/>
            <a:t>Poor brand loyalty  and  Lack of control over employees   and Representatives on credit</a:t>
          </a:r>
        </a:p>
      </dgm:t>
    </dgm:pt>
    <dgm:pt modelId="{72EF3936-8221-48DB-8741-63EE84C7D2F5}" type="parTrans" cxnId="{6B4931CF-45CA-41EF-8593-CB50F2DA9B9C}">
      <dgm:prSet/>
      <dgm:spPr/>
      <dgm:t>
        <a:bodyPr/>
        <a:lstStyle/>
        <a:p>
          <a:endParaRPr lang="en-GB"/>
        </a:p>
      </dgm:t>
    </dgm:pt>
    <dgm:pt modelId="{FF673D0C-E0DF-4E05-9385-DA6991F8B759}" type="sibTrans" cxnId="{6B4931CF-45CA-41EF-8593-CB50F2DA9B9C}">
      <dgm:prSet/>
      <dgm:spPr/>
      <dgm:t>
        <a:bodyPr/>
        <a:lstStyle/>
        <a:p>
          <a:endParaRPr lang="en-GB"/>
        </a:p>
      </dgm:t>
    </dgm:pt>
    <dgm:pt modelId="{DC1F9B63-083B-458F-A968-EE6CB5DCB46D}" type="pres">
      <dgm:prSet presAssocID="{1702A1EF-9981-4117-BC96-19618DFC7E86}" presName="Name0" presStyleCnt="0">
        <dgm:presLayoutVars>
          <dgm:chMax val="4"/>
          <dgm:resizeHandles val="exact"/>
        </dgm:presLayoutVars>
      </dgm:prSet>
      <dgm:spPr/>
    </dgm:pt>
    <dgm:pt modelId="{7E441B22-5D3A-4ED8-A015-F7042E7E0560}" type="pres">
      <dgm:prSet presAssocID="{1702A1EF-9981-4117-BC96-19618DFC7E86}" presName="ellipse" presStyleLbl="trBgShp" presStyleIdx="0" presStyleCnt="1"/>
      <dgm:spPr/>
    </dgm:pt>
    <dgm:pt modelId="{D7E714DC-610E-4F40-8207-C3FE2E470E1D}" type="pres">
      <dgm:prSet presAssocID="{1702A1EF-9981-4117-BC96-19618DFC7E86}" presName="arrow1" presStyleLbl="fgShp" presStyleIdx="0" presStyleCnt="1"/>
      <dgm:spPr/>
    </dgm:pt>
    <dgm:pt modelId="{A48C8D63-E35E-4CAF-AA04-134ABFE92286}" type="pres">
      <dgm:prSet presAssocID="{1702A1EF-9981-4117-BC96-19618DFC7E86}" presName="rectangle" presStyleLbl="revTx" presStyleIdx="0" presStyleCnt="1">
        <dgm:presLayoutVars>
          <dgm:bulletEnabled val="1"/>
        </dgm:presLayoutVars>
      </dgm:prSet>
      <dgm:spPr/>
    </dgm:pt>
    <dgm:pt modelId="{03AF70D2-41E4-4B94-B903-A88D9030CE20}" type="pres">
      <dgm:prSet presAssocID="{6B85EA29-E0E8-4843-9CDC-5C23CCF021EE}" presName="item1" presStyleLbl="node1" presStyleIdx="0" presStyleCnt="3">
        <dgm:presLayoutVars>
          <dgm:bulletEnabled val="1"/>
        </dgm:presLayoutVars>
      </dgm:prSet>
      <dgm:spPr/>
    </dgm:pt>
    <dgm:pt modelId="{B21BE276-BE5F-43EA-A7AA-550D29802A7E}" type="pres">
      <dgm:prSet presAssocID="{2225C607-9F6B-42C4-B708-A6AF3F555CFF}" presName="item2" presStyleLbl="node1" presStyleIdx="1" presStyleCnt="3">
        <dgm:presLayoutVars>
          <dgm:bulletEnabled val="1"/>
        </dgm:presLayoutVars>
      </dgm:prSet>
      <dgm:spPr/>
    </dgm:pt>
    <dgm:pt modelId="{75ED3FB7-8412-4439-B88F-5384FBB70F34}" type="pres">
      <dgm:prSet presAssocID="{331B2BF1-EBA2-4412-806E-1BDC63B65405}" presName="item3" presStyleLbl="node1" presStyleIdx="2" presStyleCnt="3">
        <dgm:presLayoutVars>
          <dgm:bulletEnabled val="1"/>
        </dgm:presLayoutVars>
      </dgm:prSet>
      <dgm:spPr/>
    </dgm:pt>
    <dgm:pt modelId="{0535D55F-6FB7-41FF-80C1-CDAC38F043F5}" type="pres">
      <dgm:prSet presAssocID="{1702A1EF-9981-4117-BC96-19618DFC7E86}" presName="funnel" presStyleLbl="trAlignAcc1" presStyleIdx="0" presStyleCnt="1"/>
      <dgm:spPr/>
    </dgm:pt>
  </dgm:ptLst>
  <dgm:cxnLst>
    <dgm:cxn modelId="{7113471C-88D7-412F-9705-FF27E0A15031}" srcId="{1702A1EF-9981-4117-BC96-19618DFC7E86}" destId="{331B2BF1-EBA2-4412-806E-1BDC63B65405}" srcOrd="3" destOrd="0" parTransId="{D6D1C2B4-1827-4B54-9021-4548FD9E7957}" sibTransId="{3FBB91F6-0F5E-4E53-84AD-C7E12D555A03}"/>
    <dgm:cxn modelId="{8C2CC421-D223-41E4-AC41-304E7A060B3E}" type="presOf" srcId="{2225C607-9F6B-42C4-B708-A6AF3F555CFF}" destId="{03AF70D2-41E4-4B94-B903-A88D9030CE20}" srcOrd="0" destOrd="0" presId="urn:microsoft.com/office/officeart/2005/8/layout/funnel1"/>
    <dgm:cxn modelId="{A8C0FC35-437A-45A4-AE6D-1D83653FEA7B}" type="presOf" srcId="{96C30F2D-7BB3-4723-B762-8A1F65B07275}" destId="{75ED3FB7-8412-4439-B88F-5384FBB70F34}" srcOrd="0" destOrd="0" presId="urn:microsoft.com/office/officeart/2005/8/layout/funnel1"/>
    <dgm:cxn modelId="{4FD33937-AEA2-487B-929C-F23434B0442E}" type="presOf" srcId="{6B85EA29-E0E8-4843-9CDC-5C23CCF021EE}" destId="{B21BE276-BE5F-43EA-A7AA-550D29802A7E}" srcOrd="0" destOrd="0" presId="urn:microsoft.com/office/officeart/2005/8/layout/funnel1"/>
    <dgm:cxn modelId="{E8F4FB6D-AC07-4E81-A623-C52E37608316}" srcId="{1702A1EF-9981-4117-BC96-19618DFC7E86}" destId="{96C30F2D-7BB3-4723-B762-8A1F65B07275}" srcOrd="0" destOrd="0" parTransId="{0CA81E57-0898-4B76-8837-9457DF37EEC9}" sibTransId="{0E29DC07-F0BC-494D-8359-A2D782B233CB}"/>
    <dgm:cxn modelId="{1FE3D7A4-7FC9-483C-B09F-F3C27AD2D27E}" srcId="{1702A1EF-9981-4117-BC96-19618DFC7E86}" destId="{6B85EA29-E0E8-4843-9CDC-5C23CCF021EE}" srcOrd="1" destOrd="0" parTransId="{0060A53F-822A-4670-8760-0D97E98E85AF}" sibTransId="{DE99AB77-EA6E-4D51-80DF-7A1166EF78A1}"/>
    <dgm:cxn modelId="{4EF52FC3-6427-4B68-BBF4-8D1DD3452FB5}" type="presOf" srcId="{1702A1EF-9981-4117-BC96-19618DFC7E86}" destId="{DC1F9B63-083B-458F-A968-EE6CB5DCB46D}" srcOrd="0" destOrd="0" presId="urn:microsoft.com/office/officeart/2005/8/layout/funnel1"/>
    <dgm:cxn modelId="{6B4931CF-45CA-41EF-8593-CB50F2DA9B9C}" srcId="{1702A1EF-9981-4117-BC96-19618DFC7E86}" destId="{2225C607-9F6B-42C4-B708-A6AF3F555CFF}" srcOrd="2" destOrd="0" parTransId="{72EF3936-8221-48DB-8741-63EE84C7D2F5}" sibTransId="{FF673D0C-E0DF-4E05-9385-DA6991F8B759}"/>
    <dgm:cxn modelId="{5B56BDD8-C72B-4881-97D3-657462757EAC}" type="presOf" srcId="{331B2BF1-EBA2-4412-806E-1BDC63B65405}" destId="{A48C8D63-E35E-4CAF-AA04-134ABFE92286}" srcOrd="0" destOrd="0" presId="urn:microsoft.com/office/officeart/2005/8/layout/funnel1"/>
    <dgm:cxn modelId="{0BA1A254-119F-4953-80AD-174F6ADE9CF8}" type="presParOf" srcId="{DC1F9B63-083B-458F-A968-EE6CB5DCB46D}" destId="{7E441B22-5D3A-4ED8-A015-F7042E7E0560}" srcOrd="0" destOrd="0" presId="urn:microsoft.com/office/officeart/2005/8/layout/funnel1"/>
    <dgm:cxn modelId="{6E894700-DCCF-46AA-A756-346DFA4110CC}" type="presParOf" srcId="{DC1F9B63-083B-458F-A968-EE6CB5DCB46D}" destId="{D7E714DC-610E-4F40-8207-C3FE2E470E1D}" srcOrd="1" destOrd="0" presId="urn:microsoft.com/office/officeart/2005/8/layout/funnel1"/>
    <dgm:cxn modelId="{4414CE4C-9FF5-4FD6-810B-C85B966EEDE0}" type="presParOf" srcId="{DC1F9B63-083B-458F-A968-EE6CB5DCB46D}" destId="{A48C8D63-E35E-4CAF-AA04-134ABFE92286}" srcOrd="2" destOrd="0" presId="urn:microsoft.com/office/officeart/2005/8/layout/funnel1"/>
    <dgm:cxn modelId="{AE134DC2-0993-4DA9-9290-F040C1E64951}" type="presParOf" srcId="{DC1F9B63-083B-458F-A968-EE6CB5DCB46D}" destId="{03AF70D2-41E4-4B94-B903-A88D9030CE20}" srcOrd="3" destOrd="0" presId="urn:microsoft.com/office/officeart/2005/8/layout/funnel1"/>
    <dgm:cxn modelId="{498EF1FA-AD10-48EA-B308-E56DD94930B5}" type="presParOf" srcId="{DC1F9B63-083B-458F-A968-EE6CB5DCB46D}" destId="{B21BE276-BE5F-43EA-A7AA-550D29802A7E}" srcOrd="4" destOrd="0" presId="urn:microsoft.com/office/officeart/2005/8/layout/funnel1"/>
    <dgm:cxn modelId="{45CD46CE-C60C-4A38-9363-5A8F8B5A1341}" type="presParOf" srcId="{DC1F9B63-083B-458F-A968-EE6CB5DCB46D}" destId="{75ED3FB7-8412-4439-B88F-5384FBB70F34}" srcOrd="5" destOrd="0" presId="urn:microsoft.com/office/officeart/2005/8/layout/funnel1"/>
    <dgm:cxn modelId="{8FA766A8-F2D0-480B-AEBC-1FCB48260767}" type="presParOf" srcId="{DC1F9B63-083B-458F-A968-EE6CB5DCB46D}" destId="{0535D55F-6FB7-41FF-80C1-CDAC38F043F5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41B22-5D3A-4ED8-A015-F7042E7E0560}">
      <dsp:nvSpPr>
        <dsp:cNvPr id="0" name=""/>
        <dsp:cNvSpPr/>
      </dsp:nvSpPr>
      <dsp:spPr>
        <a:xfrm>
          <a:off x="979037" y="173234"/>
          <a:ext cx="3438032" cy="1193983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714DC-610E-4F40-8207-C3FE2E470E1D}">
      <dsp:nvSpPr>
        <dsp:cNvPr id="0" name=""/>
        <dsp:cNvSpPr/>
      </dsp:nvSpPr>
      <dsp:spPr>
        <a:xfrm>
          <a:off x="2370241" y="3096894"/>
          <a:ext cx="666285" cy="426422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8C8D63-E35E-4CAF-AA04-134ABFE92286}">
      <dsp:nvSpPr>
        <dsp:cNvPr id="0" name=""/>
        <dsp:cNvSpPr/>
      </dsp:nvSpPr>
      <dsp:spPr>
        <a:xfrm>
          <a:off x="1104299" y="3438032"/>
          <a:ext cx="3198169" cy="799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Dependence on third-party suppliers for raw materials</a:t>
          </a:r>
        </a:p>
      </dsp:txBody>
      <dsp:txXfrm>
        <a:off x="1104299" y="3438032"/>
        <a:ext cx="3198169" cy="799542"/>
      </dsp:txXfrm>
    </dsp:sp>
    <dsp:sp modelId="{03AF70D2-41E4-4B94-B903-A88D9030CE20}">
      <dsp:nvSpPr>
        <dsp:cNvPr id="0" name=""/>
        <dsp:cNvSpPr/>
      </dsp:nvSpPr>
      <dsp:spPr>
        <a:xfrm>
          <a:off x="2228988" y="1459431"/>
          <a:ext cx="1199313" cy="119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Poor brand loyalty  and  Lack of control over employees   and Representatives on credit</a:t>
          </a:r>
        </a:p>
      </dsp:txBody>
      <dsp:txXfrm>
        <a:off x="2404623" y="1635066"/>
        <a:ext cx="848043" cy="848043"/>
      </dsp:txXfrm>
    </dsp:sp>
    <dsp:sp modelId="{B21BE276-BE5F-43EA-A7AA-550D29802A7E}">
      <dsp:nvSpPr>
        <dsp:cNvPr id="0" name=""/>
        <dsp:cNvSpPr/>
      </dsp:nvSpPr>
      <dsp:spPr>
        <a:xfrm>
          <a:off x="1370813" y="559679"/>
          <a:ext cx="1199313" cy="119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No physical location    and    Expensive products reputation</a:t>
          </a:r>
        </a:p>
      </dsp:txBody>
      <dsp:txXfrm>
        <a:off x="1546448" y="735314"/>
        <a:ext cx="848043" cy="848043"/>
      </dsp:txXfrm>
    </dsp:sp>
    <dsp:sp modelId="{75ED3FB7-8412-4439-B88F-5384FBB70F34}">
      <dsp:nvSpPr>
        <dsp:cNvPr id="0" name=""/>
        <dsp:cNvSpPr/>
      </dsp:nvSpPr>
      <dsp:spPr>
        <a:xfrm>
          <a:off x="2596778" y="269712"/>
          <a:ext cx="1199313" cy="119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Home segment experiencing loss       and                                                      Advertising cost overly expensive</a:t>
          </a:r>
        </a:p>
      </dsp:txBody>
      <dsp:txXfrm>
        <a:off x="2772413" y="445347"/>
        <a:ext cx="848043" cy="848043"/>
      </dsp:txXfrm>
    </dsp:sp>
    <dsp:sp modelId="{0535D55F-6FB7-41FF-80C1-CDAC38F043F5}">
      <dsp:nvSpPr>
        <dsp:cNvPr id="0" name=""/>
        <dsp:cNvSpPr/>
      </dsp:nvSpPr>
      <dsp:spPr>
        <a:xfrm>
          <a:off x="837785" y="26651"/>
          <a:ext cx="3731197" cy="298495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87F0BD-5DB3-4E55-858A-44FD184A5551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AD0ED-FAAF-4AD9-9543-7391EDB69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12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arenR"/>
            </a:pPr>
            <a:r>
              <a:rPr lang="en-GB" dirty="0"/>
              <a:t>What am I here to do? </a:t>
            </a:r>
            <a:r>
              <a:rPr lang="en-GB" dirty="0" err="1"/>
              <a:t>Im</a:t>
            </a:r>
            <a:r>
              <a:rPr lang="en-GB" dirty="0"/>
              <a:t> here to talk about the SFF by</a:t>
            </a:r>
            <a:r>
              <a:rPr lang="en-GB" baseline="0" dirty="0"/>
              <a:t> using Avon as a case study.</a:t>
            </a:r>
            <a:endParaRPr lang="en-GB" dirty="0"/>
          </a:p>
          <a:p>
            <a:pPr marL="228600" indent="-228600">
              <a:buFont typeface="+mj-lt"/>
              <a:buAutoNum type="arabicParenR"/>
            </a:pPr>
            <a:r>
              <a:rPr lang="en-GB" dirty="0"/>
              <a:t>Introduce</a:t>
            </a:r>
            <a:r>
              <a:rPr lang="en-GB" baseline="0" dirty="0"/>
              <a:t> Avon</a:t>
            </a:r>
          </a:p>
          <a:p>
            <a:pPr marL="228600" indent="-228600">
              <a:buFont typeface="+mj-lt"/>
              <a:buAutoNum type="arabicParenR"/>
            </a:pPr>
            <a:r>
              <a:rPr lang="en-GB" baseline="0" dirty="0"/>
              <a:t>Introduce SFF-By looking at the SFF, you can see three stages which we will be looking at further within the presentation. SFF is used to evaluate the feasibility of alternative strategies.</a:t>
            </a:r>
          </a:p>
          <a:p>
            <a:pPr marL="228600" indent="-228600">
              <a:buFont typeface="+mj-lt"/>
              <a:buAutoNum type="arabicParenR"/>
            </a:pPr>
            <a:r>
              <a:rPr lang="en-GB" baseline="0" dirty="0"/>
              <a:t>There are both advantages and criticism of SFF as a framework- on one hand, manipulation of the data is often deemed as easy and not an onerous task however, it is a quantitative model which often lacks qualitative input that the likes of the Scorecard can offer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34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948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62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45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721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9103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506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967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CAD0ED-FAAF-4AD9-9543-7391EDB691C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30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10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525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477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2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856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77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38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4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50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13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81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CCB1A-A2E7-4D22-9398-8F7839011EAC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B1CE4-E09E-40D5-838A-859CF1BE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5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680" y="431822"/>
            <a:ext cx="6090549" cy="298038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08748" y="41244"/>
            <a:ext cx="3393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Strategic Formulation Framework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5681" y="3752495"/>
            <a:ext cx="24374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Adapted from David (1991)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909132"/>
              </p:ext>
            </p:extLst>
          </p:nvPr>
        </p:nvGraphicFramePr>
        <p:xfrm>
          <a:off x="2368822" y="3554787"/>
          <a:ext cx="8128000" cy="29364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578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01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7093"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Criticisms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Comprehensively evaluates</a:t>
                      </a:r>
                      <a:r>
                        <a:rPr lang="en-GB" sz="1400" baseline="0" dirty="0"/>
                        <a:t> strategies to provide informed decision (Rao </a:t>
                      </a:r>
                      <a:r>
                        <a:rPr lang="en-GB" sz="1400" i="1" baseline="0" dirty="0"/>
                        <a:t>et al, </a:t>
                      </a:r>
                      <a:r>
                        <a:rPr lang="en-GB" sz="1400" i="0" baseline="0" dirty="0"/>
                        <a:t>2009)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Business environment is complex and dynamic and information on competitors often incomplete or out-dated (Naga, 2015)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Encourages</a:t>
                      </a:r>
                      <a:r>
                        <a:rPr lang="en-GB" sz="1400" baseline="0" dirty="0"/>
                        <a:t> continuous improvement (</a:t>
                      </a:r>
                      <a:r>
                        <a:rPr lang="en-GB" sz="1400" baseline="0" dirty="0" err="1"/>
                        <a:t>Simerson</a:t>
                      </a:r>
                      <a:r>
                        <a:rPr lang="en-GB" sz="1400" baseline="0" dirty="0"/>
                        <a:t>, 2011)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</a:t>
                      </a:r>
                      <a:r>
                        <a:rPr lang="en-GB" sz="1400" baseline="0" dirty="0"/>
                        <a:t> management in general is often deemed as too rigid to prove effective.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Manipulation of data</a:t>
                      </a:r>
                      <a:r>
                        <a:rPr lang="en-GB" sz="1400" baseline="0" dirty="0"/>
                        <a:t> is considered easier which aids agility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SFF is a quantitative method</a:t>
                      </a:r>
                      <a:r>
                        <a:rPr lang="en-GB" sz="1400" baseline="0" dirty="0"/>
                        <a:t> and lacks qualitative input that tools such as the Balanced Scorecard offers (Kaplan and Norton, 2006)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Allows the manager to change as many or as little elements</a:t>
                      </a:r>
                      <a:r>
                        <a:rPr lang="en-GB" sz="1400" baseline="0" dirty="0"/>
                        <a:t> as needed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5" name="Rounded Rectangle 14"/>
          <p:cNvSpPr/>
          <p:nvPr/>
        </p:nvSpPr>
        <p:spPr>
          <a:xfrm>
            <a:off x="6863379" y="634084"/>
            <a:ext cx="3259567" cy="19262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/>
                </a:solidFill>
              </a:rPr>
              <a:t>Avon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Founded in 1886 by David McConnell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Branded as the </a:t>
            </a:r>
            <a:r>
              <a:rPr lang="en-GB" sz="1400" dirty="0">
                <a:solidFill>
                  <a:srgbClr val="FF0000"/>
                </a:solidFill>
              </a:rPr>
              <a:t>Company for women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No physical location- Social sales representatives and growing online visibility</a:t>
            </a:r>
          </a:p>
        </p:txBody>
      </p:sp>
    </p:spTree>
    <p:extLst>
      <p:ext uri="{BB962C8B-B14F-4D97-AF65-F5344CB8AC3E}">
        <p14:creationId xmlns:p14="http://schemas.microsoft.com/office/powerpoint/2010/main" val="163893436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766" y="3274468"/>
            <a:ext cx="4315578" cy="32785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0518" y="3212757"/>
            <a:ext cx="5852098" cy="3834198"/>
          </a:xfrm>
          <a:prstGeom prst="rect">
            <a:avLst/>
          </a:prstGeom>
        </p:spPr>
      </p:pic>
      <p:sp>
        <p:nvSpPr>
          <p:cNvPr id="6" name="Down Arrow 5"/>
          <p:cNvSpPr/>
          <p:nvPr/>
        </p:nvSpPr>
        <p:spPr>
          <a:xfrm rot="3739807">
            <a:off x="4225740" y="3830570"/>
            <a:ext cx="239065" cy="1095000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620321" y="14063"/>
            <a:ext cx="28338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The Input Stage;</a:t>
            </a:r>
          </a:p>
          <a:p>
            <a:pPr algn="ctr"/>
            <a:r>
              <a:rPr lang="en-GB" b="1" u="sng" dirty="0">
                <a:solidFill>
                  <a:schemeClr val="accent1">
                    <a:lumMod val="50000"/>
                  </a:schemeClr>
                </a:solidFill>
              </a:rPr>
              <a:t>External Factor Evaluation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22714"/>
            <a:ext cx="4620321" cy="271933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978633" y="825733"/>
            <a:ext cx="386056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2009</a:t>
            </a:r>
            <a:r>
              <a:rPr lang="en-GB" sz="1400" dirty="0"/>
              <a:t> saw the sizeable market as the largest threat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2017</a:t>
            </a:r>
            <a:r>
              <a:rPr lang="en-GB" sz="1400" dirty="0"/>
              <a:t> recognised counterfeit products and foreign currency fluctuations and restrictions as the greatest threat (</a:t>
            </a:r>
            <a:r>
              <a:rPr lang="en-GB" sz="1400" dirty="0" err="1"/>
              <a:t>Marketline</a:t>
            </a:r>
            <a:r>
              <a:rPr lang="en-GB" sz="1400" dirty="0"/>
              <a:t>, 2017)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6766599" y="1081206"/>
            <a:ext cx="0" cy="8484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347772" y="3474906"/>
            <a:ext cx="12356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/>
              <a:t>2009;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07677" y="3608199"/>
            <a:ext cx="892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/>
              <a:t>2017;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10152" y="6232634"/>
            <a:ext cx="16501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(SBUS6104 Avon, 2017)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0150" y="2873594"/>
            <a:ext cx="2997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Competitive profile Matrix </a:t>
            </a:r>
          </a:p>
        </p:txBody>
      </p:sp>
      <p:sp>
        <p:nvSpPr>
          <p:cNvPr id="14" name="Left Arrow 13"/>
          <p:cNvSpPr/>
          <p:nvPr/>
        </p:nvSpPr>
        <p:spPr>
          <a:xfrm rot="1163408">
            <a:off x="4453389" y="2668807"/>
            <a:ext cx="1093075" cy="171859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353623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/>
      <p:bldP spid="12" grpId="0"/>
      <p:bldP spid="13" grpId="0"/>
      <p:bldP spid="7" grpId="0"/>
      <p:bldP spid="10" grpId="0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7092" y="74141"/>
            <a:ext cx="2734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Input Stage Continued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469924" y="197707"/>
            <a:ext cx="41190" cy="64502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05946" y="443473"/>
            <a:ext cx="3598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/>
              <a:t>Competitive Profile Matrix Continued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18205" y="197707"/>
            <a:ext cx="20512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/>
              <a:t>Internal Factor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946" y="812805"/>
            <a:ext cx="4957171" cy="2357293"/>
          </a:xfrm>
          <a:prstGeom prst="rect">
            <a:avLst/>
          </a:prstGeom>
        </p:spPr>
      </p:pic>
      <p:sp>
        <p:nvSpPr>
          <p:cNvPr id="12" name="5-Point Star 11"/>
          <p:cNvSpPr/>
          <p:nvPr/>
        </p:nvSpPr>
        <p:spPr>
          <a:xfrm>
            <a:off x="2825578" y="2982097"/>
            <a:ext cx="164757" cy="13033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472671" y="3299063"/>
            <a:ext cx="442371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2009;</a:t>
            </a:r>
          </a:p>
          <a:p>
            <a:r>
              <a:rPr lang="en-GB" sz="1400" dirty="0"/>
              <a:t>Avon’s total weighted score is positioned between both competitors</a:t>
            </a:r>
          </a:p>
          <a:p>
            <a:endParaRPr lang="en-GB" sz="1400" dirty="0"/>
          </a:p>
          <a:p>
            <a:r>
              <a:rPr lang="en-GB" sz="1400" dirty="0"/>
              <a:t>Avon’s top critical success factor was Price competitiveness and Product quality</a:t>
            </a:r>
          </a:p>
          <a:p>
            <a:endParaRPr lang="en-GB" sz="1400" dirty="0"/>
          </a:p>
          <a:p>
            <a:r>
              <a:rPr lang="en-GB" sz="1400" dirty="0"/>
              <a:t>Avon’s lowest critical success factor was technology</a:t>
            </a:r>
          </a:p>
        </p:txBody>
      </p:sp>
      <p:sp>
        <p:nvSpPr>
          <p:cNvPr id="14" name="5-Point Star 13"/>
          <p:cNvSpPr/>
          <p:nvPr/>
        </p:nvSpPr>
        <p:spPr>
          <a:xfrm>
            <a:off x="2825578" y="1647568"/>
            <a:ext cx="164757" cy="98854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5-Point Star 14"/>
          <p:cNvSpPr/>
          <p:nvPr/>
        </p:nvSpPr>
        <p:spPr>
          <a:xfrm>
            <a:off x="2812217" y="2388972"/>
            <a:ext cx="178118" cy="134547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5-Point Star 15"/>
          <p:cNvSpPr/>
          <p:nvPr/>
        </p:nvSpPr>
        <p:spPr>
          <a:xfrm>
            <a:off x="2812217" y="2710249"/>
            <a:ext cx="178118" cy="115329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5-Point Star 16"/>
          <p:cNvSpPr/>
          <p:nvPr/>
        </p:nvSpPr>
        <p:spPr>
          <a:xfrm>
            <a:off x="237893" y="3583048"/>
            <a:ext cx="255373" cy="28703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5-Point Star 17"/>
          <p:cNvSpPr/>
          <p:nvPr/>
        </p:nvSpPr>
        <p:spPr>
          <a:xfrm>
            <a:off x="205946" y="4082755"/>
            <a:ext cx="263611" cy="313038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5-Point Star 18"/>
          <p:cNvSpPr/>
          <p:nvPr/>
        </p:nvSpPr>
        <p:spPr>
          <a:xfrm>
            <a:off x="205946" y="4608462"/>
            <a:ext cx="255373" cy="304800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493266" y="5181600"/>
            <a:ext cx="42764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2017;</a:t>
            </a:r>
          </a:p>
          <a:p>
            <a:r>
              <a:rPr lang="en-GB" sz="1400" dirty="0"/>
              <a:t>Significant shift in focus towards digital innovation and online presence evident in their 3 year transformation plan.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5832" y="616684"/>
            <a:ext cx="4883887" cy="2726031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5618205" y="3468130"/>
            <a:ext cx="218302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Home Segment;</a:t>
            </a:r>
          </a:p>
          <a:p>
            <a:endParaRPr lang="en-GB" sz="1400" b="1" u="sng" dirty="0"/>
          </a:p>
          <a:p>
            <a:r>
              <a:rPr lang="en-GB" sz="1400" dirty="0"/>
              <a:t>2009 Highlighted as experiencing significant loss.</a:t>
            </a:r>
          </a:p>
        </p:txBody>
      </p:sp>
      <p:sp>
        <p:nvSpPr>
          <p:cNvPr id="23" name="Right Arrow 22"/>
          <p:cNvSpPr/>
          <p:nvPr/>
        </p:nvSpPr>
        <p:spPr>
          <a:xfrm>
            <a:off x="7908323" y="3976420"/>
            <a:ext cx="889686" cy="2126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8987481" y="3869798"/>
            <a:ext cx="18205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2017 reports a growth in Fashion and Home segment of 5% (</a:t>
            </a:r>
            <a:r>
              <a:rPr lang="en-GB" sz="1400" dirty="0" err="1"/>
              <a:t>Marketline</a:t>
            </a:r>
            <a:r>
              <a:rPr lang="en-GB" sz="1400" dirty="0"/>
              <a:t>, 2017)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635832" y="5027712"/>
            <a:ext cx="21006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Financial Flexibility;</a:t>
            </a:r>
          </a:p>
          <a:p>
            <a:endParaRPr lang="en-GB" sz="1400" b="1" u="sng" dirty="0"/>
          </a:p>
          <a:p>
            <a:r>
              <a:rPr lang="en-GB" sz="1400" dirty="0"/>
              <a:t>2009 No concerns over improvement of financial flexibility or re-definition of the company</a:t>
            </a:r>
          </a:p>
        </p:txBody>
      </p:sp>
      <p:sp>
        <p:nvSpPr>
          <p:cNvPr id="26" name="Right Arrow 25"/>
          <p:cNvSpPr/>
          <p:nvPr/>
        </p:nvSpPr>
        <p:spPr>
          <a:xfrm>
            <a:off x="7801232" y="5272216"/>
            <a:ext cx="996777" cy="2059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9082216" y="5181600"/>
            <a:ext cx="287500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2015 Avon announced a strategic partnership with Cerberus Capital Management which included the separation of Avon’s North America business (</a:t>
            </a:r>
            <a:r>
              <a:rPr lang="en-GB" sz="1400" dirty="0" err="1"/>
              <a:t>Marketline</a:t>
            </a:r>
            <a:r>
              <a:rPr lang="en-GB" sz="1400" dirty="0"/>
              <a:t>, 2017)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93266" y="6351151"/>
            <a:ext cx="32379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(SBUS6104 Avon 2017)</a:t>
            </a:r>
          </a:p>
        </p:txBody>
      </p:sp>
      <p:sp>
        <p:nvSpPr>
          <p:cNvPr id="6" name="Left Arrow 5"/>
          <p:cNvSpPr/>
          <p:nvPr/>
        </p:nvSpPr>
        <p:spPr>
          <a:xfrm>
            <a:off x="10519719" y="2203269"/>
            <a:ext cx="714338" cy="124743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463046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2" grpId="0"/>
      <p:bldP spid="23" grpId="0" animBg="1"/>
      <p:bldP spid="24" grpId="0"/>
      <p:bldP spid="25" grpId="0"/>
      <p:bldP spid="26" grpId="0" animBg="1"/>
      <p:bldP spid="27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3568" y="90616"/>
            <a:ext cx="3805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Matching Stage; SWOT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73210" y="568061"/>
            <a:ext cx="368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Similarities between 2009 and 2017;</a:t>
            </a:r>
          </a:p>
        </p:txBody>
      </p:sp>
      <p:sp>
        <p:nvSpPr>
          <p:cNvPr id="5" name="Oval 4"/>
          <p:cNvSpPr/>
          <p:nvPr/>
        </p:nvSpPr>
        <p:spPr>
          <a:xfrm>
            <a:off x="57665" y="1136122"/>
            <a:ext cx="2916194" cy="13695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u="sng" dirty="0">
                <a:solidFill>
                  <a:schemeClr val="tx1"/>
                </a:solidFill>
              </a:rPr>
              <a:t>Strengths;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Strong brand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Unique portfolio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Innovation/ R&amp;D</a:t>
            </a:r>
          </a:p>
        </p:txBody>
      </p:sp>
      <p:sp>
        <p:nvSpPr>
          <p:cNvPr id="6" name="Oval 5"/>
          <p:cNvSpPr/>
          <p:nvPr/>
        </p:nvSpPr>
        <p:spPr>
          <a:xfrm>
            <a:off x="3245709" y="1108324"/>
            <a:ext cx="2603157" cy="14251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/>
                </a:solidFill>
              </a:rPr>
              <a:t>Opportunities: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Diversification of products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1338649" y="2533470"/>
            <a:ext cx="177113" cy="489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3562865" y="3089189"/>
            <a:ext cx="1968843" cy="124699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2017: 1 new Opportunity; Strategic divesture of North American business </a:t>
            </a:r>
          </a:p>
        </p:txBody>
      </p:sp>
      <p:cxnSp>
        <p:nvCxnSpPr>
          <p:cNvPr id="11" name="Straight Arrow Connector 10"/>
          <p:cNvCxnSpPr>
            <a:stCxn id="6" idx="4"/>
          </p:cNvCxnSpPr>
          <p:nvPr/>
        </p:nvCxnSpPr>
        <p:spPr>
          <a:xfrm>
            <a:off x="4547288" y="2533470"/>
            <a:ext cx="131804" cy="5557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150341" y="3051084"/>
            <a:ext cx="1985319" cy="108224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No New Strengths</a:t>
            </a:r>
          </a:p>
        </p:txBody>
      </p:sp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789288611"/>
              </p:ext>
            </p:extLst>
          </p:nvPr>
        </p:nvGraphicFramePr>
        <p:xfrm>
          <a:off x="6120716" y="2204073"/>
          <a:ext cx="5406768" cy="4264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7" name="Rectangle 16"/>
          <p:cNvSpPr/>
          <p:nvPr/>
        </p:nvSpPr>
        <p:spPr>
          <a:xfrm>
            <a:off x="7555631" y="459948"/>
            <a:ext cx="2271583" cy="141577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u="sng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Weaknesses</a:t>
            </a:r>
          </a:p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2009</a:t>
            </a:r>
          </a:p>
        </p:txBody>
      </p:sp>
      <p:sp>
        <p:nvSpPr>
          <p:cNvPr id="18" name="Down Arrow 17"/>
          <p:cNvSpPr/>
          <p:nvPr/>
        </p:nvSpPr>
        <p:spPr>
          <a:xfrm>
            <a:off x="8691423" y="1820897"/>
            <a:ext cx="189471" cy="383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8423076" y="6206689"/>
            <a:ext cx="91563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2017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27214" y="6583680"/>
            <a:ext cx="21245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Marketline</a:t>
            </a:r>
            <a:r>
              <a:rPr lang="en-GB" sz="1200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671710266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9" grpId="0" animBg="1"/>
      <p:bldP spid="13" grpId="0" animBg="1"/>
      <p:bldGraphic spid="16" grpId="0">
        <p:bldAsOne/>
      </p:bldGraphic>
      <p:bldP spid="17" grpId="0"/>
      <p:bldP spid="18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2510" y="835704"/>
            <a:ext cx="6155999" cy="4539066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 flipH="1" flipV="1">
            <a:off x="3204594" y="1258349"/>
            <a:ext cx="922789" cy="402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3246540" y="2097248"/>
            <a:ext cx="973123" cy="125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3993160" y="658035"/>
            <a:ext cx="3682767" cy="219479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11892" y="205946"/>
            <a:ext cx="30727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Matching Stage Continued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04223" y="-55664"/>
            <a:ext cx="13959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SPACE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7050" y="2734811"/>
            <a:ext cx="3877844" cy="39438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93159" y="659836"/>
            <a:ext cx="3556932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/>
              <a:t>Current  Financial Statistics;</a:t>
            </a:r>
          </a:p>
          <a:p>
            <a:endParaRPr lang="en-GB" sz="1400" dirty="0"/>
          </a:p>
          <a:p>
            <a:pPr algn="ctr"/>
            <a:r>
              <a:rPr lang="en-GB" sz="1400" dirty="0"/>
              <a:t>Total Revenue </a:t>
            </a:r>
            <a:r>
              <a:rPr lang="en-GB" sz="1400" dirty="0">
                <a:solidFill>
                  <a:srgbClr val="FF0000"/>
                </a:solidFill>
              </a:rPr>
              <a:t>down </a:t>
            </a:r>
            <a:r>
              <a:rPr lang="en-GB" sz="1400" dirty="0"/>
              <a:t>from 10,382.80 in 2009 to 5,717.70 in 2017</a:t>
            </a:r>
          </a:p>
          <a:p>
            <a:endParaRPr lang="en-GB" sz="1400" dirty="0"/>
          </a:p>
          <a:p>
            <a:pPr algn="ctr"/>
            <a:r>
              <a:rPr lang="en-GB" sz="1400" dirty="0"/>
              <a:t>Sales growth -7.19</a:t>
            </a:r>
          </a:p>
          <a:p>
            <a:pPr algn="ctr"/>
            <a:r>
              <a:rPr lang="en-GB" sz="1400" dirty="0"/>
              <a:t>EPS growth -310.71</a:t>
            </a:r>
          </a:p>
          <a:p>
            <a:pPr algn="ctr"/>
            <a:r>
              <a:rPr lang="en-GB" sz="1400" dirty="0"/>
              <a:t>Net Income Growth -108.27</a:t>
            </a:r>
          </a:p>
          <a:p>
            <a:pPr algn="ctr"/>
            <a:endParaRPr lang="en-GB" sz="1400" dirty="0"/>
          </a:p>
          <a:p>
            <a:r>
              <a:rPr lang="en-GB" sz="1100" dirty="0"/>
              <a:t>(</a:t>
            </a:r>
            <a:r>
              <a:rPr lang="en-GB" sz="1100" dirty="0" err="1"/>
              <a:t>Marketline</a:t>
            </a:r>
            <a:r>
              <a:rPr lang="en-GB" sz="1100" dirty="0"/>
              <a:t>, 2017)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41534" y="543042"/>
            <a:ext cx="10737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2009;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993160" y="3724712"/>
            <a:ext cx="3682767" cy="21140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u="sng" dirty="0"/>
              <a:t>Current considerations:</a:t>
            </a:r>
          </a:p>
          <a:p>
            <a:pPr algn="ctr"/>
            <a:endParaRPr lang="en-GB" sz="1400" u="sng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Concern over external suppliers for raw materials</a:t>
            </a:r>
          </a:p>
          <a:p>
            <a:pPr algn="ctr"/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Entry of Colgate-Palmolive offering a low cost alternative</a:t>
            </a:r>
          </a:p>
          <a:p>
            <a:pPr algn="ctr"/>
            <a:r>
              <a:rPr lang="en-GB" sz="1100" dirty="0"/>
              <a:t>(</a:t>
            </a:r>
            <a:r>
              <a:rPr lang="en-GB" sz="1100" dirty="0" err="1"/>
              <a:t>Marketline</a:t>
            </a:r>
            <a:r>
              <a:rPr lang="en-GB" sz="1100" dirty="0"/>
              <a:t>, 2017)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flipH="1" flipV="1">
            <a:off x="3137482" y="3498209"/>
            <a:ext cx="855677" cy="5368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 flipV="1">
            <a:off x="3137483" y="4572000"/>
            <a:ext cx="855677" cy="302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41534" y="6264166"/>
            <a:ext cx="17869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(SBUS6104 Avon 2017)</a:t>
            </a:r>
          </a:p>
        </p:txBody>
      </p:sp>
    </p:spTree>
    <p:extLst>
      <p:ext uri="{BB962C8B-B14F-4D97-AF65-F5344CB8AC3E}">
        <p14:creationId xmlns:p14="http://schemas.microsoft.com/office/powerpoint/2010/main" val="2245508928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7" grpId="0"/>
      <p:bldP spid="14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2378" y="115330"/>
            <a:ext cx="3319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Matching Stage Continued;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8147" y="354541"/>
            <a:ext cx="2183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Boston Group Matrix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19999" y="72638"/>
            <a:ext cx="2224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Internal/External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5894208" y="72638"/>
            <a:ext cx="3203" cy="66988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78" y="963084"/>
            <a:ext cx="5606498" cy="2677997"/>
          </a:xfrm>
          <a:prstGeom prst="rect">
            <a:avLst/>
          </a:prstGeom>
        </p:spPr>
      </p:pic>
      <p:sp>
        <p:nvSpPr>
          <p:cNvPr id="11" name="Up Arrow 10"/>
          <p:cNvSpPr/>
          <p:nvPr/>
        </p:nvSpPr>
        <p:spPr>
          <a:xfrm>
            <a:off x="1874107" y="2480174"/>
            <a:ext cx="144163" cy="1572841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 Same Side Corner Rectangle 11"/>
          <p:cNvSpPr/>
          <p:nvPr/>
        </p:nvSpPr>
        <p:spPr>
          <a:xfrm>
            <a:off x="3665838" y="5158171"/>
            <a:ext cx="1671930" cy="1466200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Avon surrendered it’s top position of the global direct-selling market-share (Cheng, 2015)</a:t>
            </a:r>
          </a:p>
        </p:txBody>
      </p:sp>
      <p:sp>
        <p:nvSpPr>
          <p:cNvPr id="13" name="Round Same Side Corner Rectangle 12"/>
          <p:cNvSpPr/>
          <p:nvPr/>
        </p:nvSpPr>
        <p:spPr>
          <a:xfrm>
            <a:off x="494271" y="5158171"/>
            <a:ext cx="1721708" cy="1383957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Profits deteriorated and shares have fallen indicating stagnant market growth (</a:t>
            </a:r>
            <a:r>
              <a:rPr lang="en-GB" sz="1400" dirty="0" err="1">
                <a:solidFill>
                  <a:schemeClr val="tx1"/>
                </a:solidFill>
              </a:rPr>
              <a:t>Wahba</a:t>
            </a:r>
            <a:r>
              <a:rPr lang="en-GB" sz="1400" dirty="0">
                <a:solidFill>
                  <a:schemeClr val="tx1"/>
                </a:solidFill>
              </a:rPr>
              <a:t>, 2012)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18270" y="4481383"/>
            <a:ext cx="1787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2017 Variances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9934" y="1287492"/>
            <a:ext cx="5540290" cy="2823190"/>
          </a:xfrm>
          <a:prstGeom prst="rect">
            <a:avLst/>
          </a:prstGeom>
        </p:spPr>
      </p:pic>
      <p:sp>
        <p:nvSpPr>
          <p:cNvPr id="18" name="Down Arrow 17"/>
          <p:cNvSpPr/>
          <p:nvPr/>
        </p:nvSpPr>
        <p:spPr>
          <a:xfrm rot="18771386">
            <a:off x="8278742" y="495176"/>
            <a:ext cx="212878" cy="1890119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6495569" y="484662"/>
            <a:ext cx="1169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Avon 2009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199870" y="4481383"/>
            <a:ext cx="4020065" cy="20607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Elements of the previous Internal and External factors to be considered e.g.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Entry of new competitors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Online presence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6331" y="6624371"/>
            <a:ext cx="29534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(SBUS6104 Avon 2017)</a:t>
            </a:r>
          </a:p>
        </p:txBody>
      </p:sp>
    </p:spTree>
    <p:extLst>
      <p:ext uri="{BB962C8B-B14F-4D97-AF65-F5344CB8AC3E}">
        <p14:creationId xmlns:p14="http://schemas.microsoft.com/office/powerpoint/2010/main" val="2972144055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 animBg="1"/>
      <p:bldP spid="12" grpId="0" animBg="1"/>
      <p:bldP spid="13" grpId="0" animBg="1"/>
      <p:bldP spid="14" grpId="0"/>
      <p:bldP spid="18" grpId="0" animBg="1"/>
      <p:bldP spid="19" grpId="0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38897" y="181232"/>
            <a:ext cx="3048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Matching Stage continued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99005" y="150454"/>
            <a:ext cx="2372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Grand Strategy Matrix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1559" y="929411"/>
            <a:ext cx="8779858" cy="5013761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8386119" y="1813123"/>
            <a:ext cx="873211" cy="6755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Avon 2009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393091" y="1335230"/>
            <a:ext cx="996779" cy="69197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Avon 2017</a:t>
            </a:r>
          </a:p>
        </p:txBody>
      </p:sp>
      <p:sp>
        <p:nvSpPr>
          <p:cNvPr id="9" name="Right Arrow 8"/>
          <p:cNvSpPr/>
          <p:nvPr/>
        </p:nvSpPr>
        <p:spPr>
          <a:xfrm>
            <a:off x="1762897" y="2482048"/>
            <a:ext cx="1779373" cy="14828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38897" y="2000135"/>
            <a:ext cx="1639329" cy="11121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Avon’s divesture of it’s North American business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5821" y="6127531"/>
            <a:ext cx="17447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(SBUS6104 Avon 2017)</a:t>
            </a:r>
          </a:p>
        </p:txBody>
      </p:sp>
      <p:sp>
        <p:nvSpPr>
          <p:cNvPr id="11" name="Down Arrow 10"/>
          <p:cNvSpPr/>
          <p:nvPr/>
        </p:nvSpPr>
        <p:spPr>
          <a:xfrm rot="16200000">
            <a:off x="2162123" y="3918145"/>
            <a:ext cx="265512" cy="1983185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3091" y="3789777"/>
            <a:ext cx="1012024" cy="76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340507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805" y="-10307"/>
            <a:ext cx="5573822" cy="37872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31805" y="140043"/>
            <a:ext cx="5667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The Decision Stage: Quantitative Strategic Planning Matrix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805" y="2566786"/>
            <a:ext cx="5573822" cy="40552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98292" y="140043"/>
            <a:ext cx="42836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accent5">
                    <a:lumMod val="50000"/>
                  </a:schemeClr>
                </a:solidFill>
              </a:rPr>
              <a:t>2009 QSPM based around three strategies;</a:t>
            </a:r>
          </a:p>
          <a:p>
            <a:pPr marL="342900" indent="-342900">
              <a:buFont typeface="+mj-lt"/>
              <a:buAutoNum type="arabicPeriod"/>
            </a:pPr>
            <a:r>
              <a:rPr lang="en-GB" i="1" dirty="0">
                <a:solidFill>
                  <a:schemeClr val="accent5">
                    <a:lumMod val="50000"/>
                  </a:schemeClr>
                </a:solidFill>
              </a:rPr>
              <a:t>Opening physical stores in US</a:t>
            </a:r>
          </a:p>
          <a:p>
            <a:pPr marL="342900" indent="-342900">
              <a:buFont typeface="+mj-lt"/>
              <a:buAutoNum type="arabicPeriod"/>
            </a:pPr>
            <a:r>
              <a:rPr lang="en-GB" i="1" dirty="0">
                <a:solidFill>
                  <a:schemeClr val="accent5">
                    <a:lumMod val="50000"/>
                  </a:schemeClr>
                </a:solidFill>
              </a:rPr>
              <a:t>Develop new product lines</a:t>
            </a:r>
          </a:p>
          <a:p>
            <a:pPr marL="342900" indent="-342900">
              <a:buFont typeface="+mj-lt"/>
              <a:buAutoNum type="arabicPeriod"/>
            </a:pPr>
            <a:r>
              <a:rPr lang="en-GB" i="1" dirty="0">
                <a:solidFill>
                  <a:schemeClr val="accent5">
                    <a:lumMod val="50000"/>
                  </a:schemeClr>
                </a:solidFill>
              </a:rPr>
              <a:t>Improve Marketing and Advertising</a:t>
            </a:r>
          </a:p>
        </p:txBody>
      </p:sp>
      <p:sp>
        <p:nvSpPr>
          <p:cNvPr id="7" name="Right Arrow 6"/>
          <p:cNvSpPr/>
          <p:nvPr/>
        </p:nvSpPr>
        <p:spPr>
          <a:xfrm rot="10494281">
            <a:off x="5711122" y="1907125"/>
            <a:ext cx="2042902" cy="214671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7759521" y="1629865"/>
            <a:ext cx="1129106" cy="50685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Social Media</a:t>
            </a:r>
          </a:p>
        </p:txBody>
      </p:sp>
      <p:sp>
        <p:nvSpPr>
          <p:cNvPr id="9" name="Rectangle 8"/>
          <p:cNvSpPr/>
          <p:nvPr/>
        </p:nvSpPr>
        <p:spPr>
          <a:xfrm>
            <a:off x="6005384" y="2542072"/>
            <a:ext cx="2710248" cy="168875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u="sng" dirty="0">
                <a:solidFill>
                  <a:schemeClr val="tx1"/>
                </a:solidFill>
              </a:rPr>
              <a:t>Strategy Ranking</a:t>
            </a:r>
          </a:p>
          <a:p>
            <a:pPr algn="ctr"/>
            <a:endParaRPr lang="en-GB" sz="1400" u="sng" dirty="0">
              <a:solidFill>
                <a:schemeClr val="tx1"/>
              </a:solidFill>
            </a:endParaRPr>
          </a:p>
          <a:p>
            <a:pPr marL="342900" indent="-342900" algn="ctr">
              <a:buFont typeface="+mj-lt"/>
              <a:buAutoNum type="arabicPeriod"/>
            </a:pPr>
            <a:r>
              <a:rPr lang="en-GB" sz="1400" dirty="0">
                <a:solidFill>
                  <a:schemeClr val="tx1"/>
                </a:solidFill>
              </a:rPr>
              <a:t>Develop new product lines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1400" dirty="0">
                <a:solidFill>
                  <a:schemeClr val="tx1"/>
                </a:solidFill>
              </a:rPr>
              <a:t>Open physical stores in US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sz="1400" dirty="0">
                <a:solidFill>
                  <a:schemeClr val="tx1"/>
                </a:solidFill>
              </a:rPr>
              <a:t>Improve Marketing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24074" y="4594423"/>
            <a:ext cx="3542793" cy="197708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u="sng" dirty="0">
                <a:solidFill>
                  <a:schemeClr val="tx1"/>
                </a:solidFill>
              </a:rPr>
              <a:t>Recommendations;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A new less expensive product range to be implemented to increase customer range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10 Physical stores to be built to become more accessible and increase profit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Increase in marketing budget by 10%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Complete elimination of ‘Home segment’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2759" y="6201103"/>
            <a:ext cx="17972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(SBUS6104 Avon 2017)</a:t>
            </a:r>
          </a:p>
        </p:txBody>
      </p:sp>
    </p:spTree>
    <p:extLst>
      <p:ext uri="{BB962C8B-B14F-4D97-AF65-F5344CB8AC3E}">
        <p14:creationId xmlns:p14="http://schemas.microsoft.com/office/powerpoint/2010/main" val="638421257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545" y="0"/>
            <a:ext cx="1505455" cy="15054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78362" y="139849"/>
            <a:ext cx="1721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Conclusion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140311" y="1258645"/>
            <a:ext cx="1990164" cy="9359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Avon’s Share Price March 20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2009</a:t>
            </a:r>
          </a:p>
          <a:p>
            <a:pPr algn="ctr"/>
            <a:r>
              <a:rPr lang="en-GB" dirty="0">
                <a:solidFill>
                  <a:srgbClr val="C00000"/>
                </a:solidFill>
              </a:rPr>
              <a:t>17.86 USD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958814" y="1258645"/>
            <a:ext cx="2000922" cy="9359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Avon’s Share Price March 27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2017</a:t>
            </a:r>
          </a:p>
          <a:p>
            <a:pPr algn="ctr"/>
            <a:r>
              <a:rPr lang="en-GB" dirty="0">
                <a:solidFill>
                  <a:srgbClr val="C00000"/>
                </a:solidFill>
              </a:rPr>
              <a:t>4.26 USD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263512" y="1054249"/>
            <a:ext cx="2119257" cy="13447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C00000"/>
                </a:solidFill>
              </a:rPr>
              <a:t>Fall in Share Price of 76%</a:t>
            </a:r>
          </a:p>
        </p:txBody>
      </p:sp>
      <p:cxnSp>
        <p:nvCxnSpPr>
          <p:cNvPr id="8" name="Straight Arrow Connector 7"/>
          <p:cNvCxnSpPr>
            <a:stCxn id="3" idx="3"/>
            <a:endCxn id="5" idx="1"/>
          </p:cNvCxnSpPr>
          <p:nvPr/>
        </p:nvCxnSpPr>
        <p:spPr>
          <a:xfrm>
            <a:off x="3130475" y="1726603"/>
            <a:ext cx="82833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Arrow 8"/>
          <p:cNvSpPr/>
          <p:nvPr/>
        </p:nvSpPr>
        <p:spPr>
          <a:xfrm>
            <a:off x="5959736" y="1621713"/>
            <a:ext cx="1303776" cy="209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56216" y="3130476"/>
            <a:ext cx="3722146" cy="270017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As a company whose transactions take place in a non-physical location; Door-to-door sales and increasingly online, the development of social media and the internet of things (</a:t>
            </a:r>
            <a:r>
              <a:rPr lang="en-GB" dirty="0" err="1">
                <a:solidFill>
                  <a:schemeClr val="tx1"/>
                </a:solidFill>
              </a:rPr>
              <a:t>Vermesan</a:t>
            </a:r>
            <a:r>
              <a:rPr lang="en-GB" dirty="0">
                <a:solidFill>
                  <a:schemeClr val="tx1"/>
                </a:solidFill>
              </a:rPr>
              <a:t> and </a:t>
            </a:r>
            <a:r>
              <a:rPr lang="en-GB" dirty="0" err="1">
                <a:solidFill>
                  <a:schemeClr val="tx1"/>
                </a:solidFill>
              </a:rPr>
              <a:t>Friess</a:t>
            </a:r>
            <a:r>
              <a:rPr lang="en-GB" dirty="0">
                <a:solidFill>
                  <a:schemeClr val="tx1"/>
                </a:solidFill>
              </a:rPr>
              <a:t>, 2014) has inevitably had an impact on Avon’s strategy</a:t>
            </a:r>
          </a:p>
        </p:txBody>
      </p:sp>
      <p:sp>
        <p:nvSpPr>
          <p:cNvPr id="11" name="Oval 10"/>
          <p:cNvSpPr/>
          <p:nvPr/>
        </p:nvSpPr>
        <p:spPr>
          <a:xfrm>
            <a:off x="8115159" y="3012141"/>
            <a:ext cx="3324113" cy="165667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Is there enough within SFF’s three stages to make informed choice on strategy?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352979" y="4959276"/>
            <a:ext cx="2517290" cy="1463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SFF needs to be a living breathing model (</a:t>
            </a:r>
            <a:r>
              <a:rPr lang="en-GB" dirty="0" err="1">
                <a:solidFill>
                  <a:schemeClr val="tx1"/>
                </a:solidFill>
              </a:rPr>
              <a:t>Jelassi</a:t>
            </a:r>
            <a:r>
              <a:rPr lang="en-GB" dirty="0">
                <a:solidFill>
                  <a:schemeClr val="tx1"/>
                </a:solidFill>
              </a:rPr>
              <a:t> and Enders, 2013)</a:t>
            </a:r>
          </a:p>
        </p:txBody>
      </p:sp>
    </p:spTree>
    <p:extLst>
      <p:ext uri="{BB962C8B-B14F-4D97-AF65-F5344CB8AC3E}">
        <p14:creationId xmlns:p14="http://schemas.microsoft.com/office/powerpoint/2010/main" val="4208841869"/>
      </p:ext>
    </p:extLst>
  </p:cSld>
  <p:clrMapOvr>
    <a:masterClrMapping/>
  </p:clrMapOvr>
  <p:transition spd="slow" advClick="0" advTm="45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</TotalTime>
  <Words>862</Words>
  <Application>Microsoft Office PowerPoint</Application>
  <PresentationFormat>Widescreen</PresentationFormat>
  <Paragraphs>141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</dc:title>
  <dc:creator>Laura James (1401873)</dc:creator>
  <cp:lastModifiedBy>Roisin Mullins</cp:lastModifiedBy>
  <cp:revision>112</cp:revision>
  <dcterms:created xsi:type="dcterms:W3CDTF">2017-03-23T11:35:19Z</dcterms:created>
  <dcterms:modified xsi:type="dcterms:W3CDTF">2021-02-06T17:08:20Z</dcterms:modified>
</cp:coreProperties>
</file>