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6" r:id="rId5"/>
    <p:sldMasterId id="2147483662" r:id="rId6"/>
  </p:sldMasterIdLst>
  <p:notesMasterIdLst>
    <p:notesMasterId r:id="rId41"/>
  </p:notesMasterIdLst>
  <p:sldIdLst>
    <p:sldId id="256" r:id="rId7"/>
    <p:sldId id="264" r:id="rId8"/>
    <p:sldId id="501" r:id="rId9"/>
    <p:sldId id="327" r:id="rId10"/>
    <p:sldId id="502" r:id="rId11"/>
    <p:sldId id="313" r:id="rId12"/>
    <p:sldId id="462" r:id="rId13"/>
    <p:sldId id="490" r:id="rId14"/>
    <p:sldId id="485" r:id="rId15"/>
    <p:sldId id="491" r:id="rId16"/>
    <p:sldId id="508" r:id="rId17"/>
    <p:sldId id="492" r:id="rId18"/>
    <p:sldId id="516" r:id="rId19"/>
    <p:sldId id="451" r:id="rId20"/>
    <p:sldId id="493" r:id="rId21"/>
    <p:sldId id="515" r:id="rId22"/>
    <p:sldId id="353" r:id="rId23"/>
    <p:sldId id="509" r:id="rId24"/>
    <p:sldId id="413" r:id="rId25"/>
    <p:sldId id="510" r:id="rId26"/>
    <p:sldId id="514" r:id="rId27"/>
    <p:sldId id="496" r:id="rId28"/>
    <p:sldId id="407" r:id="rId29"/>
    <p:sldId id="406" r:id="rId30"/>
    <p:sldId id="518" r:id="rId31"/>
    <p:sldId id="494" r:id="rId32"/>
    <p:sldId id="486" r:id="rId33"/>
    <p:sldId id="404" r:id="rId34"/>
    <p:sldId id="495" r:id="rId35"/>
    <p:sldId id="517" r:id="rId36"/>
    <p:sldId id="499" r:id="rId37"/>
    <p:sldId id="488" r:id="rId38"/>
    <p:sldId id="489" r:id="rId39"/>
    <p:sldId id="403" r:id="rId40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91C6C449-6B3D-AE1E-79E4-61F09FA05A91}" name="Jayne Morgan" initials="JM" userId="S::jayne.morgan@uwtsd.ac.uk::a092e5c8-5fcf-4e14-aeff-0be1e3134033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1CDE5C9-83E4-4710-948A-6638BD7E4AA0}" v="8" dt="2026-10-01T15:42:19.18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3034" autoAdjust="0"/>
  </p:normalViewPr>
  <p:slideViewPr>
    <p:cSldViewPr snapToGrid="0">
      <p:cViewPr varScale="1">
        <p:scale>
          <a:sx n="75" d="100"/>
          <a:sy n="75" d="100"/>
        </p:scale>
        <p:origin x="525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presProps" Target="presProps.xml"/><Relationship Id="rId47" Type="http://schemas.microsoft.com/office/2018/10/relationships/authors" Target="authors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viewProps" Target="viewProps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microsoft.com/office/2015/10/relationships/revisionInfo" Target="revisionInfo.xml"/><Relationship Id="rId20" Type="http://schemas.openxmlformats.org/officeDocument/2006/relationships/slide" Target="slides/slide14.xml"/><Relationship Id="rId41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0FB87F-754C-465C-9770-966B53F2B7AB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B824EF-40B7-4B64-AAF9-A45E704C99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0435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824EF-40B7-4B64-AAF9-A45E704C992E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29260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824EF-40B7-4B64-AAF9-A45E704C992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8698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Bring a laptop – if needed, laptops can be borrowed  -ground floor IQ</a:t>
            </a:r>
          </a:p>
          <a:p>
            <a:r>
              <a:rPr lang="en-GB" dirty="0"/>
              <a:t>Put your phone away</a:t>
            </a:r>
          </a:p>
          <a:p>
            <a:r>
              <a:rPr lang="en-GB" dirty="0"/>
              <a:t>Participate in all the activities and discussions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7973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Bring a laptop – if needed, laptops can be borrowed  -ground floor IQ</a:t>
            </a:r>
          </a:p>
          <a:p>
            <a:r>
              <a:rPr lang="en-GB" dirty="0"/>
              <a:t>Put your phone away</a:t>
            </a:r>
          </a:p>
          <a:p>
            <a:r>
              <a:rPr lang="en-GB" dirty="0"/>
              <a:t>Participate in all the activities and discussions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7973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519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519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/>
              <a:t>Functional literacy ( or utilitarian):</a:t>
            </a:r>
            <a:r>
              <a:rPr lang="en-GB" sz="1200" dirty="0"/>
              <a:t> this refers to the ability to understand and use printed information in everyday life. A functionally literate person can use their reading and writing skills to achieve their goals. For example, job applications and medical forms can be understood and filled out.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Cultural literacy</a:t>
            </a:r>
            <a:r>
              <a:rPr lang="en-GB" dirty="0"/>
              <a:t>: this refers to the shared knowledge and information that members of a culture share. It includes knowledge about literature and history – even jokes – and it allows people to participate in the cultural and political life of their communities. For example, a culturally literate Briton is likely understands references to Shakespeare, Dickens and more.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Critical literacy:</a:t>
            </a:r>
            <a:r>
              <a:rPr lang="en-GB" dirty="0"/>
              <a:t> this refers to the ability to think critically about messages, whether they are spoken, written, or signed. A critically literate person can understand the not-so-obvious perspectives and messages that books, movies, newspapers, and other media contain. A critically literate person can </a:t>
            </a:r>
            <a:r>
              <a:rPr lang="en-GB" dirty="0" err="1"/>
              <a:t>analyze</a:t>
            </a:r>
            <a:r>
              <a:rPr lang="en-GB" dirty="0"/>
              <a:t>, question, reflect on, and disagree with these perspectives and messages, and can respond with their own ideas.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824EF-40B7-4B64-AAF9-A45E704C992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6112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/>
              <a:t>Functional literacy ( or utilitarian):</a:t>
            </a:r>
            <a:r>
              <a:rPr lang="en-GB" sz="1200" dirty="0"/>
              <a:t> this refers to the ability to understand and use printed information in everyday life. A functionally literate person can use their reading and writing skills to achieve their goals. For example, job applications and medical forms can be understood and filled out.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Cultural literacy</a:t>
            </a:r>
            <a:r>
              <a:rPr lang="en-GB" dirty="0"/>
              <a:t>: this refers to the shared knowledge and information that members of a culture share. It includes knowledge about literature and history – even jokes – and it allows people to participate in the cultural and political life of their communities. For example, a culturally literate Briton is likely understands references to Shakespeare, Dickens and more.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Critical literacy:</a:t>
            </a:r>
            <a:r>
              <a:rPr lang="en-GB" dirty="0"/>
              <a:t> this refers to the ability to think critically about messages, whether they are spoken, written, or signed. A critically literate person can understand the not-so-obvious perspectives and messages that books, movies, newspapers, and other media contain. A critically literate person can </a:t>
            </a:r>
            <a:r>
              <a:rPr lang="en-GB" dirty="0" err="1"/>
              <a:t>analyze</a:t>
            </a:r>
            <a:r>
              <a:rPr lang="en-GB" dirty="0"/>
              <a:t>, question, reflect on, and disagree with these perspectives and messages, and can respond with their own ideas.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824EF-40B7-4B64-AAF9-A45E704C992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81474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824EF-40B7-4B64-AAF9-A45E704C992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8535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824EF-40B7-4B64-AAF9-A45E704C992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1988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824EF-40B7-4B64-AAF9-A45E704C992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1404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824EF-40B7-4B64-AAF9-A45E704C992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23962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1FD734-B6E2-3B9F-DDED-A64DCB8E80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AE4828-B196-FBF5-8A79-319CD1FC36D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9CEE692-C22B-E392-9213-BF90F3C717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244BA2-5DEA-1A29-8327-E445501C2BF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824EF-40B7-4B64-AAF9-A45E704C992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85590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  <a:p>
            <a:r>
              <a:rPr lang="en-GB" dirty="0"/>
              <a:t>Students to look at the website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80931F-DD2E-4749-8625-BBDB359BF6BD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061828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  <a:p>
            <a:r>
              <a:rPr lang="en-GB" dirty="0"/>
              <a:t>Students to look at the website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80931F-DD2E-4749-8625-BBDB359BF6BD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198577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325395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325395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1E2F3F-B754-4B43-9475-3296B25F572D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717522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1E2F3F-B754-4B43-9475-3296B25F572D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717522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 that they are going to spend the rest of the day planning a sequence of lessons and a lesson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129807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1E2F3F-B754-4B43-9475-3296B25F572D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557926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155459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155459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697403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E5D5CF-5A3F-03CF-3566-BDD3A2C927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06C3A6D-178C-47C8-2A92-E34FBEBDDF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11C4C7-CD26-5F84-7E1B-9F02D3A4F04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E055D6-04F6-E3E6-FFD6-DC4FA726DA9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515665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  <a:p>
            <a:r>
              <a:rPr lang="en-GB" dirty="0"/>
              <a:t>Groups to leave their medium-term plan and lesson plan on their table and everyone walks around to read other plans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824EF-40B7-4B64-AAF9-A45E704C992E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34800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ADEAD6-4F87-EF17-2A7E-649E4CCF74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E9F2D1E-0622-C7B1-246F-BA9B29B61D7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D8E4540-27A9-1DB1-B052-40CC8B513FD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  <a:p>
            <a:r>
              <a:rPr lang="en-GB" dirty="0"/>
              <a:t>Groups to leave their medium-term plan and lesson plan on their table and everyone walks around to read other plans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8D4874-BBF8-585A-2CBA-DCB8900D3B0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824EF-40B7-4B64-AAF9-A45E704C992E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6065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b="1" dirty="0">
              <a:ea typeface="ＭＳ Ｐゴシック" panose="020B0600070205080204" pitchFamily="34" charset="-128"/>
            </a:endParaRPr>
          </a:p>
          <a:p>
            <a:endParaRPr lang="en-GB" altLang="en-US" dirty="0">
              <a:ea typeface="ＭＳ Ｐゴシック" panose="020B0600070205080204" pitchFamily="34" charset="-128"/>
            </a:endParaRPr>
          </a:p>
          <a:p>
            <a:r>
              <a:rPr lang="en-GB" altLang="en-US" b="1" dirty="0">
                <a:ea typeface="ＭＳ Ｐゴシック" panose="020B0600070205080204" pitchFamily="34" charset="-128"/>
              </a:rPr>
              <a:t>Activity: </a:t>
            </a:r>
            <a:r>
              <a:rPr lang="en-GB" altLang="en-US" dirty="0">
                <a:ea typeface="ＭＳ Ｐゴシック" panose="020B0600070205080204" pitchFamily="34" charset="-128"/>
              </a:rPr>
              <a:t>Tell the person next to you 3 things </a:t>
            </a:r>
            <a:r>
              <a:rPr lang="en-GB" altLang="en-US" i="1" dirty="0">
                <a:ea typeface="ＭＳ Ｐゴシック" panose="020B0600070205080204" pitchFamily="34" charset="-128"/>
              </a:rPr>
              <a:t>………..    as above</a:t>
            </a:r>
          </a:p>
          <a:p>
            <a:endParaRPr lang="en-GB" altLang="en-US" dirty="0">
              <a:ea typeface="ＭＳ Ｐゴシック" panose="020B0600070205080204" pitchFamily="34" charset="-128"/>
            </a:endParaRPr>
          </a:p>
          <a:p>
            <a:endParaRPr lang="en-GB" altLang="en-US" dirty="0">
              <a:ea typeface="ＭＳ Ｐゴシック" panose="020B0600070205080204" pitchFamily="34" charset="-128"/>
            </a:endParaRPr>
          </a:p>
          <a:p>
            <a:endParaRPr lang="en-GB" altLang="en-US" dirty="0">
              <a:ea typeface="ＭＳ Ｐゴシック" panose="020B0600070205080204" pitchFamily="34" charset="-128"/>
            </a:endParaRPr>
          </a:p>
          <a:p>
            <a:endParaRPr lang="en-GB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47307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47307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47307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47307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47307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4730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4730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4730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4730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68D5883F-26C5-4F2B-98B5-860A7C05C0B8}" type="slidenum">
              <a:rPr lang="en-GB" altLang="en-US" smtClean="0">
                <a:latin typeface="Calibri" panose="020F0502020204030204" pitchFamily="34" charset="0"/>
              </a:rPr>
              <a:pPr/>
              <a:t>34</a:t>
            </a:fld>
            <a:endParaRPr lang="en-GB" altLang="en-US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7808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71512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97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B3B7E-8BFC-488F-B97F-FEDB245160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1AC28-94CC-4B46-802E-1F6E1F3306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AFC93A-B373-4369-B38B-101C0625F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77FB7-DF6D-402F-9607-DC62A9FBF168}" type="datetimeFigureOut">
              <a:rPr lang="en-GB" smtClean="0"/>
              <a:t>01/10/2026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BC91E-CC16-42A2-9798-139323267A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EBD80-1EAE-48AE-A5A9-D87C4C8C8F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F4975-EB68-4BE1-86C9-7A1B80FE1E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60730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9301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9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206041642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5.xml"/><Relationship Id="rId7" Type="http://schemas.openxmlformats.org/officeDocument/2006/relationships/theme" Target="../theme/theme3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slideLayout" Target="../slideLayouts/slideLayout8.xml"/><Relationship Id="rId5" Type="http://schemas.openxmlformats.org/officeDocument/2006/relationships/slideLayout" Target="../slideLayouts/slideLayout7.xml"/><Relationship Id="rId4" Type="http://schemas.openxmlformats.org/officeDocument/2006/relationships/slideLayout" Target="../slideLayouts/slideLayout6.xml"/><Relationship Id="rId9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-18473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1C6A61DE-6947-B2AA-1753-5558884D147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screenshot, design, businesscard&#10;&#10;Description automatically generated">
            <a:extLst>
              <a:ext uri="{FF2B5EF4-FFF2-40B4-BE49-F238E27FC236}">
                <a16:creationId xmlns:a16="http://schemas.microsoft.com/office/drawing/2014/main" id="{42A3A970-147E-1BD3-4AC3-0071AC3C1EE8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39220A7B-CBE9-9178-8552-648DEF07F90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9"/>
          <a:srcRect l="51836" r="-5866"/>
          <a:stretch/>
        </p:blipFill>
        <p:spPr>
          <a:xfrm>
            <a:off x="275902" y="1094173"/>
            <a:ext cx="1841543" cy="596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722" r:id="rId2"/>
    <p:sldLayoutId id="2147483723" r:id="rId3"/>
    <p:sldLayoutId id="2147483724" r:id="rId4"/>
    <p:sldLayoutId id="2147483725" r:id="rId5"/>
    <p:sldLayoutId id="2147483726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wricwlwm-i-gymru/fframweithiau-sgiliau-trawsgwricwlaidd/#overview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urriculum-for-wales/cross-curricular-skills-frameworks/#overview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Antibullying%20Week%20Plan.pptx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1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www.booksfortopics.com/" TargetMode="External"/><Relationship Id="rId4" Type="http://schemas.openxmlformats.org/officeDocument/2006/relationships/image" Target="../media/image23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jpe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hyperlink" Target="Templed%20Cynllun%20Gwers%202026-2027.docx" TargetMode="External"/><Relationship Id="rId5" Type="http://schemas.openxmlformats.org/officeDocument/2006/relationships/hyperlink" Target="Lesson%20Plan%20Template%202026-2027.docx" TargetMode="External"/><Relationship Id="rId4" Type="http://schemas.openxmlformats.org/officeDocument/2006/relationships/image" Target="../media/image27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8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3286735" y="4473705"/>
            <a:ext cx="8591229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accent1">
                    <a:lumMod val="75000"/>
                  </a:schemeClr>
                </a:solidFill>
              </a:rPr>
              <a:t>ECAD6051</a:t>
            </a:r>
            <a:r>
              <a:rPr lang="en-GB" sz="3200" b="1">
                <a:solidFill>
                  <a:schemeClr val="accent1">
                    <a:lumMod val="75000"/>
                  </a:schemeClr>
                </a:solidFill>
              </a:rPr>
              <a:t>: 2026-2027</a:t>
            </a:r>
            <a:endParaRPr lang="en-GB" sz="3200" b="1" dirty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en-GB" sz="3200" b="1" dirty="0">
                <a:solidFill>
                  <a:schemeClr val="accent1">
                    <a:lumMod val="75000"/>
                  </a:schemeClr>
                </a:solidFill>
              </a:rPr>
              <a:t>What am I teaching?</a:t>
            </a:r>
          </a:p>
          <a:p>
            <a:pPr algn="ctr"/>
            <a:r>
              <a:rPr lang="en-US" sz="3200" b="1" dirty="0">
                <a:solidFill>
                  <a:schemeClr val="accent1">
                    <a:lumMod val="75000"/>
                  </a:schemeClr>
                </a:solidFill>
              </a:rPr>
              <a:t>Professional and Pedagogic Studies: Leading the Learning: what, how and why am I teaching?</a:t>
            </a:r>
            <a:endParaRPr lang="en-GB" sz="3200" b="1" dirty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endParaRPr lang="en-GB" sz="3600" dirty="0"/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sp>
        <p:nvSpPr>
          <p:cNvPr id="2" name="AutoShape 2" descr="SCC Offering New Teacher Assistant ...">
            <a:extLst>
              <a:ext uri="{FF2B5EF4-FFF2-40B4-BE49-F238E27FC236}">
                <a16:creationId xmlns:a16="http://schemas.microsoft.com/office/drawing/2014/main" id="{21602AB9-8797-8279-28E1-B04AEC64A59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pic>
        <p:nvPicPr>
          <p:cNvPr id="1028" name="Picture 4" descr="SCC Offering New Teacher Assistant ...">
            <a:extLst>
              <a:ext uri="{FF2B5EF4-FFF2-40B4-BE49-F238E27FC236}">
                <a16:creationId xmlns:a16="http://schemas.microsoft.com/office/drawing/2014/main" id="{911DF29A-EB80-676E-EF0D-8E8481D73F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3033" y="2473738"/>
            <a:ext cx="3520320" cy="1805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700F809-B5AE-82CE-6A63-F342F9702A91}"/>
              </a:ext>
            </a:extLst>
          </p:cNvPr>
          <p:cNvSpPr txBox="1"/>
          <p:nvPr/>
        </p:nvSpPr>
        <p:spPr>
          <a:xfrm>
            <a:off x="3694545" y="240156"/>
            <a:ext cx="7979353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3200" b="1" dirty="0">
                <a:solidFill>
                  <a:schemeClr val="accent1">
                    <a:lumMod val="75000"/>
                  </a:schemeClr>
                </a:solidFill>
              </a:rPr>
              <a:t>Beth ydw i'n ei addysgu? Astudiaethau Proffesiynol ac Addysgeg: Arwain y Dysgu: beth, sut a pham ydw i'n addysgu?</a:t>
            </a:r>
          </a:p>
          <a:p>
            <a:pPr algn="ctr"/>
            <a:r>
              <a:rPr lang="en-GB" sz="3200" b="1" dirty="0">
                <a:solidFill>
                  <a:schemeClr val="accent1">
                    <a:lumMod val="75000"/>
                  </a:schemeClr>
                </a:solidFill>
              </a:rPr>
              <a:t>ECAD6051: 2026-2027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5785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Best smartphone 2019: iPhone, OnePlus ...">
            <a:extLst>
              <a:ext uri="{FF2B5EF4-FFF2-40B4-BE49-F238E27FC236}">
                <a16:creationId xmlns:a16="http://schemas.microsoft.com/office/drawing/2014/main" id="{2E1815E0-AEAB-C771-9423-A92D0D8A68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9973" y="3047728"/>
            <a:ext cx="2752714" cy="1387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Green check mark icon. Tick symbol in green color, vector illustration.">
            <a:extLst>
              <a:ext uri="{FF2B5EF4-FFF2-40B4-BE49-F238E27FC236}">
                <a16:creationId xmlns:a16="http://schemas.microsoft.com/office/drawing/2014/main" id="{DE977423-1BAD-0FEC-180A-08608B0E0F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9231" y="1018235"/>
            <a:ext cx="1717681" cy="1616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5,588,963 Cross Royalty-Free Photos and Stock Images ...">
            <a:extLst>
              <a:ext uri="{FF2B5EF4-FFF2-40B4-BE49-F238E27FC236}">
                <a16:creationId xmlns:a16="http://schemas.microsoft.com/office/drawing/2014/main" id="{686CF16D-BE96-A584-3419-D84E9E63CA8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549"/>
          <a:stretch/>
        </p:blipFill>
        <p:spPr bwMode="auto">
          <a:xfrm>
            <a:off x="8098539" y="2794301"/>
            <a:ext cx="1818373" cy="1640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The 8 Best Laptops of 2024 | Reviews by ...">
            <a:extLst>
              <a:ext uri="{FF2B5EF4-FFF2-40B4-BE49-F238E27FC236}">
                <a16:creationId xmlns:a16="http://schemas.microsoft.com/office/drawing/2014/main" id="{CA31E7A6-98BF-3B1A-3E1B-E90B95A4D5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9973" y="1018606"/>
            <a:ext cx="2752714" cy="1325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8874B31-C85B-0692-1708-84C21B03B23F}"/>
              </a:ext>
            </a:extLst>
          </p:cNvPr>
          <p:cNvSpPr txBox="1">
            <a:spLocks/>
          </p:cNvSpPr>
          <p:nvPr/>
        </p:nvSpPr>
        <p:spPr>
          <a:xfrm>
            <a:off x="3504576" y="16546"/>
            <a:ext cx="7956222" cy="8556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b="1" dirty="0">
                <a:solidFill>
                  <a:schemeClr val="accent1">
                    <a:lumMod val="75000"/>
                  </a:schemeClr>
                </a:solidFill>
              </a:rPr>
              <a:t>Yn ystod darlithoedd ….</a:t>
            </a:r>
          </a:p>
        </p:txBody>
      </p:sp>
      <p:pic>
        <p:nvPicPr>
          <p:cNvPr id="5122" name="Picture 2" descr="Influencing How Students Discuss Content">
            <a:extLst>
              <a:ext uri="{FF2B5EF4-FFF2-40B4-BE49-F238E27FC236}">
                <a16:creationId xmlns:a16="http://schemas.microsoft.com/office/drawing/2014/main" id="{E85A8505-0BCC-B089-B9F4-AD59CDA128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9973" y="5279721"/>
            <a:ext cx="2761656" cy="1461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Green check mark icon. Tick symbol in green color, vector illustration.">
            <a:extLst>
              <a:ext uri="{FF2B5EF4-FFF2-40B4-BE49-F238E27FC236}">
                <a16:creationId xmlns:a16="http://schemas.microsoft.com/office/drawing/2014/main" id="{1D5127B6-B146-B83B-13D7-72E035A5DC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6579" y="5041178"/>
            <a:ext cx="1717681" cy="1616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79833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Best smartphone 2019: iPhone, OnePlus ...">
            <a:extLst>
              <a:ext uri="{FF2B5EF4-FFF2-40B4-BE49-F238E27FC236}">
                <a16:creationId xmlns:a16="http://schemas.microsoft.com/office/drawing/2014/main" id="{2E1815E0-AEAB-C771-9423-A92D0D8A68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9973" y="3047728"/>
            <a:ext cx="2752714" cy="1387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Green check mark icon. Tick symbol in green color, vector illustration.">
            <a:extLst>
              <a:ext uri="{FF2B5EF4-FFF2-40B4-BE49-F238E27FC236}">
                <a16:creationId xmlns:a16="http://schemas.microsoft.com/office/drawing/2014/main" id="{DE977423-1BAD-0FEC-180A-08608B0E0F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9231" y="1018235"/>
            <a:ext cx="1717681" cy="1616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5,588,963 Cross Royalty-Free Photos and Stock Images ...">
            <a:extLst>
              <a:ext uri="{FF2B5EF4-FFF2-40B4-BE49-F238E27FC236}">
                <a16:creationId xmlns:a16="http://schemas.microsoft.com/office/drawing/2014/main" id="{686CF16D-BE96-A584-3419-D84E9E63CA8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549"/>
          <a:stretch/>
        </p:blipFill>
        <p:spPr bwMode="auto">
          <a:xfrm>
            <a:off x="8098539" y="2794301"/>
            <a:ext cx="1818373" cy="1640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The 8 Best Laptops of 2024 | Reviews by ...">
            <a:extLst>
              <a:ext uri="{FF2B5EF4-FFF2-40B4-BE49-F238E27FC236}">
                <a16:creationId xmlns:a16="http://schemas.microsoft.com/office/drawing/2014/main" id="{CA31E7A6-98BF-3B1A-3E1B-E90B95A4D5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9973" y="1018606"/>
            <a:ext cx="2752714" cy="1325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8874B31-C85B-0692-1708-84C21B03B23F}"/>
              </a:ext>
            </a:extLst>
          </p:cNvPr>
          <p:cNvSpPr txBox="1">
            <a:spLocks/>
          </p:cNvSpPr>
          <p:nvPr/>
        </p:nvSpPr>
        <p:spPr>
          <a:xfrm>
            <a:off x="3504576" y="16546"/>
            <a:ext cx="7956222" cy="8556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During lectures, please ….</a:t>
            </a:r>
          </a:p>
        </p:txBody>
      </p:sp>
      <p:pic>
        <p:nvPicPr>
          <p:cNvPr id="5122" name="Picture 2" descr="Influencing How Students Discuss Content">
            <a:extLst>
              <a:ext uri="{FF2B5EF4-FFF2-40B4-BE49-F238E27FC236}">
                <a16:creationId xmlns:a16="http://schemas.microsoft.com/office/drawing/2014/main" id="{E85A8505-0BCC-B089-B9F4-AD59CDA128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9973" y="5279721"/>
            <a:ext cx="2761656" cy="1461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Green check mark icon. Tick symbol in green color, vector illustration.">
            <a:extLst>
              <a:ext uri="{FF2B5EF4-FFF2-40B4-BE49-F238E27FC236}">
                <a16:creationId xmlns:a16="http://schemas.microsoft.com/office/drawing/2014/main" id="{1D5127B6-B146-B83B-13D7-72E035A5DC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6579" y="5041178"/>
            <a:ext cx="1717681" cy="1616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2613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6A95E4F3-A231-C5B4-5FEC-E68AF0FC4641}"/>
              </a:ext>
            </a:extLst>
          </p:cNvPr>
          <p:cNvSpPr txBox="1">
            <a:spLocks/>
          </p:cNvSpPr>
          <p:nvPr/>
        </p:nvSpPr>
        <p:spPr>
          <a:xfrm>
            <a:off x="3495339" y="118146"/>
            <a:ext cx="7956222" cy="8556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b="1" dirty="0">
                <a:solidFill>
                  <a:schemeClr val="accent1">
                    <a:lumMod val="75000"/>
                  </a:schemeClr>
                </a:solidFill>
                <a:highlight>
                  <a:srgbClr val="FFFFFF"/>
                </a:highlight>
              </a:rPr>
              <a:t>Nodau’r sesiwn hon</a:t>
            </a:r>
          </a:p>
        </p:txBody>
      </p:sp>
      <p:pic>
        <p:nvPicPr>
          <p:cNvPr id="2050" name="Picture 2" descr="Social Audiences and How Brands ...">
            <a:extLst>
              <a:ext uri="{FF2B5EF4-FFF2-40B4-BE49-F238E27FC236}">
                <a16:creationId xmlns:a16="http://schemas.microsoft.com/office/drawing/2014/main" id="{AE2E669F-BC47-F6C0-505C-6C17145737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1335" y="198783"/>
            <a:ext cx="1439310" cy="1439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04B5F03-C51D-134C-65AC-448B1A45BA8B}"/>
              </a:ext>
            </a:extLst>
          </p:cNvPr>
          <p:cNvSpPr txBox="1"/>
          <p:nvPr/>
        </p:nvSpPr>
        <p:spPr>
          <a:xfrm>
            <a:off x="4176972" y="1779687"/>
            <a:ext cx="659295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it-IT" sz="3200" dirty="0"/>
              <a:t>Eich cael i gynllunio dilyniant o wersi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3200" dirty="0"/>
              <a:t>Eich cael i ddarllen a gwerthuso rhywfaint o gynllunio tymor canolig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3200" dirty="0"/>
              <a:t>Eich cael i ddechrau defnyddio cynllun gwers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cy-GB" sz="32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59947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6A95E4F3-A231-C5B4-5FEC-E68AF0FC4641}"/>
              </a:ext>
            </a:extLst>
          </p:cNvPr>
          <p:cNvSpPr txBox="1">
            <a:spLocks/>
          </p:cNvSpPr>
          <p:nvPr/>
        </p:nvSpPr>
        <p:spPr>
          <a:xfrm>
            <a:off x="3495339" y="118146"/>
            <a:ext cx="7956222" cy="8556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  <a:highlight>
                  <a:srgbClr val="FFFFFF"/>
                </a:highlight>
              </a:rPr>
              <a:t>Aims for this session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09AEA9B-C715-DD5B-38DA-6E69ADE51665}"/>
              </a:ext>
            </a:extLst>
          </p:cNvPr>
          <p:cNvSpPr txBox="1"/>
          <p:nvPr/>
        </p:nvSpPr>
        <p:spPr>
          <a:xfrm>
            <a:off x="4022034" y="1437861"/>
            <a:ext cx="691763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600" dirty="0"/>
              <a:t>For you to read and evaluate some medium-term planning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dirty="0"/>
              <a:t>For you to plan a sequence of lessons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dirty="0"/>
              <a:t>For you to write a lesson plan</a:t>
            </a:r>
          </a:p>
          <a:p>
            <a:endParaRPr lang="en-GB" dirty="0"/>
          </a:p>
        </p:txBody>
      </p:sp>
      <p:pic>
        <p:nvPicPr>
          <p:cNvPr id="7" name="Picture 2" descr="Social Audiences and How Brands ...">
            <a:extLst>
              <a:ext uri="{FF2B5EF4-FFF2-40B4-BE49-F238E27FC236}">
                <a16:creationId xmlns:a16="http://schemas.microsoft.com/office/drawing/2014/main" id="{AE2E669F-BC47-F6C0-505C-6C17145737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68106" y="4517541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71407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close-up of a text&#10;&#10;Description automatically generated">
            <a:extLst>
              <a:ext uri="{FF2B5EF4-FFF2-40B4-BE49-F238E27FC236}">
                <a16:creationId xmlns:a16="http://schemas.microsoft.com/office/drawing/2014/main" id="{97A5C688-256A-4B54-2095-409B2ADB6E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62144" y="2275942"/>
            <a:ext cx="7640662" cy="438582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9F5B0082-C509-0B9F-8E17-69C7432B3C66}"/>
              </a:ext>
            </a:extLst>
          </p:cNvPr>
          <p:cNvSpPr txBox="1">
            <a:spLocks/>
          </p:cNvSpPr>
          <p:nvPr/>
        </p:nvSpPr>
        <p:spPr>
          <a:xfrm>
            <a:off x="4506012" y="504645"/>
            <a:ext cx="3702728" cy="8556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b="1" dirty="0">
                <a:solidFill>
                  <a:schemeClr val="accent1">
                    <a:lumMod val="75000"/>
                  </a:schemeClr>
                </a:solidFill>
                <a:highlight>
                  <a:srgbClr val="FFFFFF"/>
                </a:highlight>
              </a:rPr>
              <a:t>Llythrennedd</a:t>
            </a:r>
          </a:p>
        </p:txBody>
      </p:sp>
    </p:spTree>
    <p:extLst>
      <p:ext uri="{BB962C8B-B14F-4D97-AF65-F5344CB8AC3E}">
        <p14:creationId xmlns:p14="http://schemas.microsoft.com/office/powerpoint/2010/main" val="2659827061"/>
      </p:ext>
    </p:extLst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close-up of a text&#10;&#10;Description automatically generated">
            <a:extLst>
              <a:ext uri="{FF2B5EF4-FFF2-40B4-BE49-F238E27FC236}">
                <a16:creationId xmlns:a16="http://schemas.microsoft.com/office/drawing/2014/main" id="{97A5C688-256A-4B54-2095-409B2ADB6E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62144" y="2275942"/>
            <a:ext cx="7640662" cy="438582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9F5B0082-C509-0B9F-8E17-69C7432B3C66}"/>
              </a:ext>
            </a:extLst>
          </p:cNvPr>
          <p:cNvSpPr txBox="1">
            <a:spLocks/>
          </p:cNvSpPr>
          <p:nvPr/>
        </p:nvSpPr>
        <p:spPr>
          <a:xfrm>
            <a:off x="4506012" y="504645"/>
            <a:ext cx="3702728" cy="8556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  <a:highlight>
                  <a:srgbClr val="FFFFFF"/>
                </a:highlight>
              </a:rPr>
              <a:t>Literacy</a:t>
            </a:r>
          </a:p>
        </p:txBody>
      </p:sp>
    </p:spTree>
    <p:extLst>
      <p:ext uri="{BB962C8B-B14F-4D97-AF65-F5344CB8AC3E}">
        <p14:creationId xmlns:p14="http://schemas.microsoft.com/office/powerpoint/2010/main" val="2990770688"/>
      </p:ext>
    </p:extLst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close-up of a text&#10;&#10;Description automatically generated">
            <a:extLst>
              <a:ext uri="{FF2B5EF4-FFF2-40B4-BE49-F238E27FC236}">
                <a16:creationId xmlns:a16="http://schemas.microsoft.com/office/drawing/2014/main" id="{A232AADA-339C-DF4A-EF57-621B5208A6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1634" y="2551081"/>
            <a:ext cx="8849262" cy="4306919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8FDD9436-6297-84CB-104D-5770473E956E}"/>
              </a:ext>
            </a:extLst>
          </p:cNvPr>
          <p:cNvSpPr txBox="1">
            <a:spLocks/>
          </p:cNvSpPr>
          <p:nvPr/>
        </p:nvSpPr>
        <p:spPr>
          <a:xfrm>
            <a:off x="4506012" y="504645"/>
            <a:ext cx="3702728" cy="8556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b="1" dirty="0">
                <a:solidFill>
                  <a:schemeClr val="accent1">
                    <a:lumMod val="75000"/>
                  </a:schemeClr>
                </a:solidFill>
                <a:highlight>
                  <a:srgbClr val="FFFFFF"/>
                </a:highlight>
              </a:rPr>
              <a:t>Rhifedd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D0B232-4DF0-E8C9-1AD3-88FC7732E7CE}"/>
              </a:ext>
            </a:extLst>
          </p:cNvPr>
          <p:cNvSpPr txBox="1"/>
          <p:nvPr/>
        </p:nvSpPr>
        <p:spPr>
          <a:xfrm rot="964328">
            <a:off x="8476168" y="664472"/>
            <a:ext cx="349124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chemeClr val="accent1">
                    <a:lumMod val="75000"/>
                  </a:schemeClr>
                </a:solidFill>
              </a:rPr>
              <a:t>Ail-</a:t>
            </a:r>
            <a:r>
              <a:rPr lang="en-GB" sz="4400" dirty="0" err="1">
                <a:solidFill>
                  <a:schemeClr val="accent1">
                    <a:lumMod val="75000"/>
                  </a:schemeClr>
                </a:solidFill>
              </a:rPr>
              <a:t>adroddiad</a:t>
            </a:r>
            <a:endParaRPr lang="en-GB" sz="4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40404494-9761-A94B-133C-813B0B1316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030748"/>
      </p:ext>
    </p:extLst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close-up of a text&#10;&#10;Description automatically generated">
            <a:extLst>
              <a:ext uri="{FF2B5EF4-FFF2-40B4-BE49-F238E27FC236}">
                <a16:creationId xmlns:a16="http://schemas.microsoft.com/office/drawing/2014/main" id="{A232AADA-339C-DF4A-EF57-621B5208A6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1634" y="2551081"/>
            <a:ext cx="8849262" cy="4306919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8FDD9436-6297-84CB-104D-5770473E956E}"/>
              </a:ext>
            </a:extLst>
          </p:cNvPr>
          <p:cNvSpPr txBox="1">
            <a:spLocks/>
          </p:cNvSpPr>
          <p:nvPr/>
        </p:nvSpPr>
        <p:spPr>
          <a:xfrm>
            <a:off x="4506012" y="504645"/>
            <a:ext cx="3702728" cy="8556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  <a:highlight>
                  <a:srgbClr val="FFFFFF"/>
                </a:highlight>
              </a:rPr>
              <a:t>Numeracy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B4C6A65-9615-B69A-7AD9-A8540EA64B03}"/>
              </a:ext>
            </a:extLst>
          </p:cNvPr>
          <p:cNvSpPr txBox="1"/>
          <p:nvPr/>
        </p:nvSpPr>
        <p:spPr>
          <a:xfrm rot="964328">
            <a:off x="8896350" y="816520"/>
            <a:ext cx="18986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chemeClr val="accent1">
                    <a:lumMod val="75000"/>
                  </a:schemeClr>
                </a:solidFill>
              </a:rPr>
              <a:t>Recap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A6F64AAE-698B-5C88-D774-FAD7BAA90F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295487"/>
      </p:ext>
    </p:extLst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lose-up of a text&#10;&#10;Description automatically generated">
            <a:extLst>
              <a:ext uri="{FF2B5EF4-FFF2-40B4-BE49-F238E27FC236}">
                <a16:creationId xmlns:a16="http://schemas.microsoft.com/office/drawing/2014/main" id="{CEC35B87-D253-25DA-DBEF-EFDB03F1D8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5037" y="2006236"/>
            <a:ext cx="7640366" cy="4507686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77861C95-8DBA-F07C-5112-A1060C3D3011}"/>
              </a:ext>
            </a:extLst>
          </p:cNvPr>
          <p:cNvSpPr txBox="1">
            <a:spLocks/>
          </p:cNvSpPr>
          <p:nvPr/>
        </p:nvSpPr>
        <p:spPr>
          <a:xfrm>
            <a:off x="4506012" y="504645"/>
            <a:ext cx="3702728" cy="8556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b="1" dirty="0">
                <a:solidFill>
                  <a:schemeClr val="accent1">
                    <a:lumMod val="75000"/>
                  </a:schemeClr>
                </a:solidFill>
                <a:highlight>
                  <a:srgbClr val="FFFFFF"/>
                </a:highlight>
              </a:rPr>
              <a:t>Cymhwysedd Digidol</a:t>
            </a:r>
          </a:p>
        </p:txBody>
      </p:sp>
    </p:spTree>
    <p:extLst>
      <p:ext uri="{BB962C8B-B14F-4D97-AF65-F5344CB8AC3E}">
        <p14:creationId xmlns:p14="http://schemas.microsoft.com/office/powerpoint/2010/main" val="421653880"/>
      </p:ext>
    </p:extLst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lose-up of a text&#10;&#10;Description automatically generated">
            <a:extLst>
              <a:ext uri="{FF2B5EF4-FFF2-40B4-BE49-F238E27FC236}">
                <a16:creationId xmlns:a16="http://schemas.microsoft.com/office/drawing/2014/main" id="{CEC35B87-D253-25DA-DBEF-EFDB03F1D8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5037" y="2006236"/>
            <a:ext cx="7640366" cy="4507686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77861C95-8DBA-F07C-5112-A1060C3D3011}"/>
              </a:ext>
            </a:extLst>
          </p:cNvPr>
          <p:cNvSpPr txBox="1">
            <a:spLocks/>
          </p:cNvSpPr>
          <p:nvPr/>
        </p:nvSpPr>
        <p:spPr>
          <a:xfrm>
            <a:off x="4506012" y="504645"/>
            <a:ext cx="3702728" cy="8556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  <a:highlight>
                  <a:srgbClr val="FFFFFF"/>
                </a:highlight>
              </a:rPr>
              <a:t>Digital competency</a:t>
            </a:r>
          </a:p>
        </p:txBody>
      </p:sp>
    </p:spTree>
    <p:extLst>
      <p:ext uri="{BB962C8B-B14F-4D97-AF65-F5344CB8AC3E}">
        <p14:creationId xmlns:p14="http://schemas.microsoft.com/office/powerpoint/2010/main" val="3501259520"/>
      </p:ext>
    </p:extLst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267CE6-D26B-D335-8461-AA1D3C5C4C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7D33F7D1-1E56-7D03-AA3E-00C58E158D16}"/>
              </a:ext>
            </a:extLst>
          </p:cNvPr>
          <p:cNvSpPr txBox="1">
            <a:spLocks/>
          </p:cNvSpPr>
          <p:nvPr/>
        </p:nvSpPr>
        <p:spPr>
          <a:xfrm>
            <a:off x="7915962" y="472895"/>
            <a:ext cx="3702728" cy="8556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  <a:highlight>
                  <a:srgbClr val="FFFFFF"/>
                </a:highlight>
              </a:rPr>
              <a:t>Wales had a new plan for Literacy and Numeracy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FD3C858-247C-0046-FC22-9DCDAE3B7ED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581" t="17407" r="35555" b="16864"/>
          <a:stretch>
            <a:fillRect/>
          </a:stretch>
        </p:blipFill>
        <p:spPr>
          <a:xfrm rot="454648">
            <a:off x="5730097" y="2046554"/>
            <a:ext cx="3097731" cy="4397983"/>
          </a:xfrm>
          <a:prstGeom prst="rect">
            <a:avLst/>
          </a:prstGeom>
          <a:ln w="76200">
            <a:solidFill>
              <a:schemeClr val="accent1">
                <a:lumMod val="75000"/>
              </a:schemeClr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E635AC8-B46F-9329-25C3-6DD9EE087E4C}"/>
              </a:ext>
            </a:extLst>
          </p:cNvPr>
          <p:cNvSpPr txBox="1"/>
          <p:nvPr/>
        </p:nvSpPr>
        <p:spPr>
          <a:xfrm>
            <a:off x="3488638" y="365125"/>
            <a:ext cx="3534461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80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Mae gan Gymru gynllun newydd ar gyfer Llythrennedd a Rhifedd.</a:t>
            </a:r>
            <a:endParaRPr lang="en-GB" sz="2800" b="1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456392"/>
      </p:ext>
    </p:extLst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EC4DFB0-0CD6-8FC4-8741-65C99ED25BB8}"/>
              </a:ext>
            </a:extLst>
          </p:cNvPr>
          <p:cNvSpPr txBox="1"/>
          <p:nvPr/>
        </p:nvSpPr>
        <p:spPr>
          <a:xfrm>
            <a:off x="3780148" y="5227612"/>
            <a:ext cx="739862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Ar gael yn</a:t>
            </a:r>
            <a:r>
              <a:rPr lang="en-GB" dirty="0"/>
              <a:t>:</a:t>
            </a:r>
          </a:p>
          <a:p>
            <a:r>
              <a:rPr lang="en-GB" dirty="0">
                <a:hlinkClick r:id="rId3"/>
              </a:rPr>
              <a:t>https://hwb.gov.wales/cwricwlwm-i-gymru/fframweithiau-sgiliau-trawsgwricwlaidd/#overview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 descr="Table&#10;&#10;Description automatically generated">
            <a:extLst>
              <a:ext uri="{FF2B5EF4-FFF2-40B4-BE49-F238E27FC236}">
                <a16:creationId xmlns:a16="http://schemas.microsoft.com/office/drawing/2014/main" id="{65690120-C978-7E5C-6DD1-FB1B8B6D903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852"/>
          <a:stretch/>
        </p:blipFill>
        <p:spPr>
          <a:xfrm>
            <a:off x="4785514" y="1863992"/>
            <a:ext cx="5020481" cy="2886893"/>
          </a:xfrm>
          <a:prstGeom prst="rect">
            <a:avLst/>
          </a:prstGeom>
          <a:ln w="28575">
            <a:solidFill>
              <a:schemeClr val="accent1">
                <a:lumMod val="60000"/>
                <a:lumOff val="40000"/>
              </a:schemeClr>
            </a:solidFill>
          </a:ln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3A71B20B-47DB-0A97-58D2-B1FE9D793451}"/>
              </a:ext>
            </a:extLst>
          </p:cNvPr>
          <p:cNvSpPr txBox="1">
            <a:spLocks/>
          </p:cNvSpPr>
          <p:nvPr/>
        </p:nvSpPr>
        <p:spPr>
          <a:xfrm>
            <a:off x="4100659" y="395926"/>
            <a:ext cx="6748885" cy="13720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b="1" dirty="0">
                <a:solidFill>
                  <a:schemeClr val="accent1">
                    <a:lumMod val="75000"/>
                  </a:schemeClr>
                </a:solidFill>
                <a:highlight>
                  <a:srgbClr val="FFFFFF"/>
                </a:highlight>
              </a:rPr>
              <a:t>Gadewch i ni edrych ar y fframweithiau ar-lein</a:t>
            </a:r>
          </a:p>
        </p:txBody>
      </p:sp>
    </p:spTree>
    <p:extLst>
      <p:ext uri="{BB962C8B-B14F-4D97-AF65-F5344CB8AC3E}">
        <p14:creationId xmlns:p14="http://schemas.microsoft.com/office/powerpoint/2010/main" val="27831463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EC4DFB0-0CD6-8FC4-8741-65C99ED25BB8}"/>
              </a:ext>
            </a:extLst>
          </p:cNvPr>
          <p:cNvSpPr txBox="1"/>
          <p:nvPr/>
        </p:nvSpPr>
        <p:spPr>
          <a:xfrm>
            <a:off x="3780148" y="5227612"/>
            <a:ext cx="739862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Available at:</a:t>
            </a:r>
          </a:p>
          <a:p>
            <a:endParaRPr lang="en-GB" dirty="0"/>
          </a:p>
          <a:p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https://hwb.gov.wales/curriculum-for-wales/cross-curricular-skills-frameworks/#overview</a:t>
            </a:r>
            <a:endParaRPr lang="en-GB" sz="1800" dirty="0">
              <a:effectLst/>
              <a:latin typeface="Century Gothic" panose="020B0502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 descr="Table&#10;&#10;Description automatically generated">
            <a:extLst>
              <a:ext uri="{FF2B5EF4-FFF2-40B4-BE49-F238E27FC236}">
                <a16:creationId xmlns:a16="http://schemas.microsoft.com/office/drawing/2014/main" id="{65690120-C978-7E5C-6DD1-FB1B8B6D903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852"/>
          <a:stretch/>
        </p:blipFill>
        <p:spPr>
          <a:xfrm>
            <a:off x="3921550" y="1371344"/>
            <a:ext cx="6748885" cy="3880766"/>
          </a:xfrm>
          <a:prstGeom prst="rect">
            <a:avLst/>
          </a:prstGeom>
          <a:ln w="28575">
            <a:solidFill>
              <a:schemeClr val="accent1">
                <a:lumMod val="60000"/>
                <a:lumOff val="40000"/>
              </a:schemeClr>
            </a:solidFill>
          </a:ln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3A71B20B-47DB-0A97-58D2-B1FE9D793451}"/>
              </a:ext>
            </a:extLst>
          </p:cNvPr>
          <p:cNvSpPr txBox="1">
            <a:spLocks/>
          </p:cNvSpPr>
          <p:nvPr/>
        </p:nvSpPr>
        <p:spPr>
          <a:xfrm>
            <a:off x="4100659" y="395927"/>
            <a:ext cx="6748885" cy="7258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highlight>
                  <a:srgbClr val="FFFFFF"/>
                </a:highlight>
              </a:rPr>
              <a:t>Let’s look at the frameworks online</a:t>
            </a:r>
          </a:p>
        </p:txBody>
      </p:sp>
    </p:spTree>
    <p:extLst>
      <p:ext uri="{BB962C8B-B14F-4D97-AF65-F5344CB8AC3E}">
        <p14:creationId xmlns:p14="http://schemas.microsoft.com/office/powerpoint/2010/main" val="16852683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F22A93BE-230A-FA2D-2E1B-CC96F0FE4207}"/>
              </a:ext>
            </a:extLst>
          </p:cNvPr>
          <p:cNvSpPr txBox="1">
            <a:spLocks/>
          </p:cNvSpPr>
          <p:nvPr/>
        </p:nvSpPr>
        <p:spPr>
          <a:xfrm>
            <a:off x="3002844" y="134644"/>
            <a:ext cx="8579556" cy="9828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b="1" noProof="0" dirty="0">
                <a:solidFill>
                  <a:schemeClr val="accent1">
                    <a:lumMod val="75000"/>
                  </a:schemeClr>
                </a:solidFill>
              </a:rPr>
              <a:t>Y deuddeg egwyddor pedagogaidd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20C535B-5456-8C98-4EC1-EE9F22E2DF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4994" y="1298797"/>
            <a:ext cx="6834656" cy="4260405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6F53393-EF4C-D6B7-DD84-097B1313DF97}"/>
              </a:ext>
            </a:extLst>
          </p:cNvPr>
          <p:cNvSpPr txBox="1"/>
          <p:nvPr/>
        </p:nvSpPr>
        <p:spPr>
          <a:xfrm>
            <a:off x="4756150" y="5740475"/>
            <a:ext cx="55753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Heddiw </a:t>
            </a:r>
            <a:r>
              <a:rPr lang="en-GB" dirty="0" err="1"/>
              <a:t>byddwn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ddwy</a:t>
            </a:r>
            <a:r>
              <a:rPr lang="en-GB" dirty="0"/>
              <a:t> </a:t>
            </a:r>
            <a:r>
              <a:rPr lang="en-GB" dirty="0" err="1"/>
              <a:t>egwyddor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, OND faint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rhagor</a:t>
            </a:r>
            <a:r>
              <a:rPr lang="en-GB" dirty="0"/>
              <a:t> y </a:t>
            </a:r>
            <a:r>
              <a:rPr lang="en-GB" dirty="0" err="1"/>
              <a:t>gallwch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cynllunio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cyfer</a:t>
            </a:r>
            <a:r>
              <a:rPr lang="en-GB" dirty="0"/>
              <a:t>?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35FBCA2C-8022-6F55-1C75-36296BFE167D}"/>
              </a:ext>
            </a:extLst>
          </p:cNvPr>
          <p:cNvCxnSpPr/>
          <p:nvPr/>
        </p:nvCxnSpPr>
        <p:spPr>
          <a:xfrm flipV="1">
            <a:off x="3202194" y="4998132"/>
            <a:ext cx="812800" cy="112214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71F2F0EC-2A53-BA60-E578-9A0914EEAC20}"/>
              </a:ext>
            </a:extLst>
          </p:cNvPr>
          <p:cNvCxnSpPr>
            <a:cxnSpLocks/>
          </p:cNvCxnSpPr>
          <p:nvPr/>
        </p:nvCxnSpPr>
        <p:spPr>
          <a:xfrm flipH="1" flipV="1">
            <a:off x="10572750" y="4437062"/>
            <a:ext cx="1009650" cy="1811338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62231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F22A93BE-230A-FA2D-2E1B-CC96F0FE4207}"/>
              </a:ext>
            </a:extLst>
          </p:cNvPr>
          <p:cNvSpPr txBox="1">
            <a:spLocks/>
          </p:cNvSpPr>
          <p:nvPr/>
        </p:nvSpPr>
        <p:spPr>
          <a:xfrm>
            <a:off x="3002844" y="134644"/>
            <a:ext cx="8579556" cy="9828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b="1" dirty="0">
                <a:solidFill>
                  <a:schemeClr val="accent1">
                    <a:lumMod val="75000"/>
                  </a:schemeClr>
                </a:solidFill>
              </a:rPr>
              <a:t>The twelve pedagogical principles</a:t>
            </a:r>
          </a:p>
        </p:txBody>
      </p:sp>
      <p:pic>
        <p:nvPicPr>
          <p:cNvPr id="14" name="Picture 13" descr="A chart of different learning styles&#10;&#10;AI-generated content may be incorrect.">
            <a:extLst>
              <a:ext uri="{FF2B5EF4-FFF2-40B4-BE49-F238E27FC236}">
                <a16:creationId xmlns:a16="http://schemas.microsoft.com/office/drawing/2014/main" id="{36F90DC3-1866-FAEA-1A01-0A499D6829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2487" y="1270056"/>
            <a:ext cx="7817725" cy="4006650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638537D-A43C-B7FA-33B5-E9AC814EDA77}"/>
              </a:ext>
            </a:extLst>
          </p:cNvPr>
          <p:cNvSpPr txBox="1"/>
          <p:nvPr/>
        </p:nvSpPr>
        <p:spPr>
          <a:xfrm>
            <a:off x="3937000" y="5632450"/>
            <a:ext cx="59499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Today we will focus on these two principles, BUT how many more can you plan for?</a:t>
            </a: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15703A29-51BB-C0D3-2BCA-223379507C41}"/>
              </a:ext>
            </a:extLst>
          </p:cNvPr>
          <p:cNvCxnSpPr/>
          <p:nvPr/>
        </p:nvCxnSpPr>
        <p:spPr>
          <a:xfrm flipV="1">
            <a:off x="3225800" y="5026874"/>
            <a:ext cx="812800" cy="112214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7097DE5E-E4FC-242B-3786-B303D970D3F0}"/>
              </a:ext>
            </a:extLst>
          </p:cNvPr>
          <p:cNvCxnSpPr>
            <a:cxnSpLocks/>
          </p:cNvCxnSpPr>
          <p:nvPr/>
        </p:nvCxnSpPr>
        <p:spPr>
          <a:xfrm flipH="1" flipV="1">
            <a:off x="10852150" y="4029650"/>
            <a:ext cx="864749" cy="174885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14840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32F049EC-4F0C-72FA-98B8-5A34EF3079CB}"/>
              </a:ext>
            </a:extLst>
          </p:cNvPr>
          <p:cNvSpPr txBox="1">
            <a:spLocks/>
          </p:cNvSpPr>
          <p:nvPr/>
        </p:nvSpPr>
        <p:spPr>
          <a:xfrm>
            <a:off x="5076983" y="1162171"/>
            <a:ext cx="5270200" cy="4660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b="1" dirty="0">
                <a:solidFill>
                  <a:schemeClr val="accent1">
                    <a:lumMod val="75000"/>
                  </a:schemeClr>
                </a:solidFill>
              </a:rPr>
              <a:t>Hyd yn hyn, rydym wedi sôn am rai cysyniadau pwysig, nawr rydyn ni'n mynd i'w rhoi mewn cyd-destun i weld sut y </a:t>
            </a:r>
            <a:r>
              <a:rPr lang="cy-GB" b="1" noProof="1">
                <a:solidFill>
                  <a:schemeClr val="accent1">
                    <a:lumMod val="75000"/>
                  </a:schemeClr>
                </a:solidFill>
              </a:rPr>
              <a:t>gallen </a:t>
            </a:r>
            <a:r>
              <a:rPr lang="cy-GB" b="1" dirty="0">
                <a:solidFill>
                  <a:schemeClr val="accent1">
                    <a:lumMod val="75000"/>
                  </a:schemeClr>
                </a:solidFill>
              </a:rPr>
              <a:t>nhw edrych yn yr ystafell ddosbarth.</a:t>
            </a:r>
          </a:p>
        </p:txBody>
      </p:sp>
      <p:pic>
        <p:nvPicPr>
          <p:cNvPr id="3" name="Picture 2" descr="4C/ID&quot; |Education &amp; Teacher Conferences">
            <a:extLst>
              <a:ext uri="{FF2B5EF4-FFF2-40B4-BE49-F238E27FC236}">
                <a16:creationId xmlns:a16="http://schemas.microsoft.com/office/drawing/2014/main" id="{54CD2F26-21ED-8F79-C352-0115B6BE41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778" y="2533388"/>
            <a:ext cx="2155598" cy="1434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05266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32F049EC-4F0C-72FA-98B8-5A34EF3079CB}"/>
              </a:ext>
            </a:extLst>
          </p:cNvPr>
          <p:cNvSpPr txBox="1">
            <a:spLocks/>
          </p:cNvSpPr>
          <p:nvPr/>
        </p:nvSpPr>
        <p:spPr>
          <a:xfrm>
            <a:off x="5076983" y="1162171"/>
            <a:ext cx="5270200" cy="4660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So far, we have mentioned some important concepts, now we are going to put them into a context to see what they might look like in the classroom</a:t>
            </a:r>
          </a:p>
        </p:txBody>
      </p:sp>
      <p:pic>
        <p:nvPicPr>
          <p:cNvPr id="3" name="Picture 2" descr="4C/ID&quot; |Education &amp; Teacher Conferences">
            <a:extLst>
              <a:ext uri="{FF2B5EF4-FFF2-40B4-BE49-F238E27FC236}">
                <a16:creationId xmlns:a16="http://schemas.microsoft.com/office/drawing/2014/main" id="{554D4F57-EC5C-7A67-01C9-6FF4E115C3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778" y="2533388"/>
            <a:ext cx="2155598" cy="1434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47518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AF4DA57B-0468-725A-E52E-2CF5B8ACF48C}"/>
              </a:ext>
            </a:extLst>
          </p:cNvPr>
          <p:cNvSpPr txBox="1">
            <a:spLocks/>
          </p:cNvSpPr>
          <p:nvPr/>
        </p:nvSpPr>
        <p:spPr>
          <a:xfrm>
            <a:off x="7613650" y="448552"/>
            <a:ext cx="387574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nn-NO" b="1" dirty="0" err="1">
                <a:solidFill>
                  <a:schemeClr val="accent1">
                    <a:lumMod val="75000"/>
                  </a:schemeClr>
                </a:solidFill>
              </a:rPr>
              <a:t>Look</a:t>
            </a:r>
            <a:r>
              <a:rPr lang="nn-NO" b="1" dirty="0">
                <a:solidFill>
                  <a:schemeClr val="accent1">
                    <a:lumMod val="75000"/>
                  </a:schemeClr>
                </a:solidFill>
              </a:rPr>
              <a:t> at </a:t>
            </a:r>
            <a:r>
              <a:rPr lang="nn-NO" b="1" dirty="0" err="1">
                <a:solidFill>
                  <a:schemeClr val="accent1">
                    <a:lumMod val="75000"/>
                  </a:schemeClr>
                </a:solidFill>
              </a:rPr>
              <a:t>the</a:t>
            </a:r>
            <a:r>
              <a:rPr lang="nn-NO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nn-NO" b="1" dirty="0" err="1">
                <a:solidFill>
                  <a:schemeClr val="accent1">
                    <a:lumMod val="75000"/>
                  </a:schemeClr>
                </a:solidFill>
              </a:rPr>
              <a:t>planning</a:t>
            </a:r>
            <a:r>
              <a:rPr lang="nn-NO" b="1" dirty="0">
                <a:solidFill>
                  <a:schemeClr val="accent1">
                    <a:lumMod val="75000"/>
                  </a:schemeClr>
                </a:solidFill>
              </a:rPr>
              <a:t> for </a:t>
            </a:r>
            <a:r>
              <a:rPr lang="nn-NO" b="1" dirty="0" err="1">
                <a:solidFill>
                  <a:schemeClr val="accent1">
                    <a:lumMod val="75000"/>
                  </a:schemeClr>
                </a:solidFill>
              </a:rPr>
              <a:t>the</a:t>
            </a:r>
            <a:r>
              <a:rPr lang="nn-NO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nn-NO" b="1" dirty="0" err="1">
                <a:solidFill>
                  <a:schemeClr val="accent1">
                    <a:lumMod val="75000"/>
                  </a:schemeClr>
                </a:solidFill>
              </a:rPr>
              <a:t>different</a:t>
            </a:r>
            <a:r>
              <a:rPr lang="nn-NO" b="1" dirty="0">
                <a:solidFill>
                  <a:schemeClr val="accent1">
                    <a:lumMod val="75000"/>
                  </a:schemeClr>
                </a:solidFill>
              </a:rPr>
              <a:t> year </a:t>
            </a:r>
            <a:r>
              <a:rPr lang="nn-NO" b="1" dirty="0" err="1">
                <a:solidFill>
                  <a:schemeClr val="accent1">
                    <a:lumMod val="75000"/>
                  </a:schemeClr>
                </a:solidFill>
              </a:rPr>
              <a:t>groups</a:t>
            </a:r>
            <a:r>
              <a:rPr lang="nn-NO" b="1" dirty="0">
                <a:solidFill>
                  <a:schemeClr val="accent1">
                    <a:lumMod val="75000"/>
                  </a:schemeClr>
                </a:solidFill>
              </a:rPr>
              <a:t> and </a:t>
            </a:r>
            <a:r>
              <a:rPr lang="nn-NO" b="1" dirty="0" err="1">
                <a:solidFill>
                  <a:schemeClr val="accent1">
                    <a:lumMod val="75000"/>
                  </a:schemeClr>
                </a:solidFill>
              </a:rPr>
              <a:t>consider</a:t>
            </a:r>
            <a:r>
              <a:rPr lang="nn-NO" b="1" dirty="0">
                <a:solidFill>
                  <a:schemeClr val="accent1">
                    <a:lumMod val="75000"/>
                  </a:schemeClr>
                </a:solidFill>
              </a:rPr>
              <a:t>….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0C91700-62FF-6FD3-6103-32CF024A8228}"/>
              </a:ext>
            </a:extLst>
          </p:cNvPr>
          <p:cNvSpPr txBox="1"/>
          <p:nvPr/>
        </p:nvSpPr>
        <p:spPr>
          <a:xfrm>
            <a:off x="7613650" y="1961333"/>
            <a:ext cx="457835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How are the plans similar?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How are they different?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Do they show progression from year to year?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Do the activities enable the pupils to achieve the learning intentions?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Are the activities engaging?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How could they be improved?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Do you have any other observations?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endParaRPr lang="en-GB" dirty="0"/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FA1BC35-045F-B3C2-6089-39C50151EE81}"/>
              </a:ext>
            </a:extLst>
          </p:cNvPr>
          <p:cNvSpPr txBox="1"/>
          <p:nvPr/>
        </p:nvSpPr>
        <p:spPr>
          <a:xfrm>
            <a:off x="3108324" y="1961333"/>
            <a:ext cx="4327525" cy="42043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Sut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cynlluniau'n</a:t>
            </a:r>
            <a:r>
              <a:rPr lang="en-GB" dirty="0"/>
              <a:t> </a:t>
            </a:r>
            <a:r>
              <a:rPr lang="en-GB" dirty="0" err="1"/>
              <a:t>debyg</a:t>
            </a:r>
            <a:r>
              <a:rPr lang="en-GB" dirty="0"/>
              <a:t>?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Sut </a:t>
            </a:r>
            <a:r>
              <a:rPr lang="en-GB" dirty="0" err="1"/>
              <a:t>maen</a:t>
            </a:r>
            <a:r>
              <a:rPr lang="en-GB" dirty="0"/>
              <a:t> </a:t>
            </a:r>
            <a:r>
              <a:rPr lang="en-GB" dirty="0" err="1"/>
              <a:t>nhw'n</a:t>
            </a:r>
            <a:r>
              <a:rPr lang="en-GB" dirty="0"/>
              <a:t> </a:t>
            </a:r>
            <a:r>
              <a:rPr lang="en-GB" dirty="0" err="1"/>
              <a:t>wahanol</a:t>
            </a:r>
            <a:r>
              <a:rPr lang="en-GB" dirty="0"/>
              <a:t>?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 err="1"/>
              <a:t>Ydyn</a:t>
            </a:r>
            <a:r>
              <a:rPr lang="en-GB" dirty="0"/>
              <a:t> </a:t>
            </a:r>
            <a:r>
              <a:rPr lang="en-GB" dirty="0" err="1"/>
              <a:t>nhw'n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</a:t>
            </a:r>
            <a:r>
              <a:rPr lang="en-GB" dirty="0" err="1"/>
              <a:t>dilyniant</a:t>
            </a:r>
            <a:r>
              <a:rPr lang="en-GB" dirty="0"/>
              <a:t> o </a:t>
            </a:r>
            <a:r>
              <a:rPr lang="en-GB" dirty="0" err="1"/>
              <a:t>flwyddyn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flwyddyn</a:t>
            </a:r>
            <a:r>
              <a:rPr lang="en-GB" dirty="0"/>
              <a:t>?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 err="1"/>
              <a:t>Ydy'r</a:t>
            </a:r>
            <a:r>
              <a:rPr lang="en-GB" dirty="0"/>
              <a:t> </a:t>
            </a:r>
            <a:r>
              <a:rPr lang="en-GB" dirty="0" err="1"/>
              <a:t>gweithgareddau'n</a:t>
            </a:r>
            <a:r>
              <a:rPr lang="en-GB" dirty="0"/>
              <a:t> </a:t>
            </a:r>
            <a:r>
              <a:rPr lang="en-GB" dirty="0" err="1"/>
              <a:t>galluogi'r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gyflawni'r</a:t>
            </a:r>
            <a:r>
              <a:rPr lang="en-GB" dirty="0"/>
              <a:t> </a:t>
            </a:r>
            <a:r>
              <a:rPr lang="en-GB" dirty="0" err="1"/>
              <a:t>amcanion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?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 err="1"/>
              <a:t>Ydy'r</a:t>
            </a:r>
            <a:r>
              <a:rPr lang="en-GB" dirty="0"/>
              <a:t> </a:t>
            </a:r>
            <a:r>
              <a:rPr lang="en-GB" dirty="0" err="1"/>
              <a:t>gweithgareddau'n</a:t>
            </a:r>
            <a:r>
              <a:rPr lang="en-GB" dirty="0"/>
              <a:t> </a:t>
            </a:r>
            <a:r>
              <a:rPr lang="en-GB" dirty="0" err="1"/>
              <a:t>ddiddorol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denu</a:t>
            </a:r>
            <a:r>
              <a:rPr lang="en-GB" dirty="0"/>
              <a:t> </a:t>
            </a:r>
            <a:r>
              <a:rPr lang="en-GB" dirty="0" err="1"/>
              <a:t>sylw</a:t>
            </a:r>
            <a:r>
              <a:rPr lang="en-GB" dirty="0"/>
              <a:t>?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Sut </a:t>
            </a:r>
            <a:r>
              <a:rPr lang="en-GB" dirty="0" err="1"/>
              <a:t>gellid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gwella</a:t>
            </a:r>
            <a:r>
              <a:rPr lang="en-GB" dirty="0"/>
              <a:t>?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Oes </a:t>
            </a:r>
            <a:r>
              <a:rPr lang="en-GB" dirty="0" err="1"/>
              <a:t>gennych</a:t>
            </a:r>
            <a:r>
              <a:rPr lang="en-GB" dirty="0"/>
              <a:t> chi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sylwadau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?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9E11B7D-9618-DB22-9D1D-80B48A4AB772}"/>
              </a:ext>
            </a:extLst>
          </p:cNvPr>
          <p:cNvSpPr txBox="1">
            <a:spLocks/>
          </p:cNvSpPr>
          <p:nvPr/>
        </p:nvSpPr>
        <p:spPr>
          <a:xfrm>
            <a:off x="3276600" y="397752"/>
            <a:ext cx="423134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 err="1">
                <a:solidFill>
                  <a:schemeClr val="accent1">
                    <a:lumMod val="75000"/>
                  </a:schemeClr>
                </a:solidFill>
              </a:rPr>
              <a:t>Edrychwch</a:t>
            </a: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800" b="1" dirty="0" err="1">
                <a:solidFill>
                  <a:schemeClr val="accent1">
                    <a:lumMod val="75000"/>
                  </a:schemeClr>
                </a:solidFill>
              </a:rPr>
              <a:t>ar</a:t>
            </a: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 y </a:t>
            </a:r>
            <a:r>
              <a:rPr lang="en-GB" sz="2800" b="1" dirty="0" err="1">
                <a:solidFill>
                  <a:schemeClr val="accent1">
                    <a:lumMod val="75000"/>
                  </a:schemeClr>
                </a:solidFill>
              </a:rPr>
              <a:t>cynllunio</a:t>
            </a: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800" b="1" dirty="0" err="1">
                <a:solidFill>
                  <a:schemeClr val="accent1">
                    <a:lumMod val="75000"/>
                  </a:schemeClr>
                </a:solidFill>
              </a:rPr>
              <a:t>ar</a:t>
            </a: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800" b="1" dirty="0" err="1">
                <a:solidFill>
                  <a:schemeClr val="accent1">
                    <a:lumMod val="75000"/>
                  </a:schemeClr>
                </a:solidFill>
              </a:rPr>
              <a:t>gyfer</a:t>
            </a: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 y </a:t>
            </a:r>
            <a:r>
              <a:rPr lang="en-GB" sz="2800" b="1" dirty="0" err="1">
                <a:solidFill>
                  <a:schemeClr val="accent1">
                    <a:lumMod val="75000"/>
                  </a:schemeClr>
                </a:solidFill>
              </a:rPr>
              <a:t>gwahanol</a:t>
            </a: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800" b="1" dirty="0" err="1">
                <a:solidFill>
                  <a:schemeClr val="accent1">
                    <a:lumMod val="75000"/>
                  </a:schemeClr>
                </a:solidFill>
              </a:rPr>
              <a:t>grwpiau</a:t>
            </a: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800" b="1" dirty="0" err="1">
                <a:solidFill>
                  <a:schemeClr val="accent1">
                    <a:lumMod val="75000"/>
                  </a:schemeClr>
                </a:solidFill>
              </a:rPr>
              <a:t>blwyddyn</a:t>
            </a: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 ac </a:t>
            </a:r>
            <a:r>
              <a:rPr lang="en-GB" sz="2800" b="1" dirty="0" err="1">
                <a:solidFill>
                  <a:schemeClr val="accent1">
                    <a:lumMod val="75000"/>
                  </a:schemeClr>
                </a:solidFill>
              </a:rPr>
              <a:t>ystyriwch</a:t>
            </a: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...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F22193E-9D69-FB31-A405-819F5FA87E4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704" t="19816" r="9630" b="5367"/>
          <a:stretch>
            <a:fillRect/>
          </a:stretch>
        </p:blipFill>
        <p:spPr>
          <a:xfrm>
            <a:off x="241301" y="2722576"/>
            <a:ext cx="2457449" cy="1500914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71497799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32F049EC-4F0C-72FA-98B8-5A34EF3079CB}"/>
              </a:ext>
            </a:extLst>
          </p:cNvPr>
          <p:cNvSpPr txBox="1">
            <a:spLocks/>
          </p:cNvSpPr>
          <p:nvPr/>
        </p:nvSpPr>
        <p:spPr>
          <a:xfrm>
            <a:off x="3308350" y="255210"/>
            <a:ext cx="3244436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b="1" dirty="0">
                <a:solidFill>
                  <a:schemeClr val="accent1">
                    <a:lumMod val="75000"/>
                  </a:schemeClr>
                </a:solidFill>
              </a:rPr>
              <a:t>Edrychwch ar y </a:t>
            </a:r>
            <a:r>
              <a:rPr lang="cy-GB" b="1" dirty="0" err="1">
                <a:solidFill>
                  <a:schemeClr val="accent1">
                    <a:lumMod val="75000"/>
                  </a:schemeClr>
                </a:solidFill>
              </a:rPr>
              <a:t>cynlluniadau</a:t>
            </a:r>
            <a:r>
              <a:rPr lang="cy-GB" b="1" dirty="0">
                <a:solidFill>
                  <a:schemeClr val="accent1">
                    <a:lumMod val="75000"/>
                  </a:schemeClr>
                </a:solidFill>
              </a:rPr>
              <a:t> ar gyfer  </a:t>
            </a:r>
            <a:r>
              <a:rPr lang="cy-GB" b="1" noProof="1">
                <a:solidFill>
                  <a:schemeClr val="accent1">
                    <a:lumMod val="75000"/>
                  </a:schemeClr>
                </a:solidFill>
              </a:rPr>
              <a:t>Gwrthfwlio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A99C40E-9BB3-711E-B2B5-23EDB7518D5B}"/>
              </a:ext>
            </a:extLst>
          </p:cNvPr>
          <p:cNvSpPr txBox="1"/>
          <p:nvPr/>
        </p:nvSpPr>
        <p:spPr>
          <a:xfrm>
            <a:off x="5797501" y="6120603"/>
            <a:ext cx="58503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 action="ppaction://hlinkpres?slideindex=1&amp;slidetitle="/>
              </a:rPr>
              <a:t>Antibullying Week Plan.pptx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4A1C109-B403-4E62-8DD3-304C324D76E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8704" t="19816" r="9630" b="5367"/>
          <a:stretch>
            <a:fillRect/>
          </a:stretch>
        </p:blipFill>
        <p:spPr>
          <a:xfrm>
            <a:off x="3670300" y="2043195"/>
            <a:ext cx="7124700" cy="4351490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99290C6E-3BE8-216C-AA3B-A84C85B2B920}"/>
              </a:ext>
            </a:extLst>
          </p:cNvPr>
          <p:cNvSpPr txBox="1">
            <a:spLocks/>
          </p:cNvSpPr>
          <p:nvPr/>
        </p:nvSpPr>
        <p:spPr>
          <a:xfrm>
            <a:off x="7581900" y="185360"/>
            <a:ext cx="2539586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Look at the plans for Antibullying </a:t>
            </a:r>
          </a:p>
        </p:txBody>
      </p:sp>
    </p:spTree>
    <p:extLst>
      <p:ext uri="{BB962C8B-B14F-4D97-AF65-F5344CB8AC3E}">
        <p14:creationId xmlns:p14="http://schemas.microsoft.com/office/powerpoint/2010/main" val="35037513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AF4DA57B-0468-725A-E52E-2CF5B8ACF48C}"/>
              </a:ext>
            </a:extLst>
          </p:cNvPr>
          <p:cNvSpPr txBox="1">
            <a:spLocks/>
          </p:cNvSpPr>
          <p:nvPr/>
        </p:nvSpPr>
        <p:spPr>
          <a:xfrm>
            <a:off x="3459637" y="523181"/>
            <a:ext cx="820945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Nawr, </a:t>
            </a:r>
            <a:r>
              <a:rPr lang="en-GB" b="1" dirty="0" err="1">
                <a:solidFill>
                  <a:schemeClr val="accent1">
                    <a:lumMod val="75000"/>
                  </a:schemeClr>
                </a:solidFill>
              </a:rPr>
              <a:t>rydych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1">
                    <a:lumMod val="75000"/>
                  </a:schemeClr>
                </a:solidFill>
              </a:rPr>
              <a:t>chi'n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1">
                    <a:lumMod val="75000"/>
                  </a:schemeClr>
                </a:solidFill>
              </a:rPr>
              <a:t>mynd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1">
                    <a:lumMod val="75000"/>
                  </a:schemeClr>
                </a:solidFill>
              </a:rPr>
              <a:t>i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1">
                    <a:lumMod val="75000"/>
                  </a:schemeClr>
                </a:solidFill>
              </a:rPr>
              <a:t>gynllunio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1">
                    <a:lumMod val="75000"/>
                  </a:schemeClr>
                </a:solidFill>
              </a:rPr>
              <a:t>cyfres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 o </a:t>
            </a:r>
            <a:r>
              <a:rPr lang="en-GB" b="1" dirty="0" err="1">
                <a:solidFill>
                  <a:schemeClr val="accent1">
                    <a:lumMod val="75000"/>
                  </a:schemeClr>
                </a:solidFill>
              </a:rPr>
              <a:t>wersi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1">
                    <a:lumMod val="75000"/>
                  </a:schemeClr>
                </a:solidFill>
              </a:rPr>
              <a:t>dilyn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1">
                    <a:lumMod val="75000"/>
                  </a:schemeClr>
                </a:solidFill>
              </a:rPr>
              <a:t>eich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1">
                    <a:lumMod val="75000"/>
                  </a:schemeClr>
                </a:solidFill>
              </a:rPr>
              <a:t>ymweliad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1">
                    <a:lumMod val="75000"/>
                  </a:schemeClr>
                </a:solidFill>
              </a:rPr>
              <a:t>addysgol</a:t>
            </a:r>
            <a:r>
              <a:rPr lang="en-GB" dirty="0"/>
              <a:t>.</a:t>
            </a:r>
            <a:endParaRPr lang="cy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A898174-E726-DC10-70D8-6DE39C579FE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3214" t="32366" r="14492" b="20323"/>
          <a:stretch>
            <a:fillRect/>
          </a:stretch>
        </p:blipFill>
        <p:spPr>
          <a:xfrm>
            <a:off x="4838701" y="2073582"/>
            <a:ext cx="5818034" cy="4338872"/>
          </a:xfrm>
          <a:prstGeom prst="rect">
            <a:avLst/>
          </a:prstGeom>
          <a:ln w="76200">
            <a:solidFill>
              <a:srgbClr val="0070C0"/>
            </a:solidFill>
          </a:ln>
        </p:spPr>
      </p:pic>
    </p:spTree>
    <p:extLst>
      <p:ext uri="{BB962C8B-B14F-4D97-AF65-F5344CB8AC3E}">
        <p14:creationId xmlns:p14="http://schemas.microsoft.com/office/powerpoint/2010/main" val="7716557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AF4DA57B-0468-725A-E52E-2CF5B8ACF48C}"/>
              </a:ext>
            </a:extLst>
          </p:cNvPr>
          <p:cNvSpPr txBox="1">
            <a:spLocks/>
          </p:cNvSpPr>
          <p:nvPr/>
        </p:nvSpPr>
        <p:spPr>
          <a:xfrm>
            <a:off x="3459637" y="523181"/>
            <a:ext cx="820945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Now you are going to plan a sequence of lessons following your educational visit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942EDF0-3DEB-2C85-D6FD-75B2C5577FB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3214" t="32366" r="14492" b="20323"/>
          <a:stretch>
            <a:fillRect/>
          </a:stretch>
        </p:blipFill>
        <p:spPr>
          <a:xfrm>
            <a:off x="4800601" y="2143432"/>
            <a:ext cx="5818034" cy="4338872"/>
          </a:xfrm>
          <a:prstGeom prst="rect">
            <a:avLst/>
          </a:prstGeom>
          <a:ln w="76200">
            <a:solidFill>
              <a:srgbClr val="0070C0"/>
            </a:solidFill>
          </a:ln>
        </p:spPr>
      </p:pic>
    </p:spTree>
    <p:extLst>
      <p:ext uri="{BB962C8B-B14F-4D97-AF65-F5344CB8AC3E}">
        <p14:creationId xmlns:p14="http://schemas.microsoft.com/office/powerpoint/2010/main" val="303695891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AF4DA57B-0468-725A-E52E-2CF5B8ACF48C}"/>
              </a:ext>
            </a:extLst>
          </p:cNvPr>
          <p:cNvSpPr txBox="1">
            <a:spLocks/>
          </p:cNvSpPr>
          <p:nvPr/>
        </p:nvSpPr>
        <p:spPr>
          <a:xfrm>
            <a:off x="7543799" y="726599"/>
            <a:ext cx="480173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Brainstorm your initial thoughts and ideas</a:t>
            </a:r>
          </a:p>
        </p:txBody>
      </p:sp>
      <p:pic>
        <p:nvPicPr>
          <p:cNvPr id="1026" name="Picture 2" descr="Effective brainstorming (without ...">
            <a:extLst>
              <a:ext uri="{FF2B5EF4-FFF2-40B4-BE49-F238E27FC236}">
                <a16:creationId xmlns:a16="http://schemas.microsoft.com/office/drawing/2014/main" id="{541DC6E6-5F26-3E4D-2B6C-1505BD9341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3289" y="3627498"/>
            <a:ext cx="4017561" cy="2503903"/>
          </a:xfrm>
          <a:prstGeom prst="rect">
            <a:avLst/>
          </a:prstGeom>
          <a:noFill/>
          <a:ln w="76200"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329B542-0F2D-08E3-6D1A-BB075A6EDF4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3214" t="32366" r="14492" b="20323"/>
          <a:stretch>
            <a:fillRect/>
          </a:stretch>
        </p:blipFill>
        <p:spPr>
          <a:xfrm>
            <a:off x="507207" y="2662452"/>
            <a:ext cx="1772574" cy="1321919"/>
          </a:xfrm>
          <a:prstGeom prst="rect">
            <a:avLst/>
          </a:prstGeom>
          <a:ln w="76200">
            <a:solidFill>
              <a:srgbClr val="0070C0"/>
            </a:solidFill>
          </a:ln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3804617F-252A-E74D-8823-803C92FF4D2F}"/>
              </a:ext>
            </a:extLst>
          </p:cNvPr>
          <p:cNvSpPr txBox="1">
            <a:spLocks/>
          </p:cNvSpPr>
          <p:nvPr/>
        </p:nvSpPr>
        <p:spPr>
          <a:xfrm>
            <a:off x="3241619" y="726599"/>
            <a:ext cx="401756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b="1" dirty="0">
                <a:solidFill>
                  <a:schemeClr val="accent1">
                    <a:lumMod val="75000"/>
                  </a:schemeClr>
                </a:solidFill>
              </a:rPr>
              <a:t>Trafodwch eich meddyliau a'ch syniadau cychwynnol</a:t>
            </a:r>
          </a:p>
        </p:txBody>
      </p:sp>
    </p:spTree>
    <p:extLst>
      <p:ext uri="{BB962C8B-B14F-4D97-AF65-F5344CB8AC3E}">
        <p14:creationId xmlns:p14="http://schemas.microsoft.com/office/powerpoint/2010/main" val="29307889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AA3383-5FEC-C2F6-11DD-86906994A2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11A81DEB-3078-E5AB-35F0-28BEBF98EE10}"/>
              </a:ext>
            </a:extLst>
          </p:cNvPr>
          <p:cNvSpPr txBox="1">
            <a:spLocks/>
          </p:cNvSpPr>
          <p:nvPr/>
        </p:nvSpPr>
        <p:spPr>
          <a:xfrm>
            <a:off x="4889499" y="514016"/>
            <a:ext cx="543038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b="1" dirty="0">
                <a:solidFill>
                  <a:schemeClr val="accent1">
                    <a:lumMod val="75000"/>
                  </a:schemeClr>
                </a:solidFill>
              </a:rPr>
              <a:t>Dolen ddefnyddiol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An useful link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03CC00C-C5DB-64D3-1AC8-BD0BACA9CB5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3214" t="32366" r="14492" b="20323"/>
          <a:stretch>
            <a:fillRect/>
          </a:stretch>
        </p:blipFill>
        <p:spPr>
          <a:xfrm>
            <a:off x="507207" y="2662452"/>
            <a:ext cx="1772574" cy="1321919"/>
          </a:xfrm>
          <a:prstGeom prst="rect">
            <a:avLst/>
          </a:prstGeom>
          <a:ln w="76200">
            <a:solidFill>
              <a:srgbClr val="0070C0"/>
            </a:solidFill>
          </a:ln>
        </p:spPr>
      </p:pic>
      <p:pic>
        <p:nvPicPr>
          <p:cNvPr id="2" name="Picture 1" descr="BooksForTopics | Search Children's Books by Age or Topic">
            <a:extLst>
              <a:ext uri="{FF2B5EF4-FFF2-40B4-BE49-F238E27FC236}">
                <a16:creationId xmlns:a16="http://schemas.microsoft.com/office/drawing/2014/main" id="{083EDEC1-B5FD-22EC-9BAD-A83F98B4FB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499" y="2246450"/>
            <a:ext cx="5591175" cy="29813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FB9C4C2-687E-6D0F-60B8-0E0AD7C6C2C5}"/>
              </a:ext>
            </a:extLst>
          </p:cNvPr>
          <p:cNvSpPr txBox="1"/>
          <p:nvPr/>
        </p:nvSpPr>
        <p:spPr>
          <a:xfrm>
            <a:off x="5391150" y="5568950"/>
            <a:ext cx="44005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>
                <a:hlinkClick r:id="rId5"/>
              </a:rPr>
              <a:t>BooksForTopics</a:t>
            </a:r>
            <a:r>
              <a:rPr lang="en-GB" dirty="0">
                <a:hlinkClick r:id="rId5"/>
              </a:rPr>
              <a:t> | Search Children's Books by Age or Topic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592345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35E67F8-E24E-27C6-0920-C5AF2E64ED3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998" t="34016" r="8612" b="6981"/>
          <a:stretch/>
        </p:blipFill>
        <p:spPr>
          <a:xfrm>
            <a:off x="3672370" y="2181600"/>
            <a:ext cx="8064000" cy="40464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C5C78131-4AD3-8B0E-1292-86227EB15F4A}"/>
              </a:ext>
            </a:extLst>
          </p:cNvPr>
          <p:cNvSpPr txBox="1">
            <a:spLocks/>
          </p:cNvSpPr>
          <p:nvPr/>
        </p:nvSpPr>
        <p:spPr>
          <a:xfrm>
            <a:off x="3286539" y="415729"/>
            <a:ext cx="822769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Medium-term Planning</a:t>
            </a:r>
          </a:p>
        </p:txBody>
      </p:sp>
    </p:spTree>
    <p:extLst>
      <p:ext uri="{BB962C8B-B14F-4D97-AF65-F5344CB8AC3E}">
        <p14:creationId xmlns:p14="http://schemas.microsoft.com/office/powerpoint/2010/main" val="267829254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C6860C99-7DE6-4199-46C1-F71E5A4B3D4F}"/>
              </a:ext>
            </a:extLst>
          </p:cNvPr>
          <p:cNvSpPr txBox="1">
            <a:spLocks/>
          </p:cNvSpPr>
          <p:nvPr/>
        </p:nvSpPr>
        <p:spPr>
          <a:xfrm>
            <a:off x="2656243" y="230319"/>
            <a:ext cx="490018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b="1" dirty="0">
                <a:solidFill>
                  <a:schemeClr val="accent1">
                    <a:lumMod val="75000"/>
                  </a:schemeClr>
                </a:solidFill>
              </a:rPr>
              <a:t>Rhannu eich cynlluniau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4CDF17-C631-E8F3-4BF7-3406DF5D02F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3214" t="32366" r="14492" b="20323"/>
          <a:stretch>
            <a:fillRect/>
          </a:stretch>
        </p:blipFill>
        <p:spPr>
          <a:xfrm>
            <a:off x="4647407" y="1999547"/>
            <a:ext cx="5818034" cy="4338872"/>
          </a:xfrm>
          <a:prstGeom prst="rect">
            <a:avLst/>
          </a:prstGeom>
          <a:ln w="76200">
            <a:solidFill>
              <a:srgbClr val="0070C0"/>
            </a:solidFill>
          </a:ln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2EEB932B-A4F8-994B-C63F-0A32FD9A94A9}"/>
              </a:ext>
            </a:extLst>
          </p:cNvPr>
          <p:cNvSpPr txBox="1">
            <a:spLocks/>
          </p:cNvSpPr>
          <p:nvPr/>
        </p:nvSpPr>
        <p:spPr>
          <a:xfrm>
            <a:off x="7011334" y="312869"/>
            <a:ext cx="490018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Share your plans at the market place</a:t>
            </a:r>
          </a:p>
        </p:txBody>
      </p:sp>
      <p:pic>
        <p:nvPicPr>
          <p:cNvPr id="2" name="Picture 1" descr="88,600+ Drawing Of Market Stock Photos and Royalty-Free Pictures - iStock">
            <a:extLst>
              <a:ext uri="{FF2B5EF4-FFF2-40B4-BE49-F238E27FC236}">
                <a16:creationId xmlns:a16="http://schemas.microsoft.com/office/drawing/2014/main" id="{A1E3F52A-7900-B7FF-FDF0-D5561CE8F2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12" y="2660650"/>
            <a:ext cx="1862137" cy="1862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677440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C6860C99-7DE6-4199-46C1-F71E5A4B3D4F}"/>
              </a:ext>
            </a:extLst>
          </p:cNvPr>
          <p:cNvSpPr txBox="1">
            <a:spLocks/>
          </p:cNvSpPr>
          <p:nvPr/>
        </p:nvSpPr>
        <p:spPr>
          <a:xfrm>
            <a:off x="7613650" y="892968"/>
            <a:ext cx="344616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Lesson Plan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A59FE8-A515-BB5D-819A-054B96DCE0E9}"/>
              </a:ext>
            </a:extLst>
          </p:cNvPr>
          <p:cNvSpPr txBox="1">
            <a:spLocks/>
          </p:cNvSpPr>
          <p:nvPr/>
        </p:nvSpPr>
        <p:spPr>
          <a:xfrm>
            <a:off x="3458131" y="2673350"/>
            <a:ext cx="7766116" cy="32324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571500" indent="-571500">
              <a:buFont typeface="Arial" panose="020B0604020202020204" pitchFamily="34" charset="0"/>
              <a:buChar char="•"/>
            </a:pPr>
            <a:r>
              <a:rPr lang="cy-GB" b="1" dirty="0">
                <a:solidFill>
                  <a:schemeClr val="accent1">
                    <a:lumMod val="75000"/>
                  </a:schemeClr>
                </a:solidFill>
              </a:rPr>
              <a:t>Ysgrifennwch gynllun ar gyfer dilyniant o wersi fel y cynllun a welsoch yn ein darlith ddiwethaf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cy-GB" b="1" dirty="0">
              <a:solidFill>
                <a:schemeClr val="accent1">
                  <a:lumMod val="75000"/>
                </a:schemeClr>
              </a:solidFill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cy-GB" b="1" dirty="0">
                <a:solidFill>
                  <a:schemeClr val="accent1">
                    <a:lumMod val="75000"/>
                  </a:schemeClr>
                </a:solidFill>
              </a:rPr>
              <a:t>Ysgrifennwch gynllun gwers ar gyfer y wers gyntaf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cy-GB" b="1" dirty="0">
              <a:solidFill>
                <a:schemeClr val="accent1">
                  <a:lumMod val="75000"/>
                </a:schemeClr>
              </a:solidFill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Write a plan for a sequence of lessons like the plan you saw in our last lecture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Write a lesson plan for the first lesson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075FD04-0C48-D6AB-87F0-C727982DF47B}"/>
              </a:ext>
            </a:extLst>
          </p:cNvPr>
          <p:cNvSpPr txBox="1">
            <a:spLocks/>
          </p:cNvSpPr>
          <p:nvPr/>
        </p:nvSpPr>
        <p:spPr>
          <a:xfrm>
            <a:off x="3975100" y="892968"/>
            <a:ext cx="344616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 err="1">
                <a:solidFill>
                  <a:schemeClr val="accent1">
                    <a:lumMod val="75000"/>
                  </a:schemeClr>
                </a:solidFill>
              </a:rPr>
              <a:t>Cynllun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1">
                    <a:lumMod val="75000"/>
                  </a:schemeClr>
                </a:solidFill>
              </a:rPr>
              <a:t>Gwers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81DC6C4-2D66-F3DC-38EB-FF3210D305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214" t="32366" r="14492" b="20323"/>
          <a:stretch>
            <a:fillRect/>
          </a:stretch>
        </p:blipFill>
        <p:spPr>
          <a:xfrm>
            <a:off x="10038557" y="5145302"/>
            <a:ext cx="1772574" cy="1321919"/>
          </a:xfrm>
          <a:prstGeom prst="rect">
            <a:avLst/>
          </a:prstGeom>
          <a:ln w="76200">
            <a:solidFill>
              <a:srgbClr val="0070C0"/>
            </a:solidFill>
          </a:ln>
        </p:spPr>
      </p:pic>
    </p:spTree>
    <p:extLst>
      <p:ext uri="{BB962C8B-B14F-4D97-AF65-F5344CB8AC3E}">
        <p14:creationId xmlns:p14="http://schemas.microsoft.com/office/powerpoint/2010/main" val="427227330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5C78131-4AD3-8B0E-1292-86227EB15F4A}"/>
              </a:ext>
            </a:extLst>
          </p:cNvPr>
          <p:cNvSpPr txBox="1">
            <a:spLocks/>
          </p:cNvSpPr>
          <p:nvPr/>
        </p:nvSpPr>
        <p:spPr>
          <a:xfrm>
            <a:off x="7816849" y="415729"/>
            <a:ext cx="369738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Lesson Plan</a:t>
            </a:r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AB71251-B18C-43FD-8609-CE35156F98F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467" t="22362" r="24639" b="18531"/>
          <a:stretch/>
        </p:blipFill>
        <p:spPr>
          <a:xfrm>
            <a:off x="7591922" y="2375391"/>
            <a:ext cx="4250978" cy="3108183"/>
          </a:xfrm>
          <a:prstGeom prst="rect">
            <a:avLst/>
          </a:prstGeom>
          <a:ln w="57150">
            <a:solidFill>
              <a:srgbClr val="0070C0"/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8A0C870-55B9-87A4-1FB3-7B9A644F71B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3214" t="32366" r="14492" b="20323"/>
          <a:stretch>
            <a:fillRect/>
          </a:stretch>
        </p:blipFill>
        <p:spPr>
          <a:xfrm>
            <a:off x="507207" y="2662452"/>
            <a:ext cx="1772574" cy="1321919"/>
          </a:xfrm>
          <a:prstGeom prst="rect">
            <a:avLst/>
          </a:prstGeom>
          <a:ln w="76200">
            <a:solidFill>
              <a:srgbClr val="0070C0"/>
            </a:solidFill>
          </a:ln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D561221D-F4DE-A457-93A3-9DDC3F224F37}"/>
              </a:ext>
            </a:extLst>
          </p:cNvPr>
          <p:cNvSpPr txBox="1">
            <a:spLocks/>
          </p:cNvSpPr>
          <p:nvPr/>
        </p:nvSpPr>
        <p:spPr>
          <a:xfrm>
            <a:off x="3378199" y="466529"/>
            <a:ext cx="369738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 err="1">
                <a:solidFill>
                  <a:schemeClr val="accent1">
                    <a:lumMod val="75000"/>
                  </a:schemeClr>
                </a:solidFill>
              </a:rPr>
              <a:t>Cynllun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>
                <a:solidFill>
                  <a:schemeClr val="accent1">
                    <a:lumMod val="75000"/>
                  </a:schemeClr>
                </a:solidFill>
              </a:rPr>
              <a:t>Gwers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579E69A-99A7-7274-1BD7-8EDF804B3BE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7222" t="20926" r="21914" b="12870"/>
          <a:stretch>
            <a:fillRect/>
          </a:stretch>
        </p:blipFill>
        <p:spPr>
          <a:xfrm>
            <a:off x="3041650" y="2375391"/>
            <a:ext cx="4286250" cy="3108183"/>
          </a:xfrm>
          <a:prstGeom prst="rect">
            <a:avLst/>
          </a:prstGeom>
          <a:ln w="57150">
            <a:solidFill>
              <a:srgbClr val="0070C0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BCA2A12-CE63-4B0B-414C-DF0B1C1B47A7}"/>
              </a:ext>
            </a:extLst>
          </p:cNvPr>
          <p:cNvSpPr txBox="1"/>
          <p:nvPr/>
        </p:nvSpPr>
        <p:spPr>
          <a:xfrm>
            <a:off x="7956550" y="5795940"/>
            <a:ext cx="3759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>
                <a:hlinkClick r:id="rId5" action="ppaction://hlinkfile"/>
              </a:rPr>
              <a:t>Lesson Plan Template 2026-2027.docx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A3583B-55CF-654B-1342-2EC8736813B0}"/>
              </a:ext>
            </a:extLst>
          </p:cNvPr>
          <p:cNvSpPr txBox="1"/>
          <p:nvPr/>
        </p:nvSpPr>
        <p:spPr>
          <a:xfrm>
            <a:off x="3479800" y="5795940"/>
            <a:ext cx="3911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hlinkClick r:id="rId6" action="ppaction://hlinkfile"/>
              </a:rPr>
              <a:t>Templed</a:t>
            </a:r>
            <a:r>
              <a:rPr lang="en-GB" dirty="0">
                <a:hlinkClick r:id="rId6" action="ppaction://hlinkfile"/>
              </a:rPr>
              <a:t> </a:t>
            </a:r>
            <a:r>
              <a:rPr lang="en-GB" dirty="0" err="1">
                <a:hlinkClick r:id="rId6" action="ppaction://hlinkfile"/>
              </a:rPr>
              <a:t>Cynllun</a:t>
            </a:r>
            <a:r>
              <a:rPr lang="en-GB" dirty="0">
                <a:hlinkClick r:id="rId6" action="ppaction://hlinkfile"/>
              </a:rPr>
              <a:t> </a:t>
            </a:r>
            <a:r>
              <a:rPr lang="en-GB" dirty="0" err="1">
                <a:hlinkClick r:id="rId6" action="ppaction://hlinkfile"/>
              </a:rPr>
              <a:t>Gwers</a:t>
            </a:r>
            <a:r>
              <a:rPr lang="en-GB" dirty="0">
                <a:hlinkClick r:id="rId6" action="ppaction://hlinkfile"/>
              </a:rPr>
              <a:t> 2026-2027.docx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594704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7DEF4B-C05A-F144-90C6-906EE02EC0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32462120-65EC-EB51-65C2-77EAAA85D38A}"/>
              </a:ext>
            </a:extLst>
          </p:cNvPr>
          <p:cNvSpPr txBox="1">
            <a:spLocks/>
          </p:cNvSpPr>
          <p:nvPr/>
        </p:nvSpPr>
        <p:spPr>
          <a:xfrm>
            <a:off x="2656243" y="230319"/>
            <a:ext cx="490018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b="1" dirty="0">
                <a:solidFill>
                  <a:schemeClr val="accent1">
                    <a:lumMod val="75000"/>
                  </a:schemeClr>
                </a:solidFill>
              </a:rPr>
              <a:t>Rhannu eich cynlluniau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79FCC15-C3E5-00F8-4C38-E410F4B6C46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3214" t="32366" r="14492" b="20323"/>
          <a:stretch>
            <a:fillRect/>
          </a:stretch>
        </p:blipFill>
        <p:spPr>
          <a:xfrm>
            <a:off x="4647407" y="1999547"/>
            <a:ext cx="5818034" cy="4338872"/>
          </a:xfrm>
          <a:prstGeom prst="rect">
            <a:avLst/>
          </a:prstGeom>
          <a:ln w="76200">
            <a:solidFill>
              <a:srgbClr val="0070C0"/>
            </a:solidFill>
          </a:ln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781916A3-6019-78E6-3C0C-7180FA5CC2C3}"/>
              </a:ext>
            </a:extLst>
          </p:cNvPr>
          <p:cNvSpPr txBox="1">
            <a:spLocks/>
          </p:cNvSpPr>
          <p:nvPr/>
        </p:nvSpPr>
        <p:spPr>
          <a:xfrm>
            <a:off x="7011334" y="312869"/>
            <a:ext cx="490018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Share your plans at the market place</a:t>
            </a:r>
          </a:p>
        </p:txBody>
      </p:sp>
      <p:pic>
        <p:nvPicPr>
          <p:cNvPr id="2" name="Picture 1" descr="88,600+ Drawing Of Market Stock Photos and Royalty-Free Pictures - iStock">
            <a:extLst>
              <a:ext uri="{FF2B5EF4-FFF2-40B4-BE49-F238E27FC236}">
                <a16:creationId xmlns:a16="http://schemas.microsoft.com/office/drawing/2014/main" id="{5E94AA5F-580B-0028-D2C4-0FFE41A988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12" y="2660650"/>
            <a:ext cx="1862137" cy="1862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529928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C6860C99-7DE6-4199-46C1-F71E5A4B3D4F}"/>
              </a:ext>
            </a:extLst>
          </p:cNvPr>
          <p:cNvSpPr txBox="1">
            <a:spLocks/>
          </p:cNvSpPr>
          <p:nvPr/>
        </p:nvSpPr>
        <p:spPr>
          <a:xfrm>
            <a:off x="5544494" y="205901"/>
            <a:ext cx="388463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b="1" dirty="0">
                <a:solidFill>
                  <a:schemeClr val="accent1">
                    <a:lumMod val="75000"/>
                  </a:schemeClr>
                </a:solidFill>
              </a:rPr>
              <a:t>Adfyfyrio</a:t>
            </a:r>
          </a:p>
        </p:txBody>
      </p:sp>
      <p:pic>
        <p:nvPicPr>
          <p:cNvPr id="2050" name="Picture 2" descr="The importance of self-reflection">
            <a:extLst>
              <a:ext uri="{FF2B5EF4-FFF2-40B4-BE49-F238E27FC236}">
                <a16:creationId xmlns:a16="http://schemas.microsoft.com/office/drawing/2014/main" id="{A35696AD-D24B-95E5-1FA6-629413A049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918" y="3778655"/>
            <a:ext cx="3258988" cy="2286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988B959-4138-CF9A-7D22-3BFF8318A4BF}"/>
              </a:ext>
            </a:extLst>
          </p:cNvPr>
          <p:cNvSpPr txBox="1"/>
          <p:nvPr/>
        </p:nvSpPr>
        <p:spPr>
          <a:xfrm>
            <a:off x="4413676" y="1531463"/>
            <a:ext cx="293173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Pa rai o'r sgiliau trawsgwricwlaidd wnaethoch chi eu hymgorffori yn eich cynlluniau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6F4D445-160B-D3F0-91D5-9EF07E387128}"/>
              </a:ext>
            </a:extLst>
          </p:cNvPr>
          <p:cNvSpPr txBox="1"/>
          <p:nvPr/>
        </p:nvSpPr>
        <p:spPr>
          <a:xfrm>
            <a:off x="7486813" y="1531463"/>
            <a:ext cx="29317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Pa egwyddorion addysgegol wnaethoch chi eu defnyddio?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0B33EF9-3B49-5041-5D98-4FC91695A93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3214" t="32366" r="14492" b="20323"/>
          <a:stretch>
            <a:fillRect/>
          </a:stretch>
        </p:blipFill>
        <p:spPr>
          <a:xfrm>
            <a:off x="507207" y="2662452"/>
            <a:ext cx="1772574" cy="1321919"/>
          </a:xfrm>
          <a:prstGeom prst="rect">
            <a:avLst/>
          </a:prstGeom>
          <a:ln w="76200">
            <a:solidFill>
              <a:srgbClr val="0070C0"/>
            </a:solidFill>
          </a:ln>
        </p:spPr>
      </p:pic>
    </p:spTree>
    <p:extLst>
      <p:ext uri="{BB962C8B-B14F-4D97-AF65-F5344CB8AC3E}">
        <p14:creationId xmlns:p14="http://schemas.microsoft.com/office/powerpoint/2010/main" val="104582721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C6860C99-7DE6-4199-46C1-F71E5A4B3D4F}"/>
              </a:ext>
            </a:extLst>
          </p:cNvPr>
          <p:cNvSpPr txBox="1">
            <a:spLocks/>
          </p:cNvSpPr>
          <p:nvPr/>
        </p:nvSpPr>
        <p:spPr>
          <a:xfrm>
            <a:off x="5544494" y="205901"/>
            <a:ext cx="388463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Reflect</a:t>
            </a:r>
          </a:p>
        </p:txBody>
      </p:sp>
      <p:pic>
        <p:nvPicPr>
          <p:cNvPr id="2050" name="Picture 2" descr="The importance of self-reflection">
            <a:extLst>
              <a:ext uri="{FF2B5EF4-FFF2-40B4-BE49-F238E27FC236}">
                <a16:creationId xmlns:a16="http://schemas.microsoft.com/office/drawing/2014/main" id="{A35696AD-D24B-95E5-1FA6-629413A049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8291" y="4008767"/>
            <a:ext cx="3757043" cy="2635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988B959-4138-CF9A-7D22-3BFF8318A4BF}"/>
              </a:ext>
            </a:extLst>
          </p:cNvPr>
          <p:cNvSpPr txBox="1"/>
          <p:nvPr/>
        </p:nvSpPr>
        <p:spPr>
          <a:xfrm>
            <a:off x="5715918" y="1531464"/>
            <a:ext cx="395261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Which of the cross-curricular skills did you incorporate into your plans?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6F4D445-160B-D3F0-91D5-9EF07E387128}"/>
              </a:ext>
            </a:extLst>
          </p:cNvPr>
          <p:cNvSpPr txBox="1"/>
          <p:nvPr/>
        </p:nvSpPr>
        <p:spPr>
          <a:xfrm>
            <a:off x="2916157" y="2866586"/>
            <a:ext cx="29317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Which pedagogical principles did you use?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A65643E-77EA-7863-416F-40CB006F55D5}"/>
              </a:ext>
            </a:extLst>
          </p:cNvPr>
          <p:cNvSpPr txBox="1"/>
          <p:nvPr/>
        </p:nvSpPr>
        <p:spPr>
          <a:xfrm>
            <a:off x="9160284" y="3061403"/>
            <a:ext cx="29317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Which </a:t>
            </a:r>
            <a:r>
              <a:rPr lang="en-GB" sz="2400" dirty="0" err="1"/>
              <a:t>AoLEs</a:t>
            </a:r>
            <a:r>
              <a:rPr lang="en-GB" sz="2400" dirty="0"/>
              <a:t> did you use?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009FF20-67D3-E7F2-41F6-FF20CAC1FB2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3214" t="32366" r="14492" b="20323"/>
          <a:stretch>
            <a:fillRect/>
          </a:stretch>
        </p:blipFill>
        <p:spPr>
          <a:xfrm>
            <a:off x="507207" y="2662452"/>
            <a:ext cx="1772574" cy="1321919"/>
          </a:xfrm>
          <a:prstGeom prst="rect">
            <a:avLst/>
          </a:prstGeom>
          <a:ln w="76200">
            <a:solidFill>
              <a:srgbClr val="0070C0"/>
            </a:solidFill>
          </a:ln>
        </p:spPr>
      </p:pic>
    </p:spTree>
    <p:extLst>
      <p:ext uri="{BB962C8B-B14F-4D97-AF65-F5344CB8AC3E}">
        <p14:creationId xmlns:p14="http://schemas.microsoft.com/office/powerpoint/2010/main" val="143339536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8" name="Table"/>
          <p:cNvGraphicFramePr/>
          <p:nvPr/>
        </p:nvGraphicFramePr>
        <p:xfrm>
          <a:off x="5915836" y="4410004"/>
          <a:ext cx="2609188" cy="1850200"/>
        </p:xfrm>
        <a:graphic>
          <a:graphicData uri="http://schemas.openxmlformats.org/drawingml/2006/table">
            <a:tbl>
              <a:tblPr bandRow="1"/>
              <a:tblGrid>
                <a:gridCol w="26091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680672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7916"/>
                        </a:lnSpc>
                        <a:spcBef>
                          <a:spcPts val="8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2500">
                          <a:uFill>
                            <a:solidFill>
                              <a:srgbClr val="000000"/>
                            </a:solidFill>
                          </a:uFill>
                        </a:defRPr>
                      </a:pPr>
                      <a:r>
                        <a:rPr lang="en-IE" sz="1200" b="1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Standard</a:t>
                      </a:r>
                    </a:p>
                    <a:p>
                      <a:pPr marL="0" marR="0" lvl="0" indent="0" algn="ctr" defTabSz="457200" rtl="0" eaLnBrk="1" fontAlgn="auto" latinLnBrk="0" hangingPunct="1">
                        <a:lnSpc>
                          <a:spcPct val="107916"/>
                        </a:lnSpc>
                        <a:spcBef>
                          <a:spcPts val="8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2500">
                          <a:uFill>
                            <a:solidFill>
                              <a:srgbClr val="000000"/>
                            </a:solidFill>
                          </a:uFill>
                        </a:defRPr>
                      </a:pPr>
                      <a:r>
                        <a:rPr lang="en-IE" sz="120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teacher demonstrates a knowledge and understanding of relevant pedagogies and disciplines within and across subject content, areas of learning and cross-curricular themes, and plans appropriately.</a:t>
                      </a:r>
                      <a:endParaRPr lang="en-IE" sz="1200" b="1" i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ctr" defTabSz="457200" rtl="0" eaLnBrk="1" fontAlgn="auto" latinLnBrk="0" hangingPunct="1">
                        <a:lnSpc>
                          <a:spcPct val="107916"/>
                        </a:lnSpc>
                        <a:spcBef>
                          <a:spcPts val="8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2500">
                          <a:uFill>
                            <a:solidFill>
                              <a:srgbClr val="000000"/>
                            </a:solidFill>
                          </a:uFill>
                        </a:defRPr>
                      </a:pPr>
                      <a:endParaRPr lang="en-GB" sz="1200" i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38100" marR="38100" marT="38100" marB="38100" anchor="ctr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AECB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3" name="Title 1">
            <a:extLst>
              <a:ext uri="{FF2B5EF4-FFF2-40B4-BE49-F238E27FC236}">
                <a16:creationId xmlns:a16="http://schemas.microsoft.com/office/drawing/2014/main" id="{E06657CE-5851-3A9C-6AFA-5B052A8A87CD}"/>
              </a:ext>
            </a:extLst>
          </p:cNvPr>
          <p:cNvSpPr txBox="1">
            <a:spLocks/>
          </p:cNvSpPr>
          <p:nvPr/>
        </p:nvSpPr>
        <p:spPr>
          <a:xfrm>
            <a:off x="3504576" y="1654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  <a:highlight>
                  <a:srgbClr val="FFFFFF"/>
                </a:highlight>
              </a:rPr>
              <a:t>Links to the QTS standards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45714C-C4FD-118E-763C-FF055A8F8D47}"/>
              </a:ext>
            </a:extLst>
          </p:cNvPr>
          <p:cNvSpPr txBox="1"/>
          <p:nvPr/>
        </p:nvSpPr>
        <p:spPr>
          <a:xfrm>
            <a:off x="3423684" y="1168017"/>
            <a:ext cx="7772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 this lecture you have begun to develop your knowledge and understanding of  these QTS standards</a:t>
            </a:r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2E326DF7-FA7C-FEF5-739B-1C3203484A6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000" t="51783" r="27502" b="14884"/>
          <a:stretch/>
        </p:blipFill>
        <p:spPr>
          <a:xfrm>
            <a:off x="279991" y="2583712"/>
            <a:ext cx="2314353" cy="2286000"/>
          </a:xfrm>
          <a:prstGeom prst="rect">
            <a:avLst/>
          </a:prstGeom>
        </p:spPr>
      </p:pic>
      <p:graphicFrame>
        <p:nvGraphicFramePr>
          <p:cNvPr id="8" name="Table">
            <a:extLst>
              <a:ext uri="{FF2B5EF4-FFF2-40B4-BE49-F238E27FC236}">
                <a16:creationId xmlns:a16="http://schemas.microsoft.com/office/drawing/2014/main" id="{88B00F93-2793-68F5-7544-404563184005}"/>
              </a:ext>
            </a:extLst>
          </p:cNvPr>
          <p:cNvGraphicFramePr/>
          <p:nvPr/>
        </p:nvGraphicFramePr>
        <p:xfrm>
          <a:off x="5915836" y="2042350"/>
          <a:ext cx="2609188" cy="2209610"/>
        </p:xfrm>
        <a:graphic>
          <a:graphicData uri="http://schemas.openxmlformats.org/drawingml/2006/table">
            <a:tbl>
              <a:tblPr bandRow="1"/>
              <a:tblGrid>
                <a:gridCol w="26091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014608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7916"/>
                        </a:lnSpc>
                        <a:spcBef>
                          <a:spcPts val="8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2500">
                          <a:uFill>
                            <a:solidFill>
                              <a:srgbClr val="000000"/>
                            </a:solidFill>
                          </a:uFill>
                        </a:defRPr>
                      </a:pPr>
                      <a:r>
                        <a:rPr lang="en-IE" sz="1200" b="1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Standard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E" sz="120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teacher demonstrates a knowledge and understanding of the needs of all learners in planning, preparation and teaching, ensuring that the four purposes are the drivers for learners’ experiences</a:t>
                      </a:r>
                      <a:r>
                        <a:rPr lang="en-IE" sz="1800" i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endParaRPr lang="en-GB" sz="18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/>
                      <a:endParaRPr lang="en-GB" sz="1200" i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IE" sz="1800" i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endParaRPr lang="en-GB" sz="18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ctr" defTabSz="457200" rtl="0" eaLnBrk="1" fontAlgn="auto" latinLnBrk="0" hangingPunct="1">
                        <a:lnSpc>
                          <a:spcPct val="107916"/>
                        </a:lnSpc>
                        <a:spcBef>
                          <a:spcPts val="8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2500">
                          <a:uFill>
                            <a:solidFill>
                              <a:srgbClr val="000000"/>
                            </a:solidFill>
                          </a:uFill>
                        </a:defRPr>
                      </a:pPr>
                      <a:endParaRPr lang="en-GB" sz="1200" i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38100" marR="38100" marT="38100" marB="38100" anchor="ctr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AECB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10" name="Table">
            <a:extLst>
              <a:ext uri="{FF2B5EF4-FFF2-40B4-BE49-F238E27FC236}">
                <a16:creationId xmlns:a16="http://schemas.microsoft.com/office/drawing/2014/main" id="{C51ACB7F-03EC-9064-55BB-86419EA7F47F}"/>
              </a:ext>
            </a:extLst>
          </p:cNvPr>
          <p:cNvGraphicFramePr/>
          <p:nvPr/>
        </p:nvGraphicFramePr>
        <p:xfrm>
          <a:off x="8918532" y="3270418"/>
          <a:ext cx="2609188" cy="1951800"/>
        </p:xfrm>
        <a:graphic>
          <a:graphicData uri="http://schemas.openxmlformats.org/drawingml/2006/table">
            <a:tbl>
              <a:tblPr bandRow="1"/>
              <a:tblGrid>
                <a:gridCol w="26091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680672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7916"/>
                        </a:lnSpc>
                        <a:spcBef>
                          <a:spcPts val="8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2500">
                          <a:uFill>
                            <a:solidFill>
                              <a:srgbClr val="000000"/>
                            </a:solidFill>
                          </a:uFill>
                        </a:defRPr>
                      </a:pPr>
                      <a:r>
                        <a:rPr lang="en-IE" sz="1200" b="1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Standard</a:t>
                      </a:r>
                    </a:p>
                    <a:p>
                      <a:pPr marL="0" marR="0" lvl="0" indent="0" algn="ctr" defTabSz="457200" rtl="0" eaLnBrk="1" fontAlgn="auto" latinLnBrk="0" hangingPunct="1">
                        <a:lnSpc>
                          <a:spcPct val="107916"/>
                        </a:lnSpc>
                        <a:spcBef>
                          <a:spcPts val="8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2500">
                          <a:uFill>
                            <a:solidFill>
                              <a:srgbClr val="000000"/>
                            </a:solidFill>
                          </a:uFill>
                        </a:defRPr>
                      </a:pPr>
                      <a:r>
                        <a:rPr lang="en-IE" sz="120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teacher understands the selection, use and justification of a range of imaginative approaches to meet pedagogic challenges to the benefit of all learners.</a:t>
                      </a:r>
                      <a:endParaRPr lang="en-GB" sz="1200" i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ctr" defTabSz="457200" rtl="0" eaLnBrk="1" fontAlgn="auto" latinLnBrk="0" hangingPunct="1">
                        <a:lnSpc>
                          <a:spcPct val="107916"/>
                        </a:lnSpc>
                        <a:spcBef>
                          <a:spcPts val="8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2500">
                          <a:uFill>
                            <a:solidFill>
                              <a:srgbClr val="000000"/>
                            </a:solidFill>
                          </a:uFill>
                        </a:defRPr>
                      </a:pPr>
                      <a:endParaRPr lang="en-IE" sz="1200" b="1" i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ctr" defTabSz="457200" rtl="0" eaLnBrk="1" fontAlgn="auto" latinLnBrk="0" hangingPunct="1">
                        <a:lnSpc>
                          <a:spcPct val="107916"/>
                        </a:lnSpc>
                        <a:spcBef>
                          <a:spcPts val="8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2500">
                          <a:uFill>
                            <a:solidFill>
                              <a:srgbClr val="000000"/>
                            </a:solidFill>
                          </a:uFill>
                        </a:defRPr>
                      </a:pPr>
                      <a:endParaRPr lang="en-GB" sz="1200" i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38100" marR="38100" marT="38100" marB="38100" anchor="ctr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AECB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12" name="Table">
            <a:extLst>
              <a:ext uri="{FF2B5EF4-FFF2-40B4-BE49-F238E27FC236}">
                <a16:creationId xmlns:a16="http://schemas.microsoft.com/office/drawing/2014/main" id="{D4C9B244-3144-EB58-B676-281FE02365CB}"/>
              </a:ext>
            </a:extLst>
          </p:cNvPr>
          <p:cNvGraphicFramePr/>
          <p:nvPr/>
        </p:nvGraphicFramePr>
        <p:xfrm>
          <a:off x="3087974" y="3338219"/>
          <a:ext cx="2609188" cy="1680672"/>
        </p:xfrm>
        <a:graphic>
          <a:graphicData uri="http://schemas.openxmlformats.org/drawingml/2006/table">
            <a:tbl>
              <a:tblPr bandRow="1"/>
              <a:tblGrid>
                <a:gridCol w="26091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680672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7916"/>
                        </a:lnSpc>
                        <a:spcBef>
                          <a:spcPts val="8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2500">
                          <a:uFill>
                            <a:solidFill>
                              <a:srgbClr val="000000"/>
                            </a:solidFill>
                          </a:uFill>
                        </a:defRPr>
                      </a:pPr>
                      <a:r>
                        <a:rPr lang="en-IE" sz="1200" b="1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Standard</a:t>
                      </a:r>
                    </a:p>
                    <a:p>
                      <a:pPr marL="0" marR="0" lvl="0" indent="0" algn="ctr" defTabSz="457200" rtl="0" eaLnBrk="1" fontAlgn="auto" latinLnBrk="0" hangingPunct="1">
                        <a:lnSpc>
                          <a:spcPct val="107916"/>
                        </a:lnSpc>
                        <a:spcBef>
                          <a:spcPts val="8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2500">
                          <a:uFill>
                            <a:solidFill>
                              <a:srgbClr val="000000"/>
                            </a:solidFill>
                          </a:uFill>
                        </a:defRPr>
                      </a:pPr>
                      <a:r>
                        <a:rPr lang="en-IE" sz="120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teacher demonstrates knowledge, understanding and experience of high expectations and effective practice in meeting the needs of all learners, whatever their different needs.</a:t>
                      </a:r>
                      <a:endParaRPr lang="en-GB" sz="1200" i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38100" marR="38100" marT="38100" marB="38100" anchor="ctr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AECB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79834687"/>
      </p:ext>
    </p:extLst>
  </p:cSld>
  <p:clrMapOvr>
    <a:masterClrMapping/>
  </p:clrMapOvr>
  <p:transition spd="med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6" name="Slide Number Placeholder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1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1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1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1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1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1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1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1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1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83B18CA-27AA-46CC-893F-B4275F40C601}" type="slidenum">
              <a:rPr lang="en-GB" altLang="en-US" sz="1200">
                <a:solidFill>
                  <a:srgbClr val="898989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34</a:t>
            </a:fld>
            <a:endParaRPr lang="en-GB" altLang="en-US" sz="1200" dirty="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  <p:pic>
        <p:nvPicPr>
          <p:cNvPr id="3" name="Content Placeholder 2" descr="Happy Face Star Clipart | Clipart Panda - Free Clipart Images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0916" y="2463408"/>
            <a:ext cx="1817827" cy="1737360"/>
          </a:xfrm>
        </p:spPr>
      </p:pic>
      <p:pic>
        <p:nvPicPr>
          <p:cNvPr id="8" name="Content Placeholder 2" descr="Happy Face Star Clipart | Clipart Panda - Free Clipart Image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8353" y="2463408"/>
            <a:ext cx="1817827" cy="1737360"/>
          </a:xfrm>
          <a:prstGeom prst="rect">
            <a:avLst/>
          </a:prstGeom>
        </p:spPr>
      </p:pic>
      <p:pic>
        <p:nvPicPr>
          <p:cNvPr id="5" name="Picture 4" descr="Wish Clipart | Clipart Panda - Free Clipart Images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15399" y="2532506"/>
            <a:ext cx="2247900" cy="298132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223793" y="4913666"/>
            <a:ext cx="4709120" cy="1200329"/>
          </a:xfrm>
          <a:prstGeom prst="rect">
            <a:avLst/>
          </a:pr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err="1"/>
              <a:t>Dau</a:t>
            </a:r>
            <a:r>
              <a:rPr lang="en-US" dirty="0"/>
              <a:t> </a:t>
            </a:r>
            <a:r>
              <a:rPr lang="en-US" dirty="0" err="1"/>
              <a:t>beth</a:t>
            </a:r>
            <a:r>
              <a:rPr lang="en-US" dirty="0"/>
              <a:t> a </a:t>
            </a:r>
            <a:r>
              <a:rPr lang="en-US" dirty="0" err="1"/>
              <a:t>ddysgoch</a:t>
            </a:r>
            <a:r>
              <a:rPr lang="en-US" dirty="0"/>
              <a:t> </a:t>
            </a:r>
            <a:r>
              <a:rPr lang="en-US" dirty="0" err="1"/>
              <a:t>heddiw</a:t>
            </a:r>
            <a:r>
              <a:rPr lang="en-US" dirty="0"/>
              <a:t> ac un </a:t>
            </a:r>
            <a:r>
              <a:rPr lang="en-US" dirty="0" err="1"/>
              <a:t>peth</a:t>
            </a:r>
            <a:r>
              <a:rPr lang="en-US" dirty="0"/>
              <a:t> y </a:t>
            </a:r>
            <a:r>
              <a:rPr lang="en-US" dirty="0" err="1"/>
              <a:t>byddech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hoffi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ddysgu</a:t>
            </a:r>
            <a:endParaRPr lang="en-US" dirty="0"/>
          </a:p>
          <a:p>
            <a:pPr algn="ctr"/>
            <a:r>
              <a:rPr lang="en-US" dirty="0"/>
              <a:t>Two things you learnt today and one thing you wish you had learnt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6C7EB5-8A34-C7A6-A673-B198DA39B865}"/>
              </a:ext>
            </a:extLst>
          </p:cNvPr>
          <p:cNvSpPr txBox="1">
            <a:spLocks/>
          </p:cNvSpPr>
          <p:nvPr/>
        </p:nvSpPr>
        <p:spPr>
          <a:xfrm>
            <a:off x="5741498" y="566131"/>
            <a:ext cx="3191415" cy="1143000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 err="1">
                <a:solidFill>
                  <a:schemeClr val="accent1">
                    <a:lumMod val="75000"/>
                  </a:schemeClr>
                </a:solidFill>
              </a:rPr>
              <a:t>Adolygiad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Review</a:t>
            </a:r>
          </a:p>
        </p:txBody>
      </p:sp>
    </p:spTree>
    <p:extLst>
      <p:ext uri="{BB962C8B-B14F-4D97-AF65-F5344CB8AC3E}">
        <p14:creationId xmlns:p14="http://schemas.microsoft.com/office/powerpoint/2010/main" val="286951151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TaxCatchAll xmlns="8ee9550b-f5f4-4dde-bce5-39f4ba45c2f1" xsi:nil="true"/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8" ma:contentTypeDescription="Create a new document." ma:contentTypeScope="" ma:versionID="846f3f93226137ad90f18f3495dc031d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7434383525764168b2f3959b5f7098b1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4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0EDD0EC-C1BD-41A2-ABCB-96065693B41B}">
  <ds:schemaRefs>
    <ds:schemaRef ds:uri="http://schemas.microsoft.com/office/2006/documentManagement/types"/>
    <ds:schemaRef ds:uri="http://purl.org/dc/dcmitype/"/>
    <ds:schemaRef ds:uri="http://purl.org/dc/elements/1.1/"/>
    <ds:schemaRef ds:uri="8ee9550b-f5f4-4dde-bce5-39f4ba45c2f1"/>
    <ds:schemaRef ds:uri="http://schemas.openxmlformats.org/package/2006/metadata/core-properties"/>
    <ds:schemaRef ds:uri="92c24619-d6d5-42cf-b618-23d930ad9f20"/>
    <ds:schemaRef ds:uri="http://www.w3.org/XML/1998/namespace"/>
    <ds:schemaRef ds:uri="http://schemas.microsoft.com/office/infopath/2007/PartnerControls"/>
    <ds:schemaRef ds:uri="http://schemas.microsoft.com/office/2006/metadata/properti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1C12D29-ABFE-4FED-98E4-CEC1D68B15B4}">
  <ds:schemaRefs>
    <ds:schemaRef ds:uri="8ee9550b-f5f4-4dde-bce5-39f4ba45c2f1"/>
    <ds:schemaRef ds:uri="92c24619-d6d5-42cf-b618-23d930ad9f2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1361</Words>
  <Application>Microsoft Office PowerPoint</Application>
  <PresentationFormat>Widescreen</PresentationFormat>
  <Paragraphs>168</Paragraphs>
  <Slides>34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34</vt:i4>
      </vt:variant>
    </vt:vector>
  </HeadingPairs>
  <TitlesOfParts>
    <vt:vector size="42" baseType="lpstr">
      <vt:lpstr>ＭＳ Ｐゴシック</vt:lpstr>
      <vt:lpstr>Arial</vt:lpstr>
      <vt:lpstr>Calibri</vt:lpstr>
      <vt:lpstr>Calibri Light</vt:lpstr>
      <vt:lpstr>Century Gothic</vt:lpstr>
      <vt:lpstr>UWTSD 200 Holding Page</vt:lpstr>
      <vt:lpstr>UWTSD 200_Subtitle 3</vt:lpstr>
      <vt:lpstr>UWTSD 200_Text 5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Jayne Morgan</cp:lastModifiedBy>
  <cp:revision>325</cp:revision>
  <cp:lastPrinted>2024-07-02T08:03:32Z</cp:lastPrinted>
  <dcterms:created xsi:type="dcterms:W3CDTF">2021-03-09T15:35:42Z</dcterms:created>
  <dcterms:modified xsi:type="dcterms:W3CDTF">2026-10-01T15:50:10Z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