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77" d="100"/>
          <a:sy n="77" d="100"/>
        </p:scale>
        <p:origin x="68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3B7E002-013C-4EE1-B892-B47093D18B5C}"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4CBD5-9899-4CA7-8FBF-59F5BFFD0ABF}" type="slidenum">
              <a:rPr lang="en-GB" smtClean="0"/>
              <a:t>‹#›</a:t>
            </a:fld>
            <a:endParaRPr lang="en-GB"/>
          </a:p>
        </p:txBody>
      </p:sp>
    </p:spTree>
    <p:extLst>
      <p:ext uri="{BB962C8B-B14F-4D97-AF65-F5344CB8AC3E}">
        <p14:creationId xmlns:p14="http://schemas.microsoft.com/office/powerpoint/2010/main" val="3257477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3B7E002-013C-4EE1-B892-B47093D18B5C}"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4CBD5-9899-4CA7-8FBF-59F5BFFD0ABF}" type="slidenum">
              <a:rPr lang="en-GB" smtClean="0"/>
              <a:t>‹#›</a:t>
            </a:fld>
            <a:endParaRPr lang="en-GB"/>
          </a:p>
        </p:txBody>
      </p:sp>
    </p:spTree>
    <p:extLst>
      <p:ext uri="{BB962C8B-B14F-4D97-AF65-F5344CB8AC3E}">
        <p14:creationId xmlns:p14="http://schemas.microsoft.com/office/powerpoint/2010/main" val="3375877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3B7E002-013C-4EE1-B892-B47093D18B5C}"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4CBD5-9899-4CA7-8FBF-59F5BFFD0ABF}" type="slidenum">
              <a:rPr lang="en-GB" smtClean="0"/>
              <a:t>‹#›</a:t>
            </a:fld>
            <a:endParaRPr lang="en-GB"/>
          </a:p>
        </p:txBody>
      </p:sp>
    </p:spTree>
    <p:extLst>
      <p:ext uri="{BB962C8B-B14F-4D97-AF65-F5344CB8AC3E}">
        <p14:creationId xmlns:p14="http://schemas.microsoft.com/office/powerpoint/2010/main" val="323556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3B7E002-013C-4EE1-B892-B47093D18B5C}"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74CBD5-9899-4CA7-8FBF-59F5BFFD0ABF}" type="slidenum">
              <a:rPr lang="en-GB" smtClean="0"/>
              <a:t>‹#›</a:t>
            </a:fld>
            <a:endParaRPr lang="en-GB"/>
          </a:p>
        </p:txBody>
      </p:sp>
    </p:spTree>
    <p:extLst>
      <p:ext uri="{BB962C8B-B14F-4D97-AF65-F5344CB8AC3E}">
        <p14:creationId xmlns:p14="http://schemas.microsoft.com/office/powerpoint/2010/main" val="2455649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3B7E002-013C-4EE1-B892-B47093D18B5C}" type="datetimeFigureOut">
              <a:rPr lang="en-GB" smtClean="0"/>
              <a:t>27/01/2020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74CBD5-9899-4CA7-8FBF-59F5BFFD0ABF}" type="slidenum">
              <a:rPr lang="en-GB" smtClean="0"/>
              <a:t>‹#›</a:t>
            </a:fld>
            <a:endParaRPr lang="en-GB"/>
          </a:p>
        </p:txBody>
      </p:sp>
    </p:spTree>
    <p:extLst>
      <p:ext uri="{BB962C8B-B14F-4D97-AF65-F5344CB8AC3E}">
        <p14:creationId xmlns:p14="http://schemas.microsoft.com/office/powerpoint/2010/main" val="603236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3B7E002-013C-4EE1-B892-B47093D18B5C}" type="datetimeFigureOut">
              <a:rPr lang="en-GB" smtClean="0"/>
              <a:t>27/01/2020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74CBD5-9899-4CA7-8FBF-59F5BFFD0ABF}" type="slidenum">
              <a:rPr lang="en-GB" smtClean="0"/>
              <a:t>‹#›</a:t>
            </a:fld>
            <a:endParaRPr lang="en-GB"/>
          </a:p>
        </p:txBody>
      </p:sp>
    </p:spTree>
    <p:extLst>
      <p:ext uri="{BB962C8B-B14F-4D97-AF65-F5344CB8AC3E}">
        <p14:creationId xmlns:p14="http://schemas.microsoft.com/office/powerpoint/2010/main" val="2428626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B7E002-013C-4EE1-B892-B47093D18B5C}" type="datetimeFigureOut">
              <a:rPr lang="en-GB" smtClean="0"/>
              <a:t>27/01/2020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74CBD5-9899-4CA7-8FBF-59F5BFFD0ABF}" type="slidenum">
              <a:rPr lang="en-GB" smtClean="0"/>
              <a:t>‹#›</a:t>
            </a:fld>
            <a:endParaRPr lang="en-GB"/>
          </a:p>
        </p:txBody>
      </p:sp>
    </p:spTree>
    <p:extLst>
      <p:ext uri="{BB962C8B-B14F-4D97-AF65-F5344CB8AC3E}">
        <p14:creationId xmlns:p14="http://schemas.microsoft.com/office/powerpoint/2010/main" val="3248511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3B7E002-013C-4EE1-B892-B47093D18B5C}"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74CBD5-9899-4CA7-8FBF-59F5BFFD0ABF}" type="slidenum">
              <a:rPr lang="en-GB" smtClean="0"/>
              <a:t>‹#›</a:t>
            </a:fld>
            <a:endParaRPr lang="en-GB"/>
          </a:p>
        </p:txBody>
      </p:sp>
    </p:spTree>
    <p:extLst>
      <p:ext uri="{BB962C8B-B14F-4D97-AF65-F5344CB8AC3E}">
        <p14:creationId xmlns:p14="http://schemas.microsoft.com/office/powerpoint/2010/main" val="120684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3B7E002-013C-4EE1-B892-B47093D18B5C}"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74CBD5-9899-4CA7-8FBF-59F5BFFD0ABF}" type="slidenum">
              <a:rPr lang="en-GB" smtClean="0"/>
              <a:t>‹#›</a:t>
            </a:fld>
            <a:endParaRPr lang="en-GB"/>
          </a:p>
        </p:txBody>
      </p:sp>
    </p:spTree>
    <p:extLst>
      <p:ext uri="{BB962C8B-B14F-4D97-AF65-F5344CB8AC3E}">
        <p14:creationId xmlns:p14="http://schemas.microsoft.com/office/powerpoint/2010/main" val="2600477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3B7E002-013C-4EE1-B892-B47093D18B5C}"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4CBD5-9899-4CA7-8FBF-59F5BFFD0ABF}" type="slidenum">
              <a:rPr lang="en-GB" smtClean="0"/>
              <a:t>‹#›</a:t>
            </a:fld>
            <a:endParaRPr lang="en-GB"/>
          </a:p>
        </p:txBody>
      </p:sp>
    </p:spTree>
    <p:extLst>
      <p:ext uri="{BB962C8B-B14F-4D97-AF65-F5344CB8AC3E}">
        <p14:creationId xmlns:p14="http://schemas.microsoft.com/office/powerpoint/2010/main" val="2095689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3B7E002-013C-4EE1-B892-B47093D18B5C}"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4CBD5-9899-4CA7-8FBF-59F5BFFD0ABF}" type="slidenum">
              <a:rPr lang="en-GB" smtClean="0"/>
              <a:t>‹#›</a:t>
            </a:fld>
            <a:endParaRPr lang="en-GB"/>
          </a:p>
        </p:txBody>
      </p:sp>
    </p:spTree>
    <p:extLst>
      <p:ext uri="{BB962C8B-B14F-4D97-AF65-F5344CB8AC3E}">
        <p14:creationId xmlns:p14="http://schemas.microsoft.com/office/powerpoint/2010/main" val="3227313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B7E002-013C-4EE1-B892-B47093D18B5C}" type="datetimeFigureOut">
              <a:rPr lang="en-GB" smtClean="0"/>
              <a:t>27/01/2020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74CBD5-9899-4CA7-8FBF-59F5BFFD0ABF}" type="slidenum">
              <a:rPr lang="en-GB" smtClean="0"/>
              <a:t>‹#›</a:t>
            </a:fld>
            <a:endParaRPr lang="en-GB"/>
          </a:p>
        </p:txBody>
      </p:sp>
    </p:spTree>
    <p:extLst>
      <p:ext uri="{BB962C8B-B14F-4D97-AF65-F5344CB8AC3E}">
        <p14:creationId xmlns:p14="http://schemas.microsoft.com/office/powerpoint/2010/main" val="1559927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Supporting Abilities and Behaviours</a:t>
            </a:r>
            <a:endParaRPr lang="en-GB" b="1" dirty="0"/>
          </a:p>
        </p:txBody>
      </p:sp>
      <p:sp>
        <p:nvSpPr>
          <p:cNvPr id="3" name="Subtitle 2"/>
          <p:cNvSpPr>
            <a:spLocks noGrp="1"/>
          </p:cNvSpPr>
          <p:nvPr>
            <p:ph type="subTitle" idx="1"/>
          </p:nvPr>
        </p:nvSpPr>
        <p:spPr/>
        <p:txBody>
          <a:bodyPr/>
          <a:lstStyle/>
          <a:p>
            <a:endParaRPr lang="en-GB" dirty="0" smtClean="0"/>
          </a:p>
          <a:p>
            <a:r>
              <a:rPr lang="en-GB" dirty="0" smtClean="0"/>
              <a:t>Dr Stephanie Jones</a:t>
            </a:r>
          </a:p>
          <a:p>
            <a:r>
              <a:rPr lang="en-GB" dirty="0" smtClean="0"/>
              <a:t>stephanie.jones@uwtsd.ac.uk</a:t>
            </a:r>
            <a:endParaRPr lang="en-GB" dirty="0"/>
          </a:p>
        </p:txBody>
      </p:sp>
    </p:spTree>
    <p:extLst>
      <p:ext uri="{BB962C8B-B14F-4D97-AF65-F5344CB8AC3E}">
        <p14:creationId xmlns:p14="http://schemas.microsoft.com/office/powerpoint/2010/main" val="725319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Introduction</a:t>
            </a:r>
            <a:endParaRPr lang="en-GB" b="1" dirty="0"/>
          </a:p>
        </p:txBody>
      </p:sp>
      <p:sp>
        <p:nvSpPr>
          <p:cNvPr id="3" name="Content Placeholder 2"/>
          <p:cNvSpPr>
            <a:spLocks noGrp="1"/>
          </p:cNvSpPr>
          <p:nvPr>
            <p:ph idx="1"/>
          </p:nvPr>
        </p:nvSpPr>
        <p:spPr/>
        <p:txBody>
          <a:bodyPr/>
          <a:lstStyle/>
          <a:p>
            <a:pPr marL="0" indent="0">
              <a:buNone/>
            </a:pPr>
            <a:r>
              <a:rPr lang="en-GB" dirty="0" smtClean="0"/>
              <a:t>In this module we will look at:</a:t>
            </a:r>
          </a:p>
          <a:p>
            <a:r>
              <a:rPr lang="en-GB" dirty="0" smtClean="0"/>
              <a:t>the principles of working inclusively with children and young people living with disability, challenging behaviour or specific needs</a:t>
            </a:r>
          </a:p>
          <a:p>
            <a:r>
              <a:rPr lang="en-GB" dirty="0" smtClean="0"/>
              <a:t>how to work in partnership with other agencies and professionals to support provision for disabled children and young people and those with specific requirements.</a:t>
            </a:r>
          </a:p>
          <a:p>
            <a:r>
              <a:rPr lang="en-GB" dirty="0" smtClean="0"/>
              <a:t>the promotion of positive behaviour and appropriate responses to challenging behaviour</a:t>
            </a:r>
          </a:p>
          <a:p>
            <a:pPr marL="0" indent="0">
              <a:buNone/>
            </a:pP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436269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b="1" dirty="0" smtClean="0"/>
              <a:t>Key Dates</a:t>
            </a:r>
            <a:endParaRPr lang="en-GB" b="1" dirty="0"/>
          </a:p>
        </p:txBody>
      </p:sp>
      <p:sp>
        <p:nvSpPr>
          <p:cNvPr id="3" name="Content Placeholder 2"/>
          <p:cNvSpPr>
            <a:spLocks noGrp="1"/>
          </p:cNvSpPr>
          <p:nvPr>
            <p:ph idx="1"/>
          </p:nvPr>
        </p:nvSpPr>
        <p:spPr>
          <a:xfrm>
            <a:off x="541867" y="1078706"/>
            <a:ext cx="10811933" cy="5587999"/>
          </a:xfrm>
        </p:spPr>
        <p:txBody>
          <a:bodyPr>
            <a:normAutofit fontScale="70000" lnSpcReduction="20000"/>
          </a:bodyPr>
          <a:lstStyle/>
          <a:p>
            <a:pPr marL="0" indent="0">
              <a:buNone/>
            </a:pPr>
            <a:r>
              <a:rPr lang="en-GB" dirty="0" smtClean="0">
                <a:solidFill>
                  <a:schemeClr val="tx2"/>
                </a:solidFill>
              </a:rPr>
              <a:t>27 January: Guest speaker Kelly </a:t>
            </a:r>
            <a:r>
              <a:rPr lang="en-GB" dirty="0" smtClean="0">
                <a:solidFill>
                  <a:schemeClr val="tx2"/>
                </a:solidFill>
              </a:rPr>
              <a:t>Blackley</a:t>
            </a:r>
            <a:endParaRPr lang="en-GB" dirty="0" smtClean="0">
              <a:solidFill>
                <a:schemeClr val="tx2"/>
              </a:solidFill>
            </a:endParaRPr>
          </a:p>
          <a:p>
            <a:pPr marL="0" indent="0">
              <a:buNone/>
            </a:pPr>
            <a:r>
              <a:rPr lang="en-GB" b="1" dirty="0" smtClean="0">
                <a:solidFill>
                  <a:srgbClr val="FF0000"/>
                </a:solidFill>
              </a:rPr>
              <a:t>16 March: Presentations in class (10 mins + 5 mins Q&amp;A) </a:t>
            </a:r>
          </a:p>
          <a:p>
            <a:pPr marL="0" indent="0">
              <a:buNone/>
            </a:pPr>
            <a:r>
              <a:rPr lang="en-GB" i="1" dirty="0" smtClean="0"/>
              <a:t>What is inclusive practice and how is it implemented in your workplace setting?</a:t>
            </a:r>
          </a:p>
          <a:p>
            <a:pPr marL="0" indent="0">
              <a:buNone/>
            </a:pPr>
            <a:r>
              <a:rPr lang="en-GB" dirty="0" smtClean="0">
                <a:solidFill>
                  <a:schemeClr val="accent6">
                    <a:lumMod val="75000"/>
                  </a:schemeClr>
                </a:solidFill>
              </a:rPr>
              <a:t>28 March - 19April: Easter Vacation</a:t>
            </a:r>
          </a:p>
          <a:p>
            <a:pPr marL="0" indent="0">
              <a:buNone/>
            </a:pPr>
            <a:r>
              <a:rPr lang="en-GB" dirty="0" smtClean="0">
                <a:solidFill>
                  <a:srgbClr val="7030A0"/>
                </a:solidFill>
              </a:rPr>
              <a:t>27 April: Drop-in session – review of drafts for PowerPoint presentation notes</a:t>
            </a:r>
          </a:p>
          <a:p>
            <a:pPr marL="0" indent="0">
              <a:buNone/>
            </a:pPr>
            <a:r>
              <a:rPr lang="en-GB" b="1" dirty="0" smtClean="0">
                <a:solidFill>
                  <a:srgbClr val="FF0000"/>
                </a:solidFill>
              </a:rPr>
              <a:t>1 May: Upload PowerPoint from presentation, including notes with references </a:t>
            </a:r>
            <a:r>
              <a:rPr lang="en-GB" b="1" dirty="0" err="1" smtClean="0">
                <a:solidFill>
                  <a:srgbClr val="FF0000"/>
                </a:solidFill>
              </a:rPr>
              <a:t>etc</a:t>
            </a:r>
            <a:r>
              <a:rPr lang="en-GB" b="1" dirty="0" smtClean="0">
                <a:solidFill>
                  <a:srgbClr val="FF0000"/>
                </a:solidFill>
              </a:rPr>
              <a:t>, into </a:t>
            </a:r>
            <a:r>
              <a:rPr lang="en-GB" b="1" dirty="0" err="1" smtClean="0">
                <a:solidFill>
                  <a:srgbClr val="FF0000"/>
                </a:solidFill>
              </a:rPr>
              <a:t>Turnitin</a:t>
            </a:r>
            <a:r>
              <a:rPr lang="en-GB" b="1" dirty="0" smtClean="0">
                <a:solidFill>
                  <a:srgbClr val="FF0000"/>
                </a:solidFill>
              </a:rPr>
              <a:t> by 11.55pm</a:t>
            </a:r>
          </a:p>
          <a:p>
            <a:pPr marL="0" indent="0">
              <a:buNone/>
            </a:pPr>
            <a:r>
              <a:rPr lang="en-GB" dirty="0" smtClean="0">
                <a:solidFill>
                  <a:srgbClr val="7030A0"/>
                </a:solidFill>
              </a:rPr>
              <a:t>4 May: </a:t>
            </a:r>
            <a:r>
              <a:rPr lang="en-GB" dirty="0" smtClean="0">
                <a:solidFill>
                  <a:srgbClr val="7030A0"/>
                </a:solidFill>
              </a:rPr>
              <a:t>Drop-in session - review of drafts for assignment 2 N.B. 4 May is NOT a Bank Holiday – that is Fri 8 May for VE Day </a:t>
            </a:r>
            <a:r>
              <a:rPr lang="en-GB" smtClean="0">
                <a:solidFill>
                  <a:srgbClr val="7030A0"/>
                </a:solidFill>
              </a:rPr>
              <a:t>this year so we will be in as usual</a:t>
            </a:r>
            <a:endParaRPr lang="en-GB" dirty="0" smtClean="0">
              <a:solidFill>
                <a:srgbClr val="7030A0"/>
              </a:solidFill>
            </a:endParaRPr>
          </a:p>
          <a:p>
            <a:pPr marL="0" indent="0">
              <a:buNone/>
            </a:pPr>
            <a:r>
              <a:rPr lang="en-GB" b="1" dirty="0" smtClean="0">
                <a:solidFill>
                  <a:srgbClr val="FF0000"/>
                </a:solidFill>
              </a:rPr>
              <a:t>15 May: Upload assignment 2 into </a:t>
            </a:r>
            <a:r>
              <a:rPr lang="en-GB" b="1" dirty="0" err="1" smtClean="0">
                <a:solidFill>
                  <a:srgbClr val="FF0000"/>
                </a:solidFill>
              </a:rPr>
              <a:t>Turnitin</a:t>
            </a:r>
            <a:r>
              <a:rPr lang="en-GB" b="1" dirty="0" smtClean="0">
                <a:solidFill>
                  <a:srgbClr val="FF0000"/>
                </a:solidFill>
              </a:rPr>
              <a:t> by 11.55pm</a:t>
            </a:r>
          </a:p>
          <a:p>
            <a:pPr marL="0" indent="0">
              <a:buNone/>
            </a:pPr>
            <a:r>
              <a:rPr lang="en-GB" i="1" dirty="0" smtClean="0"/>
              <a:t>Part 1 (1000 words) </a:t>
            </a:r>
          </a:p>
          <a:p>
            <a:pPr marL="0" indent="0">
              <a:buNone/>
            </a:pPr>
            <a:r>
              <a:rPr lang="en-GB" i="1" dirty="0" smtClean="0"/>
              <a:t>How do organisations work in partnership to support disabled children and young people? Give examples from your current or possible future role working with children and/or young people with specific needs.</a:t>
            </a:r>
          </a:p>
          <a:p>
            <a:pPr marL="0" indent="0">
              <a:buNone/>
            </a:pPr>
            <a:r>
              <a:rPr lang="en-GB" i="1" dirty="0" smtClean="0"/>
              <a:t>Part 2 (1000 words) </a:t>
            </a:r>
          </a:p>
          <a:p>
            <a:pPr marL="0" indent="0">
              <a:buNone/>
            </a:pPr>
            <a:r>
              <a:rPr lang="en-GB" i="1" dirty="0" smtClean="0"/>
              <a:t>What approaches can be adopted to support children and young people with challenging behaviour? Which are most effective for your current and possible future role working with children and young people?</a:t>
            </a:r>
          </a:p>
          <a:p>
            <a:pPr marL="0" indent="0">
              <a:buNone/>
            </a:pP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4134525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274</Words>
  <Application>Microsoft Office PowerPoint</Application>
  <PresentationFormat>Widescreen</PresentationFormat>
  <Paragraphs>24</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Supporting Abilities and Behaviours</vt:lpstr>
      <vt:lpstr>Introduction</vt:lpstr>
      <vt:lpstr>Key Dates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Abilities and Behaviours</dc:title>
  <dc:creator>Stephanie Jones</dc:creator>
  <cp:lastModifiedBy>Stephanie Jones</cp:lastModifiedBy>
  <cp:revision>4</cp:revision>
  <dcterms:created xsi:type="dcterms:W3CDTF">2020-01-25T14:46:28Z</dcterms:created>
  <dcterms:modified xsi:type="dcterms:W3CDTF">2020-01-27T15:23:19Z</dcterms:modified>
</cp:coreProperties>
</file>