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Proxima Nova" panose="02000506030000020004"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1"/>
    <p:restoredTop sz="94653"/>
  </p:normalViewPr>
  <p:slideViewPr>
    <p:cSldViewPr snapToGrid="0">
      <p:cViewPr varScale="1">
        <p:scale>
          <a:sx n="114" d="100"/>
          <a:sy n="114" d="100"/>
        </p:scale>
        <p:origin x="776"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1ac51f9529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1ac51f9529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1ac51f9529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1ac51f9529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sz="1800" dirty="0">
              <a:solidFill>
                <a:srgbClr val="595959"/>
              </a:solidFill>
            </a:endParaRPr>
          </a:p>
          <a:p>
            <a:pPr marL="0" lvl="0" indent="0" algn="l" rtl="0">
              <a:spcBef>
                <a:spcPts val="120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1ac51f95297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1ac51f95297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1ac51f95297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1ac51f95297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1ac51f95297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1ac51f95297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1ac51f95297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1ac51f95297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1ac51f95297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1ac51f95297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800" dirty="0">
              <a:solidFill>
                <a:srgbClr val="595959"/>
              </a:solidFill>
            </a:endParaRPr>
          </a:p>
          <a:p>
            <a:pPr marL="0" lvl="0" indent="0" algn="l" rtl="0">
              <a:spcBef>
                <a:spcPts val="120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1ac51f95297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1ac51f95297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1ac51f95297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1ac51f95297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1ac51f95297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1ac51f95297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1ac51f95297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1ac51f95297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1" name="Google Shape;11;p2"/>
          <p:cNvSpPr txBox="1">
            <a:spLocks noGrp="1"/>
          </p:cNvSpPr>
          <p:nvPr>
            <p:ph type="ctrTitle"/>
          </p:nvPr>
        </p:nvSpPr>
        <p:spPr>
          <a:xfrm>
            <a:off x="510450" y="1257300"/>
            <a:ext cx="8123100" cy="15885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12" name="Google Shape;12;p2"/>
          <p:cNvSpPr txBox="1">
            <a:spLocks noGrp="1"/>
          </p:cNvSpPr>
          <p:nvPr>
            <p:ph type="subTitle" idx="1"/>
          </p:nvPr>
        </p:nvSpPr>
        <p:spPr>
          <a:xfrm>
            <a:off x="510450" y="3182313"/>
            <a:ext cx="8123100" cy="630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400"/>
              <a:buNone/>
              <a:defRPr sz="2400">
                <a:solidFill>
                  <a:schemeClr val="lt1"/>
                </a:solidFill>
              </a:defRPr>
            </a:lvl1pPr>
            <a:lvl2pPr lvl="1">
              <a:lnSpc>
                <a:spcPct val="100000"/>
              </a:lnSpc>
              <a:spcBef>
                <a:spcPts val="0"/>
              </a:spcBef>
              <a:spcAft>
                <a:spcPts val="0"/>
              </a:spcAft>
              <a:buClr>
                <a:schemeClr val="lt1"/>
              </a:buClr>
              <a:buSzPts val="2400"/>
              <a:buNone/>
              <a:defRPr sz="2400">
                <a:solidFill>
                  <a:schemeClr val="lt1"/>
                </a:solidFill>
              </a:defRPr>
            </a:lvl2pPr>
            <a:lvl3pPr lvl="2">
              <a:lnSpc>
                <a:spcPct val="100000"/>
              </a:lnSpc>
              <a:spcBef>
                <a:spcPts val="0"/>
              </a:spcBef>
              <a:spcAft>
                <a:spcPts val="0"/>
              </a:spcAft>
              <a:buClr>
                <a:schemeClr val="lt1"/>
              </a:buClr>
              <a:buSzPts val="2400"/>
              <a:buNone/>
              <a:defRPr sz="2400">
                <a:solidFill>
                  <a:schemeClr val="lt1"/>
                </a:solidFill>
              </a:defRPr>
            </a:lvl3pPr>
            <a:lvl4pPr lvl="3">
              <a:lnSpc>
                <a:spcPct val="100000"/>
              </a:lnSpc>
              <a:spcBef>
                <a:spcPts val="0"/>
              </a:spcBef>
              <a:spcAft>
                <a:spcPts val="0"/>
              </a:spcAft>
              <a:buClr>
                <a:schemeClr val="lt1"/>
              </a:buClr>
              <a:buSzPts val="2400"/>
              <a:buNone/>
              <a:defRPr sz="2400">
                <a:solidFill>
                  <a:schemeClr val="lt1"/>
                </a:solidFill>
              </a:defRPr>
            </a:lvl4pPr>
            <a:lvl5pPr lvl="4">
              <a:lnSpc>
                <a:spcPct val="100000"/>
              </a:lnSpc>
              <a:spcBef>
                <a:spcPts val="0"/>
              </a:spcBef>
              <a:spcAft>
                <a:spcPts val="0"/>
              </a:spcAft>
              <a:buClr>
                <a:schemeClr val="lt1"/>
              </a:buClr>
              <a:buSzPts val="2400"/>
              <a:buNone/>
              <a:defRPr sz="2400">
                <a:solidFill>
                  <a:schemeClr val="lt1"/>
                </a:solidFill>
              </a:defRPr>
            </a:lvl5pPr>
            <a:lvl6pPr lvl="5">
              <a:lnSpc>
                <a:spcPct val="100000"/>
              </a:lnSpc>
              <a:spcBef>
                <a:spcPts val="0"/>
              </a:spcBef>
              <a:spcAft>
                <a:spcPts val="0"/>
              </a:spcAft>
              <a:buClr>
                <a:schemeClr val="lt1"/>
              </a:buClr>
              <a:buSzPts val="2400"/>
              <a:buNone/>
              <a:defRPr sz="2400">
                <a:solidFill>
                  <a:schemeClr val="lt1"/>
                </a:solidFill>
              </a:defRPr>
            </a:lvl6pPr>
            <a:lvl7pPr lvl="6">
              <a:lnSpc>
                <a:spcPct val="100000"/>
              </a:lnSpc>
              <a:spcBef>
                <a:spcPts val="0"/>
              </a:spcBef>
              <a:spcAft>
                <a:spcPts val="0"/>
              </a:spcAft>
              <a:buClr>
                <a:schemeClr val="lt1"/>
              </a:buClr>
              <a:buSzPts val="2400"/>
              <a:buNone/>
              <a:defRPr sz="2400">
                <a:solidFill>
                  <a:schemeClr val="lt1"/>
                </a:solidFill>
              </a:defRPr>
            </a:lvl7pPr>
            <a:lvl8pPr lvl="7">
              <a:lnSpc>
                <a:spcPct val="100000"/>
              </a:lnSpc>
              <a:spcBef>
                <a:spcPts val="0"/>
              </a:spcBef>
              <a:spcAft>
                <a:spcPts val="0"/>
              </a:spcAft>
              <a:buClr>
                <a:schemeClr val="lt1"/>
              </a:buClr>
              <a:buSzPts val="2400"/>
              <a:buNone/>
              <a:defRPr sz="2400">
                <a:solidFill>
                  <a:schemeClr val="lt1"/>
                </a:solidFill>
              </a:defRPr>
            </a:lvl8pPr>
            <a:lvl9pPr lvl="8">
              <a:lnSpc>
                <a:spcPct val="100000"/>
              </a:lnSpc>
              <a:spcBef>
                <a:spcPts val="0"/>
              </a:spcBef>
              <a:spcAft>
                <a:spcPts val="0"/>
              </a:spcAft>
              <a:buClr>
                <a:schemeClr val="lt1"/>
              </a:buClr>
              <a:buSzPts val="2400"/>
              <a:buNone/>
              <a:defRPr sz="2400">
                <a:solidFill>
                  <a:schemeClr val="l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cxnSp>
        <p:nvCxnSpPr>
          <p:cNvPr id="15" name="Google Shape;15;p3"/>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6" name="Google Shape;16;p3"/>
          <p:cNvSpPr txBox="1">
            <a:spLocks noGrp="1"/>
          </p:cNvSpPr>
          <p:nvPr>
            <p:ph type="title"/>
          </p:nvPr>
        </p:nvSpPr>
        <p:spPr>
          <a:xfrm>
            <a:off x="510450" y="2057400"/>
            <a:ext cx="8123100" cy="77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7" name="Google Shape;17;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0" name="Google Shape;30;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7975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7" name="Google Shape;37;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2"/>
            </a:solidFill>
            <a:prstDash val="solid"/>
            <a:round/>
            <a:headEnd type="none" w="sm" len="sm"/>
            <a:tailEnd type="none" w="sm" len="sm"/>
          </a:ln>
        </p:spPr>
      </p:cxnSp>
      <p:sp>
        <p:nvSpPr>
          <p:cNvPr id="41" name="Google Shape;41;p9"/>
          <p:cNvSpPr txBox="1">
            <a:spLocks noGrp="1"/>
          </p:cNvSpPr>
          <p:nvPr>
            <p:ph type="title"/>
          </p:nvPr>
        </p:nvSpPr>
        <p:spPr>
          <a:xfrm>
            <a:off x="265500" y="1205825"/>
            <a:ext cx="4045200" cy="1509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68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None/>
              <a:defRPr sz="2100"/>
            </a:lvl1pPr>
          </a:lstStyle>
          <a:p>
            <a:endParaRPr/>
          </a:p>
        </p:txBody>
      </p:sp>
      <p:sp>
        <p:nvSpPr>
          <p:cNvPr id="47" name="Google Shape;47;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991475"/>
            <a:ext cx="8520600" cy="19179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071300"/>
            <a:ext cx="8520600" cy="901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pearmin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marL="914400" lvl="1"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marL="1371600" lvl="2"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marL="1828800" lvl="3"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marL="2286000" lvl="4"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marL="2743200" lvl="5"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marL="3200400" lvl="6"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marL="3657600" lvl="7"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marL="4114800" lvl="8"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Proxima Nova"/>
                <a:ea typeface="Proxima Nova"/>
                <a:cs typeface="Proxima Nova"/>
                <a:sym typeface="Proxima Nova"/>
              </a:defRPr>
            </a:lvl1pPr>
            <a:lvl2pPr lvl="1" algn="r">
              <a:buNone/>
              <a:defRPr sz="1000">
                <a:solidFill>
                  <a:schemeClr val="dk1"/>
                </a:solidFill>
                <a:latin typeface="Proxima Nova"/>
                <a:ea typeface="Proxima Nova"/>
                <a:cs typeface="Proxima Nova"/>
                <a:sym typeface="Proxima Nova"/>
              </a:defRPr>
            </a:lvl2pPr>
            <a:lvl3pPr lvl="2" algn="r">
              <a:buNone/>
              <a:defRPr sz="1000">
                <a:solidFill>
                  <a:schemeClr val="dk1"/>
                </a:solidFill>
                <a:latin typeface="Proxima Nova"/>
                <a:ea typeface="Proxima Nova"/>
                <a:cs typeface="Proxima Nova"/>
                <a:sym typeface="Proxima Nova"/>
              </a:defRPr>
            </a:lvl3pPr>
            <a:lvl4pPr lvl="3" algn="r">
              <a:buNone/>
              <a:defRPr sz="1000">
                <a:solidFill>
                  <a:schemeClr val="dk1"/>
                </a:solidFill>
                <a:latin typeface="Proxima Nova"/>
                <a:ea typeface="Proxima Nova"/>
                <a:cs typeface="Proxima Nova"/>
                <a:sym typeface="Proxima Nova"/>
              </a:defRPr>
            </a:lvl4pPr>
            <a:lvl5pPr lvl="4" algn="r">
              <a:buNone/>
              <a:defRPr sz="1000">
                <a:solidFill>
                  <a:schemeClr val="dk1"/>
                </a:solidFill>
                <a:latin typeface="Proxima Nova"/>
                <a:ea typeface="Proxima Nova"/>
                <a:cs typeface="Proxima Nova"/>
                <a:sym typeface="Proxima Nova"/>
              </a:defRPr>
            </a:lvl5pPr>
            <a:lvl6pPr lvl="5" algn="r">
              <a:buNone/>
              <a:defRPr sz="1000">
                <a:solidFill>
                  <a:schemeClr val="dk1"/>
                </a:solidFill>
                <a:latin typeface="Proxima Nova"/>
                <a:ea typeface="Proxima Nova"/>
                <a:cs typeface="Proxima Nova"/>
                <a:sym typeface="Proxima Nova"/>
              </a:defRPr>
            </a:lvl6pPr>
            <a:lvl7pPr lvl="6" algn="r">
              <a:buNone/>
              <a:defRPr sz="1000">
                <a:solidFill>
                  <a:schemeClr val="dk1"/>
                </a:solidFill>
                <a:latin typeface="Proxima Nova"/>
                <a:ea typeface="Proxima Nova"/>
                <a:cs typeface="Proxima Nova"/>
                <a:sym typeface="Proxima Nova"/>
              </a:defRPr>
            </a:lvl7pPr>
            <a:lvl8pPr lvl="7" algn="r">
              <a:buNone/>
              <a:defRPr sz="1000">
                <a:solidFill>
                  <a:schemeClr val="dk1"/>
                </a:solidFill>
                <a:latin typeface="Proxima Nova"/>
                <a:ea typeface="Proxima Nova"/>
                <a:cs typeface="Proxima Nova"/>
                <a:sym typeface="Proxima Nova"/>
              </a:defRPr>
            </a:lvl8pPr>
            <a:lvl9pPr lvl="8" algn="r">
              <a:buNone/>
              <a:defRPr sz="1000">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p:nvPr/>
        </p:nvSpPr>
        <p:spPr>
          <a:xfrm>
            <a:off x="2510325" y="1825675"/>
            <a:ext cx="46344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800">
                <a:solidFill>
                  <a:schemeClr val="lt1"/>
                </a:solidFill>
              </a:rPr>
              <a:t> Employee Engagement</a:t>
            </a:r>
            <a:endParaRPr sz="2800">
              <a:solidFill>
                <a:schemeClr val="lt1"/>
              </a:solidFill>
            </a:endParaRPr>
          </a:p>
        </p:txBody>
      </p:sp>
      <p:sp>
        <p:nvSpPr>
          <p:cNvPr id="4" name="TextBox 3">
            <a:extLst>
              <a:ext uri="{FF2B5EF4-FFF2-40B4-BE49-F238E27FC236}">
                <a16:creationId xmlns:a16="http://schemas.microsoft.com/office/drawing/2014/main" id="{EBA504BE-9EC5-BA69-66BF-85B37FCFE250}"/>
              </a:ext>
            </a:extLst>
          </p:cNvPr>
          <p:cNvSpPr txBox="1"/>
          <p:nvPr/>
        </p:nvSpPr>
        <p:spPr>
          <a:xfrm>
            <a:off x="2668044" y="3281819"/>
            <a:ext cx="4096011" cy="954107"/>
          </a:xfrm>
          <a:prstGeom prst="rect">
            <a:avLst/>
          </a:prstGeom>
          <a:noFill/>
        </p:spPr>
        <p:txBody>
          <a:bodyPr wrap="square" rtlCol="0">
            <a:spAutoFit/>
          </a:bodyPr>
          <a:lstStyle/>
          <a:p>
            <a:r>
              <a:rPr lang="en-US" dirty="0">
                <a:solidFill>
                  <a:schemeClr val="bg1"/>
                </a:solidFill>
              </a:rPr>
              <a:t>Student Name: Marcela </a:t>
            </a:r>
            <a:r>
              <a:rPr lang="en-US" dirty="0" err="1">
                <a:solidFill>
                  <a:schemeClr val="bg1"/>
                </a:solidFill>
              </a:rPr>
              <a:t>Manole</a:t>
            </a:r>
            <a:endParaRPr lang="en-US" dirty="0">
              <a:solidFill>
                <a:schemeClr val="bg1"/>
              </a:solidFill>
            </a:endParaRPr>
          </a:p>
          <a:p>
            <a:r>
              <a:rPr lang="en-US" dirty="0">
                <a:solidFill>
                  <a:schemeClr val="bg1"/>
                </a:solidFill>
              </a:rPr>
              <a:t>Student ID: 2111927</a:t>
            </a:r>
          </a:p>
          <a:p>
            <a:r>
              <a:rPr lang="en-US" dirty="0">
                <a:solidFill>
                  <a:schemeClr val="bg1"/>
                </a:solidFill>
              </a:rPr>
              <a:t>Lecturer Name: Lisa-Marie </a:t>
            </a:r>
            <a:r>
              <a:rPr lang="en-US" dirty="0" err="1">
                <a:solidFill>
                  <a:schemeClr val="bg1"/>
                </a:solidFill>
              </a:rPr>
              <a:t>Bassler</a:t>
            </a:r>
            <a:endParaRPr lang="en-US" dirty="0">
              <a:solidFill>
                <a:schemeClr val="bg1"/>
              </a:solidFill>
            </a:endParaRPr>
          </a:p>
          <a:p>
            <a:r>
              <a:rPr lang="en-US" dirty="0">
                <a:solidFill>
                  <a:schemeClr val="bg1"/>
                </a:solidFill>
              </a:rPr>
              <a:t>Module: Operating Hotel Facilities BMIH4006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dirty="0">
                <a:latin typeface="+mn-lt"/>
                <a:ea typeface="Times New Roman"/>
                <a:cs typeface="Times New Roman"/>
                <a:sym typeface="Times New Roman"/>
              </a:rPr>
              <a:t>Introduction</a:t>
            </a:r>
            <a:endParaRPr sz="1200" b="1" dirty="0">
              <a:latin typeface="+mn-lt"/>
              <a:ea typeface="Times New Roman"/>
              <a:cs typeface="Times New Roman"/>
              <a:sym typeface="Times New Roman"/>
            </a:endParaRPr>
          </a:p>
          <a:p>
            <a:pPr marL="0" lvl="0" indent="0" algn="l" rtl="0">
              <a:spcBef>
                <a:spcPts val="0"/>
              </a:spcBef>
              <a:spcAft>
                <a:spcPts val="0"/>
              </a:spcAft>
              <a:buNone/>
            </a:pPr>
            <a:endParaRPr dirty="0"/>
          </a:p>
        </p:txBody>
      </p:sp>
      <p:sp>
        <p:nvSpPr>
          <p:cNvPr id="65" name="Google Shape;65;p14"/>
          <p:cNvSpPr txBox="1">
            <a:spLocks noGrp="1"/>
          </p:cNvSpPr>
          <p:nvPr>
            <p:ph type="body" idx="1"/>
          </p:nvPr>
        </p:nvSpPr>
        <p:spPr>
          <a:xfrm>
            <a:off x="311700" y="1152475"/>
            <a:ext cx="48318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The presentation will talk about the importance of employee engagement for gaining profit in business. </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The hotel industry will come as an example. In customer service, an employee has a huge role to play from the company's perspective</a:t>
            </a:r>
            <a:r>
              <a:rPr lang="en-GB" sz="1200" dirty="0">
                <a:solidFill>
                  <a:schemeClr val="dk1"/>
                </a:solidFill>
                <a:latin typeface="Times New Roman"/>
                <a:ea typeface="Times New Roman"/>
                <a:cs typeface="Times New Roman"/>
                <a:sym typeface="Times New Roman"/>
              </a:rPr>
              <a:t>.</a:t>
            </a:r>
            <a:endParaRPr dirty="0"/>
          </a:p>
        </p:txBody>
      </p:sp>
      <p:pic>
        <p:nvPicPr>
          <p:cNvPr id="66" name="Google Shape;66;p14"/>
          <p:cNvPicPr preferRelativeResize="0"/>
          <p:nvPr/>
        </p:nvPicPr>
        <p:blipFill>
          <a:blip r:embed="rId3">
            <a:alphaModFix/>
          </a:blip>
          <a:stretch>
            <a:fillRect/>
          </a:stretch>
        </p:blipFill>
        <p:spPr>
          <a:xfrm>
            <a:off x="5574550" y="1385425"/>
            <a:ext cx="3356650" cy="21430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dirty="0">
                <a:latin typeface="+mn-lt"/>
                <a:ea typeface="Times New Roman"/>
                <a:cs typeface="Times New Roman"/>
                <a:sym typeface="Times New Roman"/>
              </a:rPr>
              <a:t>Definition of engagement</a:t>
            </a:r>
            <a:endParaRPr sz="1200" b="1" dirty="0">
              <a:latin typeface="+mn-lt"/>
              <a:ea typeface="Times New Roman"/>
              <a:cs typeface="Times New Roman"/>
              <a:sym typeface="Times New Roman"/>
            </a:endParaRPr>
          </a:p>
          <a:p>
            <a:pPr marL="0" lvl="0" indent="0" algn="l" rtl="0">
              <a:spcBef>
                <a:spcPts val="0"/>
              </a:spcBef>
              <a:spcAft>
                <a:spcPts val="0"/>
              </a:spcAft>
              <a:buNone/>
            </a:pPr>
            <a:endParaRPr dirty="0"/>
          </a:p>
        </p:txBody>
      </p:sp>
      <p:sp>
        <p:nvSpPr>
          <p:cNvPr id="72" name="Google Shape;72;p15"/>
          <p:cNvSpPr txBox="1">
            <a:spLocks noGrp="1"/>
          </p:cNvSpPr>
          <p:nvPr>
            <p:ph type="body" idx="1"/>
          </p:nvPr>
        </p:nvSpPr>
        <p:spPr>
          <a:xfrm>
            <a:off x="311700" y="1152475"/>
            <a:ext cx="4182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A new talent pool and qualified candidates are needed for business engagement. </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Supply of workers is needed in the labour market to lead the world towards promoting successful business (Comparably, 2022).</a:t>
            </a:r>
            <a:endParaRPr sz="1200" dirty="0">
              <a:solidFill>
                <a:schemeClr val="dk1"/>
              </a:solidFill>
              <a:latin typeface="+mn-lt"/>
              <a:ea typeface="Times New Roman"/>
              <a:cs typeface="Times New Roman"/>
              <a:sym typeface="Times New Roman"/>
            </a:endParaRPr>
          </a:p>
          <a:p>
            <a:pPr marL="0" lvl="0" indent="0" algn="l" rtl="0">
              <a:spcBef>
                <a:spcPts val="0"/>
              </a:spcBef>
              <a:spcAft>
                <a:spcPts val="1200"/>
              </a:spcAft>
              <a:buNone/>
            </a:pPr>
            <a:endParaRPr dirty="0"/>
          </a:p>
        </p:txBody>
      </p:sp>
      <p:pic>
        <p:nvPicPr>
          <p:cNvPr id="73" name="Google Shape;73;p15"/>
          <p:cNvPicPr preferRelativeResize="0"/>
          <p:nvPr/>
        </p:nvPicPr>
        <p:blipFill>
          <a:blip r:embed="rId3">
            <a:alphaModFix/>
          </a:blip>
          <a:stretch>
            <a:fillRect/>
          </a:stretch>
        </p:blipFill>
        <p:spPr>
          <a:xfrm>
            <a:off x="4707850" y="1465800"/>
            <a:ext cx="3486150" cy="18344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latin typeface="Times New Roman"/>
                <a:ea typeface="Times New Roman"/>
                <a:cs typeface="Times New Roman"/>
                <a:sym typeface="Times New Roman"/>
              </a:rPr>
              <a:t>Importance of employee engagement</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79" name="Google Shape;79;p16"/>
          <p:cNvSpPr txBox="1">
            <a:spLocks noGrp="1"/>
          </p:cNvSpPr>
          <p:nvPr>
            <p:ph type="body" idx="1"/>
          </p:nvPr>
        </p:nvSpPr>
        <p:spPr>
          <a:xfrm>
            <a:off x="311700" y="1152475"/>
            <a:ext cx="3620400" cy="34164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Retention is the outcome of high employee engagement.  </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Employee engagement stresses productivity by increasing profitability. The company values of Premier Inn have a profound impact on its employee engagement (Huang</a:t>
            </a:r>
            <a:r>
              <a:rPr lang="en-GB" sz="1200" i="1" dirty="0">
                <a:solidFill>
                  <a:schemeClr val="dk1"/>
                </a:solidFill>
                <a:latin typeface="+mn-lt"/>
                <a:ea typeface="Times New Roman"/>
                <a:cs typeface="Times New Roman"/>
                <a:sym typeface="Times New Roman"/>
              </a:rPr>
              <a:t> et al</a:t>
            </a:r>
            <a:r>
              <a:rPr lang="en-GB" sz="1200" dirty="0">
                <a:solidFill>
                  <a:schemeClr val="dk1"/>
                </a:solidFill>
                <a:latin typeface="+mn-lt"/>
                <a:ea typeface="Times New Roman"/>
                <a:cs typeface="Times New Roman"/>
                <a:sym typeface="Times New Roman"/>
              </a:rPr>
              <a:t>., 2020).</a:t>
            </a:r>
            <a:endParaRPr sz="1200" dirty="0">
              <a:solidFill>
                <a:schemeClr val="dk1"/>
              </a:solidFill>
              <a:latin typeface="+mn-lt"/>
              <a:ea typeface="Times New Roman"/>
              <a:cs typeface="Times New Roman"/>
              <a:sym typeface="Times New Roman"/>
            </a:endParaRPr>
          </a:p>
          <a:p>
            <a:pPr marL="0" lvl="0" indent="0" algn="l" rtl="0">
              <a:spcBef>
                <a:spcPts val="0"/>
              </a:spcBef>
              <a:spcAft>
                <a:spcPts val="1200"/>
              </a:spcAft>
              <a:buNone/>
            </a:pPr>
            <a:endParaRPr dirty="0"/>
          </a:p>
        </p:txBody>
      </p:sp>
      <p:pic>
        <p:nvPicPr>
          <p:cNvPr id="80" name="Google Shape;80;p16"/>
          <p:cNvPicPr preferRelativeResize="0"/>
          <p:nvPr/>
        </p:nvPicPr>
        <p:blipFill>
          <a:blip r:embed="rId3">
            <a:alphaModFix/>
          </a:blip>
          <a:stretch>
            <a:fillRect/>
          </a:stretch>
        </p:blipFill>
        <p:spPr>
          <a:xfrm>
            <a:off x="5646850" y="1468575"/>
            <a:ext cx="2619375" cy="17430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7"/>
          <p:cNvSpPr txBox="1">
            <a:spLocks noGrp="1"/>
          </p:cNvSpPr>
          <p:nvPr>
            <p:ph type="title"/>
          </p:nvPr>
        </p:nvSpPr>
        <p:spPr>
          <a:xfrm>
            <a:off x="311700" y="379711"/>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dirty="0">
                <a:latin typeface="+mn-lt"/>
                <a:ea typeface="Times New Roman"/>
                <a:cs typeface="Times New Roman"/>
                <a:sym typeface="Times New Roman"/>
              </a:rPr>
              <a:t>Engagement theoretical model</a:t>
            </a:r>
            <a:endParaRPr sz="1200" b="1" dirty="0">
              <a:latin typeface="+mn-lt"/>
              <a:ea typeface="Times New Roman"/>
              <a:cs typeface="Times New Roman"/>
              <a:sym typeface="Times New Roman"/>
            </a:endParaRPr>
          </a:p>
          <a:p>
            <a:pPr marL="0" lvl="0" indent="0" algn="l" rtl="0">
              <a:spcBef>
                <a:spcPts val="0"/>
              </a:spcBef>
              <a:spcAft>
                <a:spcPts val="0"/>
              </a:spcAft>
              <a:buNone/>
            </a:pPr>
            <a:endParaRPr dirty="0"/>
          </a:p>
        </p:txBody>
      </p:sp>
      <p:sp>
        <p:nvSpPr>
          <p:cNvPr id="86" name="Google Shape;86;p17"/>
          <p:cNvSpPr txBox="1">
            <a:spLocks noGrp="1"/>
          </p:cNvSpPr>
          <p:nvPr>
            <p:ph type="body" idx="1"/>
          </p:nvPr>
        </p:nvSpPr>
        <p:spPr>
          <a:xfrm>
            <a:off x="311700" y="1152475"/>
            <a:ext cx="45861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The work engagement theory of Khan demonstrates the degree to which a person can show self-preference in job.</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An employee's connection with an organisation is directed by their feelings. </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According to Kahn, the engagement concept has improved based on the premise of individual real choice about their work (Premiering, 2022).</a:t>
            </a:r>
            <a:endParaRPr sz="1200" dirty="0">
              <a:solidFill>
                <a:schemeClr val="dk1"/>
              </a:solidFill>
              <a:latin typeface="+mn-lt"/>
              <a:ea typeface="Times New Roman"/>
              <a:cs typeface="Times New Roman"/>
              <a:sym typeface="Times New Roman"/>
            </a:endParaRPr>
          </a:p>
          <a:p>
            <a:pPr marL="0" lvl="0" indent="0" algn="l" rtl="0">
              <a:spcBef>
                <a:spcPts val="0"/>
              </a:spcBef>
              <a:spcAft>
                <a:spcPts val="1200"/>
              </a:spcAft>
              <a:buNone/>
            </a:pPr>
            <a:endParaRPr dirty="0"/>
          </a:p>
        </p:txBody>
      </p:sp>
      <p:pic>
        <p:nvPicPr>
          <p:cNvPr id="87" name="Google Shape;87;p17"/>
          <p:cNvPicPr preferRelativeResize="0"/>
          <p:nvPr/>
        </p:nvPicPr>
        <p:blipFill>
          <a:blip r:embed="rId3">
            <a:alphaModFix/>
          </a:blip>
          <a:stretch>
            <a:fillRect/>
          </a:stretch>
        </p:blipFill>
        <p:spPr>
          <a:xfrm>
            <a:off x="5722800" y="1556350"/>
            <a:ext cx="3028175" cy="18478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latin typeface="Times New Roman"/>
                <a:ea typeface="Times New Roman"/>
                <a:cs typeface="Times New Roman"/>
                <a:sym typeface="Times New Roman"/>
              </a:rPr>
              <a:t>Engagement theoretical model</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93" name="Google Shape;93;p18"/>
          <p:cNvSpPr txBox="1">
            <a:spLocks noGrp="1"/>
          </p:cNvSpPr>
          <p:nvPr>
            <p:ph type="body" idx="1"/>
          </p:nvPr>
        </p:nvSpPr>
        <p:spPr>
          <a:xfrm>
            <a:off x="311700" y="1152475"/>
            <a:ext cx="33396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Employees of Premier Inn have gone through good training that is usually provided by their team leader. </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According to the company, nothing is more important than its people (Thompson, 2021).</a:t>
            </a:r>
            <a:endParaRPr sz="1200" dirty="0">
              <a:solidFill>
                <a:schemeClr val="dk1"/>
              </a:solidFill>
              <a:latin typeface="+mn-lt"/>
              <a:ea typeface="Times New Roman"/>
              <a:cs typeface="Times New Roman"/>
              <a:sym typeface="Times New Roman"/>
            </a:endParaRPr>
          </a:p>
          <a:p>
            <a:pPr marL="0" lvl="0" indent="0" algn="l" rtl="0">
              <a:spcBef>
                <a:spcPts val="0"/>
              </a:spcBef>
              <a:spcAft>
                <a:spcPts val="1200"/>
              </a:spcAft>
              <a:buNone/>
            </a:pPr>
            <a:endParaRPr dirty="0"/>
          </a:p>
        </p:txBody>
      </p:sp>
      <p:pic>
        <p:nvPicPr>
          <p:cNvPr id="94" name="Google Shape;94;p18"/>
          <p:cNvPicPr preferRelativeResize="0"/>
          <p:nvPr/>
        </p:nvPicPr>
        <p:blipFill>
          <a:blip r:embed="rId3">
            <a:alphaModFix/>
          </a:blip>
          <a:stretch>
            <a:fillRect/>
          </a:stretch>
        </p:blipFill>
        <p:spPr>
          <a:xfrm>
            <a:off x="5050075" y="1508700"/>
            <a:ext cx="3543300" cy="21261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9"/>
          <p:cNvSpPr txBox="1">
            <a:spLocks noGrp="1"/>
          </p:cNvSpPr>
          <p:nvPr>
            <p:ph type="title"/>
          </p:nvPr>
        </p:nvSpPr>
        <p:spPr>
          <a:xfrm>
            <a:off x="554297" y="28827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dirty="0">
                <a:latin typeface="+mn-lt"/>
                <a:ea typeface="Times New Roman"/>
                <a:cs typeface="Times New Roman"/>
                <a:sym typeface="Times New Roman"/>
              </a:rPr>
              <a:t>Examples of best practices to engage employee</a:t>
            </a:r>
            <a:endParaRPr sz="1200" b="1" dirty="0">
              <a:latin typeface="+mn-lt"/>
              <a:ea typeface="Times New Roman"/>
              <a:cs typeface="Times New Roman"/>
              <a:sym typeface="Times New Roman"/>
            </a:endParaRPr>
          </a:p>
          <a:p>
            <a:pPr marL="0" lvl="0" indent="0" algn="l" rtl="0">
              <a:spcBef>
                <a:spcPts val="0"/>
              </a:spcBef>
              <a:spcAft>
                <a:spcPts val="0"/>
              </a:spcAft>
              <a:buNone/>
            </a:pPr>
            <a:endParaRPr dirty="0">
              <a:latin typeface="+mn-lt"/>
            </a:endParaRPr>
          </a:p>
        </p:txBody>
      </p:sp>
      <p:sp>
        <p:nvSpPr>
          <p:cNvPr id="100" name="Google Shape;100;p19"/>
          <p:cNvSpPr txBox="1">
            <a:spLocks noGrp="1"/>
          </p:cNvSpPr>
          <p:nvPr>
            <p:ph type="body" idx="1"/>
          </p:nvPr>
        </p:nvSpPr>
        <p:spPr>
          <a:xfrm>
            <a:off x="311700" y="1152475"/>
            <a:ext cx="3585300" cy="34164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Premier Inn is a firm that believes that the key to an organisation's success mostly depends on </a:t>
            </a:r>
            <a:r>
              <a:rPr lang="en-GB" sz="1200" dirty="0" err="1">
                <a:solidFill>
                  <a:schemeClr val="dk1"/>
                </a:solidFill>
                <a:latin typeface="+mn-lt"/>
                <a:ea typeface="Times New Roman"/>
                <a:cs typeface="Times New Roman"/>
                <a:sym typeface="Times New Roman"/>
              </a:rPr>
              <a:t>em</a:t>
            </a:r>
            <a:r>
              <a:rPr lang="en-GB" sz="1200" dirty="0">
                <a:solidFill>
                  <a:schemeClr val="dk1"/>
                </a:solidFill>
                <a:latin typeface="+mn-lt"/>
                <a:ea typeface="Times New Roman"/>
                <a:cs typeface="Times New Roman"/>
                <a:sym typeface="Times New Roman"/>
              </a:rPr>
              <a:t>-employee performance. </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With around 17,000 team members with 74% employees, the company has already scored a fantastic business performance  (Breakroom, 2022).</a:t>
            </a:r>
            <a:endParaRPr sz="1200" dirty="0">
              <a:solidFill>
                <a:schemeClr val="dk1"/>
              </a:solidFill>
              <a:latin typeface="+mn-lt"/>
              <a:ea typeface="Times New Roman"/>
              <a:cs typeface="Times New Roman"/>
              <a:sym typeface="Times New Roman"/>
            </a:endParaRPr>
          </a:p>
          <a:p>
            <a:pPr marL="0" lvl="0" indent="0" algn="l" rtl="0">
              <a:spcBef>
                <a:spcPts val="0"/>
              </a:spcBef>
              <a:spcAft>
                <a:spcPts val="1200"/>
              </a:spcAft>
              <a:buNone/>
            </a:pPr>
            <a:endParaRPr dirty="0"/>
          </a:p>
        </p:txBody>
      </p:sp>
      <p:pic>
        <p:nvPicPr>
          <p:cNvPr id="101" name="Google Shape;101;p19"/>
          <p:cNvPicPr preferRelativeResize="0"/>
          <p:nvPr/>
        </p:nvPicPr>
        <p:blipFill>
          <a:blip r:embed="rId3">
            <a:alphaModFix/>
          </a:blip>
          <a:stretch>
            <a:fillRect/>
          </a:stretch>
        </p:blipFill>
        <p:spPr>
          <a:xfrm>
            <a:off x="5029400" y="1363225"/>
            <a:ext cx="3637425" cy="20160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11700" y="28827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dirty="0">
                <a:latin typeface="+mn-lt"/>
                <a:ea typeface="Times New Roman"/>
                <a:cs typeface="Times New Roman"/>
                <a:sym typeface="Times New Roman"/>
              </a:rPr>
              <a:t>Examples of best practices to engage employee</a:t>
            </a:r>
            <a:endParaRPr sz="1200" b="1" dirty="0">
              <a:latin typeface="+mn-lt"/>
              <a:ea typeface="Times New Roman"/>
              <a:cs typeface="Times New Roman"/>
              <a:sym typeface="Times New Roman"/>
            </a:endParaRPr>
          </a:p>
          <a:p>
            <a:pPr marL="0" lvl="0" indent="0" algn="l" rtl="0">
              <a:spcBef>
                <a:spcPts val="0"/>
              </a:spcBef>
              <a:spcAft>
                <a:spcPts val="0"/>
              </a:spcAft>
              <a:buNone/>
            </a:pPr>
            <a:endParaRPr dirty="0"/>
          </a:p>
        </p:txBody>
      </p:sp>
      <p:sp>
        <p:nvSpPr>
          <p:cNvPr id="107" name="Google Shape;107;p20"/>
          <p:cNvSpPr txBox="1">
            <a:spLocks noGrp="1"/>
          </p:cNvSpPr>
          <p:nvPr>
            <p:ph type="body" idx="1"/>
          </p:nvPr>
        </p:nvSpPr>
        <p:spPr>
          <a:xfrm>
            <a:off x="311700" y="1152475"/>
            <a:ext cx="40770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The company has a mission to engage 25,000 customer-facing employees and give them training for amazing customer service.</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mn-lt"/>
                <a:ea typeface="Times New Roman"/>
                <a:cs typeface="Times New Roman"/>
                <a:sym typeface="Times New Roman"/>
              </a:rPr>
              <a:t> Employees engagement scores 78% by their annual engagement survey in the name of 'your Say' (</a:t>
            </a:r>
            <a:r>
              <a:rPr lang="en-GB" sz="1200" dirty="0" err="1">
                <a:solidFill>
                  <a:schemeClr val="dk1"/>
                </a:solidFill>
                <a:latin typeface="+mn-lt"/>
                <a:ea typeface="Times New Roman"/>
                <a:cs typeface="Times New Roman"/>
                <a:sym typeface="Times New Roman"/>
              </a:rPr>
              <a:t>Simplyhired</a:t>
            </a:r>
            <a:r>
              <a:rPr lang="en-GB" sz="1200" dirty="0">
                <a:solidFill>
                  <a:schemeClr val="dk1"/>
                </a:solidFill>
                <a:latin typeface="+mn-lt"/>
                <a:ea typeface="Times New Roman"/>
                <a:cs typeface="Times New Roman"/>
                <a:sym typeface="Times New Roman"/>
              </a:rPr>
              <a:t>, 2022). </a:t>
            </a:r>
            <a:endParaRPr sz="1200" dirty="0">
              <a:solidFill>
                <a:schemeClr val="dk1"/>
              </a:solidFill>
              <a:latin typeface="+mn-lt"/>
              <a:ea typeface="Times New Roman"/>
              <a:cs typeface="Times New Roman"/>
              <a:sym typeface="Times New Roman"/>
            </a:endParaRPr>
          </a:p>
          <a:p>
            <a:pPr marL="0" lvl="0" indent="0" algn="l" rtl="0">
              <a:spcBef>
                <a:spcPts val="0"/>
              </a:spcBef>
              <a:spcAft>
                <a:spcPts val="1200"/>
              </a:spcAft>
              <a:buNone/>
            </a:pPr>
            <a:endParaRPr dirty="0"/>
          </a:p>
        </p:txBody>
      </p:sp>
      <p:pic>
        <p:nvPicPr>
          <p:cNvPr id="108" name="Google Shape;108;p20"/>
          <p:cNvPicPr preferRelativeResize="0"/>
          <p:nvPr/>
        </p:nvPicPr>
        <p:blipFill>
          <a:blip r:embed="rId3">
            <a:alphaModFix/>
          </a:blip>
          <a:stretch>
            <a:fillRect/>
          </a:stretch>
        </p:blipFill>
        <p:spPr>
          <a:xfrm>
            <a:off x="5319050" y="1388242"/>
            <a:ext cx="3307225" cy="220080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1"/>
          <p:cNvSpPr txBox="1">
            <a:spLocks noGrp="1"/>
          </p:cNvSpPr>
          <p:nvPr>
            <p:ph type="title"/>
          </p:nvPr>
        </p:nvSpPr>
        <p:spPr>
          <a:xfrm>
            <a:off x="488981" y="28827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latin typeface="Times New Roman"/>
                <a:ea typeface="Times New Roman"/>
                <a:cs typeface="Times New Roman"/>
                <a:sym typeface="Times New Roman"/>
              </a:rPr>
              <a:t>Examples of best practices to engage employee</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14" name="Google Shape;114;p21"/>
          <p:cNvSpPr txBox="1">
            <a:spLocks noGrp="1"/>
          </p:cNvSpPr>
          <p:nvPr>
            <p:ph type="body" idx="1"/>
          </p:nvPr>
        </p:nvSpPr>
        <p:spPr>
          <a:xfrm>
            <a:off x="311700" y="1152475"/>
            <a:ext cx="3918900" cy="34164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SzPts val="1200"/>
              <a:buFont typeface="Times New Roman"/>
              <a:buChar char="●"/>
            </a:pPr>
            <a:r>
              <a:rPr lang="en-GB" sz="1200" dirty="0">
                <a:solidFill>
                  <a:schemeClr val="dk1"/>
                </a:solidFill>
                <a:latin typeface="+mn-lt"/>
                <a:ea typeface="Times New Roman"/>
                <a:cs typeface="Times New Roman"/>
                <a:sym typeface="Times New Roman"/>
              </a:rPr>
              <a:t>In 2019 Travelodge increased its employee engagement after 5 years (</a:t>
            </a:r>
            <a:r>
              <a:rPr lang="en-GB" sz="1200" dirty="0">
                <a:solidFill>
                  <a:srgbClr val="222222"/>
                </a:solidFill>
                <a:highlight>
                  <a:srgbClr val="FFFFFF"/>
                </a:highlight>
                <a:latin typeface="+mn-lt"/>
                <a:ea typeface="Times New Roman"/>
                <a:cs typeface="Times New Roman"/>
                <a:sym typeface="Times New Roman"/>
              </a:rPr>
              <a:t>Shuck, 2019).</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dirty="0">
                <a:solidFill>
                  <a:schemeClr val="dk1"/>
                </a:solidFill>
                <a:latin typeface="+mn-lt"/>
                <a:ea typeface="Times New Roman"/>
                <a:cs typeface="Times New Roman"/>
                <a:sym typeface="Times New Roman"/>
              </a:rPr>
              <a:t>In the next year, there was a 28% rise in NPS to decrease employee turnover. There was a 5.5% drop in turnover in 2020 (O'Neill, 2022).</a:t>
            </a:r>
            <a:endParaRPr dirty="0">
              <a:latin typeface="+mn-lt"/>
            </a:endParaRPr>
          </a:p>
        </p:txBody>
      </p:sp>
      <p:pic>
        <p:nvPicPr>
          <p:cNvPr id="115" name="Google Shape;115;p21"/>
          <p:cNvPicPr preferRelativeResize="0"/>
          <p:nvPr/>
        </p:nvPicPr>
        <p:blipFill>
          <a:blip r:embed="rId3">
            <a:alphaModFix/>
          </a:blip>
          <a:stretch>
            <a:fillRect/>
          </a:stretch>
        </p:blipFill>
        <p:spPr>
          <a:xfrm>
            <a:off x="6150088" y="1271111"/>
            <a:ext cx="2028825" cy="22574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latin typeface="Times New Roman"/>
                <a:ea typeface="Times New Roman"/>
                <a:cs typeface="Times New Roman"/>
                <a:sym typeface="Times New Roman"/>
              </a:rPr>
              <a:t>Examples of best practices to engage employee</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21" name="Google Shape;121;p22"/>
          <p:cNvSpPr txBox="1">
            <a:spLocks noGrp="1"/>
          </p:cNvSpPr>
          <p:nvPr>
            <p:ph type="body" idx="1"/>
          </p:nvPr>
        </p:nvSpPr>
        <p:spPr>
          <a:xfrm>
            <a:off x="311700" y="1152475"/>
            <a:ext cx="47616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SzPts val="1200"/>
              <a:buFont typeface="Times New Roman"/>
              <a:buChar char="●"/>
            </a:pPr>
            <a:r>
              <a:rPr lang="en-GB" sz="1200" dirty="0">
                <a:solidFill>
                  <a:schemeClr val="dk1"/>
                </a:solidFill>
                <a:latin typeface="+mn-lt"/>
                <a:ea typeface="Times New Roman"/>
                <a:cs typeface="Times New Roman"/>
                <a:sym typeface="Times New Roman"/>
              </a:rPr>
              <a:t>Diversity score 50% in the company's employee ratings. </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dirty="0">
                <a:solidFill>
                  <a:schemeClr val="dk1"/>
                </a:solidFill>
                <a:latin typeface="+mn-lt"/>
                <a:ea typeface="Times New Roman"/>
                <a:cs typeface="Times New Roman"/>
                <a:sym typeface="Times New Roman"/>
              </a:rPr>
              <a:t> Data has shown that 73% of employees of the organisation are female and 87% of their workforce is paid on an hourly basis (</a:t>
            </a:r>
            <a:r>
              <a:rPr lang="en-GB" sz="1200" dirty="0">
                <a:solidFill>
                  <a:srgbClr val="222222"/>
                </a:solidFill>
                <a:highlight>
                  <a:srgbClr val="FFFFFF"/>
                </a:highlight>
                <a:latin typeface="+mn-lt"/>
                <a:ea typeface="Times New Roman"/>
                <a:cs typeface="Times New Roman"/>
                <a:sym typeface="Times New Roman"/>
              </a:rPr>
              <a:t>Bas and </a:t>
            </a:r>
            <a:r>
              <a:rPr lang="en-GB" sz="1200" dirty="0" err="1">
                <a:solidFill>
                  <a:srgbClr val="222222"/>
                </a:solidFill>
                <a:highlight>
                  <a:srgbClr val="FFFFFF"/>
                </a:highlight>
                <a:latin typeface="+mn-lt"/>
                <a:ea typeface="Times New Roman"/>
                <a:cs typeface="Times New Roman"/>
                <a:sym typeface="Times New Roman"/>
              </a:rPr>
              <a:t>Sivaprasad</a:t>
            </a:r>
            <a:r>
              <a:rPr lang="en-GB" sz="1200" dirty="0">
                <a:solidFill>
                  <a:srgbClr val="222222"/>
                </a:solidFill>
                <a:highlight>
                  <a:srgbClr val="FFFFFF"/>
                </a:highlight>
                <a:latin typeface="+mn-lt"/>
                <a:ea typeface="Times New Roman"/>
                <a:cs typeface="Times New Roman"/>
                <a:sym typeface="Times New Roman"/>
              </a:rPr>
              <a:t>, 2021).</a:t>
            </a:r>
            <a:r>
              <a:rPr lang="en-GB" sz="1200" dirty="0">
                <a:solidFill>
                  <a:schemeClr val="dk1"/>
                </a:solidFill>
                <a:latin typeface="+mn-lt"/>
                <a:ea typeface="Times New Roman"/>
                <a:cs typeface="Times New Roman"/>
                <a:sym typeface="Times New Roman"/>
              </a:rPr>
              <a:t> </a:t>
            </a:r>
            <a:endParaRPr sz="1200" dirty="0">
              <a:solidFill>
                <a:schemeClr val="dk1"/>
              </a:solidFill>
              <a:latin typeface="+mn-lt"/>
              <a:ea typeface="Times New Roman"/>
              <a:cs typeface="Times New Roman"/>
              <a:sym typeface="Times New Roman"/>
            </a:endParaRPr>
          </a:p>
          <a:p>
            <a:pPr marL="0" lvl="0" indent="0" algn="l" rtl="0">
              <a:spcBef>
                <a:spcPts val="0"/>
              </a:spcBef>
              <a:spcAft>
                <a:spcPts val="1200"/>
              </a:spcAft>
              <a:buNone/>
            </a:pPr>
            <a:endParaRPr dirty="0"/>
          </a:p>
        </p:txBody>
      </p:sp>
      <p:pic>
        <p:nvPicPr>
          <p:cNvPr id="122" name="Google Shape;122;p22"/>
          <p:cNvPicPr preferRelativeResize="0"/>
          <p:nvPr/>
        </p:nvPicPr>
        <p:blipFill>
          <a:blip r:embed="rId3">
            <a:alphaModFix/>
          </a:blip>
          <a:stretch>
            <a:fillRect/>
          </a:stretch>
        </p:blipFill>
        <p:spPr>
          <a:xfrm>
            <a:off x="5690850" y="1187675"/>
            <a:ext cx="3305900" cy="20950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3"/>
          <p:cNvSpPr txBox="1">
            <a:spLocks noGrp="1"/>
          </p:cNvSpPr>
          <p:nvPr>
            <p:ph type="title"/>
          </p:nvPr>
        </p:nvSpPr>
        <p:spPr>
          <a:xfrm>
            <a:off x="405006" y="45435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dirty="0">
                <a:latin typeface="+mn-lt"/>
                <a:ea typeface="Times New Roman"/>
                <a:cs typeface="Times New Roman"/>
                <a:sym typeface="Times New Roman"/>
              </a:rPr>
              <a:t>Conclusion</a:t>
            </a:r>
            <a:endParaRPr sz="1200" b="1" dirty="0">
              <a:latin typeface="+mn-lt"/>
              <a:ea typeface="Times New Roman"/>
              <a:cs typeface="Times New Roman"/>
              <a:sym typeface="Times New Roman"/>
            </a:endParaRPr>
          </a:p>
          <a:p>
            <a:pPr marL="0" lvl="0" indent="0" algn="l" rtl="0">
              <a:spcBef>
                <a:spcPts val="0"/>
              </a:spcBef>
              <a:spcAft>
                <a:spcPts val="0"/>
              </a:spcAft>
              <a:buNone/>
            </a:pPr>
            <a:endParaRPr dirty="0"/>
          </a:p>
        </p:txBody>
      </p:sp>
      <p:sp>
        <p:nvSpPr>
          <p:cNvPr id="128" name="Google Shape;128;p23"/>
          <p:cNvSpPr txBox="1">
            <a:spLocks noGrp="1"/>
          </p:cNvSpPr>
          <p:nvPr>
            <p:ph type="body" idx="1"/>
          </p:nvPr>
        </p:nvSpPr>
        <p:spPr>
          <a:xfrm>
            <a:off x="311700" y="1152475"/>
            <a:ext cx="4963500" cy="3416400"/>
          </a:xfrm>
          <a:prstGeom prst="rect">
            <a:avLst/>
          </a:prstGeom>
        </p:spPr>
        <p:txBody>
          <a:bodyPr spcFirstLastPara="1" wrap="square" lIns="91425" tIns="91425" rIns="91425" bIns="91425" anchor="t" anchorCtr="0">
            <a:normAutofit fontScale="92500" lnSpcReduction="10000"/>
          </a:bodyPr>
          <a:lstStyle/>
          <a:p>
            <a:pPr marL="457200" lvl="0" indent="-299085" algn="just" rtl="0">
              <a:lnSpc>
                <a:spcPct val="150000"/>
              </a:lnSpc>
              <a:spcBef>
                <a:spcPts val="0"/>
              </a:spcBef>
              <a:spcAft>
                <a:spcPts val="0"/>
              </a:spcAft>
              <a:buClr>
                <a:schemeClr val="dk1"/>
              </a:buClr>
              <a:buSzPct val="100000"/>
              <a:buFont typeface="Times New Roman"/>
              <a:buChar char="●"/>
            </a:pPr>
            <a:r>
              <a:rPr lang="en-GB" sz="1200" dirty="0">
                <a:solidFill>
                  <a:schemeClr val="dk1"/>
                </a:solidFill>
                <a:latin typeface="+mn-lt"/>
                <a:ea typeface="Times New Roman"/>
                <a:cs typeface="Times New Roman"/>
                <a:sym typeface="Times New Roman"/>
              </a:rPr>
              <a:t>The conclusion gives a summarization of one of the largest hotels in the UK Premier Inn.</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GB" sz="1200" dirty="0">
                <a:solidFill>
                  <a:schemeClr val="dk1"/>
                </a:solidFill>
                <a:latin typeface="+mn-lt"/>
                <a:ea typeface="Times New Roman"/>
                <a:cs typeface="Times New Roman"/>
                <a:sym typeface="Times New Roman"/>
              </a:rPr>
              <a:t>The company expects a loyal attitude from them which can be get from the two largest companies Premier Inn and Travelodge's employee reviews. Kahn's work engagement theory just has given more stress to their feelings. </a:t>
            </a:r>
            <a:endParaRPr sz="1200" dirty="0">
              <a:solidFill>
                <a:schemeClr val="dk1"/>
              </a:solidFill>
              <a:latin typeface="+mn-lt"/>
              <a:ea typeface="Times New Roman"/>
              <a:cs typeface="Times New Roman"/>
              <a:sym typeface="Times New Roman"/>
            </a:endParaRPr>
          </a:p>
          <a:p>
            <a:pPr marL="0" lvl="0" indent="0" algn="l" rtl="0">
              <a:spcBef>
                <a:spcPts val="0"/>
              </a:spcBef>
              <a:spcAft>
                <a:spcPts val="1200"/>
              </a:spcAft>
              <a:buNone/>
            </a:pPr>
            <a:endParaRPr dirty="0"/>
          </a:p>
        </p:txBody>
      </p:sp>
      <p:pic>
        <p:nvPicPr>
          <p:cNvPr id="129" name="Google Shape;129;p23"/>
          <p:cNvPicPr preferRelativeResize="0"/>
          <p:nvPr/>
        </p:nvPicPr>
        <p:blipFill>
          <a:blip r:embed="rId3">
            <a:alphaModFix/>
          </a:blip>
          <a:stretch>
            <a:fillRect/>
          </a:stretch>
        </p:blipFill>
        <p:spPr>
          <a:xfrm>
            <a:off x="5427600" y="1170125"/>
            <a:ext cx="2962275" cy="22267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4"/>
          <p:cNvSpPr txBox="1">
            <a:spLocks noGrp="1"/>
          </p:cNvSpPr>
          <p:nvPr>
            <p:ph type="title"/>
          </p:nvPr>
        </p:nvSpPr>
        <p:spPr>
          <a:xfrm>
            <a:off x="0" y="-167267"/>
            <a:ext cx="8832300" cy="568712"/>
          </a:xfrm>
          <a:prstGeom prst="rect">
            <a:avLst/>
          </a:prstGeom>
        </p:spPr>
        <p:txBody>
          <a:bodyPr spcFirstLastPara="1" wrap="square" lIns="91425" tIns="91425" rIns="91425" bIns="91425" anchor="t" anchorCtr="0">
            <a:normAutofit fontScale="90000"/>
          </a:bodyPr>
          <a:lstStyle/>
          <a:p>
            <a:pPr marL="355600" lvl="0" indent="0" algn="just" rtl="0">
              <a:lnSpc>
                <a:spcPct val="150000"/>
              </a:lnSpc>
              <a:spcBef>
                <a:spcPts val="1200"/>
              </a:spcBef>
              <a:spcAft>
                <a:spcPts val="0"/>
              </a:spcAft>
              <a:buClr>
                <a:schemeClr val="dk1"/>
              </a:buClr>
              <a:buSzPct val="91666"/>
              <a:buFont typeface="Arial"/>
              <a:buNone/>
            </a:pPr>
            <a:r>
              <a:rPr lang="en-GB" sz="1300" b="1" dirty="0">
                <a:latin typeface="+mn-lt"/>
                <a:ea typeface="Times New Roman"/>
                <a:cs typeface="Times New Roman"/>
                <a:sym typeface="Times New Roman"/>
              </a:rPr>
              <a:t>References</a:t>
            </a:r>
            <a:endParaRPr sz="1300" b="1" dirty="0">
              <a:latin typeface="+mn-lt"/>
              <a:ea typeface="Times New Roman"/>
              <a:cs typeface="Times New Roman"/>
              <a:sym typeface="Times New Roman"/>
            </a:endParaRPr>
          </a:p>
          <a:p>
            <a:pPr marL="0" lvl="0" indent="0" algn="l" rtl="0">
              <a:spcBef>
                <a:spcPts val="1200"/>
              </a:spcBef>
              <a:spcAft>
                <a:spcPts val="0"/>
              </a:spcAft>
              <a:buNone/>
            </a:pPr>
            <a:endParaRPr dirty="0"/>
          </a:p>
        </p:txBody>
      </p:sp>
      <p:sp>
        <p:nvSpPr>
          <p:cNvPr id="135" name="Google Shape;135;p24"/>
          <p:cNvSpPr txBox="1">
            <a:spLocks noGrp="1"/>
          </p:cNvSpPr>
          <p:nvPr>
            <p:ph type="body" idx="1"/>
          </p:nvPr>
        </p:nvSpPr>
        <p:spPr>
          <a:xfrm>
            <a:off x="377014" y="401445"/>
            <a:ext cx="8520600" cy="4742055"/>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ct val="91666"/>
              <a:buFont typeface="Arial"/>
              <a:buNone/>
            </a:pPr>
            <a:r>
              <a:rPr lang="en-GB" sz="1000" dirty="0">
                <a:solidFill>
                  <a:schemeClr val="dk1"/>
                </a:solidFill>
                <a:latin typeface="+mn-lt"/>
                <a:ea typeface="Times New Roman"/>
                <a:cs typeface="Times New Roman"/>
                <a:sym typeface="Times New Roman"/>
              </a:rPr>
              <a:t>Breakroom (2022) Travelodge job reviews | what’s good and bad? | breakroom. Available at: https://</a:t>
            </a:r>
            <a:r>
              <a:rPr lang="en-GB" sz="1000" dirty="0" err="1">
                <a:solidFill>
                  <a:schemeClr val="dk1"/>
                </a:solidFill>
                <a:latin typeface="+mn-lt"/>
                <a:ea typeface="Times New Roman"/>
                <a:cs typeface="Times New Roman"/>
                <a:sym typeface="Times New Roman"/>
              </a:rPr>
              <a:t>www.breakroom.cc</a:t>
            </a:r>
            <a:r>
              <a:rPr lang="en-GB" sz="1000" dirty="0">
                <a:solidFill>
                  <a:schemeClr val="dk1"/>
                </a:solidFill>
                <a:latin typeface="+mn-lt"/>
                <a:ea typeface="Times New Roman"/>
                <a:cs typeface="Times New Roman"/>
                <a:sym typeface="Times New Roman"/>
              </a:rPr>
              <a:t>/</a:t>
            </a:r>
            <a:r>
              <a:rPr lang="en-GB" sz="1000" dirty="0" err="1">
                <a:solidFill>
                  <a:schemeClr val="dk1"/>
                </a:solidFill>
                <a:latin typeface="+mn-lt"/>
                <a:ea typeface="Times New Roman"/>
                <a:cs typeface="Times New Roman"/>
                <a:sym typeface="Times New Roman"/>
              </a:rPr>
              <a:t>en-gb</a:t>
            </a:r>
            <a:r>
              <a:rPr lang="en-GB" sz="1000" dirty="0">
                <a:solidFill>
                  <a:schemeClr val="dk1"/>
                </a:solidFill>
                <a:latin typeface="+mn-lt"/>
                <a:ea typeface="Times New Roman"/>
                <a:cs typeface="Times New Roman"/>
                <a:sym typeface="Times New Roman"/>
              </a:rPr>
              <a:t>/employers/</a:t>
            </a:r>
            <a:r>
              <a:rPr lang="en-GB" sz="1000" dirty="0" err="1">
                <a:solidFill>
                  <a:schemeClr val="dk1"/>
                </a:solidFill>
                <a:latin typeface="+mn-lt"/>
                <a:ea typeface="Times New Roman"/>
                <a:cs typeface="Times New Roman"/>
                <a:sym typeface="Times New Roman"/>
              </a:rPr>
              <a:t>travelodge</a:t>
            </a:r>
            <a:r>
              <a:rPr lang="en-GB" sz="1000" dirty="0">
                <a:solidFill>
                  <a:schemeClr val="dk1"/>
                </a:solidFill>
                <a:latin typeface="+mn-lt"/>
                <a:ea typeface="Times New Roman"/>
                <a:cs typeface="Times New Roman"/>
                <a:sym typeface="Times New Roman"/>
              </a:rPr>
              <a:t>/job-reviews (Accessed: December 2, 2022).</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a:solidFill>
                  <a:schemeClr val="dk1"/>
                </a:solidFill>
                <a:latin typeface="+mn-lt"/>
                <a:ea typeface="Times New Roman"/>
                <a:cs typeface="Times New Roman"/>
                <a:sym typeface="Times New Roman"/>
              </a:rPr>
              <a:t>Comparably (2022) Premier Inn Company culture | comparably. Available at: https://</a:t>
            </a:r>
            <a:r>
              <a:rPr lang="en-GB" sz="1000" dirty="0" err="1">
                <a:solidFill>
                  <a:schemeClr val="dk1"/>
                </a:solidFill>
                <a:latin typeface="+mn-lt"/>
                <a:ea typeface="Times New Roman"/>
                <a:cs typeface="Times New Roman"/>
                <a:sym typeface="Times New Roman"/>
              </a:rPr>
              <a:t>www.comparably.com</a:t>
            </a:r>
            <a:r>
              <a:rPr lang="en-GB" sz="1000" dirty="0">
                <a:solidFill>
                  <a:schemeClr val="dk1"/>
                </a:solidFill>
                <a:latin typeface="+mn-lt"/>
                <a:ea typeface="Times New Roman"/>
                <a:cs typeface="Times New Roman"/>
                <a:sym typeface="Times New Roman"/>
              </a:rPr>
              <a:t>/companies/premier-inn (Accessed: December 2, 2022).</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err="1">
                <a:solidFill>
                  <a:schemeClr val="dk1"/>
                </a:solidFill>
                <a:latin typeface="+mn-lt"/>
                <a:ea typeface="Times New Roman"/>
                <a:cs typeface="Times New Roman"/>
                <a:sym typeface="Times New Roman"/>
              </a:rPr>
              <a:t>Hellofluid</a:t>
            </a:r>
            <a:r>
              <a:rPr lang="en-GB" sz="1000" dirty="0">
                <a:solidFill>
                  <a:schemeClr val="dk1"/>
                </a:solidFill>
                <a:latin typeface="+mn-lt"/>
                <a:ea typeface="Times New Roman"/>
                <a:cs typeface="Times New Roman"/>
                <a:sym typeface="Times New Roman"/>
              </a:rPr>
              <a:t> (2022) Premier inn, Fluid. Available at: https://</a:t>
            </a:r>
            <a:r>
              <a:rPr lang="en-GB" sz="1000" dirty="0" err="1">
                <a:solidFill>
                  <a:schemeClr val="dk1"/>
                </a:solidFill>
                <a:latin typeface="+mn-lt"/>
                <a:ea typeface="Times New Roman"/>
                <a:cs typeface="Times New Roman"/>
                <a:sym typeface="Times New Roman"/>
              </a:rPr>
              <a:t>hellofluid.co.uk</a:t>
            </a:r>
            <a:r>
              <a:rPr lang="en-GB" sz="1000" dirty="0">
                <a:solidFill>
                  <a:schemeClr val="dk1"/>
                </a:solidFill>
                <a:latin typeface="+mn-lt"/>
                <a:ea typeface="Times New Roman"/>
                <a:cs typeface="Times New Roman"/>
                <a:sym typeface="Times New Roman"/>
              </a:rPr>
              <a:t>/portfolio/premier-inn/ (Accessed: December 2, 2022).</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a:solidFill>
                  <a:schemeClr val="dk1"/>
                </a:solidFill>
                <a:latin typeface="+mn-lt"/>
                <a:ea typeface="Times New Roman"/>
                <a:cs typeface="Times New Roman"/>
                <a:sym typeface="Times New Roman"/>
              </a:rPr>
              <a:t>Huang, S.Y.B., Huang, C.-H. and Chang, T.-W. (2020) A new concept of work engagement theory in cognitive engagement, emotional engagement, and physical engagement, Frontiers. Frontiers. Available at: https://</a:t>
            </a:r>
            <a:r>
              <a:rPr lang="en-GB" sz="1000" dirty="0" err="1">
                <a:solidFill>
                  <a:schemeClr val="dk1"/>
                </a:solidFill>
                <a:latin typeface="+mn-lt"/>
                <a:ea typeface="Times New Roman"/>
                <a:cs typeface="Times New Roman"/>
                <a:sym typeface="Times New Roman"/>
              </a:rPr>
              <a:t>www.frontiersin.org</a:t>
            </a:r>
            <a:r>
              <a:rPr lang="en-GB" sz="1000" dirty="0">
                <a:solidFill>
                  <a:schemeClr val="dk1"/>
                </a:solidFill>
                <a:latin typeface="+mn-lt"/>
                <a:ea typeface="Times New Roman"/>
                <a:cs typeface="Times New Roman"/>
                <a:sym typeface="Times New Roman"/>
              </a:rPr>
              <a:t>/articles/10.3389/fpsyg.2021.663440/full#:~:text=Work%20Engagement%20Theory%20of%20Kahn,investment%20(Kahn%2C%201990). (Accessed: December 2, 2022).</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a:solidFill>
                  <a:schemeClr val="dk1"/>
                </a:solidFill>
                <a:latin typeface="+mn-lt"/>
                <a:ea typeface="Times New Roman"/>
                <a:cs typeface="Times New Roman"/>
                <a:sym typeface="Times New Roman"/>
              </a:rPr>
              <a:t>O'Neill, S. (2022) Premier inn sees upsides for itself with economic headwinds, Skift. Available at: https://</a:t>
            </a:r>
            <a:r>
              <a:rPr lang="en-GB" sz="1000" dirty="0" err="1">
                <a:solidFill>
                  <a:schemeClr val="dk1"/>
                </a:solidFill>
                <a:latin typeface="+mn-lt"/>
                <a:ea typeface="Times New Roman"/>
                <a:cs typeface="Times New Roman"/>
                <a:sym typeface="Times New Roman"/>
              </a:rPr>
              <a:t>skift.com</a:t>
            </a:r>
            <a:r>
              <a:rPr lang="en-GB" sz="1000" dirty="0">
                <a:solidFill>
                  <a:schemeClr val="dk1"/>
                </a:solidFill>
                <a:latin typeface="+mn-lt"/>
                <a:ea typeface="Times New Roman"/>
                <a:cs typeface="Times New Roman"/>
                <a:sym typeface="Times New Roman"/>
              </a:rPr>
              <a:t>/2022/10/25/premier-inn-sees-upsides-for-itself-with-economic-headwinds/ (Accessed: December 2, 2022).</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a:solidFill>
                  <a:schemeClr val="dk1"/>
                </a:solidFill>
                <a:latin typeface="+mn-lt"/>
                <a:ea typeface="Times New Roman"/>
                <a:cs typeface="Times New Roman"/>
                <a:sym typeface="Times New Roman"/>
              </a:rPr>
              <a:t>Premiering (2022) Top employer, News | 2022 | Premier Inn. Available at: https://</a:t>
            </a:r>
            <a:r>
              <a:rPr lang="en-GB" sz="1000" dirty="0" err="1">
                <a:solidFill>
                  <a:schemeClr val="dk1"/>
                </a:solidFill>
                <a:latin typeface="+mn-lt"/>
                <a:ea typeface="Times New Roman"/>
                <a:cs typeface="Times New Roman"/>
                <a:sym typeface="Times New Roman"/>
              </a:rPr>
              <a:t>www.premierinn.com</a:t>
            </a:r>
            <a:r>
              <a:rPr lang="en-GB" sz="1000" dirty="0">
                <a:solidFill>
                  <a:schemeClr val="dk1"/>
                </a:solidFill>
                <a:latin typeface="+mn-lt"/>
                <a:ea typeface="Times New Roman"/>
                <a:cs typeface="Times New Roman"/>
                <a:sym typeface="Times New Roman"/>
              </a:rPr>
              <a:t>/</a:t>
            </a:r>
            <a:r>
              <a:rPr lang="en-GB" sz="1000" dirty="0" err="1">
                <a:solidFill>
                  <a:schemeClr val="dk1"/>
                </a:solidFill>
                <a:latin typeface="+mn-lt"/>
                <a:ea typeface="Times New Roman"/>
                <a:cs typeface="Times New Roman"/>
                <a:sym typeface="Times New Roman"/>
              </a:rPr>
              <a:t>gb</a:t>
            </a:r>
            <a:r>
              <a:rPr lang="en-GB" sz="1000" dirty="0">
                <a:solidFill>
                  <a:schemeClr val="dk1"/>
                </a:solidFill>
                <a:latin typeface="+mn-lt"/>
                <a:ea typeface="Times New Roman"/>
                <a:cs typeface="Times New Roman"/>
                <a:sym typeface="Times New Roman"/>
              </a:rPr>
              <a:t>/</a:t>
            </a:r>
            <a:r>
              <a:rPr lang="en-GB" sz="1000" dirty="0" err="1">
                <a:solidFill>
                  <a:schemeClr val="dk1"/>
                </a:solidFill>
                <a:latin typeface="+mn-lt"/>
                <a:ea typeface="Times New Roman"/>
                <a:cs typeface="Times New Roman"/>
                <a:sym typeface="Times New Roman"/>
              </a:rPr>
              <a:t>en</a:t>
            </a:r>
            <a:r>
              <a:rPr lang="en-GB" sz="1000" dirty="0">
                <a:solidFill>
                  <a:schemeClr val="dk1"/>
                </a:solidFill>
                <a:latin typeface="+mn-lt"/>
                <a:ea typeface="Times New Roman"/>
                <a:cs typeface="Times New Roman"/>
                <a:sym typeface="Times New Roman"/>
              </a:rPr>
              <a:t>/news/2022/top-</a:t>
            </a:r>
            <a:r>
              <a:rPr lang="en-GB" sz="1000" dirty="0" err="1">
                <a:solidFill>
                  <a:schemeClr val="dk1"/>
                </a:solidFill>
                <a:latin typeface="+mn-lt"/>
                <a:ea typeface="Times New Roman"/>
                <a:cs typeface="Times New Roman"/>
                <a:sym typeface="Times New Roman"/>
              </a:rPr>
              <a:t>employer.html</a:t>
            </a:r>
            <a:r>
              <a:rPr lang="en-GB" sz="1000" dirty="0">
                <a:solidFill>
                  <a:schemeClr val="dk1"/>
                </a:solidFill>
                <a:latin typeface="+mn-lt"/>
                <a:ea typeface="Times New Roman"/>
                <a:cs typeface="Times New Roman"/>
                <a:sym typeface="Times New Roman"/>
              </a:rPr>
              <a:t> (Accessed: December 2, 2022).</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err="1">
                <a:solidFill>
                  <a:schemeClr val="dk1"/>
                </a:solidFill>
                <a:latin typeface="+mn-lt"/>
                <a:ea typeface="Times New Roman"/>
                <a:cs typeface="Times New Roman"/>
                <a:sym typeface="Times New Roman"/>
              </a:rPr>
              <a:t>Simplyhired</a:t>
            </a:r>
            <a:r>
              <a:rPr lang="en-GB" sz="1000" dirty="0">
                <a:solidFill>
                  <a:schemeClr val="dk1"/>
                </a:solidFill>
                <a:latin typeface="+mn-lt"/>
                <a:ea typeface="Times New Roman"/>
                <a:cs typeface="Times New Roman"/>
                <a:sym typeface="Times New Roman"/>
              </a:rPr>
              <a:t>. (2022) Working at Travelodge: Company overview and reviews in the United Kingdom, Find Jobs and Careers - </a:t>
            </a:r>
            <a:r>
              <a:rPr lang="en-GB" sz="1000" dirty="0" err="1">
                <a:solidFill>
                  <a:schemeClr val="dk1"/>
                </a:solidFill>
                <a:latin typeface="+mn-lt"/>
                <a:ea typeface="Times New Roman"/>
                <a:cs typeface="Times New Roman"/>
                <a:sym typeface="Times New Roman"/>
              </a:rPr>
              <a:t>SimplyHired.com</a:t>
            </a:r>
            <a:r>
              <a:rPr lang="en-GB" sz="1000" dirty="0">
                <a:solidFill>
                  <a:schemeClr val="dk1"/>
                </a:solidFill>
                <a:latin typeface="+mn-lt"/>
                <a:ea typeface="Times New Roman"/>
                <a:cs typeface="Times New Roman"/>
                <a:sym typeface="Times New Roman"/>
              </a:rPr>
              <a:t> Job Search. Available at: https://</a:t>
            </a:r>
            <a:r>
              <a:rPr lang="en-GB" sz="1000" dirty="0" err="1">
                <a:solidFill>
                  <a:schemeClr val="dk1"/>
                </a:solidFill>
                <a:latin typeface="+mn-lt"/>
                <a:ea typeface="Times New Roman"/>
                <a:cs typeface="Times New Roman"/>
                <a:sym typeface="Times New Roman"/>
              </a:rPr>
              <a:t>www.simplyhired.co.uk</a:t>
            </a:r>
            <a:r>
              <a:rPr lang="en-GB" sz="1000" dirty="0">
                <a:solidFill>
                  <a:schemeClr val="dk1"/>
                </a:solidFill>
                <a:latin typeface="+mn-lt"/>
                <a:ea typeface="Times New Roman"/>
                <a:cs typeface="Times New Roman"/>
                <a:sym typeface="Times New Roman"/>
              </a:rPr>
              <a:t>/company/Travelodge (Accessed: December 2, 2022).</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a:solidFill>
                  <a:schemeClr val="dk1"/>
                </a:solidFill>
                <a:latin typeface="+mn-lt"/>
                <a:ea typeface="Times New Roman"/>
                <a:cs typeface="Times New Roman"/>
                <a:sym typeface="Times New Roman"/>
              </a:rPr>
              <a:t>Thompson, M. (2021) Employee engagement models and theories, </a:t>
            </a:r>
            <a:r>
              <a:rPr lang="en-GB" sz="1000" dirty="0" err="1">
                <a:solidFill>
                  <a:schemeClr val="dk1"/>
                </a:solidFill>
                <a:latin typeface="+mn-lt"/>
                <a:ea typeface="Times New Roman"/>
                <a:cs typeface="Times New Roman"/>
                <a:sym typeface="Times New Roman"/>
              </a:rPr>
              <a:t>WeThrive</a:t>
            </a:r>
            <a:r>
              <a:rPr lang="en-GB" sz="1000" dirty="0">
                <a:solidFill>
                  <a:schemeClr val="dk1"/>
                </a:solidFill>
                <a:latin typeface="+mn-lt"/>
                <a:ea typeface="Times New Roman"/>
                <a:cs typeface="Times New Roman"/>
                <a:sym typeface="Times New Roman"/>
              </a:rPr>
              <a:t>. Available at: https://</a:t>
            </a:r>
            <a:r>
              <a:rPr lang="en-GB" sz="1000" dirty="0" err="1">
                <a:solidFill>
                  <a:schemeClr val="dk1"/>
                </a:solidFill>
                <a:latin typeface="+mn-lt"/>
                <a:ea typeface="Times New Roman"/>
                <a:cs typeface="Times New Roman"/>
                <a:sym typeface="Times New Roman"/>
              </a:rPr>
              <a:t>wethrive.net</a:t>
            </a:r>
            <a:r>
              <a:rPr lang="en-GB" sz="1000" dirty="0">
                <a:solidFill>
                  <a:schemeClr val="dk1"/>
                </a:solidFill>
                <a:latin typeface="+mn-lt"/>
                <a:ea typeface="Times New Roman"/>
                <a:cs typeface="Times New Roman"/>
                <a:sym typeface="Times New Roman"/>
              </a:rPr>
              <a:t>/employee-engagement/employee-engagement-models-and-theories/ (Accessed: December 2, 2022).</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a:solidFill>
                  <a:schemeClr val="dk1"/>
                </a:solidFill>
                <a:latin typeface="+mn-lt"/>
                <a:ea typeface="Times New Roman"/>
                <a:cs typeface="Times New Roman"/>
                <a:sym typeface="Times New Roman"/>
              </a:rPr>
              <a:t>Travelodge. (2022) Investors, Travelodge Investor Site. Available at: https://</a:t>
            </a:r>
            <a:r>
              <a:rPr lang="en-GB" sz="1000" dirty="0" err="1">
                <a:solidFill>
                  <a:schemeClr val="dk1"/>
                </a:solidFill>
                <a:latin typeface="+mn-lt"/>
                <a:ea typeface="Times New Roman"/>
                <a:cs typeface="Times New Roman"/>
                <a:sym typeface="Times New Roman"/>
              </a:rPr>
              <a:t>www.travelodge.co.uk</a:t>
            </a:r>
            <a:r>
              <a:rPr lang="en-GB" sz="1000" dirty="0">
                <a:solidFill>
                  <a:schemeClr val="dk1"/>
                </a:solidFill>
                <a:latin typeface="+mn-lt"/>
                <a:ea typeface="Times New Roman"/>
                <a:cs typeface="Times New Roman"/>
                <a:sym typeface="Times New Roman"/>
              </a:rPr>
              <a:t>/investors/home (Accessed: December 2, 2022). </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a:solidFill>
                  <a:schemeClr val="dk1"/>
                </a:solidFill>
                <a:latin typeface="+mn-lt"/>
                <a:ea typeface="Times New Roman"/>
                <a:cs typeface="Times New Roman"/>
                <a:sym typeface="Times New Roman"/>
              </a:rPr>
              <a:t>Shuck, B., (2019). Does my engagement matter? The Oxford Handbook of meaningful work, pp.288-301. </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000" dirty="0">
                <a:solidFill>
                  <a:schemeClr val="dk1"/>
                </a:solidFill>
                <a:latin typeface="+mn-lt"/>
                <a:ea typeface="Times New Roman"/>
                <a:cs typeface="Times New Roman"/>
                <a:sym typeface="Times New Roman"/>
              </a:rPr>
              <a:t>Bas, T. and </a:t>
            </a:r>
            <a:r>
              <a:rPr lang="en-GB" sz="1000" dirty="0" err="1">
                <a:solidFill>
                  <a:schemeClr val="dk1"/>
                </a:solidFill>
                <a:latin typeface="+mn-lt"/>
                <a:ea typeface="Times New Roman"/>
                <a:cs typeface="Times New Roman"/>
                <a:sym typeface="Times New Roman"/>
              </a:rPr>
              <a:t>Sivaprasad</a:t>
            </a:r>
            <a:r>
              <a:rPr lang="en-GB" sz="1000" dirty="0">
                <a:solidFill>
                  <a:schemeClr val="dk1"/>
                </a:solidFill>
                <a:latin typeface="+mn-lt"/>
                <a:ea typeface="Times New Roman"/>
                <a:cs typeface="Times New Roman"/>
                <a:sym typeface="Times New Roman"/>
              </a:rPr>
              <a:t>, S., (2021). COVID-19 and Implications for Future Trends in the UK Travel and Tourism Sector. Available at SSRN 3623404. </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endParaRPr sz="1000" dirty="0">
              <a:solidFill>
                <a:schemeClr val="dk1"/>
              </a:solidFill>
              <a:latin typeface="+mn-lt"/>
              <a:ea typeface="Times New Roman"/>
              <a:cs typeface="Times New Roman"/>
              <a:sym typeface="Times New Roman"/>
            </a:endParaRPr>
          </a:p>
          <a:p>
            <a:pPr marL="0" lvl="0" indent="0" algn="l" rtl="0">
              <a:spcBef>
                <a:spcPts val="0"/>
              </a:spcBef>
              <a:spcAft>
                <a:spcPts val="1200"/>
              </a:spcAft>
              <a:buNone/>
            </a:pPr>
            <a:endParaRPr sz="1000" dirty="0"/>
          </a:p>
        </p:txBody>
      </p:sp>
    </p:spTree>
  </p:cSld>
  <p:clrMapOvr>
    <a:masterClrMapping/>
  </p:clrMapOvr>
</p:sld>
</file>

<file path=ppt/theme/theme1.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970</Words>
  <Application>Microsoft Macintosh PowerPoint</Application>
  <PresentationFormat>On-screen Show (16:9)</PresentationFormat>
  <Paragraphs>100</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Proxima Nova</vt:lpstr>
      <vt:lpstr>Times New Roman</vt:lpstr>
      <vt:lpstr>Spearmint</vt:lpstr>
      <vt:lpstr>PowerPoint Presentation</vt:lpstr>
      <vt:lpstr>Introduction </vt:lpstr>
      <vt:lpstr>Definition of engagement </vt:lpstr>
      <vt:lpstr>Importance of employee engagement </vt:lpstr>
      <vt:lpstr>Engagement theoretical model </vt:lpstr>
      <vt:lpstr>Engagement theoretical model </vt:lpstr>
      <vt:lpstr>Examples of best practices to engage employee </vt:lpstr>
      <vt:lpstr>Examples of best practices to engage employee </vt:lpstr>
      <vt:lpstr>Examples of best practices to engage employee </vt:lpstr>
      <vt:lpstr>Examples of best practices to engage employee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Marcela Manole (2111927)</cp:lastModifiedBy>
  <cp:revision>3</cp:revision>
  <dcterms:modified xsi:type="dcterms:W3CDTF">2022-12-04T17:37:51Z</dcterms:modified>
</cp:coreProperties>
</file>