
<file path=[Content_Types].xml><?xml version="1.0" encoding="utf-8"?>
<Types xmlns="http://schemas.openxmlformats.org/package/2006/content-types">
  <Default ContentType="image/jpeg" Extension="jpg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</p:sldIdLst>
  <p:sldSz cy="5143500" cx="9144000"/>
  <p:notesSz cx="6858000" cy="91440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g2d0bf427160_0_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Google Shape;60;g2d0bf427160_0_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g2d0bf427160_0_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" name="Google Shape;67;g2d0bf427160_0_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g2d0bf427160_0_1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Google Shape;74;g2d0bf427160_0_1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2d0bf427160_0_2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2d0bf427160_0_2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g2d0bf427160_0_3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Google Shape;89;g2d0bf427160_0_3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g2d0bf427160_0_4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8" name="Google Shape;98;g2d0bf427160_0_4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2d0bf427160_0_5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3" name="Google Shape;103;g2d0bf427160_0_5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g2d0bf427160_0_6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Google Shape;112;g2d0bf427160_0_6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g2d0bf427160_0_7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2" name="Google Shape;122;g2d0bf427160_0_7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5.png"/></Relationships>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hyperlink" Target="about:blank" TargetMode="External"/><Relationship Id="rId4" Type="http://schemas.openxmlformats.org/officeDocument/2006/relationships/image" Target="../media/image2.jpg"/></Relationships>
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9.jpg"/></Relationships>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5.xml"/><Relationship Id="rId3" Type="http://schemas.openxmlformats.org/officeDocument/2006/relationships/hyperlink" Target="about:blank" TargetMode="External"/><Relationship Id="rId4" Type="http://schemas.openxmlformats.org/officeDocument/2006/relationships/image" Target="../media/image1.jpg"/></Relationships>
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8.jpg"/><Relationship Id="rId4" Type="http://schemas.openxmlformats.org/officeDocument/2006/relationships/image" Target="../media/image11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2.png"/><Relationship Id="rId4" Type="http://schemas.openxmlformats.org/officeDocument/2006/relationships/image" Target="../media/image10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7.png"/><Relationship Id="rId4" Type="http://schemas.openxmlformats.org/officeDocument/2006/relationships/image" Target="../media/image6.jpg"/></Relationships>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hyperlink" Target="about:blank" TargetMode="External"/><Relationship Id="rId4" Type="http://schemas.openxmlformats.org/officeDocument/2006/relationships/image" Target="../media/image3.jpg"/></Relationships>
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2300"/>
              <a:t>Utilising Music and Culture to Advance Equality, Diversity, and Inclusion (EDI) among Youth</a:t>
            </a:r>
            <a:endParaRPr b="1" sz="2300"/>
          </a:p>
          <a:p>
            <a:pPr indent="0" lvl="0" marL="0" rtl="0" algn="ctr">
              <a:spcBef>
                <a:spcPts val="6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" name="Google Shape;55;p13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000">
                <a:solidFill>
                  <a:schemeClr val="dk1"/>
                </a:solidFill>
              </a:rPr>
              <a:t>Presenter: Xion Da Breo</a:t>
            </a:r>
            <a:endParaRPr b="1" sz="1000">
              <a:solidFill>
                <a:schemeClr val="dk1"/>
              </a:solidFill>
            </a:endParaRPr>
          </a:p>
          <a:p>
            <a:pPr indent="0" lvl="0" marL="0" rtl="0" algn="ctr">
              <a:spcBef>
                <a:spcPts val="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" name="Google Shape;56;p13"/>
          <p:cNvSpPr txBox="1"/>
          <p:nvPr/>
        </p:nvSpPr>
        <p:spPr>
          <a:xfrm>
            <a:off x="0" y="2038350"/>
            <a:ext cx="9144000" cy="46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  <p:pic>
        <p:nvPicPr>
          <p:cNvPr id="57" name="Google Shape;57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244747" y="1424075"/>
            <a:ext cx="2978426" cy="37194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Content</a:t>
            </a:r>
            <a:endParaRPr/>
          </a:p>
        </p:txBody>
      </p:sp>
      <p:sp>
        <p:nvSpPr>
          <p:cNvPr id="63" name="Google Shape;63;p1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6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1. The Power of Music in Fostering Inclusivity</a:t>
            </a:r>
            <a:endParaRPr b="1" sz="1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6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2. Leveraging Cultural Diversity for Social Equity</a:t>
            </a:r>
            <a:endParaRPr b="1" sz="16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200"/>
              </a:spcBef>
              <a:spcAft>
                <a:spcPts val="1200"/>
              </a:spcAft>
              <a:buNone/>
            </a:pPr>
            <a:r>
              <a:t/>
            </a:r>
            <a:endParaRPr sz="16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64" name="Google Shape;64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86150" y="0"/>
            <a:ext cx="4357849" cy="51435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ct val="110000"/>
              <a:buFont typeface="Arial"/>
              <a:buNone/>
            </a:pPr>
            <a:r>
              <a:rPr b="1" lang="en" sz="1000"/>
              <a:t>Section 1</a:t>
            </a:r>
            <a:endParaRPr b="1" sz="1000"/>
          </a:p>
          <a:p>
            <a:pPr indent="0" lvl="0" marL="0" rtl="0" algn="l">
              <a:spcBef>
                <a:spcPts val="2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0" name="Google Shape;70;p15"/>
          <p:cNvSpPr txBox="1"/>
          <p:nvPr>
            <p:ph idx="1" type="body"/>
          </p:nvPr>
        </p:nvSpPr>
        <p:spPr>
          <a:xfrm>
            <a:off x="311700" y="15670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21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Power of Music in Fostering Inclusivity</a:t>
            </a:r>
            <a:endParaRPr b="1" sz="21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400"/>
              </a:spcBef>
              <a:spcAft>
                <a:spcPts val="1200"/>
              </a:spcAft>
              <a:buNone/>
            </a:pPr>
            <a:r>
              <a:t/>
            </a:r>
            <a:endParaRPr sz="22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71" name="Google Shape;71;p15" title="IMG_3045.MOV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636225" y="1714500"/>
            <a:ext cx="4572000" cy="3429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6"/>
          <p:cNvSpPr txBox="1"/>
          <p:nvPr>
            <p:ph type="title"/>
          </p:nvPr>
        </p:nvSpPr>
        <p:spPr>
          <a:xfrm>
            <a:off x="311700" y="13450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7" name="Google Shape;77;p16"/>
          <p:cNvSpPr txBox="1"/>
          <p:nvPr>
            <p:ph idx="1" type="body"/>
          </p:nvPr>
        </p:nvSpPr>
        <p:spPr>
          <a:xfrm>
            <a:off x="311700" y="3052075"/>
            <a:ext cx="26541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1100"/>
              </a:spcBef>
              <a:spcAft>
                <a:spcPts val="0"/>
              </a:spcAft>
              <a:buNone/>
            </a:pPr>
            <a:r>
              <a:rPr b="1" lang="en" sz="160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Connecting Across Cultures</a:t>
            </a:r>
            <a:endParaRPr sz="1600">
              <a:solidFill>
                <a:srgbClr val="FF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60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Music serves as a bridge, transcending language and cultural barriers to foster understanding and unity.</a:t>
            </a:r>
            <a:endParaRPr sz="1600">
              <a:solidFill>
                <a:srgbClr val="FF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600">
              <a:solidFill>
                <a:srgbClr val="FF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78" name="Google Shape;78;p16"/>
          <p:cNvSpPr txBox="1"/>
          <p:nvPr>
            <p:ph idx="2" type="body"/>
          </p:nvPr>
        </p:nvSpPr>
        <p:spPr>
          <a:xfrm>
            <a:off x="6242400" y="707200"/>
            <a:ext cx="258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110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Inclusive Community Building</a:t>
            </a:r>
            <a:endParaRPr sz="1800">
              <a:solidFill>
                <a:srgbClr val="FF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800">
                <a:solidFill>
                  <a:srgbClr val="FF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Music provides a platform for diverse voices to be heard and celebrated, fostering a sense of belonging.</a:t>
            </a:r>
            <a:endParaRPr sz="1800">
              <a:solidFill>
                <a:srgbClr val="FF000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3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7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4" name="Google Shape;84;p17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Music Education for All</a:t>
            </a:r>
            <a:endParaRPr b="1" sz="1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15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Equity in Access</a:t>
            </a:r>
            <a:endParaRPr b="1" sz="1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Ensuring all youth have access to music education regardless of socio-economic background, promoting inclusivity.</a:t>
            </a:r>
            <a:endParaRPr sz="1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5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Diverse Representation</a:t>
            </a:r>
            <a:endParaRPr b="1" sz="1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Incorporating a wide range of musical genres and traditions in education to reflect the diversity of students' experiences.</a:t>
            </a:r>
            <a:endParaRPr sz="1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Empowerment Through Creativity</a:t>
            </a:r>
            <a:endParaRPr b="1" sz="15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1200"/>
              </a:spcAft>
              <a:buNone/>
            </a:pPr>
            <a:r>
              <a:rPr lang="en" sz="15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Music education empowers youth to express their unique identities, promoting self-confidence and inclusivity.</a:t>
            </a:r>
            <a:endParaRPr sz="15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85" name="Google Shape;85;p17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86" name="Google Shape;86;p17" title="4e25875a-7b2b-4e41-b43b-a64289f97b83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100" y="857125"/>
            <a:ext cx="4937400" cy="3429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0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18"/>
          <p:cNvSpPr txBox="1"/>
          <p:nvPr>
            <p:ph type="title"/>
          </p:nvPr>
        </p:nvSpPr>
        <p:spPr>
          <a:xfrm>
            <a:off x="311700" y="488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500">
                <a:latin typeface="Times New Roman"/>
                <a:ea typeface="Times New Roman"/>
                <a:cs typeface="Times New Roman"/>
                <a:sym typeface="Times New Roman"/>
              </a:rPr>
              <a:t>Case Studies in Music-Driven Inclusivity</a:t>
            </a:r>
            <a:endParaRPr b="1" sz="15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15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2" name="Google Shape;92;p18"/>
          <p:cNvSpPr txBox="1"/>
          <p:nvPr>
            <p:ph idx="1" type="body"/>
          </p:nvPr>
        </p:nvSpPr>
        <p:spPr>
          <a:xfrm>
            <a:off x="311688" y="621550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Youth Music Programs</a:t>
            </a:r>
            <a:endParaRPr b="1" sz="1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Highlighting successful initiatives that use music to engage and empower youth from diverse backgrounds.</a:t>
            </a:r>
            <a:endParaRPr sz="1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3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93" name="Google Shape;93;p18"/>
          <p:cNvSpPr txBox="1"/>
          <p:nvPr>
            <p:ph idx="2" type="body"/>
          </p:nvPr>
        </p:nvSpPr>
        <p:spPr>
          <a:xfrm>
            <a:off x="4832400" y="621550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Impact of Inclusive Music Spaces</a:t>
            </a:r>
            <a:endParaRPr b="1" sz="1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Sharing stories of how inclusive music environments have positively impacted the lives of young people.</a:t>
            </a:r>
            <a:endParaRPr sz="1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3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94" name="Google Shape;94;p1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18101" y="1959425"/>
            <a:ext cx="2587075" cy="3184076"/>
          </a:xfrm>
          <a:prstGeom prst="rect">
            <a:avLst/>
          </a:prstGeom>
          <a:noFill/>
          <a:ln>
            <a:noFill/>
          </a:ln>
        </p:spPr>
      </p:pic>
      <p:pic>
        <p:nvPicPr>
          <p:cNvPr id="95" name="Google Shape;95;p1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987650" y="1959425"/>
            <a:ext cx="3689400" cy="27670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19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lnSpc>
                <a:spcPct val="115000"/>
              </a:lnSpc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2300">
                <a:latin typeface="Times New Roman"/>
                <a:ea typeface="Times New Roman"/>
                <a:cs typeface="Times New Roman"/>
                <a:sym typeface="Times New Roman"/>
              </a:rPr>
              <a:t>Section 2</a:t>
            </a:r>
            <a:endParaRPr b="1" sz="23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200"/>
              </a:spcBef>
              <a:spcAft>
                <a:spcPts val="0"/>
              </a:spcAft>
              <a:buNone/>
            </a:pPr>
            <a:r>
              <a:t/>
            </a:r>
            <a:endParaRPr sz="23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2300">
                <a:latin typeface="Times New Roman"/>
                <a:ea typeface="Times New Roman"/>
                <a:cs typeface="Times New Roman"/>
                <a:sym typeface="Times New Roman"/>
              </a:rPr>
              <a:t>Leveraging Cultural Diversity for Social Equity</a:t>
            </a:r>
            <a:endParaRPr b="1" sz="23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 sz="23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20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ct val="64705"/>
              <a:buFont typeface="Arial"/>
              <a:buNone/>
            </a:pPr>
            <a:r>
              <a:rPr b="1" lang="en" sz="1700">
                <a:latin typeface="Times New Roman"/>
                <a:ea typeface="Times New Roman"/>
                <a:cs typeface="Times New Roman"/>
                <a:sym typeface="Times New Roman"/>
              </a:rPr>
              <a:t>Celebrating Cultural Heritage Through Music</a:t>
            </a:r>
            <a:endParaRPr b="1" sz="17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" name="Google Shape;106;p20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Preserving Traditions</a:t>
            </a:r>
            <a:endParaRPr b="1" sz="1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Music as a tool for preserving and passing down cultural heritage, fostering pride and understanding among youth.</a:t>
            </a:r>
            <a:endParaRPr sz="1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3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07" name="Google Shape;107;p20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Promoting Intercultural Exchange</a:t>
            </a:r>
            <a:endParaRPr b="1" sz="1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Encouraging dialogue and collaboration between different cultural groups through music, promoting unity.</a:t>
            </a:r>
            <a:endParaRPr sz="1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3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08" name="Google Shape;108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898300" y="2237800"/>
            <a:ext cx="2826701" cy="2826701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20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607497" y="2170832"/>
            <a:ext cx="2449700" cy="309294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3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21"/>
          <p:cNvSpPr txBox="1"/>
          <p:nvPr>
            <p:ph type="title"/>
          </p:nvPr>
        </p:nvSpPr>
        <p:spPr>
          <a:xfrm>
            <a:off x="311700" y="702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None/>
            </a:pPr>
            <a:r>
              <a:rPr b="1" lang="en" sz="1700"/>
              <a:t>Cultivating Inclusive Spaces Through Music</a:t>
            </a:r>
            <a:endParaRPr b="1" sz="1700"/>
          </a:p>
          <a:p>
            <a:pPr indent="0" lvl="0" marL="0" rtl="0" algn="l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ct val="64705"/>
              <a:buFont typeface="Arial"/>
              <a:buNone/>
            </a:pPr>
            <a:r>
              <a:t/>
            </a:r>
            <a:endParaRPr b="1" sz="1700"/>
          </a:p>
          <a:p>
            <a:pPr indent="0" lvl="0" marL="0" rtl="0" algn="l">
              <a:spcBef>
                <a:spcPts val="4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5" name="Google Shape;115;p21"/>
          <p:cNvSpPr txBox="1"/>
          <p:nvPr>
            <p:ph idx="1" type="body"/>
          </p:nvPr>
        </p:nvSpPr>
        <p:spPr>
          <a:xfrm>
            <a:off x="311700" y="642950"/>
            <a:ext cx="3999900" cy="3925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Youth-Led Cultural Events</a:t>
            </a:r>
            <a:endParaRPr b="1" sz="1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Empowering young people to organize and participate in cultural events that celebrate diversity through music.</a:t>
            </a:r>
            <a:endParaRPr sz="1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3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sp>
        <p:nvSpPr>
          <p:cNvPr id="116" name="Google Shape;116;p21"/>
          <p:cNvSpPr txBox="1"/>
          <p:nvPr>
            <p:ph idx="2" type="body"/>
          </p:nvPr>
        </p:nvSpPr>
        <p:spPr>
          <a:xfrm>
            <a:off x="4832400" y="643075"/>
            <a:ext cx="3999900" cy="3925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11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Collaborative Music Projects</a:t>
            </a:r>
            <a:endParaRPr b="1" sz="1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1300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Highlighting the power of collaborative music creation as a means to bridge cultural divides and promote inclusivity.</a:t>
            </a:r>
            <a:endParaRPr sz="1300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ctr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3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  <p:pic>
        <p:nvPicPr>
          <p:cNvPr id="117" name="Google Shape;117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83588" y="2162875"/>
            <a:ext cx="3656124" cy="2522726"/>
          </a:xfrm>
          <a:prstGeom prst="rect">
            <a:avLst/>
          </a:prstGeom>
          <a:noFill/>
          <a:ln>
            <a:noFill/>
          </a:ln>
        </p:spPr>
      </p:pic>
      <p:sp>
        <p:nvSpPr>
          <p:cNvPr id="118" name="Google Shape;118;p21"/>
          <p:cNvSpPr txBox="1"/>
          <p:nvPr/>
        </p:nvSpPr>
        <p:spPr>
          <a:xfrm>
            <a:off x="0" y="2038350"/>
            <a:ext cx="9144000" cy="46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  <p:pic>
        <p:nvPicPr>
          <p:cNvPr id="119" name="Google Shape;119;p2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279775" y="2038350"/>
            <a:ext cx="3105151" cy="31051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22"/>
          <p:cNvSpPr txBox="1"/>
          <p:nvPr>
            <p:ph type="ctrTitle"/>
          </p:nvPr>
        </p:nvSpPr>
        <p:spPr>
          <a:xfrm>
            <a:off x="311708" y="1545450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24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" sz="2300"/>
              <a:t>Thank You</a:t>
            </a:r>
            <a:endParaRPr b="1" sz="2300"/>
          </a:p>
          <a:p>
            <a:pPr indent="0" lvl="0" marL="0" rtl="0" algn="ctr">
              <a:spcBef>
                <a:spcPts val="60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125" name="Google Shape;125;p22" title="20656E35-038F-4B89-8550-AB208E5F0801.mp4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848125" y="210800"/>
            <a:ext cx="6295876" cy="47219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