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4"/>
  </p:notesMasterIdLst>
  <p:sldIdLst>
    <p:sldId id="259" r:id="rId2"/>
    <p:sldId id="278" r:id="rId3"/>
    <p:sldId id="257" r:id="rId4"/>
    <p:sldId id="258" r:id="rId5"/>
    <p:sldId id="268" r:id="rId6"/>
    <p:sldId id="269" r:id="rId7"/>
    <p:sldId id="271" r:id="rId8"/>
    <p:sldId id="275" r:id="rId9"/>
    <p:sldId id="274" r:id="rId10"/>
    <p:sldId id="276" r:id="rId11"/>
    <p:sldId id="277" r:id="rId12"/>
    <p:sldId id="260" r:id="rId13"/>
    <p:sldId id="263" r:id="rId14"/>
    <p:sldId id="262" r:id="rId15"/>
    <p:sldId id="279" r:id="rId16"/>
    <p:sldId id="264" r:id="rId17"/>
    <p:sldId id="261" r:id="rId18"/>
    <p:sldId id="265" r:id="rId19"/>
    <p:sldId id="266" r:id="rId20"/>
    <p:sldId id="272" r:id="rId21"/>
    <p:sldId id="273"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99A1"/>
    <a:srgbClr val="9BE1C9"/>
    <a:srgbClr val="FBB472"/>
    <a:srgbClr val="4472C4"/>
    <a:srgbClr val="A4A4A4"/>
    <a:srgbClr val="8DD9E7"/>
    <a:srgbClr val="FED966"/>
    <a:srgbClr val="FED384"/>
    <a:srgbClr val="78D1F3"/>
    <a:srgbClr val="C1C1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A4B2E3-70F9-A6F3-6F03-7F5FFDBD6D7A}" v="1" dt="2026-04-09T10:24:53.8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211362-1B70-42C4-A047-A565B6D31780}" type="doc">
      <dgm:prSet loTypeId="urn:microsoft.com/office/officeart/2017/3/layout/HorizontalLabelsTimeline" loCatId="timeline" qsTypeId="urn:microsoft.com/office/officeart/2005/8/quickstyle/simple1" qsCatId="simple" csTypeId="urn:microsoft.com/office/officeart/2005/8/colors/accent1_2" csCatId="accent1" phldr="1"/>
      <dgm:spPr/>
      <dgm:t>
        <a:bodyPr/>
        <a:lstStyle/>
        <a:p>
          <a:endParaRPr lang="en-US"/>
        </a:p>
      </dgm:t>
    </dgm:pt>
    <dgm:pt modelId="{2C557ED9-1150-4BA1-AF69-8D6BFD962A53}">
      <dgm:prSet phldrT="[Text]" phldr="0"/>
      <dgm:spPr/>
      <dgm:t>
        <a:bodyPr/>
        <a:lstStyle/>
        <a:p>
          <a:pPr>
            <a:defRPr b="1"/>
          </a:pPr>
          <a:r>
            <a:rPr lang="en-US">
              <a:latin typeface="Calibri Light" panose="020F0302020204030204"/>
            </a:rPr>
            <a:t>Political</a:t>
          </a:r>
          <a:endParaRPr lang="en-US"/>
        </a:p>
      </dgm:t>
    </dgm:pt>
    <dgm:pt modelId="{AED27D2A-8850-4480-B87A-4AFC868E760F}" type="parTrans" cxnId="{9A6E7BA6-44A8-46BE-9510-527197ACA4E4}">
      <dgm:prSet/>
      <dgm:spPr/>
      <dgm:t>
        <a:bodyPr/>
        <a:lstStyle/>
        <a:p>
          <a:endParaRPr lang="en-US"/>
        </a:p>
      </dgm:t>
    </dgm:pt>
    <dgm:pt modelId="{C9AB3BC9-BB3E-4137-A605-4BB4C0B25CEA}" type="sibTrans" cxnId="{9A6E7BA6-44A8-46BE-9510-527197ACA4E4}">
      <dgm:prSet/>
      <dgm:spPr/>
      <dgm:t>
        <a:bodyPr/>
        <a:lstStyle/>
        <a:p>
          <a:endParaRPr lang="en-US"/>
        </a:p>
      </dgm:t>
    </dgm:pt>
    <dgm:pt modelId="{D1F081C7-3DA9-4F7C-A992-01F27BACAF33}">
      <dgm:prSet phldrT="[Text]" phldr="0"/>
      <dgm:spPr/>
      <dgm:t>
        <a:bodyPr/>
        <a:lstStyle/>
        <a:p>
          <a:pPr rtl="0"/>
          <a:r>
            <a:rPr lang="en-US">
              <a:latin typeface="Calibri Light" panose="020F0302020204030204"/>
            </a:rPr>
            <a:t>"Lyla's Law" Momentum </a:t>
          </a:r>
          <a:endParaRPr lang="en-US"/>
        </a:p>
      </dgm:t>
    </dgm:pt>
    <dgm:pt modelId="{A37F3F06-8EA8-409C-A437-3577EC700636}" type="parTrans" cxnId="{B908F05E-37E0-43F5-AE78-0EBADB9EB9EB}">
      <dgm:prSet/>
      <dgm:spPr/>
      <dgm:t>
        <a:bodyPr/>
        <a:lstStyle/>
        <a:p>
          <a:endParaRPr lang="en-US"/>
        </a:p>
      </dgm:t>
    </dgm:pt>
    <dgm:pt modelId="{E76A92A7-DB81-4B00-816F-0F09F2EA0F0E}" type="sibTrans" cxnId="{B908F05E-37E0-43F5-AE78-0EBADB9EB9EB}">
      <dgm:prSet/>
      <dgm:spPr/>
      <dgm:t>
        <a:bodyPr/>
        <a:lstStyle/>
        <a:p>
          <a:endParaRPr lang="en-US"/>
        </a:p>
      </dgm:t>
    </dgm:pt>
    <dgm:pt modelId="{35380112-BCD5-4A41-8789-268D1D907CB6}">
      <dgm:prSet phldrT="[Text]" phldr="0"/>
      <dgm:spPr/>
      <dgm:t>
        <a:bodyPr/>
        <a:lstStyle/>
        <a:p>
          <a:r>
            <a:rPr lang="en-US" b="0">
              <a:latin typeface="Calibri Light" panose="020F0302020204030204"/>
            </a:rPr>
            <a:t>Welsh Government Strategy </a:t>
          </a:r>
          <a:endParaRPr lang="en-US" b="0"/>
        </a:p>
      </dgm:t>
    </dgm:pt>
    <dgm:pt modelId="{6A5CC2DD-D996-471B-88F0-FFDB0F07BEB2}" type="parTrans" cxnId="{850ECEB2-86B1-4D74-A580-8E56B236F895}">
      <dgm:prSet/>
      <dgm:spPr/>
      <dgm:t>
        <a:bodyPr/>
        <a:lstStyle/>
        <a:p>
          <a:endParaRPr lang="en-US"/>
        </a:p>
      </dgm:t>
    </dgm:pt>
    <dgm:pt modelId="{887EA4C1-59A5-4F5B-BEF9-0F7C9650A70C}" type="sibTrans" cxnId="{850ECEB2-86B1-4D74-A580-8E56B236F895}">
      <dgm:prSet/>
      <dgm:spPr/>
      <dgm:t>
        <a:bodyPr/>
        <a:lstStyle/>
        <a:p>
          <a:endParaRPr lang="en-US"/>
        </a:p>
      </dgm:t>
    </dgm:pt>
    <dgm:pt modelId="{BEDB4455-F501-4C25-9917-C575357187EC}">
      <dgm:prSet phldrT="[Text]" phldr="0"/>
      <dgm:spPr/>
      <dgm:t>
        <a:bodyPr/>
        <a:lstStyle/>
        <a:p>
          <a:r>
            <a:rPr lang="en-US" b="0">
              <a:latin typeface="Calibri Light" panose="020F0302020204030204"/>
            </a:rPr>
            <a:t>Accountability</a:t>
          </a:r>
          <a:endParaRPr lang="en-US" b="0"/>
        </a:p>
      </dgm:t>
    </dgm:pt>
    <dgm:pt modelId="{185CC394-C011-4AAB-B54F-38280F7CDBC5}" type="parTrans" cxnId="{7C9DD18F-D142-4C14-A275-377789B4080D}">
      <dgm:prSet/>
      <dgm:spPr/>
      <dgm:t>
        <a:bodyPr/>
        <a:lstStyle/>
        <a:p>
          <a:endParaRPr lang="en-US"/>
        </a:p>
      </dgm:t>
    </dgm:pt>
    <dgm:pt modelId="{8448636B-1B19-438C-9B22-91B58DB88C01}" type="sibTrans" cxnId="{7C9DD18F-D142-4C14-A275-377789B4080D}">
      <dgm:prSet/>
      <dgm:spPr/>
      <dgm:t>
        <a:bodyPr/>
        <a:lstStyle/>
        <a:p>
          <a:endParaRPr lang="en-US"/>
        </a:p>
      </dgm:t>
    </dgm:pt>
    <dgm:pt modelId="{191F9C07-EAC1-4128-8D6A-839ADB927486}">
      <dgm:prSet phldrT="[Text]" phldr="0"/>
      <dgm:spPr/>
      <dgm:t>
        <a:bodyPr/>
        <a:lstStyle/>
        <a:p>
          <a:pPr>
            <a:defRPr b="1"/>
          </a:pPr>
          <a:r>
            <a:rPr lang="en-US" b="1">
              <a:latin typeface="Calibri Light" panose="020F0302020204030204"/>
            </a:rPr>
            <a:t>Economic </a:t>
          </a:r>
          <a:endParaRPr lang="en-US" b="1"/>
        </a:p>
      </dgm:t>
    </dgm:pt>
    <dgm:pt modelId="{BC557273-E797-42AD-ACC9-E968BBA04CEF}" type="parTrans" cxnId="{F06C35B7-0AA2-420C-9FA6-8A0727DF5FF1}">
      <dgm:prSet/>
      <dgm:spPr/>
      <dgm:t>
        <a:bodyPr/>
        <a:lstStyle/>
        <a:p>
          <a:endParaRPr lang="en-US"/>
        </a:p>
      </dgm:t>
    </dgm:pt>
    <dgm:pt modelId="{BBED3FC4-EC7B-451E-9108-8A6D4880F02F}" type="sibTrans" cxnId="{F06C35B7-0AA2-420C-9FA6-8A0727DF5FF1}">
      <dgm:prSet/>
      <dgm:spPr/>
      <dgm:t>
        <a:bodyPr/>
        <a:lstStyle/>
        <a:p>
          <a:endParaRPr lang="en-US"/>
        </a:p>
      </dgm:t>
    </dgm:pt>
    <dgm:pt modelId="{FC6435C7-0C8E-4BD6-99AF-4C5BE8E0C39D}">
      <dgm:prSet phldrT="[Text]" phldr="0"/>
      <dgm:spPr/>
      <dgm:t>
        <a:bodyPr/>
        <a:lstStyle/>
        <a:p>
          <a:r>
            <a:rPr lang="en-US" b="0">
              <a:latin typeface="Calibri Light" panose="020F0302020204030204"/>
            </a:rPr>
            <a:t>The £4,518 Calculation </a:t>
          </a:r>
          <a:endParaRPr lang="en-US" b="0"/>
        </a:p>
      </dgm:t>
    </dgm:pt>
    <dgm:pt modelId="{D0733C6F-514D-4273-B11C-6BEA5150DFD6}" type="parTrans" cxnId="{2EF8A7E1-31EF-424D-AD21-69185CA0C9B5}">
      <dgm:prSet/>
      <dgm:spPr/>
      <dgm:t>
        <a:bodyPr/>
        <a:lstStyle/>
        <a:p>
          <a:endParaRPr lang="en-US"/>
        </a:p>
      </dgm:t>
    </dgm:pt>
    <dgm:pt modelId="{483AED6B-B3BF-4337-99F9-82BEA9C9438A}" type="sibTrans" cxnId="{2EF8A7E1-31EF-424D-AD21-69185CA0C9B5}">
      <dgm:prSet/>
      <dgm:spPr/>
      <dgm:t>
        <a:bodyPr/>
        <a:lstStyle/>
        <a:p>
          <a:endParaRPr lang="en-US"/>
        </a:p>
      </dgm:t>
    </dgm:pt>
    <dgm:pt modelId="{127EF536-D114-4FF4-A87A-E2293A56B785}">
      <dgm:prSet phldr="0"/>
      <dgm:spPr/>
      <dgm:t>
        <a:bodyPr/>
        <a:lstStyle/>
        <a:p>
          <a:r>
            <a:rPr lang="en-US" b="0">
              <a:latin typeface="Calibri Light" panose="020F0302020204030204"/>
            </a:rPr>
            <a:t>Value-Based Healthcare </a:t>
          </a:r>
        </a:p>
      </dgm:t>
    </dgm:pt>
    <dgm:pt modelId="{6A292FFA-7D71-47DC-9DE9-9846187E5D85}" type="parTrans" cxnId="{DE897680-816C-4B26-A235-0FB5A9E96C9D}">
      <dgm:prSet/>
      <dgm:spPr/>
    </dgm:pt>
    <dgm:pt modelId="{589CB2DF-ABA5-433C-8E77-4D40788A9E7D}" type="sibTrans" cxnId="{DE897680-816C-4B26-A235-0FB5A9E96C9D}">
      <dgm:prSet/>
      <dgm:spPr/>
    </dgm:pt>
    <dgm:pt modelId="{6448B579-5C8E-4DEA-8144-481B968A27EA}">
      <dgm:prSet phldr="0"/>
      <dgm:spPr/>
      <dgm:t>
        <a:bodyPr/>
        <a:lstStyle/>
        <a:p>
          <a:r>
            <a:rPr lang="en-US" b="0">
              <a:latin typeface="Calibri Light" panose="020F0302020204030204"/>
            </a:rPr>
            <a:t>Procurement </a:t>
          </a:r>
        </a:p>
      </dgm:t>
    </dgm:pt>
    <dgm:pt modelId="{01BC6B1F-2305-4C73-B4CA-FCDFAD6B5BAA}" type="parTrans" cxnId="{40831C1C-0586-49BD-836C-B023977A4B67}">
      <dgm:prSet/>
      <dgm:spPr/>
    </dgm:pt>
    <dgm:pt modelId="{5CECBE34-E87B-464C-AF0E-0D28C8DD9F7E}" type="sibTrans" cxnId="{40831C1C-0586-49BD-836C-B023977A4B67}">
      <dgm:prSet/>
      <dgm:spPr/>
    </dgm:pt>
    <dgm:pt modelId="{2281BA58-823A-4610-A8C0-279FBE818D61}">
      <dgm:prSet phldr="0"/>
      <dgm:spPr/>
      <dgm:t>
        <a:bodyPr/>
        <a:lstStyle/>
        <a:p>
          <a:pPr>
            <a:defRPr b="1"/>
          </a:pPr>
          <a:r>
            <a:rPr lang="en-US" b="1">
              <a:latin typeface="Calibri Light" panose="020F0302020204030204"/>
            </a:rPr>
            <a:t>Social</a:t>
          </a:r>
        </a:p>
      </dgm:t>
    </dgm:pt>
    <dgm:pt modelId="{0D439B7D-FD2C-43DF-957E-9E90FB849B51}" type="parTrans" cxnId="{6C7B1324-CC30-4B90-8F19-3B33F716B60D}">
      <dgm:prSet/>
      <dgm:spPr/>
    </dgm:pt>
    <dgm:pt modelId="{433FAE18-6A81-4287-8ACA-59EB25FE8AF1}" type="sibTrans" cxnId="{6C7B1324-CC30-4B90-8F19-3B33F716B60D}">
      <dgm:prSet/>
      <dgm:spPr/>
    </dgm:pt>
    <dgm:pt modelId="{5CC10983-38EF-496B-8A04-141E4B307E8D}">
      <dgm:prSet phldr="0"/>
      <dgm:spPr/>
      <dgm:t>
        <a:bodyPr/>
        <a:lstStyle/>
        <a:p>
          <a:r>
            <a:rPr lang="en-US">
              <a:latin typeface="Calibri Light" panose="020F0302020204030204"/>
            </a:rPr>
            <a:t>Public Awareness </a:t>
          </a:r>
        </a:p>
      </dgm:t>
    </dgm:pt>
    <dgm:pt modelId="{B9737E61-D174-4BFB-BCBD-F43C110CDAA5}" type="parTrans" cxnId="{0EC2A1F7-86B5-4D35-850E-69652A1B07E4}">
      <dgm:prSet/>
      <dgm:spPr/>
    </dgm:pt>
    <dgm:pt modelId="{F2ABF6C1-6C8C-4F7A-B1B0-768B5C6942FF}" type="sibTrans" cxnId="{0EC2A1F7-86B5-4D35-850E-69652A1B07E4}">
      <dgm:prSet/>
      <dgm:spPr/>
    </dgm:pt>
    <dgm:pt modelId="{8EEA43E4-B281-4BC4-AE7B-F9ABE9372F0D}">
      <dgm:prSet phldr="0"/>
      <dgm:spPr/>
      <dgm:t>
        <a:bodyPr/>
        <a:lstStyle/>
        <a:p>
          <a:r>
            <a:rPr lang="en-US">
              <a:latin typeface="Calibri Light" panose="020F0302020204030204"/>
            </a:rPr>
            <a:t>Health Inequity </a:t>
          </a:r>
        </a:p>
      </dgm:t>
    </dgm:pt>
    <dgm:pt modelId="{77D718AF-A4C8-4A50-AE88-4AB80F99EFB7}" type="parTrans" cxnId="{2A617DEE-016D-4A91-9CC7-64C9F62CD2AD}">
      <dgm:prSet/>
      <dgm:spPr/>
    </dgm:pt>
    <dgm:pt modelId="{7433BA58-B0A1-438F-B849-3F5B2977217F}" type="sibTrans" cxnId="{2A617DEE-016D-4A91-9CC7-64C9F62CD2AD}">
      <dgm:prSet/>
      <dgm:spPr/>
    </dgm:pt>
    <dgm:pt modelId="{7DA11B6E-D321-47B5-98E0-3B3C18764784}">
      <dgm:prSet phldr="0"/>
      <dgm:spPr/>
      <dgm:t>
        <a:bodyPr/>
        <a:lstStyle/>
        <a:p>
          <a:r>
            <a:rPr lang="en-US">
              <a:latin typeface="Calibri Light" panose="020F0302020204030204"/>
            </a:rPr>
            <a:t>Staff Buy-in</a:t>
          </a:r>
        </a:p>
      </dgm:t>
    </dgm:pt>
    <dgm:pt modelId="{367EAA7B-DB53-41BE-BE02-DE6393A043E1}" type="parTrans" cxnId="{1C0B79FF-66A7-46A1-9785-5E7408416BE2}">
      <dgm:prSet/>
      <dgm:spPr/>
    </dgm:pt>
    <dgm:pt modelId="{9E5B7C7A-78E1-4E8F-96DE-6F9FDBD81A78}" type="sibTrans" cxnId="{1C0B79FF-66A7-46A1-9785-5E7408416BE2}">
      <dgm:prSet/>
      <dgm:spPr/>
    </dgm:pt>
    <dgm:pt modelId="{82116018-C04E-48DA-A408-4BA7FAC28BDE}">
      <dgm:prSet phldr="0"/>
      <dgm:spPr/>
      <dgm:t>
        <a:bodyPr/>
        <a:lstStyle/>
        <a:p>
          <a:pPr>
            <a:defRPr b="1"/>
          </a:pPr>
          <a:r>
            <a:rPr lang="en-US" sz="2200" b="0">
              <a:latin typeface="Calibri Light" panose="020F0302020204030204"/>
            </a:rPr>
            <a:t>Technological </a:t>
          </a:r>
          <a:endParaRPr lang="en-US" sz="2200">
            <a:latin typeface="Calibri Light" panose="020F0302020204030204"/>
          </a:endParaRPr>
        </a:p>
      </dgm:t>
    </dgm:pt>
    <dgm:pt modelId="{0651EF69-1854-4E76-949C-D1FF22E8F6B1}" type="parTrans" cxnId="{7CE59782-D8BA-4CFA-8FBC-F65B90EA8A3C}">
      <dgm:prSet/>
      <dgm:spPr/>
    </dgm:pt>
    <dgm:pt modelId="{EF38E106-A76F-4F20-AD6E-F9D61AC1AD83}" type="sibTrans" cxnId="{7CE59782-D8BA-4CFA-8FBC-F65B90EA8A3C}">
      <dgm:prSet/>
      <dgm:spPr/>
    </dgm:pt>
    <dgm:pt modelId="{5B677384-A601-4F24-AEEC-C492FD6B46E3}">
      <dgm:prSet phldr="0"/>
      <dgm:spPr/>
      <dgm:t>
        <a:bodyPr/>
        <a:lstStyle/>
        <a:p>
          <a:r>
            <a:rPr lang="en-US" sz="1800" b="0">
              <a:latin typeface="Calibri Light" panose="020F0302020204030204"/>
            </a:rPr>
            <a:t>Point of Care (POCT) Advancement </a:t>
          </a:r>
        </a:p>
      </dgm:t>
    </dgm:pt>
    <dgm:pt modelId="{CD51CFDB-C230-4490-B686-FB68FC0F498E}" type="parTrans" cxnId="{18CD1C7C-D065-43FB-B047-A3CB430EA2B5}">
      <dgm:prSet/>
      <dgm:spPr/>
    </dgm:pt>
    <dgm:pt modelId="{20D6D82A-32AD-48DB-8211-3F3ECB335F1A}" type="sibTrans" cxnId="{18CD1C7C-D065-43FB-B047-A3CB430EA2B5}">
      <dgm:prSet/>
      <dgm:spPr/>
    </dgm:pt>
    <dgm:pt modelId="{67F988D7-3F4D-4D6E-A76F-55E0AD48F28F}">
      <dgm:prSet phldr="0"/>
      <dgm:spPr/>
      <dgm:t>
        <a:bodyPr/>
        <a:lstStyle/>
        <a:p>
          <a:r>
            <a:rPr lang="en-US" sz="1800" b="0">
              <a:latin typeface="Calibri Light" panose="020F0302020204030204"/>
            </a:rPr>
            <a:t>EPCR Integration </a:t>
          </a:r>
        </a:p>
      </dgm:t>
    </dgm:pt>
    <dgm:pt modelId="{6977CA3E-DF0A-4499-B7C8-56949BE216AA}" type="parTrans" cxnId="{1B38903C-DA44-4255-915B-DEC25F6460E0}">
      <dgm:prSet/>
      <dgm:spPr/>
    </dgm:pt>
    <dgm:pt modelId="{1DF85CCE-A706-4EA3-8916-C5D16B19A9AD}" type="sibTrans" cxnId="{1B38903C-DA44-4255-915B-DEC25F6460E0}">
      <dgm:prSet/>
      <dgm:spPr/>
    </dgm:pt>
    <dgm:pt modelId="{96631FC5-4683-4D22-B889-2A11EA675B23}">
      <dgm:prSet phldr="0"/>
      <dgm:spPr/>
      <dgm:t>
        <a:bodyPr/>
        <a:lstStyle/>
        <a:p>
          <a:r>
            <a:rPr lang="en-US" sz="1800" b="0">
              <a:latin typeface="Calibri Light" panose="020F0302020204030204"/>
            </a:rPr>
            <a:t>Accuracy </a:t>
          </a:r>
        </a:p>
      </dgm:t>
    </dgm:pt>
    <dgm:pt modelId="{693FDD63-0B01-4B4C-83A0-FF228FAAA1B7}" type="parTrans" cxnId="{C920CE7C-EBD2-4DE6-AA1E-C6AA73F14B15}">
      <dgm:prSet/>
      <dgm:spPr/>
    </dgm:pt>
    <dgm:pt modelId="{B6F6872B-DF30-4BB3-A1D5-19FDF9D28E90}" type="sibTrans" cxnId="{C920CE7C-EBD2-4DE6-AA1E-C6AA73F14B15}">
      <dgm:prSet/>
      <dgm:spPr/>
    </dgm:pt>
    <dgm:pt modelId="{F093885A-C10F-4B82-9158-95875847973B}">
      <dgm:prSet phldr="0"/>
      <dgm:spPr/>
      <dgm:t>
        <a:bodyPr/>
        <a:lstStyle/>
        <a:p>
          <a:pPr>
            <a:defRPr b="1"/>
          </a:pPr>
          <a:r>
            <a:rPr lang="en-US" sz="2200" b="0">
              <a:latin typeface="Calibri Light" panose="020F0302020204030204"/>
            </a:rPr>
            <a:t>Environmental </a:t>
          </a:r>
        </a:p>
      </dgm:t>
    </dgm:pt>
    <dgm:pt modelId="{E9274EDC-1B2A-4DCD-871A-0A94C150E30B}" type="parTrans" cxnId="{AE36946B-09BC-482E-922C-FFAE831EE807}">
      <dgm:prSet/>
      <dgm:spPr/>
    </dgm:pt>
    <dgm:pt modelId="{F01D917C-BEA7-487C-937B-2346BB902B7E}" type="sibTrans" cxnId="{AE36946B-09BC-482E-922C-FFAE831EE807}">
      <dgm:prSet/>
      <dgm:spPr/>
    </dgm:pt>
    <dgm:pt modelId="{F64DB190-C484-4A25-9195-3B5FDB392FB8}">
      <dgm:prSet phldr="0"/>
      <dgm:spPr/>
      <dgm:t>
        <a:bodyPr/>
        <a:lstStyle/>
        <a:p>
          <a:r>
            <a:rPr lang="en-US" sz="1800" b="0">
              <a:latin typeface="Calibri Light" panose="020F0302020204030204"/>
            </a:rPr>
            <a:t>Waste Management </a:t>
          </a:r>
        </a:p>
      </dgm:t>
    </dgm:pt>
    <dgm:pt modelId="{E820898D-0BFF-43CB-A885-770374A25AB2}" type="parTrans" cxnId="{1612570A-7629-4555-9A1F-84A58C9F9CA3}">
      <dgm:prSet/>
      <dgm:spPr/>
    </dgm:pt>
    <dgm:pt modelId="{A1AA2CEE-E97A-4F91-916D-3795BD5DD101}" type="sibTrans" cxnId="{1612570A-7629-4555-9A1F-84A58C9F9CA3}">
      <dgm:prSet/>
      <dgm:spPr/>
    </dgm:pt>
    <dgm:pt modelId="{99EB0D17-A071-4127-AD53-AE66C58C0F62}">
      <dgm:prSet phldr="0"/>
      <dgm:spPr/>
      <dgm:t>
        <a:bodyPr/>
        <a:lstStyle/>
        <a:p>
          <a:r>
            <a:rPr lang="en-US" sz="1800" b="0">
              <a:latin typeface="Calibri Light" panose="020F0302020204030204"/>
            </a:rPr>
            <a:t>Reducing "Carbon Miles" </a:t>
          </a:r>
        </a:p>
      </dgm:t>
    </dgm:pt>
    <dgm:pt modelId="{BD27CCDB-ABF9-44E1-AC04-CC97936947E3}" type="parTrans" cxnId="{9C178249-0074-445C-B824-897ADD92C522}">
      <dgm:prSet/>
      <dgm:spPr/>
    </dgm:pt>
    <dgm:pt modelId="{ECC7DCE2-6222-445D-92A1-70399E5304A1}" type="sibTrans" cxnId="{9C178249-0074-445C-B824-897ADD92C522}">
      <dgm:prSet/>
      <dgm:spPr/>
    </dgm:pt>
    <dgm:pt modelId="{A4C65243-F070-4405-9280-8594B473D25C}">
      <dgm:prSet phldr="0"/>
      <dgm:spPr/>
      <dgm:t>
        <a:bodyPr/>
        <a:lstStyle/>
        <a:p>
          <a:pPr>
            <a:defRPr b="1"/>
          </a:pPr>
          <a:r>
            <a:rPr lang="en-US" sz="2200" b="0">
              <a:latin typeface="Calibri Light" panose="020F0302020204030204"/>
            </a:rPr>
            <a:t>Legal </a:t>
          </a:r>
        </a:p>
      </dgm:t>
    </dgm:pt>
    <dgm:pt modelId="{7F29CA55-A3D5-497C-AC35-DA4A8A41129D}" type="parTrans" cxnId="{A9FD339E-F152-4EDB-B981-75EA8B412F5E}">
      <dgm:prSet/>
      <dgm:spPr/>
    </dgm:pt>
    <dgm:pt modelId="{83CB4AC6-60C4-4CB4-8EF2-4CA113F6F42D}" type="sibTrans" cxnId="{A9FD339E-F152-4EDB-B981-75EA8B412F5E}">
      <dgm:prSet/>
      <dgm:spPr/>
    </dgm:pt>
    <dgm:pt modelId="{6A6EBF79-48BB-48ED-B0FC-4B1789C14829}">
      <dgm:prSet phldr="0"/>
      <dgm:spPr/>
      <dgm:t>
        <a:bodyPr/>
        <a:lstStyle/>
        <a:p>
          <a:r>
            <a:rPr lang="en-US" sz="1800" b="0">
              <a:latin typeface="Calibri Light" panose="020F0302020204030204"/>
            </a:rPr>
            <a:t>NICE Compliance </a:t>
          </a:r>
        </a:p>
      </dgm:t>
    </dgm:pt>
    <dgm:pt modelId="{C57D1E37-4C56-4D41-B1D5-EBD19704FB4C}" type="parTrans" cxnId="{9A7A80CF-096E-40E9-AD30-012548B60292}">
      <dgm:prSet/>
      <dgm:spPr/>
    </dgm:pt>
    <dgm:pt modelId="{BAEFCE4C-086D-4A68-908A-C76441272F31}" type="sibTrans" cxnId="{9A7A80CF-096E-40E9-AD30-012548B60292}">
      <dgm:prSet/>
      <dgm:spPr/>
    </dgm:pt>
    <dgm:pt modelId="{8AF7B09D-4D21-4BC1-B309-A3AE3CCCEC61}">
      <dgm:prSet phldr="0"/>
      <dgm:spPr/>
      <dgm:t>
        <a:bodyPr/>
        <a:lstStyle/>
        <a:p>
          <a:r>
            <a:rPr lang="en-US" sz="1800" b="0">
              <a:latin typeface="Calibri Light" panose="020F0302020204030204"/>
            </a:rPr>
            <a:t>MHRA Standards </a:t>
          </a:r>
        </a:p>
      </dgm:t>
    </dgm:pt>
    <dgm:pt modelId="{4BDCB421-AF8A-4064-8A55-880492F2436A}" type="parTrans" cxnId="{9F85CA7D-3B1C-436C-8F5E-7E17F0C3D855}">
      <dgm:prSet/>
      <dgm:spPr/>
    </dgm:pt>
    <dgm:pt modelId="{6CF3D4B1-5BB7-4A80-B6AA-8F8E314BFF13}" type="sibTrans" cxnId="{9F85CA7D-3B1C-436C-8F5E-7E17F0C3D855}">
      <dgm:prSet/>
      <dgm:spPr/>
    </dgm:pt>
    <dgm:pt modelId="{6A4AB009-6A44-4205-9169-279994CA8DF0}">
      <dgm:prSet phldr="0"/>
      <dgm:spPr/>
      <dgm:t>
        <a:bodyPr/>
        <a:lstStyle/>
        <a:p>
          <a:pPr rtl="0"/>
          <a:r>
            <a:rPr lang="en-US" sz="1800" b="0">
              <a:latin typeface="Calibri Light" panose="020F0302020204030204"/>
            </a:rPr>
            <a:t>Duty of Candor </a:t>
          </a:r>
        </a:p>
      </dgm:t>
    </dgm:pt>
    <dgm:pt modelId="{95CB4CEF-9F91-438C-8D89-D699BEF0C576}" type="parTrans" cxnId="{729BEF20-B39E-411B-BC79-4D5B1516A6B9}">
      <dgm:prSet/>
      <dgm:spPr/>
    </dgm:pt>
    <dgm:pt modelId="{62575846-FC39-4FBA-B764-DAC3A7723B44}" type="sibTrans" cxnId="{729BEF20-B39E-411B-BC79-4D5B1516A6B9}">
      <dgm:prSet/>
      <dgm:spPr/>
    </dgm:pt>
    <dgm:pt modelId="{C34C9EA0-1FC0-4DA2-B341-691A83ED93A6}" type="pres">
      <dgm:prSet presAssocID="{1A211362-1B70-42C4-A047-A565B6D31780}" presName="root" presStyleCnt="0">
        <dgm:presLayoutVars>
          <dgm:chMax/>
          <dgm:chPref/>
          <dgm:animLvl val="lvl"/>
        </dgm:presLayoutVars>
      </dgm:prSet>
      <dgm:spPr/>
    </dgm:pt>
    <dgm:pt modelId="{A7F433A6-5BFB-4844-A5F5-662E20B80A74}" type="pres">
      <dgm:prSet presAssocID="{1A211362-1B70-42C4-A047-A565B6D31780}" presName="divider" presStyleLbl="fgAcc1" presStyleIdx="0" presStyleCnt="1"/>
      <dgm:spPr/>
    </dgm:pt>
    <dgm:pt modelId="{3516E7CE-A60A-4AC2-9CDF-C9E6085B719E}" type="pres">
      <dgm:prSet presAssocID="{1A211362-1B70-42C4-A047-A565B6D31780}" presName="nodes" presStyleCnt="0">
        <dgm:presLayoutVars>
          <dgm:chMax/>
          <dgm:chPref/>
          <dgm:animLvl val="lvl"/>
        </dgm:presLayoutVars>
      </dgm:prSet>
      <dgm:spPr/>
    </dgm:pt>
    <dgm:pt modelId="{AA0B3C75-37D6-4346-A905-6AE2EAF1C704}" type="pres">
      <dgm:prSet presAssocID="{2C557ED9-1150-4BA1-AF69-8D6BFD962A53}" presName="composite" presStyleCnt="0"/>
      <dgm:spPr/>
    </dgm:pt>
    <dgm:pt modelId="{511A76FF-0378-446E-9D40-5510DA75002D}" type="pres">
      <dgm:prSet presAssocID="{2C557ED9-1150-4BA1-AF69-8D6BFD962A53}" presName="L1TextContainer" presStyleLbl="alignNode1" presStyleIdx="0" presStyleCnt="6">
        <dgm:presLayoutVars>
          <dgm:chMax val="1"/>
          <dgm:chPref val="1"/>
          <dgm:bulletEnabled val="1"/>
        </dgm:presLayoutVars>
      </dgm:prSet>
      <dgm:spPr/>
    </dgm:pt>
    <dgm:pt modelId="{D6CD6BC3-E8A4-42E4-B55E-EC6D96DD6E23}" type="pres">
      <dgm:prSet presAssocID="{2C557ED9-1150-4BA1-AF69-8D6BFD962A53}" presName="L2TextContainerWrapper" presStyleCnt="0">
        <dgm:presLayoutVars>
          <dgm:bulletEnabled val="1"/>
        </dgm:presLayoutVars>
      </dgm:prSet>
      <dgm:spPr/>
    </dgm:pt>
    <dgm:pt modelId="{8E8F805F-EB1C-42E3-96E2-E6C6D7A6EDF3}" type="pres">
      <dgm:prSet presAssocID="{2C557ED9-1150-4BA1-AF69-8D6BFD962A53}" presName="L2TextContainer" presStyleLbl="bgAccFollowNode1" presStyleIdx="0" presStyleCnt="6"/>
      <dgm:spPr/>
    </dgm:pt>
    <dgm:pt modelId="{36F5BEAC-FCBA-4A17-AC26-FEE988C0AB7F}" type="pres">
      <dgm:prSet presAssocID="{2C557ED9-1150-4BA1-AF69-8D6BFD962A53}" presName="FlexibleEmptyPlaceHolder" presStyleCnt="0"/>
      <dgm:spPr/>
    </dgm:pt>
    <dgm:pt modelId="{A1012B90-8F08-4D74-A105-8826187F928F}" type="pres">
      <dgm:prSet presAssocID="{2C557ED9-1150-4BA1-AF69-8D6BFD962A53}" presName="ConnectLine" presStyleLbl="sibTrans1D1" presStyleIdx="0" presStyleCnt="6"/>
      <dgm:spPr/>
    </dgm:pt>
    <dgm:pt modelId="{A34F2853-95C1-4967-B87A-BB3F24F2B912}" type="pres">
      <dgm:prSet presAssocID="{2C557ED9-1150-4BA1-AF69-8D6BFD962A53}" presName="ConnectorPoint" presStyleLbl="node1" presStyleIdx="0"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C637E0D4-B136-49D0-A123-988ED9866743}" type="pres">
      <dgm:prSet presAssocID="{2C557ED9-1150-4BA1-AF69-8D6BFD962A53}" presName="EmptyPlaceHolder" presStyleCnt="0"/>
      <dgm:spPr/>
    </dgm:pt>
    <dgm:pt modelId="{FFE3A202-EDE3-4FAC-B51D-2C5103D60C6C}" type="pres">
      <dgm:prSet presAssocID="{C9AB3BC9-BB3E-4137-A605-4BB4C0B25CEA}" presName="spaceBetweenRectangles" presStyleCnt="0"/>
      <dgm:spPr/>
    </dgm:pt>
    <dgm:pt modelId="{FA7C7D0D-03EE-4D5F-AE26-154478F4BA34}" type="pres">
      <dgm:prSet presAssocID="{191F9C07-EAC1-4128-8D6A-839ADB927486}" presName="composite" presStyleCnt="0"/>
      <dgm:spPr/>
    </dgm:pt>
    <dgm:pt modelId="{FCEA39D0-25EE-47D8-AAFD-5C344CED6547}" type="pres">
      <dgm:prSet presAssocID="{191F9C07-EAC1-4128-8D6A-839ADB927486}" presName="L1TextContainer" presStyleLbl="alignNode1" presStyleIdx="1" presStyleCnt="6">
        <dgm:presLayoutVars>
          <dgm:chMax val="1"/>
          <dgm:chPref val="1"/>
          <dgm:bulletEnabled val="1"/>
        </dgm:presLayoutVars>
      </dgm:prSet>
      <dgm:spPr/>
    </dgm:pt>
    <dgm:pt modelId="{1F0ACB20-6233-4FA3-97E6-02DD65FC944C}" type="pres">
      <dgm:prSet presAssocID="{191F9C07-EAC1-4128-8D6A-839ADB927486}" presName="L2TextContainerWrapper" presStyleCnt="0">
        <dgm:presLayoutVars>
          <dgm:bulletEnabled val="1"/>
        </dgm:presLayoutVars>
      </dgm:prSet>
      <dgm:spPr/>
    </dgm:pt>
    <dgm:pt modelId="{B6AF1152-F148-425D-BAE3-8CA9EFF7F390}" type="pres">
      <dgm:prSet presAssocID="{191F9C07-EAC1-4128-8D6A-839ADB927486}" presName="L2TextContainer" presStyleLbl="bgAccFollowNode1" presStyleIdx="1" presStyleCnt="6"/>
      <dgm:spPr/>
    </dgm:pt>
    <dgm:pt modelId="{F99503BA-EB77-4124-A6B2-BAA5708569BC}" type="pres">
      <dgm:prSet presAssocID="{191F9C07-EAC1-4128-8D6A-839ADB927486}" presName="FlexibleEmptyPlaceHolder" presStyleCnt="0"/>
      <dgm:spPr/>
    </dgm:pt>
    <dgm:pt modelId="{EE904366-CAE5-4EC8-8293-D1AADD1733BF}" type="pres">
      <dgm:prSet presAssocID="{191F9C07-EAC1-4128-8D6A-839ADB927486}" presName="ConnectLine" presStyleLbl="sibTrans1D1" presStyleIdx="1" presStyleCnt="6"/>
      <dgm:spPr/>
    </dgm:pt>
    <dgm:pt modelId="{99F2C236-285E-4139-A471-D646468BE65C}" type="pres">
      <dgm:prSet presAssocID="{191F9C07-EAC1-4128-8D6A-839ADB927486}" presName="ConnectorPoint" presStyleLbl="node1" presStyleIdx="1"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C674139E-815B-46F9-BC1A-CD836C0E04A4}" type="pres">
      <dgm:prSet presAssocID="{191F9C07-EAC1-4128-8D6A-839ADB927486}" presName="EmptyPlaceHolder" presStyleCnt="0"/>
      <dgm:spPr/>
    </dgm:pt>
    <dgm:pt modelId="{C9EDFEE6-4641-40A8-97F7-F74182DFC7EA}" type="pres">
      <dgm:prSet presAssocID="{BBED3FC4-EC7B-451E-9108-8A6D4880F02F}" presName="spaceBetweenRectangles" presStyleCnt="0"/>
      <dgm:spPr/>
    </dgm:pt>
    <dgm:pt modelId="{7E2743F8-4AB1-483E-B12D-50C8F5DF435C}" type="pres">
      <dgm:prSet presAssocID="{2281BA58-823A-4610-A8C0-279FBE818D61}" presName="composite" presStyleCnt="0"/>
      <dgm:spPr/>
    </dgm:pt>
    <dgm:pt modelId="{D1D3793F-EF8B-4B6E-88C5-7E844CA30109}" type="pres">
      <dgm:prSet presAssocID="{2281BA58-823A-4610-A8C0-279FBE818D61}" presName="L1TextContainer" presStyleLbl="alignNode1" presStyleIdx="2" presStyleCnt="6">
        <dgm:presLayoutVars>
          <dgm:chMax val="1"/>
          <dgm:chPref val="1"/>
          <dgm:bulletEnabled val="1"/>
        </dgm:presLayoutVars>
      </dgm:prSet>
      <dgm:spPr/>
    </dgm:pt>
    <dgm:pt modelId="{29FF13E2-287A-4447-93FD-07DF5C5B7A39}" type="pres">
      <dgm:prSet presAssocID="{2281BA58-823A-4610-A8C0-279FBE818D61}" presName="L2TextContainerWrapper" presStyleCnt="0">
        <dgm:presLayoutVars>
          <dgm:bulletEnabled val="1"/>
        </dgm:presLayoutVars>
      </dgm:prSet>
      <dgm:spPr/>
    </dgm:pt>
    <dgm:pt modelId="{70393C15-CEF1-4AF2-B36B-62ABFD44F4FA}" type="pres">
      <dgm:prSet presAssocID="{2281BA58-823A-4610-A8C0-279FBE818D61}" presName="L2TextContainer" presStyleLbl="bgAccFollowNode1" presStyleIdx="2" presStyleCnt="6"/>
      <dgm:spPr/>
    </dgm:pt>
    <dgm:pt modelId="{42C74B9B-BB69-4F26-9A2B-636D4BE1EBA1}" type="pres">
      <dgm:prSet presAssocID="{2281BA58-823A-4610-A8C0-279FBE818D61}" presName="FlexibleEmptyPlaceHolder" presStyleCnt="0"/>
      <dgm:spPr/>
    </dgm:pt>
    <dgm:pt modelId="{C43B8B1F-B03E-47CF-AE63-02F2A930DE06}" type="pres">
      <dgm:prSet presAssocID="{2281BA58-823A-4610-A8C0-279FBE818D61}" presName="ConnectLine" presStyleLbl="sibTrans1D1" presStyleIdx="2" presStyleCnt="6"/>
      <dgm:spPr/>
    </dgm:pt>
    <dgm:pt modelId="{AE143245-2A7E-4C4D-A601-3750741335FA}" type="pres">
      <dgm:prSet presAssocID="{2281BA58-823A-4610-A8C0-279FBE818D61}" presName="ConnectorPoint" presStyleLbl="node1" presStyleIdx="2"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87A17A20-2C8A-41DB-BE26-DC4291991220}" type="pres">
      <dgm:prSet presAssocID="{2281BA58-823A-4610-A8C0-279FBE818D61}" presName="EmptyPlaceHolder" presStyleCnt="0"/>
      <dgm:spPr/>
    </dgm:pt>
    <dgm:pt modelId="{0754B100-CCBB-4C31-8772-5B76D68418DD}" type="pres">
      <dgm:prSet presAssocID="{433FAE18-6A81-4287-8ACA-59EB25FE8AF1}" presName="spaceBetweenRectangles" presStyleCnt="0"/>
      <dgm:spPr/>
    </dgm:pt>
    <dgm:pt modelId="{B57ED4F4-4415-4757-A847-FA644921E7F3}" type="pres">
      <dgm:prSet presAssocID="{82116018-C04E-48DA-A408-4BA7FAC28BDE}" presName="composite" presStyleCnt="0"/>
      <dgm:spPr/>
    </dgm:pt>
    <dgm:pt modelId="{84F76640-BCF3-43C3-8BEC-795A7DAD29D1}" type="pres">
      <dgm:prSet presAssocID="{82116018-C04E-48DA-A408-4BA7FAC28BDE}" presName="L1TextContainer" presStyleLbl="alignNode1" presStyleIdx="3" presStyleCnt="6">
        <dgm:presLayoutVars>
          <dgm:chMax val="1"/>
          <dgm:chPref val="1"/>
          <dgm:bulletEnabled val="1"/>
        </dgm:presLayoutVars>
      </dgm:prSet>
      <dgm:spPr/>
    </dgm:pt>
    <dgm:pt modelId="{C01C060B-877F-4D63-9CB0-483D49E7BD39}" type="pres">
      <dgm:prSet presAssocID="{82116018-C04E-48DA-A408-4BA7FAC28BDE}" presName="L2TextContainerWrapper" presStyleCnt="0">
        <dgm:presLayoutVars>
          <dgm:bulletEnabled val="1"/>
        </dgm:presLayoutVars>
      </dgm:prSet>
      <dgm:spPr/>
    </dgm:pt>
    <dgm:pt modelId="{27D7FA8F-E04B-499A-813B-3B05EA4E396B}" type="pres">
      <dgm:prSet presAssocID="{82116018-C04E-48DA-A408-4BA7FAC28BDE}" presName="L2TextContainer" presStyleLbl="bgAccFollowNode1" presStyleIdx="3" presStyleCnt="6"/>
      <dgm:spPr/>
    </dgm:pt>
    <dgm:pt modelId="{122E3A33-E8E9-4F6F-8ECB-CFC817FAD131}" type="pres">
      <dgm:prSet presAssocID="{82116018-C04E-48DA-A408-4BA7FAC28BDE}" presName="FlexibleEmptyPlaceHolder" presStyleCnt="0"/>
      <dgm:spPr/>
    </dgm:pt>
    <dgm:pt modelId="{4679F504-7FFD-436A-A6A2-CDC206D3B701}" type="pres">
      <dgm:prSet presAssocID="{82116018-C04E-48DA-A408-4BA7FAC28BDE}" presName="ConnectLine" presStyleLbl="sibTrans1D1" presStyleIdx="3" presStyleCnt="6"/>
      <dgm:spPr/>
    </dgm:pt>
    <dgm:pt modelId="{F1D6A205-C4A8-4B2A-A5BE-A968E6A7172B}" type="pres">
      <dgm:prSet presAssocID="{82116018-C04E-48DA-A408-4BA7FAC28BDE}" presName="ConnectorPoint" presStyleLbl="node1" presStyleIdx="3"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6799C78D-89FA-4698-809E-B861B3CC3FED}" type="pres">
      <dgm:prSet presAssocID="{82116018-C04E-48DA-A408-4BA7FAC28BDE}" presName="EmptyPlaceHolder" presStyleCnt="0"/>
      <dgm:spPr/>
    </dgm:pt>
    <dgm:pt modelId="{444D8136-53EE-4265-9562-69FBBE3F6E8C}" type="pres">
      <dgm:prSet presAssocID="{EF38E106-A76F-4F20-AD6E-F9D61AC1AD83}" presName="spaceBetweenRectangles" presStyleCnt="0"/>
      <dgm:spPr/>
    </dgm:pt>
    <dgm:pt modelId="{C601EB19-D624-4980-9B65-5AC14BF6087A}" type="pres">
      <dgm:prSet presAssocID="{F093885A-C10F-4B82-9158-95875847973B}" presName="composite" presStyleCnt="0"/>
      <dgm:spPr/>
    </dgm:pt>
    <dgm:pt modelId="{C7A4BE54-4475-41FB-91E8-0B4A11946B87}" type="pres">
      <dgm:prSet presAssocID="{F093885A-C10F-4B82-9158-95875847973B}" presName="L1TextContainer" presStyleLbl="alignNode1" presStyleIdx="4" presStyleCnt="6">
        <dgm:presLayoutVars>
          <dgm:chMax val="1"/>
          <dgm:chPref val="1"/>
          <dgm:bulletEnabled val="1"/>
        </dgm:presLayoutVars>
      </dgm:prSet>
      <dgm:spPr/>
    </dgm:pt>
    <dgm:pt modelId="{5989E8A0-F454-4000-A51F-D943B4EC0FC9}" type="pres">
      <dgm:prSet presAssocID="{F093885A-C10F-4B82-9158-95875847973B}" presName="L2TextContainerWrapper" presStyleCnt="0">
        <dgm:presLayoutVars>
          <dgm:bulletEnabled val="1"/>
        </dgm:presLayoutVars>
      </dgm:prSet>
      <dgm:spPr/>
    </dgm:pt>
    <dgm:pt modelId="{3831F17D-8E2D-4E52-ACC6-DD15DFEF8A0E}" type="pres">
      <dgm:prSet presAssocID="{F093885A-C10F-4B82-9158-95875847973B}" presName="L2TextContainer" presStyleLbl="bgAccFollowNode1" presStyleIdx="4" presStyleCnt="6"/>
      <dgm:spPr/>
    </dgm:pt>
    <dgm:pt modelId="{3D357CF6-37AC-4697-B6CD-2534B8045C58}" type="pres">
      <dgm:prSet presAssocID="{F093885A-C10F-4B82-9158-95875847973B}" presName="FlexibleEmptyPlaceHolder" presStyleCnt="0"/>
      <dgm:spPr/>
    </dgm:pt>
    <dgm:pt modelId="{1B9B5260-EA52-45DC-8334-6F8E77DDA6FA}" type="pres">
      <dgm:prSet presAssocID="{F093885A-C10F-4B82-9158-95875847973B}" presName="ConnectLine" presStyleLbl="sibTrans1D1" presStyleIdx="4" presStyleCnt="6"/>
      <dgm:spPr/>
    </dgm:pt>
    <dgm:pt modelId="{8A47146C-11FC-40EB-9898-56272A1743F1}" type="pres">
      <dgm:prSet presAssocID="{F093885A-C10F-4B82-9158-95875847973B}" presName="ConnectorPoint" presStyleLbl="node1" presStyleIdx="4"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E3345B52-0BA5-4899-9C75-183E456129A5}" type="pres">
      <dgm:prSet presAssocID="{F093885A-C10F-4B82-9158-95875847973B}" presName="EmptyPlaceHolder" presStyleCnt="0"/>
      <dgm:spPr/>
    </dgm:pt>
    <dgm:pt modelId="{95C9DEAC-68BB-4992-B84F-2C51C8D14180}" type="pres">
      <dgm:prSet presAssocID="{F01D917C-BEA7-487C-937B-2346BB902B7E}" presName="spaceBetweenRectangles" presStyleCnt="0"/>
      <dgm:spPr/>
    </dgm:pt>
    <dgm:pt modelId="{45B72DC0-69E7-4C22-947B-38CCEE2169A9}" type="pres">
      <dgm:prSet presAssocID="{A4C65243-F070-4405-9280-8594B473D25C}" presName="composite" presStyleCnt="0"/>
      <dgm:spPr/>
    </dgm:pt>
    <dgm:pt modelId="{586D18B5-BFC9-472D-9C58-B21ECAE6DC82}" type="pres">
      <dgm:prSet presAssocID="{A4C65243-F070-4405-9280-8594B473D25C}" presName="L1TextContainer" presStyleLbl="alignNode1" presStyleIdx="5" presStyleCnt="6">
        <dgm:presLayoutVars>
          <dgm:chMax val="1"/>
          <dgm:chPref val="1"/>
          <dgm:bulletEnabled val="1"/>
        </dgm:presLayoutVars>
      </dgm:prSet>
      <dgm:spPr/>
    </dgm:pt>
    <dgm:pt modelId="{3342386C-B2ED-42B0-8762-073C4ACC2724}" type="pres">
      <dgm:prSet presAssocID="{A4C65243-F070-4405-9280-8594B473D25C}" presName="L2TextContainerWrapper" presStyleCnt="0">
        <dgm:presLayoutVars>
          <dgm:bulletEnabled val="1"/>
        </dgm:presLayoutVars>
      </dgm:prSet>
      <dgm:spPr/>
    </dgm:pt>
    <dgm:pt modelId="{E1D3A50D-B4E9-4234-9A77-5387710C349F}" type="pres">
      <dgm:prSet presAssocID="{A4C65243-F070-4405-9280-8594B473D25C}" presName="L2TextContainer" presStyleLbl="bgAccFollowNode1" presStyleIdx="5" presStyleCnt="6"/>
      <dgm:spPr/>
    </dgm:pt>
    <dgm:pt modelId="{60A66BBB-DD52-4EF1-B0D2-55AE44F74723}" type="pres">
      <dgm:prSet presAssocID="{A4C65243-F070-4405-9280-8594B473D25C}" presName="FlexibleEmptyPlaceHolder" presStyleCnt="0"/>
      <dgm:spPr/>
    </dgm:pt>
    <dgm:pt modelId="{378A087C-4D03-403E-8A5D-A3D43B0A8C86}" type="pres">
      <dgm:prSet presAssocID="{A4C65243-F070-4405-9280-8594B473D25C}" presName="ConnectLine" presStyleLbl="sibTrans1D1" presStyleIdx="5" presStyleCnt="6"/>
      <dgm:spPr/>
    </dgm:pt>
    <dgm:pt modelId="{89770425-9682-4271-B022-663841420022}" type="pres">
      <dgm:prSet presAssocID="{A4C65243-F070-4405-9280-8594B473D25C}" presName="ConnectorPoint" presStyleLbl="node1" presStyleIdx="5" presStyleCnt="6"/>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4F8CD485-590B-478A-A764-0F24D5FEE885}" type="pres">
      <dgm:prSet presAssocID="{A4C65243-F070-4405-9280-8594B473D25C}" presName="EmptyPlaceHolder" presStyleCnt="0"/>
      <dgm:spPr/>
    </dgm:pt>
  </dgm:ptLst>
  <dgm:cxnLst>
    <dgm:cxn modelId="{1612570A-7629-4555-9A1F-84A58C9F9CA3}" srcId="{F093885A-C10F-4B82-9158-95875847973B}" destId="{F64DB190-C484-4A25-9195-3B5FDB392FB8}" srcOrd="0" destOrd="0" parTransId="{E820898D-0BFF-43CB-A885-770374A25AB2}" sibTransId="{A1AA2CEE-E97A-4F91-916D-3795BD5DD101}"/>
    <dgm:cxn modelId="{0969CF11-1D21-422D-9BF2-728F68FD86EA}" type="presOf" srcId="{127EF536-D114-4FF4-A87A-E2293A56B785}" destId="{B6AF1152-F148-425D-BAE3-8CA9EFF7F390}" srcOrd="0" destOrd="1" presId="urn:microsoft.com/office/officeart/2017/3/layout/HorizontalLabelsTimeline"/>
    <dgm:cxn modelId="{4BE0D012-8E81-494F-9D53-14642A7C3E23}" type="presOf" srcId="{7DA11B6E-D321-47B5-98E0-3B3C18764784}" destId="{70393C15-CEF1-4AF2-B36B-62ABFD44F4FA}" srcOrd="0" destOrd="2" presId="urn:microsoft.com/office/officeart/2017/3/layout/HorizontalLabelsTimeline"/>
    <dgm:cxn modelId="{3E4EFB19-9587-4930-9F61-7AE0C5D66450}" type="presOf" srcId="{2C557ED9-1150-4BA1-AF69-8D6BFD962A53}" destId="{511A76FF-0378-446E-9D40-5510DA75002D}" srcOrd="0" destOrd="0" presId="urn:microsoft.com/office/officeart/2017/3/layout/HorizontalLabelsTimeline"/>
    <dgm:cxn modelId="{40831C1C-0586-49BD-836C-B023977A4B67}" srcId="{191F9C07-EAC1-4128-8D6A-839ADB927486}" destId="{6448B579-5C8E-4DEA-8144-481B968A27EA}" srcOrd="2" destOrd="0" parTransId="{01BC6B1F-2305-4C73-B4CA-FCDFAD6B5BAA}" sibTransId="{5CECBE34-E87B-464C-AF0E-0D28C8DD9F7E}"/>
    <dgm:cxn modelId="{729BEF20-B39E-411B-BC79-4D5B1516A6B9}" srcId="{A4C65243-F070-4405-9280-8594B473D25C}" destId="{6A4AB009-6A44-4205-9169-279994CA8DF0}" srcOrd="2" destOrd="0" parTransId="{95CB4CEF-9F91-438C-8D89-D699BEF0C576}" sibTransId="{62575846-FC39-4FBA-B764-DAC3A7723B44}"/>
    <dgm:cxn modelId="{6C7B1324-CC30-4B90-8F19-3B33F716B60D}" srcId="{1A211362-1B70-42C4-A047-A565B6D31780}" destId="{2281BA58-823A-4610-A8C0-279FBE818D61}" srcOrd="2" destOrd="0" parTransId="{0D439B7D-FD2C-43DF-957E-9E90FB849B51}" sibTransId="{433FAE18-6A81-4287-8ACA-59EB25FE8AF1}"/>
    <dgm:cxn modelId="{42BCE235-F795-478D-95A2-01AAA301DAD0}" type="presOf" srcId="{6A4AB009-6A44-4205-9169-279994CA8DF0}" destId="{E1D3A50D-B4E9-4234-9A77-5387710C349F}" srcOrd="0" destOrd="2" presId="urn:microsoft.com/office/officeart/2017/3/layout/HorizontalLabelsTimeline"/>
    <dgm:cxn modelId="{1B38903C-DA44-4255-915B-DEC25F6460E0}" srcId="{82116018-C04E-48DA-A408-4BA7FAC28BDE}" destId="{67F988D7-3F4D-4D6E-A76F-55E0AD48F28F}" srcOrd="1" destOrd="0" parTransId="{6977CA3E-DF0A-4499-B7C8-56949BE216AA}" sibTransId="{1DF85CCE-A706-4EA3-8916-C5D16B19A9AD}"/>
    <dgm:cxn modelId="{B908F05E-37E0-43F5-AE78-0EBADB9EB9EB}" srcId="{2C557ED9-1150-4BA1-AF69-8D6BFD962A53}" destId="{D1F081C7-3DA9-4F7C-A992-01F27BACAF33}" srcOrd="0" destOrd="0" parTransId="{A37F3F06-8EA8-409C-A437-3577EC700636}" sibTransId="{E76A92A7-DB81-4B00-816F-0F09F2EA0F0E}"/>
    <dgm:cxn modelId="{9C178249-0074-445C-B824-897ADD92C522}" srcId="{F093885A-C10F-4B82-9158-95875847973B}" destId="{99EB0D17-A071-4127-AD53-AE66C58C0F62}" srcOrd="1" destOrd="0" parTransId="{BD27CCDB-ABF9-44E1-AC04-CC97936947E3}" sibTransId="{ECC7DCE2-6222-445D-92A1-70399E5304A1}"/>
    <dgm:cxn modelId="{AE36946B-09BC-482E-922C-FFAE831EE807}" srcId="{1A211362-1B70-42C4-A047-A565B6D31780}" destId="{F093885A-C10F-4B82-9158-95875847973B}" srcOrd="4" destOrd="0" parTransId="{E9274EDC-1B2A-4DCD-871A-0A94C150E30B}" sibTransId="{F01D917C-BEA7-487C-937B-2346BB902B7E}"/>
    <dgm:cxn modelId="{B6AB4F51-0D86-4677-BC31-239162F43A14}" type="presOf" srcId="{6448B579-5C8E-4DEA-8144-481B968A27EA}" destId="{B6AF1152-F148-425D-BAE3-8CA9EFF7F390}" srcOrd="0" destOrd="2" presId="urn:microsoft.com/office/officeart/2017/3/layout/HorizontalLabelsTimeline"/>
    <dgm:cxn modelId="{7A3A0756-DF1E-417C-8B60-79F7545DC2D4}" type="presOf" srcId="{FC6435C7-0C8E-4BD6-99AF-4C5BE8E0C39D}" destId="{B6AF1152-F148-425D-BAE3-8CA9EFF7F390}" srcOrd="0" destOrd="0" presId="urn:microsoft.com/office/officeart/2017/3/layout/HorizontalLabelsTimeline"/>
    <dgm:cxn modelId="{18CD1C7C-D065-43FB-B047-A3CB430EA2B5}" srcId="{82116018-C04E-48DA-A408-4BA7FAC28BDE}" destId="{5B677384-A601-4F24-AEEC-C492FD6B46E3}" srcOrd="0" destOrd="0" parTransId="{CD51CFDB-C230-4490-B686-FB68FC0F498E}" sibTransId="{20D6D82A-32AD-48DB-8211-3F3ECB335F1A}"/>
    <dgm:cxn modelId="{F164887C-0D7A-4D9D-BC79-BBCC40277EA2}" type="presOf" srcId="{D1F081C7-3DA9-4F7C-A992-01F27BACAF33}" destId="{8E8F805F-EB1C-42E3-96E2-E6C6D7A6EDF3}" srcOrd="0" destOrd="0" presId="urn:microsoft.com/office/officeart/2017/3/layout/HorizontalLabelsTimeline"/>
    <dgm:cxn modelId="{C920CE7C-EBD2-4DE6-AA1E-C6AA73F14B15}" srcId="{82116018-C04E-48DA-A408-4BA7FAC28BDE}" destId="{96631FC5-4683-4D22-B889-2A11EA675B23}" srcOrd="2" destOrd="0" parTransId="{693FDD63-0B01-4B4C-83A0-FF228FAAA1B7}" sibTransId="{B6F6872B-DF30-4BB3-A1D5-19FDF9D28E90}"/>
    <dgm:cxn modelId="{9F85CA7D-3B1C-436C-8F5E-7E17F0C3D855}" srcId="{A4C65243-F070-4405-9280-8594B473D25C}" destId="{8AF7B09D-4D21-4BC1-B309-A3AE3CCCEC61}" srcOrd="1" destOrd="0" parTransId="{4BDCB421-AF8A-4064-8A55-880492F2436A}" sibTransId="{6CF3D4B1-5BB7-4A80-B6AA-8F8E314BFF13}"/>
    <dgm:cxn modelId="{DE897680-816C-4B26-A235-0FB5A9E96C9D}" srcId="{191F9C07-EAC1-4128-8D6A-839ADB927486}" destId="{127EF536-D114-4FF4-A87A-E2293A56B785}" srcOrd="1" destOrd="0" parTransId="{6A292FFA-7D71-47DC-9DE9-9846187E5D85}" sibTransId="{589CB2DF-ABA5-433C-8E77-4D40788A9E7D}"/>
    <dgm:cxn modelId="{7CE59782-D8BA-4CFA-8FBC-F65B90EA8A3C}" srcId="{1A211362-1B70-42C4-A047-A565B6D31780}" destId="{82116018-C04E-48DA-A408-4BA7FAC28BDE}" srcOrd="3" destOrd="0" parTransId="{0651EF69-1854-4E76-949C-D1FF22E8F6B1}" sibTransId="{EF38E106-A76F-4F20-AD6E-F9D61AC1AD83}"/>
    <dgm:cxn modelId="{80A8BC8C-F13C-4E5E-968C-7AD106DA9249}" type="presOf" srcId="{2281BA58-823A-4610-A8C0-279FBE818D61}" destId="{D1D3793F-EF8B-4B6E-88C5-7E844CA30109}" srcOrd="0" destOrd="0" presId="urn:microsoft.com/office/officeart/2017/3/layout/HorizontalLabelsTimeline"/>
    <dgm:cxn modelId="{7C9DD18F-D142-4C14-A275-377789B4080D}" srcId="{2C557ED9-1150-4BA1-AF69-8D6BFD962A53}" destId="{BEDB4455-F501-4C25-9917-C575357187EC}" srcOrd="2" destOrd="0" parTransId="{185CC394-C011-4AAB-B54F-38280F7CDBC5}" sibTransId="{8448636B-1B19-438C-9B22-91B58DB88C01}"/>
    <dgm:cxn modelId="{5DD22792-CB5F-4D1A-9EDF-BF49CA8BED33}" type="presOf" srcId="{A4C65243-F070-4405-9280-8594B473D25C}" destId="{586D18B5-BFC9-472D-9C58-B21ECAE6DC82}" srcOrd="0" destOrd="0" presId="urn:microsoft.com/office/officeart/2017/3/layout/HorizontalLabelsTimeline"/>
    <dgm:cxn modelId="{A337C892-32BF-4744-8458-708AEC30203D}" type="presOf" srcId="{191F9C07-EAC1-4128-8D6A-839ADB927486}" destId="{FCEA39D0-25EE-47D8-AAFD-5C344CED6547}" srcOrd="0" destOrd="0" presId="urn:microsoft.com/office/officeart/2017/3/layout/HorizontalLabelsTimeline"/>
    <dgm:cxn modelId="{CF2BF792-82F6-4FD1-9F53-1CB2BB3C7703}" type="presOf" srcId="{F64DB190-C484-4A25-9195-3B5FDB392FB8}" destId="{3831F17D-8E2D-4E52-ACC6-DD15DFEF8A0E}" srcOrd="0" destOrd="0" presId="urn:microsoft.com/office/officeart/2017/3/layout/HorizontalLabelsTimeline"/>
    <dgm:cxn modelId="{73F3299B-E525-449C-A1B4-43F97BE770F7}" type="presOf" srcId="{1A211362-1B70-42C4-A047-A565B6D31780}" destId="{C34C9EA0-1FC0-4DA2-B341-691A83ED93A6}" srcOrd="0" destOrd="0" presId="urn:microsoft.com/office/officeart/2017/3/layout/HorizontalLabelsTimeline"/>
    <dgm:cxn modelId="{A9FD339E-F152-4EDB-B981-75EA8B412F5E}" srcId="{1A211362-1B70-42C4-A047-A565B6D31780}" destId="{A4C65243-F070-4405-9280-8594B473D25C}" srcOrd="5" destOrd="0" parTransId="{7F29CA55-A3D5-497C-AC35-DA4A8A41129D}" sibTransId="{83CB4AC6-60C4-4CB4-8EF2-4CA113F6F42D}"/>
    <dgm:cxn modelId="{9A6E7BA6-44A8-46BE-9510-527197ACA4E4}" srcId="{1A211362-1B70-42C4-A047-A565B6D31780}" destId="{2C557ED9-1150-4BA1-AF69-8D6BFD962A53}" srcOrd="0" destOrd="0" parTransId="{AED27D2A-8850-4480-B87A-4AFC868E760F}" sibTransId="{C9AB3BC9-BB3E-4137-A605-4BB4C0B25CEA}"/>
    <dgm:cxn modelId="{9917D6AC-8A44-4424-94B6-47AC4F553A11}" type="presOf" srcId="{67F988D7-3F4D-4D6E-A76F-55E0AD48F28F}" destId="{27D7FA8F-E04B-499A-813B-3B05EA4E396B}" srcOrd="0" destOrd="1" presId="urn:microsoft.com/office/officeart/2017/3/layout/HorizontalLabelsTimeline"/>
    <dgm:cxn modelId="{850ECEB2-86B1-4D74-A580-8E56B236F895}" srcId="{2C557ED9-1150-4BA1-AF69-8D6BFD962A53}" destId="{35380112-BCD5-4A41-8789-268D1D907CB6}" srcOrd="1" destOrd="0" parTransId="{6A5CC2DD-D996-471B-88F0-FFDB0F07BEB2}" sibTransId="{887EA4C1-59A5-4F5B-BEF9-0F7C9650A70C}"/>
    <dgm:cxn modelId="{AF593BB5-B399-4BEF-83B3-3F3CE46A569A}" type="presOf" srcId="{6A6EBF79-48BB-48ED-B0FC-4B1789C14829}" destId="{E1D3A50D-B4E9-4234-9A77-5387710C349F}" srcOrd="0" destOrd="0" presId="urn:microsoft.com/office/officeart/2017/3/layout/HorizontalLabelsTimeline"/>
    <dgm:cxn modelId="{F7DE41B5-7E02-4472-8287-FF6DE589958F}" type="presOf" srcId="{8EEA43E4-B281-4BC4-AE7B-F9ABE9372F0D}" destId="{70393C15-CEF1-4AF2-B36B-62ABFD44F4FA}" srcOrd="0" destOrd="1" presId="urn:microsoft.com/office/officeart/2017/3/layout/HorizontalLabelsTimeline"/>
    <dgm:cxn modelId="{F06C35B7-0AA2-420C-9FA6-8A0727DF5FF1}" srcId="{1A211362-1B70-42C4-A047-A565B6D31780}" destId="{191F9C07-EAC1-4128-8D6A-839ADB927486}" srcOrd="1" destOrd="0" parTransId="{BC557273-E797-42AD-ACC9-E968BBA04CEF}" sibTransId="{BBED3FC4-EC7B-451E-9108-8A6D4880F02F}"/>
    <dgm:cxn modelId="{9A7A80CF-096E-40E9-AD30-012548B60292}" srcId="{A4C65243-F070-4405-9280-8594B473D25C}" destId="{6A6EBF79-48BB-48ED-B0FC-4B1789C14829}" srcOrd="0" destOrd="0" parTransId="{C57D1E37-4C56-4D41-B1D5-EBD19704FB4C}" sibTransId="{BAEFCE4C-086D-4A68-908A-C76441272F31}"/>
    <dgm:cxn modelId="{93462CD5-68B1-43DF-96F3-0E43039C5349}" type="presOf" srcId="{35380112-BCD5-4A41-8789-268D1D907CB6}" destId="{8E8F805F-EB1C-42E3-96E2-E6C6D7A6EDF3}" srcOrd="0" destOrd="1" presId="urn:microsoft.com/office/officeart/2017/3/layout/HorizontalLabelsTimeline"/>
    <dgm:cxn modelId="{AB0D36D5-DF64-4CB2-9D1D-0F0AD1FF4AF6}" type="presOf" srcId="{8AF7B09D-4D21-4BC1-B309-A3AE3CCCEC61}" destId="{E1D3A50D-B4E9-4234-9A77-5387710C349F}" srcOrd="0" destOrd="1" presId="urn:microsoft.com/office/officeart/2017/3/layout/HorizontalLabelsTimeline"/>
    <dgm:cxn modelId="{9F5C86D9-D7FD-4A66-8DD4-6A8E404875F7}" type="presOf" srcId="{5B677384-A601-4F24-AEEC-C492FD6B46E3}" destId="{27D7FA8F-E04B-499A-813B-3B05EA4E396B}" srcOrd="0" destOrd="0" presId="urn:microsoft.com/office/officeart/2017/3/layout/HorizontalLabelsTimeline"/>
    <dgm:cxn modelId="{2EF8A7E1-31EF-424D-AD21-69185CA0C9B5}" srcId="{191F9C07-EAC1-4128-8D6A-839ADB927486}" destId="{FC6435C7-0C8E-4BD6-99AF-4C5BE8E0C39D}" srcOrd="0" destOrd="0" parTransId="{D0733C6F-514D-4273-B11C-6BEA5150DFD6}" sibTransId="{483AED6B-B3BF-4337-99F9-82BEA9C9438A}"/>
    <dgm:cxn modelId="{3012C4E2-667D-43DA-822F-A69FBD62D95E}" type="presOf" srcId="{F093885A-C10F-4B82-9158-95875847973B}" destId="{C7A4BE54-4475-41FB-91E8-0B4A11946B87}" srcOrd="0" destOrd="0" presId="urn:microsoft.com/office/officeart/2017/3/layout/HorizontalLabelsTimeline"/>
    <dgm:cxn modelId="{F20907E4-AD00-465D-89AF-3E28B8CB03D8}" type="presOf" srcId="{99EB0D17-A071-4127-AD53-AE66C58C0F62}" destId="{3831F17D-8E2D-4E52-ACC6-DD15DFEF8A0E}" srcOrd="0" destOrd="1" presId="urn:microsoft.com/office/officeart/2017/3/layout/HorizontalLabelsTimeline"/>
    <dgm:cxn modelId="{8486DAE8-C2C7-45EB-9AC4-7954F8B201D9}" type="presOf" srcId="{96631FC5-4683-4D22-B889-2A11EA675B23}" destId="{27D7FA8F-E04B-499A-813B-3B05EA4E396B}" srcOrd="0" destOrd="2" presId="urn:microsoft.com/office/officeart/2017/3/layout/HorizontalLabelsTimeline"/>
    <dgm:cxn modelId="{6DF416EB-BE67-4486-8448-FF7483440848}" type="presOf" srcId="{BEDB4455-F501-4C25-9917-C575357187EC}" destId="{8E8F805F-EB1C-42E3-96E2-E6C6D7A6EDF3}" srcOrd="0" destOrd="2" presId="urn:microsoft.com/office/officeart/2017/3/layout/HorizontalLabelsTimeline"/>
    <dgm:cxn modelId="{2A617DEE-016D-4A91-9CC7-64C9F62CD2AD}" srcId="{2281BA58-823A-4610-A8C0-279FBE818D61}" destId="{8EEA43E4-B281-4BC4-AE7B-F9ABE9372F0D}" srcOrd="1" destOrd="0" parTransId="{77D718AF-A4C8-4A50-AE88-4AB80F99EFB7}" sibTransId="{7433BA58-B0A1-438F-B849-3F5B2977217F}"/>
    <dgm:cxn modelId="{C1023CF1-4DED-4ECF-B00C-45D0D88900D3}" type="presOf" srcId="{5CC10983-38EF-496B-8A04-141E4B307E8D}" destId="{70393C15-CEF1-4AF2-B36B-62ABFD44F4FA}" srcOrd="0" destOrd="0" presId="urn:microsoft.com/office/officeart/2017/3/layout/HorizontalLabelsTimeline"/>
    <dgm:cxn modelId="{0EC2A1F7-86B5-4D35-850E-69652A1B07E4}" srcId="{2281BA58-823A-4610-A8C0-279FBE818D61}" destId="{5CC10983-38EF-496B-8A04-141E4B307E8D}" srcOrd="0" destOrd="0" parTransId="{B9737E61-D174-4BFB-BCBD-F43C110CDAA5}" sibTransId="{F2ABF6C1-6C8C-4F7A-B1B0-768B5C6942FF}"/>
    <dgm:cxn modelId="{EBBBDCFE-733E-4178-8086-B5F658B66C00}" type="presOf" srcId="{82116018-C04E-48DA-A408-4BA7FAC28BDE}" destId="{84F76640-BCF3-43C3-8BEC-795A7DAD29D1}" srcOrd="0" destOrd="0" presId="urn:microsoft.com/office/officeart/2017/3/layout/HorizontalLabelsTimeline"/>
    <dgm:cxn modelId="{1C0B79FF-66A7-46A1-9785-5E7408416BE2}" srcId="{2281BA58-823A-4610-A8C0-279FBE818D61}" destId="{7DA11B6E-D321-47B5-98E0-3B3C18764784}" srcOrd="2" destOrd="0" parTransId="{367EAA7B-DB53-41BE-BE02-DE6393A043E1}" sibTransId="{9E5B7C7A-78E1-4E8F-96DE-6F9FDBD81A78}"/>
    <dgm:cxn modelId="{E6B51041-8807-46E9-8FEA-0AC03487F6C2}" type="presParOf" srcId="{C34C9EA0-1FC0-4DA2-B341-691A83ED93A6}" destId="{A7F433A6-5BFB-4844-A5F5-662E20B80A74}" srcOrd="0" destOrd="0" presId="urn:microsoft.com/office/officeart/2017/3/layout/HorizontalLabelsTimeline"/>
    <dgm:cxn modelId="{2CDC75AA-27D6-4B55-84EB-39A1F65DEA61}" type="presParOf" srcId="{C34C9EA0-1FC0-4DA2-B341-691A83ED93A6}" destId="{3516E7CE-A60A-4AC2-9CDF-C9E6085B719E}" srcOrd="1" destOrd="0" presId="urn:microsoft.com/office/officeart/2017/3/layout/HorizontalLabelsTimeline"/>
    <dgm:cxn modelId="{7404B806-E828-4B69-84AB-D4A04D6A83CB}" type="presParOf" srcId="{3516E7CE-A60A-4AC2-9CDF-C9E6085B719E}" destId="{AA0B3C75-37D6-4346-A905-6AE2EAF1C704}" srcOrd="0" destOrd="0" presId="urn:microsoft.com/office/officeart/2017/3/layout/HorizontalLabelsTimeline"/>
    <dgm:cxn modelId="{AB22742B-6CB7-4759-ABE3-F4F285190213}" type="presParOf" srcId="{AA0B3C75-37D6-4346-A905-6AE2EAF1C704}" destId="{511A76FF-0378-446E-9D40-5510DA75002D}" srcOrd="0" destOrd="0" presId="urn:microsoft.com/office/officeart/2017/3/layout/HorizontalLabelsTimeline"/>
    <dgm:cxn modelId="{659E0F77-E226-4CDD-B897-BA9B12677C39}" type="presParOf" srcId="{AA0B3C75-37D6-4346-A905-6AE2EAF1C704}" destId="{D6CD6BC3-E8A4-42E4-B55E-EC6D96DD6E23}" srcOrd="1" destOrd="0" presId="urn:microsoft.com/office/officeart/2017/3/layout/HorizontalLabelsTimeline"/>
    <dgm:cxn modelId="{040DDF8E-A0F1-4DE2-9139-C161FB82A386}" type="presParOf" srcId="{D6CD6BC3-E8A4-42E4-B55E-EC6D96DD6E23}" destId="{8E8F805F-EB1C-42E3-96E2-E6C6D7A6EDF3}" srcOrd="0" destOrd="0" presId="urn:microsoft.com/office/officeart/2017/3/layout/HorizontalLabelsTimeline"/>
    <dgm:cxn modelId="{9E00D005-2E00-4885-875E-1FDC25D0B32E}" type="presParOf" srcId="{D6CD6BC3-E8A4-42E4-B55E-EC6D96DD6E23}" destId="{36F5BEAC-FCBA-4A17-AC26-FEE988C0AB7F}" srcOrd="1" destOrd="0" presId="urn:microsoft.com/office/officeart/2017/3/layout/HorizontalLabelsTimeline"/>
    <dgm:cxn modelId="{05628BB7-CEBB-447B-8340-6EF024FAA3EA}" type="presParOf" srcId="{AA0B3C75-37D6-4346-A905-6AE2EAF1C704}" destId="{A1012B90-8F08-4D74-A105-8826187F928F}" srcOrd="2" destOrd="0" presId="urn:microsoft.com/office/officeart/2017/3/layout/HorizontalLabelsTimeline"/>
    <dgm:cxn modelId="{7FDAF4AE-074B-4978-BC74-357E4DB3F1CB}" type="presParOf" srcId="{AA0B3C75-37D6-4346-A905-6AE2EAF1C704}" destId="{A34F2853-95C1-4967-B87A-BB3F24F2B912}" srcOrd="3" destOrd="0" presId="urn:microsoft.com/office/officeart/2017/3/layout/HorizontalLabelsTimeline"/>
    <dgm:cxn modelId="{84007B69-85D3-43E2-BBBA-5B55E3B36FAD}" type="presParOf" srcId="{AA0B3C75-37D6-4346-A905-6AE2EAF1C704}" destId="{C637E0D4-B136-49D0-A123-988ED9866743}" srcOrd="4" destOrd="0" presId="urn:microsoft.com/office/officeart/2017/3/layout/HorizontalLabelsTimeline"/>
    <dgm:cxn modelId="{B4CF909B-85A4-4D1B-AB95-65C67202BB73}" type="presParOf" srcId="{3516E7CE-A60A-4AC2-9CDF-C9E6085B719E}" destId="{FFE3A202-EDE3-4FAC-B51D-2C5103D60C6C}" srcOrd="1" destOrd="0" presId="urn:microsoft.com/office/officeart/2017/3/layout/HorizontalLabelsTimeline"/>
    <dgm:cxn modelId="{1A45EF0C-C8AF-45DE-BDF7-AE72D3ABE527}" type="presParOf" srcId="{3516E7CE-A60A-4AC2-9CDF-C9E6085B719E}" destId="{FA7C7D0D-03EE-4D5F-AE26-154478F4BA34}" srcOrd="2" destOrd="0" presId="urn:microsoft.com/office/officeart/2017/3/layout/HorizontalLabelsTimeline"/>
    <dgm:cxn modelId="{6888D975-AA63-4BF1-9466-8A6277AE22B1}" type="presParOf" srcId="{FA7C7D0D-03EE-4D5F-AE26-154478F4BA34}" destId="{FCEA39D0-25EE-47D8-AAFD-5C344CED6547}" srcOrd="0" destOrd="0" presId="urn:microsoft.com/office/officeart/2017/3/layout/HorizontalLabelsTimeline"/>
    <dgm:cxn modelId="{200C448A-5FEB-46AD-BE81-B84E5DFD555D}" type="presParOf" srcId="{FA7C7D0D-03EE-4D5F-AE26-154478F4BA34}" destId="{1F0ACB20-6233-4FA3-97E6-02DD65FC944C}" srcOrd="1" destOrd="0" presId="urn:microsoft.com/office/officeart/2017/3/layout/HorizontalLabelsTimeline"/>
    <dgm:cxn modelId="{8B880480-8406-4644-B707-90AB8E144416}" type="presParOf" srcId="{1F0ACB20-6233-4FA3-97E6-02DD65FC944C}" destId="{B6AF1152-F148-425D-BAE3-8CA9EFF7F390}" srcOrd="0" destOrd="0" presId="urn:microsoft.com/office/officeart/2017/3/layout/HorizontalLabelsTimeline"/>
    <dgm:cxn modelId="{E4E6C860-6132-413A-ACA4-25E74EAA3210}" type="presParOf" srcId="{1F0ACB20-6233-4FA3-97E6-02DD65FC944C}" destId="{F99503BA-EB77-4124-A6B2-BAA5708569BC}" srcOrd="1" destOrd="0" presId="urn:microsoft.com/office/officeart/2017/3/layout/HorizontalLabelsTimeline"/>
    <dgm:cxn modelId="{B3B3D98C-C0A5-4B32-A968-94C120409670}" type="presParOf" srcId="{FA7C7D0D-03EE-4D5F-AE26-154478F4BA34}" destId="{EE904366-CAE5-4EC8-8293-D1AADD1733BF}" srcOrd="2" destOrd="0" presId="urn:microsoft.com/office/officeart/2017/3/layout/HorizontalLabelsTimeline"/>
    <dgm:cxn modelId="{A0A37A63-FD57-429D-88C4-9663DC1955D7}" type="presParOf" srcId="{FA7C7D0D-03EE-4D5F-AE26-154478F4BA34}" destId="{99F2C236-285E-4139-A471-D646468BE65C}" srcOrd="3" destOrd="0" presId="urn:microsoft.com/office/officeart/2017/3/layout/HorizontalLabelsTimeline"/>
    <dgm:cxn modelId="{3A38992B-254A-4323-87E2-7A11F2B0CA86}" type="presParOf" srcId="{FA7C7D0D-03EE-4D5F-AE26-154478F4BA34}" destId="{C674139E-815B-46F9-BC1A-CD836C0E04A4}" srcOrd="4" destOrd="0" presId="urn:microsoft.com/office/officeart/2017/3/layout/HorizontalLabelsTimeline"/>
    <dgm:cxn modelId="{47ADFC2F-5476-46F2-A685-DE0F2ECCFAD9}" type="presParOf" srcId="{3516E7CE-A60A-4AC2-9CDF-C9E6085B719E}" destId="{C9EDFEE6-4641-40A8-97F7-F74182DFC7EA}" srcOrd="3" destOrd="0" presId="urn:microsoft.com/office/officeart/2017/3/layout/HorizontalLabelsTimeline"/>
    <dgm:cxn modelId="{B22B9377-4423-43C5-8987-A65C88739078}" type="presParOf" srcId="{3516E7CE-A60A-4AC2-9CDF-C9E6085B719E}" destId="{7E2743F8-4AB1-483E-B12D-50C8F5DF435C}" srcOrd="4" destOrd="0" presId="urn:microsoft.com/office/officeart/2017/3/layout/HorizontalLabelsTimeline"/>
    <dgm:cxn modelId="{69B74925-CBE0-486C-BE4A-B8502C10D7EC}" type="presParOf" srcId="{7E2743F8-4AB1-483E-B12D-50C8F5DF435C}" destId="{D1D3793F-EF8B-4B6E-88C5-7E844CA30109}" srcOrd="0" destOrd="0" presId="urn:microsoft.com/office/officeart/2017/3/layout/HorizontalLabelsTimeline"/>
    <dgm:cxn modelId="{92B38D03-AC1D-4AA5-880F-990F12C25CFB}" type="presParOf" srcId="{7E2743F8-4AB1-483E-B12D-50C8F5DF435C}" destId="{29FF13E2-287A-4447-93FD-07DF5C5B7A39}" srcOrd="1" destOrd="0" presId="urn:microsoft.com/office/officeart/2017/3/layout/HorizontalLabelsTimeline"/>
    <dgm:cxn modelId="{9D3223D8-DF8A-4B26-9B0A-C7F922C47C01}" type="presParOf" srcId="{29FF13E2-287A-4447-93FD-07DF5C5B7A39}" destId="{70393C15-CEF1-4AF2-B36B-62ABFD44F4FA}" srcOrd="0" destOrd="0" presId="urn:microsoft.com/office/officeart/2017/3/layout/HorizontalLabelsTimeline"/>
    <dgm:cxn modelId="{2A2A8ADA-BE92-44A7-88EB-E6D48B5E5C3E}" type="presParOf" srcId="{29FF13E2-287A-4447-93FD-07DF5C5B7A39}" destId="{42C74B9B-BB69-4F26-9A2B-636D4BE1EBA1}" srcOrd="1" destOrd="0" presId="urn:microsoft.com/office/officeart/2017/3/layout/HorizontalLabelsTimeline"/>
    <dgm:cxn modelId="{8F924D10-A5CB-4A9E-B48C-1E389C49B9CC}" type="presParOf" srcId="{7E2743F8-4AB1-483E-B12D-50C8F5DF435C}" destId="{C43B8B1F-B03E-47CF-AE63-02F2A930DE06}" srcOrd="2" destOrd="0" presId="urn:microsoft.com/office/officeart/2017/3/layout/HorizontalLabelsTimeline"/>
    <dgm:cxn modelId="{332200DB-129B-47EE-81AE-5B10A001106D}" type="presParOf" srcId="{7E2743F8-4AB1-483E-B12D-50C8F5DF435C}" destId="{AE143245-2A7E-4C4D-A601-3750741335FA}" srcOrd="3" destOrd="0" presId="urn:microsoft.com/office/officeart/2017/3/layout/HorizontalLabelsTimeline"/>
    <dgm:cxn modelId="{BDB13C21-728C-4087-A4D2-AE004B574823}" type="presParOf" srcId="{7E2743F8-4AB1-483E-B12D-50C8F5DF435C}" destId="{87A17A20-2C8A-41DB-BE26-DC4291991220}" srcOrd="4" destOrd="0" presId="urn:microsoft.com/office/officeart/2017/3/layout/HorizontalLabelsTimeline"/>
    <dgm:cxn modelId="{E81C9BE6-2995-4559-8637-1BF6D521C4D9}" type="presParOf" srcId="{3516E7CE-A60A-4AC2-9CDF-C9E6085B719E}" destId="{0754B100-CCBB-4C31-8772-5B76D68418DD}" srcOrd="5" destOrd="0" presId="urn:microsoft.com/office/officeart/2017/3/layout/HorizontalLabelsTimeline"/>
    <dgm:cxn modelId="{52EBCAF6-C415-4383-AB4F-05443922211B}" type="presParOf" srcId="{3516E7CE-A60A-4AC2-9CDF-C9E6085B719E}" destId="{B57ED4F4-4415-4757-A847-FA644921E7F3}" srcOrd="6" destOrd="0" presId="urn:microsoft.com/office/officeart/2017/3/layout/HorizontalLabelsTimeline"/>
    <dgm:cxn modelId="{53B82235-3368-4F4E-894D-907430D2E095}" type="presParOf" srcId="{B57ED4F4-4415-4757-A847-FA644921E7F3}" destId="{84F76640-BCF3-43C3-8BEC-795A7DAD29D1}" srcOrd="0" destOrd="0" presId="urn:microsoft.com/office/officeart/2017/3/layout/HorizontalLabelsTimeline"/>
    <dgm:cxn modelId="{148E814A-94B3-4C40-9397-62810EA7643E}" type="presParOf" srcId="{B57ED4F4-4415-4757-A847-FA644921E7F3}" destId="{C01C060B-877F-4D63-9CB0-483D49E7BD39}" srcOrd="1" destOrd="0" presId="urn:microsoft.com/office/officeart/2017/3/layout/HorizontalLabelsTimeline"/>
    <dgm:cxn modelId="{2DF552BC-A691-44BE-8839-27E402B802E3}" type="presParOf" srcId="{C01C060B-877F-4D63-9CB0-483D49E7BD39}" destId="{27D7FA8F-E04B-499A-813B-3B05EA4E396B}" srcOrd="0" destOrd="0" presId="urn:microsoft.com/office/officeart/2017/3/layout/HorizontalLabelsTimeline"/>
    <dgm:cxn modelId="{42562706-7FA7-4449-931D-10CF186C3A94}" type="presParOf" srcId="{C01C060B-877F-4D63-9CB0-483D49E7BD39}" destId="{122E3A33-E8E9-4F6F-8ECB-CFC817FAD131}" srcOrd="1" destOrd="0" presId="urn:microsoft.com/office/officeart/2017/3/layout/HorizontalLabelsTimeline"/>
    <dgm:cxn modelId="{5C7E61A8-4FFC-4D83-9B7F-F1B5AA344597}" type="presParOf" srcId="{B57ED4F4-4415-4757-A847-FA644921E7F3}" destId="{4679F504-7FFD-436A-A6A2-CDC206D3B701}" srcOrd="2" destOrd="0" presId="urn:microsoft.com/office/officeart/2017/3/layout/HorizontalLabelsTimeline"/>
    <dgm:cxn modelId="{DB3F5BEC-3FFD-439F-86D1-B61A8136EC26}" type="presParOf" srcId="{B57ED4F4-4415-4757-A847-FA644921E7F3}" destId="{F1D6A205-C4A8-4B2A-A5BE-A968E6A7172B}" srcOrd="3" destOrd="0" presId="urn:microsoft.com/office/officeart/2017/3/layout/HorizontalLabelsTimeline"/>
    <dgm:cxn modelId="{9A76E335-3458-44B9-98A0-FCFE28590274}" type="presParOf" srcId="{B57ED4F4-4415-4757-A847-FA644921E7F3}" destId="{6799C78D-89FA-4698-809E-B861B3CC3FED}" srcOrd="4" destOrd="0" presId="urn:microsoft.com/office/officeart/2017/3/layout/HorizontalLabelsTimeline"/>
    <dgm:cxn modelId="{96280279-0837-45A0-A4C4-2791A035ED73}" type="presParOf" srcId="{3516E7CE-A60A-4AC2-9CDF-C9E6085B719E}" destId="{444D8136-53EE-4265-9562-69FBBE3F6E8C}" srcOrd="7" destOrd="0" presId="urn:microsoft.com/office/officeart/2017/3/layout/HorizontalLabelsTimeline"/>
    <dgm:cxn modelId="{5754924E-2BB9-4545-B0C5-4675A6D969F3}" type="presParOf" srcId="{3516E7CE-A60A-4AC2-9CDF-C9E6085B719E}" destId="{C601EB19-D624-4980-9B65-5AC14BF6087A}" srcOrd="8" destOrd="0" presId="urn:microsoft.com/office/officeart/2017/3/layout/HorizontalLabelsTimeline"/>
    <dgm:cxn modelId="{653B0EA0-04E9-4AAB-BA3A-11962E43E5F9}" type="presParOf" srcId="{C601EB19-D624-4980-9B65-5AC14BF6087A}" destId="{C7A4BE54-4475-41FB-91E8-0B4A11946B87}" srcOrd="0" destOrd="0" presId="urn:microsoft.com/office/officeart/2017/3/layout/HorizontalLabelsTimeline"/>
    <dgm:cxn modelId="{6DFC17FF-3362-4B5D-B47F-98D5ADB18625}" type="presParOf" srcId="{C601EB19-D624-4980-9B65-5AC14BF6087A}" destId="{5989E8A0-F454-4000-A51F-D943B4EC0FC9}" srcOrd="1" destOrd="0" presId="urn:microsoft.com/office/officeart/2017/3/layout/HorizontalLabelsTimeline"/>
    <dgm:cxn modelId="{4CC6EBB7-8891-4957-85CF-86ABDDC89F87}" type="presParOf" srcId="{5989E8A0-F454-4000-A51F-D943B4EC0FC9}" destId="{3831F17D-8E2D-4E52-ACC6-DD15DFEF8A0E}" srcOrd="0" destOrd="0" presId="urn:microsoft.com/office/officeart/2017/3/layout/HorizontalLabelsTimeline"/>
    <dgm:cxn modelId="{44BF8EB4-D84F-4FC6-B7CF-1755DA358903}" type="presParOf" srcId="{5989E8A0-F454-4000-A51F-D943B4EC0FC9}" destId="{3D357CF6-37AC-4697-B6CD-2534B8045C58}" srcOrd="1" destOrd="0" presId="urn:microsoft.com/office/officeart/2017/3/layout/HorizontalLabelsTimeline"/>
    <dgm:cxn modelId="{C053CFD0-D1EF-41BE-8A5F-B71D88560353}" type="presParOf" srcId="{C601EB19-D624-4980-9B65-5AC14BF6087A}" destId="{1B9B5260-EA52-45DC-8334-6F8E77DDA6FA}" srcOrd="2" destOrd="0" presId="urn:microsoft.com/office/officeart/2017/3/layout/HorizontalLabelsTimeline"/>
    <dgm:cxn modelId="{7D6D0AB0-93CC-42AC-A49A-072A3F0C287F}" type="presParOf" srcId="{C601EB19-D624-4980-9B65-5AC14BF6087A}" destId="{8A47146C-11FC-40EB-9898-56272A1743F1}" srcOrd="3" destOrd="0" presId="urn:microsoft.com/office/officeart/2017/3/layout/HorizontalLabelsTimeline"/>
    <dgm:cxn modelId="{4243D895-AB8D-4C7F-9B08-E2A7263DCA5C}" type="presParOf" srcId="{C601EB19-D624-4980-9B65-5AC14BF6087A}" destId="{E3345B52-0BA5-4899-9C75-183E456129A5}" srcOrd="4" destOrd="0" presId="urn:microsoft.com/office/officeart/2017/3/layout/HorizontalLabelsTimeline"/>
    <dgm:cxn modelId="{73A8A054-570E-4612-A38E-45E3B59BF8A0}" type="presParOf" srcId="{3516E7CE-A60A-4AC2-9CDF-C9E6085B719E}" destId="{95C9DEAC-68BB-4992-B84F-2C51C8D14180}" srcOrd="9" destOrd="0" presId="urn:microsoft.com/office/officeart/2017/3/layout/HorizontalLabelsTimeline"/>
    <dgm:cxn modelId="{2067EC44-A886-4010-9F12-EE9E3F054F7B}" type="presParOf" srcId="{3516E7CE-A60A-4AC2-9CDF-C9E6085B719E}" destId="{45B72DC0-69E7-4C22-947B-38CCEE2169A9}" srcOrd="10" destOrd="0" presId="urn:microsoft.com/office/officeart/2017/3/layout/HorizontalLabelsTimeline"/>
    <dgm:cxn modelId="{E2043779-ADCB-4A14-8BED-543878CB8FAF}" type="presParOf" srcId="{45B72DC0-69E7-4C22-947B-38CCEE2169A9}" destId="{586D18B5-BFC9-472D-9C58-B21ECAE6DC82}" srcOrd="0" destOrd="0" presId="urn:microsoft.com/office/officeart/2017/3/layout/HorizontalLabelsTimeline"/>
    <dgm:cxn modelId="{9B0ACD31-F872-4868-94A8-819CBC3DC513}" type="presParOf" srcId="{45B72DC0-69E7-4C22-947B-38CCEE2169A9}" destId="{3342386C-B2ED-42B0-8762-073C4ACC2724}" srcOrd="1" destOrd="0" presId="urn:microsoft.com/office/officeart/2017/3/layout/HorizontalLabelsTimeline"/>
    <dgm:cxn modelId="{D3A71C65-12A7-41A1-B9F7-10B5E3339467}" type="presParOf" srcId="{3342386C-B2ED-42B0-8762-073C4ACC2724}" destId="{E1D3A50D-B4E9-4234-9A77-5387710C349F}" srcOrd="0" destOrd="0" presId="urn:microsoft.com/office/officeart/2017/3/layout/HorizontalLabelsTimeline"/>
    <dgm:cxn modelId="{6A8B30F1-A0E2-48C4-8567-4EF65D4E46D7}" type="presParOf" srcId="{3342386C-B2ED-42B0-8762-073C4ACC2724}" destId="{60A66BBB-DD52-4EF1-B0D2-55AE44F74723}" srcOrd="1" destOrd="0" presId="urn:microsoft.com/office/officeart/2017/3/layout/HorizontalLabelsTimeline"/>
    <dgm:cxn modelId="{28899C57-EF13-40B3-A6FA-C83E36FF2A7D}" type="presParOf" srcId="{45B72DC0-69E7-4C22-947B-38CCEE2169A9}" destId="{378A087C-4D03-403E-8A5D-A3D43B0A8C86}" srcOrd="2" destOrd="0" presId="urn:microsoft.com/office/officeart/2017/3/layout/HorizontalLabelsTimeline"/>
    <dgm:cxn modelId="{6DD7394B-689B-42E3-8E10-AA9914581A70}" type="presParOf" srcId="{45B72DC0-69E7-4C22-947B-38CCEE2169A9}" destId="{89770425-9682-4271-B022-663841420022}" srcOrd="3" destOrd="0" presId="urn:microsoft.com/office/officeart/2017/3/layout/HorizontalLabelsTimeline"/>
    <dgm:cxn modelId="{4EFDE7BD-8FF9-4D83-9AEC-5C6D656BA4F1}" type="presParOf" srcId="{45B72DC0-69E7-4C22-947B-38CCEE2169A9}" destId="{4F8CD485-590B-478A-A764-0F24D5FEE885}" srcOrd="4" destOrd="0" presId="urn:microsoft.com/office/officeart/2017/3/layout/HorizontalLabels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433A6-5BFB-4844-A5F5-662E20B80A74}">
      <dsp:nvSpPr>
        <dsp:cNvPr id="0" name=""/>
        <dsp:cNvSpPr/>
      </dsp:nvSpPr>
      <dsp:spPr>
        <a:xfrm>
          <a:off x="0" y="2252033"/>
          <a:ext cx="8372654" cy="0"/>
        </a:xfrm>
        <a:prstGeom prst="lin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1A76FF-0378-446E-9D40-5510DA75002D}">
      <dsp:nvSpPr>
        <dsp:cNvPr id="0" name=""/>
        <dsp:cNvSpPr/>
      </dsp:nvSpPr>
      <dsp:spPr>
        <a:xfrm>
          <a:off x="144518" y="1396260"/>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kern="1200">
              <a:latin typeface="Calibri Light" panose="020F0302020204030204"/>
            </a:rPr>
            <a:t>Political</a:t>
          </a:r>
          <a:endParaRPr lang="en-US" sz="1600" kern="1200"/>
        </a:p>
      </dsp:txBody>
      <dsp:txXfrm>
        <a:off x="144518" y="1396260"/>
        <a:ext cx="2104610" cy="540487"/>
      </dsp:txXfrm>
    </dsp:sp>
    <dsp:sp modelId="{8E8F805F-EB1C-42E3-96E2-E6C6D7A6EDF3}">
      <dsp:nvSpPr>
        <dsp:cNvPr id="0" name=""/>
        <dsp:cNvSpPr/>
      </dsp:nvSpPr>
      <dsp:spPr>
        <a:xfrm>
          <a:off x="144518" y="171041"/>
          <a:ext cx="2104610" cy="122521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rtl="0">
            <a:lnSpc>
              <a:spcPct val="90000"/>
            </a:lnSpc>
            <a:spcBef>
              <a:spcPct val="0"/>
            </a:spcBef>
            <a:spcAft>
              <a:spcPct val="35000"/>
            </a:spcAft>
            <a:buNone/>
          </a:pPr>
          <a:r>
            <a:rPr lang="en-US" sz="1400" kern="1200">
              <a:latin typeface="Calibri Light" panose="020F0302020204030204"/>
            </a:rPr>
            <a:t>"Lyla's Law" Momentum </a:t>
          </a:r>
          <a:endParaRPr lang="en-US" sz="1400" kern="1200"/>
        </a:p>
        <a:p>
          <a:pPr marL="0" lvl="0" indent="0" algn="l" defTabSz="622300">
            <a:lnSpc>
              <a:spcPct val="90000"/>
            </a:lnSpc>
            <a:spcBef>
              <a:spcPct val="0"/>
            </a:spcBef>
            <a:spcAft>
              <a:spcPct val="35000"/>
            </a:spcAft>
            <a:buNone/>
          </a:pPr>
          <a:r>
            <a:rPr lang="en-US" sz="1400" b="0" kern="1200">
              <a:latin typeface="Calibri Light" panose="020F0302020204030204"/>
            </a:rPr>
            <a:t>Welsh Government Strategy </a:t>
          </a:r>
          <a:endParaRPr lang="en-US" sz="1400" b="0" kern="1200"/>
        </a:p>
        <a:p>
          <a:pPr marL="0" lvl="0" indent="0" algn="l" defTabSz="622300">
            <a:lnSpc>
              <a:spcPct val="90000"/>
            </a:lnSpc>
            <a:spcBef>
              <a:spcPct val="0"/>
            </a:spcBef>
            <a:spcAft>
              <a:spcPct val="35000"/>
            </a:spcAft>
            <a:buNone/>
          </a:pPr>
          <a:r>
            <a:rPr lang="en-US" sz="1400" b="0" kern="1200">
              <a:latin typeface="Calibri Light" panose="020F0302020204030204"/>
            </a:rPr>
            <a:t>Accountability</a:t>
          </a:r>
          <a:endParaRPr lang="en-US" sz="1400" b="0" kern="1200"/>
        </a:p>
      </dsp:txBody>
      <dsp:txXfrm>
        <a:off x="144518" y="171041"/>
        <a:ext cx="2104610" cy="1225218"/>
      </dsp:txXfrm>
    </dsp:sp>
    <dsp:sp modelId="{A1012B90-8F08-4D74-A105-8826187F928F}">
      <dsp:nvSpPr>
        <dsp:cNvPr id="0" name=""/>
        <dsp:cNvSpPr/>
      </dsp:nvSpPr>
      <dsp:spPr>
        <a:xfrm>
          <a:off x="1196823" y="1936748"/>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CEA39D0-25EE-47D8-AAFD-5C344CED6547}">
      <dsp:nvSpPr>
        <dsp:cNvPr id="0" name=""/>
        <dsp:cNvSpPr/>
      </dsp:nvSpPr>
      <dsp:spPr>
        <a:xfrm>
          <a:off x="1340319" y="2567317"/>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b="1" kern="1200">
              <a:latin typeface="Calibri Light" panose="020F0302020204030204"/>
            </a:rPr>
            <a:t>Economic </a:t>
          </a:r>
          <a:endParaRPr lang="en-US" sz="1600" b="1" kern="1200"/>
        </a:p>
      </dsp:txBody>
      <dsp:txXfrm>
        <a:off x="1340319" y="2567317"/>
        <a:ext cx="2104610" cy="540487"/>
      </dsp:txXfrm>
    </dsp:sp>
    <dsp:sp modelId="{B6AF1152-F148-425D-BAE3-8CA9EFF7F390}">
      <dsp:nvSpPr>
        <dsp:cNvPr id="0" name=""/>
        <dsp:cNvSpPr/>
      </dsp:nvSpPr>
      <dsp:spPr>
        <a:xfrm>
          <a:off x="1340319" y="3107805"/>
          <a:ext cx="2104610" cy="102101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b="0" kern="1200">
              <a:latin typeface="Calibri Light" panose="020F0302020204030204"/>
            </a:rPr>
            <a:t>The £4,518 Calculation </a:t>
          </a:r>
          <a:endParaRPr lang="en-US" sz="1400" b="0" kern="1200"/>
        </a:p>
        <a:p>
          <a:pPr marL="0" lvl="0" indent="0" algn="l" defTabSz="622300">
            <a:lnSpc>
              <a:spcPct val="90000"/>
            </a:lnSpc>
            <a:spcBef>
              <a:spcPct val="0"/>
            </a:spcBef>
            <a:spcAft>
              <a:spcPct val="35000"/>
            </a:spcAft>
            <a:buNone/>
          </a:pPr>
          <a:r>
            <a:rPr lang="en-US" sz="1400" b="0" kern="1200">
              <a:latin typeface="Calibri Light" panose="020F0302020204030204"/>
            </a:rPr>
            <a:t>Value-Based Healthcare </a:t>
          </a:r>
        </a:p>
        <a:p>
          <a:pPr marL="0" lvl="0" indent="0" algn="l" defTabSz="622300">
            <a:lnSpc>
              <a:spcPct val="90000"/>
            </a:lnSpc>
            <a:spcBef>
              <a:spcPct val="0"/>
            </a:spcBef>
            <a:spcAft>
              <a:spcPct val="35000"/>
            </a:spcAft>
            <a:buNone/>
          </a:pPr>
          <a:r>
            <a:rPr lang="en-US" sz="1400" b="0" kern="1200">
              <a:latin typeface="Calibri Light" panose="020F0302020204030204"/>
            </a:rPr>
            <a:t>Procurement </a:t>
          </a:r>
        </a:p>
      </dsp:txBody>
      <dsp:txXfrm>
        <a:off x="1340319" y="3107805"/>
        <a:ext cx="2104610" cy="1021015"/>
      </dsp:txXfrm>
    </dsp:sp>
    <dsp:sp modelId="{EE904366-CAE5-4EC8-8293-D1AADD1733BF}">
      <dsp:nvSpPr>
        <dsp:cNvPr id="0" name=""/>
        <dsp:cNvSpPr/>
      </dsp:nvSpPr>
      <dsp:spPr>
        <a:xfrm>
          <a:off x="2392624" y="2252032"/>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34F2853-95C1-4967-B87A-BB3F24F2B912}">
      <dsp:nvSpPr>
        <dsp:cNvPr id="0" name=""/>
        <dsp:cNvSpPr/>
      </dsp:nvSpPr>
      <dsp:spPr>
        <a:xfrm rot="2700000">
          <a:off x="1161790"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F2C236-285E-4139-A471-D646468BE65C}">
      <dsp:nvSpPr>
        <dsp:cNvPr id="0" name=""/>
        <dsp:cNvSpPr/>
      </dsp:nvSpPr>
      <dsp:spPr>
        <a:xfrm rot="2700000">
          <a:off x="2357591"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D3793F-EF8B-4B6E-88C5-7E844CA30109}">
      <dsp:nvSpPr>
        <dsp:cNvPr id="0" name=""/>
        <dsp:cNvSpPr/>
      </dsp:nvSpPr>
      <dsp:spPr>
        <a:xfrm>
          <a:off x="2536121" y="1396260"/>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b="1" kern="1200">
              <a:latin typeface="Calibri Light" panose="020F0302020204030204"/>
            </a:rPr>
            <a:t>Social</a:t>
          </a:r>
        </a:p>
      </dsp:txBody>
      <dsp:txXfrm>
        <a:off x="2536121" y="1396260"/>
        <a:ext cx="2104610" cy="540487"/>
      </dsp:txXfrm>
    </dsp:sp>
    <dsp:sp modelId="{70393C15-CEF1-4AF2-B36B-62ABFD44F4FA}">
      <dsp:nvSpPr>
        <dsp:cNvPr id="0" name=""/>
        <dsp:cNvSpPr/>
      </dsp:nvSpPr>
      <dsp:spPr>
        <a:xfrm>
          <a:off x="2536121" y="375244"/>
          <a:ext cx="2104610" cy="102101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kern="1200">
              <a:latin typeface="Calibri Light" panose="020F0302020204030204"/>
            </a:rPr>
            <a:t>Public Awareness </a:t>
          </a:r>
        </a:p>
        <a:p>
          <a:pPr marL="0" lvl="0" indent="0" algn="l" defTabSz="622300">
            <a:lnSpc>
              <a:spcPct val="90000"/>
            </a:lnSpc>
            <a:spcBef>
              <a:spcPct val="0"/>
            </a:spcBef>
            <a:spcAft>
              <a:spcPct val="35000"/>
            </a:spcAft>
            <a:buNone/>
          </a:pPr>
          <a:r>
            <a:rPr lang="en-US" sz="1400" kern="1200">
              <a:latin typeface="Calibri Light" panose="020F0302020204030204"/>
            </a:rPr>
            <a:t>Health Inequity </a:t>
          </a:r>
        </a:p>
        <a:p>
          <a:pPr marL="0" lvl="0" indent="0" algn="l" defTabSz="622300">
            <a:lnSpc>
              <a:spcPct val="90000"/>
            </a:lnSpc>
            <a:spcBef>
              <a:spcPct val="0"/>
            </a:spcBef>
            <a:spcAft>
              <a:spcPct val="35000"/>
            </a:spcAft>
            <a:buNone/>
          </a:pPr>
          <a:r>
            <a:rPr lang="en-US" sz="1400" kern="1200">
              <a:latin typeface="Calibri Light" panose="020F0302020204030204"/>
            </a:rPr>
            <a:t>Staff Buy-in</a:t>
          </a:r>
        </a:p>
      </dsp:txBody>
      <dsp:txXfrm>
        <a:off x="2536121" y="375244"/>
        <a:ext cx="2104610" cy="1021015"/>
      </dsp:txXfrm>
    </dsp:sp>
    <dsp:sp modelId="{C43B8B1F-B03E-47CF-AE63-02F2A930DE06}">
      <dsp:nvSpPr>
        <dsp:cNvPr id="0" name=""/>
        <dsp:cNvSpPr/>
      </dsp:nvSpPr>
      <dsp:spPr>
        <a:xfrm>
          <a:off x="3588426" y="1936748"/>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4F76640-BCF3-43C3-8BEC-795A7DAD29D1}">
      <dsp:nvSpPr>
        <dsp:cNvPr id="0" name=""/>
        <dsp:cNvSpPr/>
      </dsp:nvSpPr>
      <dsp:spPr>
        <a:xfrm>
          <a:off x="3731922" y="2567317"/>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b="0" kern="1200">
              <a:latin typeface="Calibri Light" panose="020F0302020204030204"/>
            </a:rPr>
            <a:t>Technological </a:t>
          </a:r>
          <a:endParaRPr lang="en-US" sz="1600" kern="1200">
            <a:latin typeface="Calibri Light" panose="020F0302020204030204"/>
          </a:endParaRPr>
        </a:p>
      </dsp:txBody>
      <dsp:txXfrm>
        <a:off x="3731922" y="2567317"/>
        <a:ext cx="2104610" cy="540487"/>
      </dsp:txXfrm>
    </dsp:sp>
    <dsp:sp modelId="{27D7FA8F-E04B-499A-813B-3B05EA4E396B}">
      <dsp:nvSpPr>
        <dsp:cNvPr id="0" name=""/>
        <dsp:cNvSpPr/>
      </dsp:nvSpPr>
      <dsp:spPr>
        <a:xfrm>
          <a:off x="3731922" y="3107805"/>
          <a:ext cx="2104610" cy="122521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b="0" kern="1200">
              <a:latin typeface="Calibri Light" panose="020F0302020204030204"/>
            </a:rPr>
            <a:t>Point of Care (POCT) Advancement </a:t>
          </a:r>
        </a:p>
        <a:p>
          <a:pPr marL="0" lvl="0" indent="0" algn="l" defTabSz="622300">
            <a:lnSpc>
              <a:spcPct val="90000"/>
            </a:lnSpc>
            <a:spcBef>
              <a:spcPct val="0"/>
            </a:spcBef>
            <a:spcAft>
              <a:spcPct val="35000"/>
            </a:spcAft>
            <a:buNone/>
          </a:pPr>
          <a:r>
            <a:rPr lang="en-US" sz="1400" b="0" kern="1200">
              <a:latin typeface="Calibri Light" panose="020F0302020204030204"/>
            </a:rPr>
            <a:t>EPCR Integration </a:t>
          </a:r>
        </a:p>
        <a:p>
          <a:pPr marL="0" lvl="0" indent="0" algn="l" defTabSz="622300">
            <a:lnSpc>
              <a:spcPct val="90000"/>
            </a:lnSpc>
            <a:spcBef>
              <a:spcPct val="0"/>
            </a:spcBef>
            <a:spcAft>
              <a:spcPct val="35000"/>
            </a:spcAft>
            <a:buNone/>
          </a:pPr>
          <a:r>
            <a:rPr lang="en-US" sz="1400" b="0" kern="1200">
              <a:latin typeface="Calibri Light" panose="020F0302020204030204"/>
            </a:rPr>
            <a:t>Accuracy </a:t>
          </a:r>
        </a:p>
      </dsp:txBody>
      <dsp:txXfrm>
        <a:off x="3731922" y="3107805"/>
        <a:ext cx="2104610" cy="1225218"/>
      </dsp:txXfrm>
    </dsp:sp>
    <dsp:sp modelId="{4679F504-7FFD-436A-A6A2-CDC206D3B701}">
      <dsp:nvSpPr>
        <dsp:cNvPr id="0" name=""/>
        <dsp:cNvSpPr/>
      </dsp:nvSpPr>
      <dsp:spPr>
        <a:xfrm>
          <a:off x="4784227" y="2252032"/>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E143245-2A7E-4C4D-A601-3750741335FA}">
      <dsp:nvSpPr>
        <dsp:cNvPr id="0" name=""/>
        <dsp:cNvSpPr/>
      </dsp:nvSpPr>
      <dsp:spPr>
        <a:xfrm rot="2700000">
          <a:off x="3553392"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D6A205-C4A8-4B2A-A5BE-A968E6A7172B}">
      <dsp:nvSpPr>
        <dsp:cNvPr id="0" name=""/>
        <dsp:cNvSpPr/>
      </dsp:nvSpPr>
      <dsp:spPr>
        <a:xfrm rot="2700000">
          <a:off x="4749194"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A4BE54-4475-41FB-91E8-0B4A11946B87}">
      <dsp:nvSpPr>
        <dsp:cNvPr id="0" name=""/>
        <dsp:cNvSpPr/>
      </dsp:nvSpPr>
      <dsp:spPr>
        <a:xfrm>
          <a:off x="4927723" y="1396260"/>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b="0" kern="1200">
              <a:latin typeface="Calibri Light" panose="020F0302020204030204"/>
            </a:rPr>
            <a:t>Environmental </a:t>
          </a:r>
        </a:p>
      </dsp:txBody>
      <dsp:txXfrm>
        <a:off x="4927723" y="1396260"/>
        <a:ext cx="2104610" cy="540487"/>
      </dsp:txXfrm>
    </dsp:sp>
    <dsp:sp modelId="{3831F17D-8E2D-4E52-ACC6-DD15DFEF8A0E}">
      <dsp:nvSpPr>
        <dsp:cNvPr id="0" name=""/>
        <dsp:cNvSpPr/>
      </dsp:nvSpPr>
      <dsp:spPr>
        <a:xfrm>
          <a:off x="4927723" y="647515"/>
          <a:ext cx="2104610" cy="74874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b="0" kern="1200">
              <a:latin typeface="Calibri Light" panose="020F0302020204030204"/>
            </a:rPr>
            <a:t>Waste Management </a:t>
          </a:r>
        </a:p>
        <a:p>
          <a:pPr marL="0" lvl="0" indent="0" algn="l" defTabSz="622300">
            <a:lnSpc>
              <a:spcPct val="90000"/>
            </a:lnSpc>
            <a:spcBef>
              <a:spcPct val="0"/>
            </a:spcBef>
            <a:spcAft>
              <a:spcPct val="35000"/>
            </a:spcAft>
            <a:buNone/>
          </a:pPr>
          <a:r>
            <a:rPr lang="en-US" sz="1400" b="0" kern="1200">
              <a:latin typeface="Calibri Light" panose="020F0302020204030204"/>
            </a:rPr>
            <a:t>Reducing "Carbon Miles" </a:t>
          </a:r>
        </a:p>
      </dsp:txBody>
      <dsp:txXfrm>
        <a:off x="4927723" y="647515"/>
        <a:ext cx="2104610" cy="748744"/>
      </dsp:txXfrm>
    </dsp:sp>
    <dsp:sp modelId="{1B9B5260-EA52-45DC-8334-6F8E77DDA6FA}">
      <dsp:nvSpPr>
        <dsp:cNvPr id="0" name=""/>
        <dsp:cNvSpPr/>
      </dsp:nvSpPr>
      <dsp:spPr>
        <a:xfrm>
          <a:off x="5980029" y="1936748"/>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86D18B5-BFC9-472D-9C58-B21ECAE6DC82}">
      <dsp:nvSpPr>
        <dsp:cNvPr id="0" name=""/>
        <dsp:cNvSpPr/>
      </dsp:nvSpPr>
      <dsp:spPr>
        <a:xfrm>
          <a:off x="6123525" y="2567317"/>
          <a:ext cx="2104610" cy="54048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711200">
            <a:lnSpc>
              <a:spcPct val="90000"/>
            </a:lnSpc>
            <a:spcBef>
              <a:spcPct val="0"/>
            </a:spcBef>
            <a:spcAft>
              <a:spcPct val="35000"/>
            </a:spcAft>
            <a:buNone/>
            <a:defRPr b="1"/>
          </a:pPr>
          <a:r>
            <a:rPr lang="en-US" sz="1600" b="0" kern="1200">
              <a:latin typeface="Calibri Light" panose="020F0302020204030204"/>
            </a:rPr>
            <a:t>Legal </a:t>
          </a:r>
        </a:p>
      </dsp:txBody>
      <dsp:txXfrm>
        <a:off x="6123525" y="2567317"/>
        <a:ext cx="2104610" cy="540487"/>
      </dsp:txXfrm>
    </dsp:sp>
    <dsp:sp modelId="{E1D3A50D-B4E9-4234-9A77-5387710C349F}">
      <dsp:nvSpPr>
        <dsp:cNvPr id="0" name=""/>
        <dsp:cNvSpPr/>
      </dsp:nvSpPr>
      <dsp:spPr>
        <a:xfrm>
          <a:off x="6123525" y="3107805"/>
          <a:ext cx="2104610" cy="102101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622300">
            <a:lnSpc>
              <a:spcPct val="90000"/>
            </a:lnSpc>
            <a:spcBef>
              <a:spcPct val="0"/>
            </a:spcBef>
            <a:spcAft>
              <a:spcPct val="35000"/>
            </a:spcAft>
            <a:buNone/>
          </a:pPr>
          <a:r>
            <a:rPr lang="en-US" sz="1400" b="0" kern="1200">
              <a:latin typeface="Calibri Light" panose="020F0302020204030204"/>
            </a:rPr>
            <a:t>NICE Compliance </a:t>
          </a:r>
        </a:p>
        <a:p>
          <a:pPr marL="0" lvl="0" indent="0" algn="l" defTabSz="622300">
            <a:lnSpc>
              <a:spcPct val="90000"/>
            </a:lnSpc>
            <a:spcBef>
              <a:spcPct val="0"/>
            </a:spcBef>
            <a:spcAft>
              <a:spcPct val="35000"/>
            </a:spcAft>
            <a:buNone/>
          </a:pPr>
          <a:r>
            <a:rPr lang="en-US" sz="1400" b="0" kern="1200">
              <a:latin typeface="Calibri Light" panose="020F0302020204030204"/>
            </a:rPr>
            <a:t>MHRA Standards </a:t>
          </a:r>
        </a:p>
        <a:p>
          <a:pPr marL="0" lvl="0" indent="0" algn="l" defTabSz="622300" rtl="0">
            <a:lnSpc>
              <a:spcPct val="90000"/>
            </a:lnSpc>
            <a:spcBef>
              <a:spcPct val="0"/>
            </a:spcBef>
            <a:spcAft>
              <a:spcPct val="35000"/>
            </a:spcAft>
            <a:buNone/>
          </a:pPr>
          <a:r>
            <a:rPr lang="en-US" sz="1400" b="0" kern="1200">
              <a:latin typeface="Calibri Light" panose="020F0302020204030204"/>
            </a:rPr>
            <a:t>Duty of Candor </a:t>
          </a:r>
        </a:p>
      </dsp:txBody>
      <dsp:txXfrm>
        <a:off x="6123525" y="3107805"/>
        <a:ext cx="2104610" cy="1021015"/>
      </dsp:txXfrm>
    </dsp:sp>
    <dsp:sp modelId="{378A087C-4D03-403E-8A5D-A3D43B0A8C86}">
      <dsp:nvSpPr>
        <dsp:cNvPr id="0" name=""/>
        <dsp:cNvSpPr/>
      </dsp:nvSpPr>
      <dsp:spPr>
        <a:xfrm>
          <a:off x="7175830" y="2252032"/>
          <a:ext cx="0" cy="315284"/>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A47146C-11FC-40EB-9898-56272A1743F1}">
      <dsp:nvSpPr>
        <dsp:cNvPr id="0" name=""/>
        <dsp:cNvSpPr/>
      </dsp:nvSpPr>
      <dsp:spPr>
        <a:xfrm rot="2700000">
          <a:off x="5944995"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770425-9682-4271-B022-663841420022}">
      <dsp:nvSpPr>
        <dsp:cNvPr id="0" name=""/>
        <dsp:cNvSpPr/>
      </dsp:nvSpPr>
      <dsp:spPr>
        <a:xfrm rot="2700000">
          <a:off x="7140797" y="2216999"/>
          <a:ext cx="70066" cy="70066"/>
        </a:xfrm>
        <a:prstGeom prst="rect">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7/3/layout/HorizontalLabelsTimeline">
  <dgm:title val="Horizontal Labels Timeline"/>
  <dgm:desc val="Use to show a list of events in chronological order. The rectangular shape contains the description while the date is shown immediately below. It can display a large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1">
      <dgm:alg type="sp"/>
      <dgm:shape xmlns:r="http://schemas.openxmlformats.org/officeDocument/2006/relationships" type="line" r:blip="" zOrderOff="-1">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h" for="ch" forName="L1TextContainer" refType="h" fact="0.12"/>
                <dgm:constr type="t" for="ch" forName="L1TextContainer" refType="h" fact="0.31"/>
                <dgm:constr type="w" for="ch" forName="L2TextContainerWrapper" refType="w" fact="0.88"/>
                <dgm:constr type="l" for="ch" forName="L2TextContainerWrapper" refType="w" fact="0.06"/>
                <dgm:constr type="h" for="ch" forName="L2TextContainerWrapper" refType="h" fact="0.31"/>
                <dgm:constr type="b" for="ch" forName="L2TextContainerWrapper" refType="h" fact="0.31"/>
                <dgm:constr type="w" for="ch" forName="ConnectLine"/>
                <dgm:constr type="ctrX" for="ch" forName="ConnectLine" refType="w" fact="0.5"/>
                <dgm:constr type="h" for="ch" forName="ConnectLine" refType="h" fact="0.07"/>
                <dgm:constr type="t" for="ch" forName="ConnectLine" refType="h" fact="0.43"/>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5"/>
              </dgm:constrLst>
            </dgm:if>
            <dgm:else name="CaseForPlacingNodeBelowDivider">
              <dgm:constrLst>
                <dgm:constr type="w" for="ch" forName="L1TextContainer" refType="w" fact="0.88"/>
                <dgm:constr type="l" for="ch" forName="L1TextContainer" refType="w" fact="0.06"/>
                <dgm:constr type="h" for="ch" forName="L1TextContainer" refType="h" fact="0.12"/>
                <dgm:constr type="t" for="ch" forName="L1TextContainer" refType="h" fact="0.57"/>
                <dgm:constr type="w" for="ch" forName="L2TextContainerWrapper" refType="w" fact="0.88"/>
                <dgm:constr type="l" for="ch" forName="L2TextContainerWrapper" refType="w" fact="0.06"/>
                <dgm:constr type="h" for="ch" forName="L2TextContainerWrapper" refType="h" fact="0.31"/>
                <dgm:constr type="t" for="ch" forName="L2TextContainerWrapper" refType="h" fact="0.69"/>
                <dgm:constr type="w" for="ch" forName="ConnectLine"/>
                <dgm:constr type="ctrX" for="ch" forName="ConnectLine" refType="w" fact="0.5"/>
                <dgm:constr type="h" for="ch" forName="ConnectLine" refType="h" fact="0.07"/>
                <dgm:constr type="t" for="ch" forName="ConnectLine" refType="h" fact="0.5"/>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
              </dgm:constrLst>
            </dgm:else>
          </dgm:choose>
          <dgm:layoutNode name="L1TextContainer" styleLbl="alignNode1">
            <dgm:varLst>
              <dgm:chMax val="1"/>
              <dgm:chPref val="1"/>
              <dgm:bulletEnabled val="1"/>
            </dgm:varLst>
            <dgm:alg type="tx">
              <dgm:param type="txAnchorVert" val="mid"/>
              <dgm:param type="parTxLTRAlign" val="ctr"/>
              <dgm:param type="parTxRTLAlign" val="ctr"/>
            </dgm:alg>
            <dgm:shape xmlns:r="http://schemas.openxmlformats.org/officeDocument/2006/relationships" type="rect" r:blip="">
              <dgm:adjLst/>
            </dgm:shape>
            <dgm:presOf axis="self"/>
            <dgm:constrLst>
              <dgm:constr type="tMarg" refType="primFontSz" fact="0.4"/>
              <dgm:constr type="bMarg" refType="primFontSz" fact="0.4"/>
              <dgm:constr type="lMarg" refType="primFontSz" fact="0.4"/>
              <dgm:constr type="rMarg" refType="primFontSz" fact="0.4"/>
            </dgm:constrLst>
            <dgm:ruleLst>
              <dgm:rule type="primFontSz" val="14" fact="NaN" max="NaN"/>
            </dgm:ruleLst>
          </dgm:layoutNode>
          <dgm:layoutNode name="L2TextContainerWrapper">
            <dgm:varLst>
              <dgm:bulletEnabled val="1"/>
            </dgm:varLst>
            <dgm:alg type="composite"/>
            <dgm:choose name="L2TextContainerConstr">
              <dgm:if name="CaseForPlacingL2TextContaineAboveDivider" axis="self" ptType="node" func="posOdd" op="equ" val="1">
                <dgm:constrLst>
                  <dgm:constr type="h" for="ch" forName="L2TextContainer" refType="h" fact="0.39"/>
                  <dgm:constr type="b" for="ch" forName="L2TextContainer" refType="h"/>
                  <dgm:constr type="h" for="ch" forName="FlexibleEmptyPlaceHolder" refType="h" fact="0.61"/>
                </dgm:constrLst>
              </dgm:if>
              <dgm:else name="CaseForPlacingL2TextContaineBelowDivider">
                <dgm:constrLst>
                  <dgm:constr type="h" for="ch" forName="L2TextContainer" refType="h" fact="0.39"/>
                  <dgm:constr type="h" for="ch" forName="FlexibleEmptyPlaceHolder" refType="h" fact="0.61"/>
                  <dgm:constr type="b" for="ch" forName="FlexibleEmptyPlaceHolder" refType="h"/>
                </dgm:constrLst>
              </dgm:else>
            </dgm:choose>
            <dgm:layoutNode name="L2TextContainer" styleLbl="bgAccFollowNode1" moveWith="L1TextContainer">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tMarg" refType="primFontSz" fact="0.75"/>
                <dgm:constr type="bMarg" refType="primFontSz" fact="0.75"/>
                <dgm:constr type="lMarg" refType="primFontSz" fact="0.75"/>
                <dgm:constr type="rMarg" refType="primFontSz" fact="0.75"/>
              </dgm:constrLst>
              <dgm:ruleLst>
                <dgm:rule type="h" val="INF" fact="NaN" max="NaN"/>
                <dgm:rule type="primFontSz" val="12" fact="NaN" max="NaN"/>
                <dgm:rule type="secFontSz" val="10"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1TextContainer">
            <dgm:alg type="sp"/>
            <dgm:shape xmlns:r="http://schemas.openxmlformats.org/officeDocument/2006/relationships" type="line" r:blip="">
              <dgm:adjLst/>
            </dgm:shape>
            <dgm:presOf/>
            <dgm:constrLst/>
          </dgm:layoutNode>
          <dgm:layoutNode name="ConnectorPoint" styleLbl="node1" moveWith="L1TextContainer">
            <dgm:alg type="sp"/>
            <dgm:shape xmlns:r="http://schemas.openxmlformats.org/officeDocument/2006/relationships" rot="45" type="rect" r:blip="" zOrderOff="10">
              <dgm:adjLst/>
              <dgm:extLst>
                <a:ext uri="{B698B0E9-8C71-41B9-8309-B3DCBF30829C}">
                  <dgm1612:spPr xmlns:dgm1612="http://schemas.microsoft.com/office/drawing/2016/12/diagram">
                    <a:ln w="6350"/>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ECEF54-D619-4808-9F15-5753CD3E183E}" type="datetimeFigureOut">
              <a:rPr lang="en-GB" smtClean="0"/>
              <a:t>15/04/2026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CA0C4F-9918-4983-BBBA-938D841FDC7A}" type="slidenum">
              <a:rPr lang="en-GB" smtClean="0"/>
              <a:t>‹#›</a:t>
            </a:fld>
            <a:endParaRPr lang="en-GB"/>
          </a:p>
        </p:txBody>
      </p:sp>
    </p:spTree>
    <p:extLst>
      <p:ext uri="{BB962C8B-B14F-4D97-AF65-F5344CB8AC3E}">
        <p14:creationId xmlns:p14="http://schemas.microsoft.com/office/powerpoint/2010/main" val="1024629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Bahnschrift SemiLight Condensed" panose="020B0502040204020203" pitchFamily="34" charset="0"/>
              <a:buNone/>
            </a:pPr>
            <a:endParaRPr lang="en-GB">
              <a:latin typeface="Bahnschrift SemiLight Condensed" panose="020B0502040204020203" pitchFamily="34" charset="0"/>
            </a:endParaRPr>
          </a:p>
        </p:txBody>
      </p:sp>
      <p:sp>
        <p:nvSpPr>
          <p:cNvPr id="4" name="Slide Number Placeholder 3"/>
          <p:cNvSpPr>
            <a:spLocks noGrp="1"/>
          </p:cNvSpPr>
          <p:nvPr>
            <p:ph type="sldNum" sz="quarter" idx="5"/>
          </p:nvPr>
        </p:nvSpPr>
        <p:spPr/>
        <p:txBody>
          <a:bodyPr/>
          <a:lstStyle/>
          <a:p>
            <a:fld id="{E0CA0C4F-9918-4983-BBBA-938D841FDC7A}" type="slidenum">
              <a:rPr lang="en-GB" smtClean="0"/>
              <a:t>4</a:t>
            </a:fld>
            <a:endParaRPr lang="en-GB"/>
          </a:p>
        </p:txBody>
      </p:sp>
    </p:spTree>
    <p:extLst>
      <p:ext uri="{BB962C8B-B14F-4D97-AF65-F5344CB8AC3E}">
        <p14:creationId xmlns:p14="http://schemas.microsoft.com/office/powerpoint/2010/main" val="1848320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DC961-43BB-3A3C-2AD4-CC3922721D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F1F330C-137A-B555-16C6-A1C4296E3D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E98A10-8914-52F8-A0B3-F72EBDBBC46C}"/>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1A108D29-F1FB-0499-7488-F1C58073CA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279E19-A5C5-80E5-A93B-31CA97792A78}"/>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2977725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63890-E8FA-A663-C420-202E0DF6CB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63CEA8-BCB2-8649-3E1E-1FE44956BE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796AB3-EADC-B0CC-33D3-277917286AEA}"/>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9D3863B1-DE8F-55F5-9988-24028C11E2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B884C6-51F8-535D-AAAB-AB795C8307F0}"/>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34696969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321B2-BD0D-59C8-F1DB-6D540CC542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EDBBB29-13EC-1936-B470-C93DB75537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2321AF-1FDA-26DF-99D9-9304C1F2CB3E}"/>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C738D15F-68FE-9437-881F-D88AA0540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18007F-A85C-3BE2-64BB-316DC07756F5}"/>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31623769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2D0EE-17E2-D061-D25E-D93F42E14F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3FDEF1-9DE9-F303-3F98-D8E71AD6ED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BE3470-EE79-38F4-A8F8-7163385946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D092EF-4865-7417-A99A-AB334C1CEEDB}"/>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6" name="Footer Placeholder 5">
            <a:extLst>
              <a:ext uri="{FF2B5EF4-FFF2-40B4-BE49-F238E27FC236}">
                <a16:creationId xmlns:a16="http://schemas.microsoft.com/office/drawing/2014/main" id="{7C251CD1-7845-6E87-C2D8-466B110801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0D19E1-95DD-BABA-F9AE-5F7465B08B43}"/>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18646883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38C55-101A-B54F-B2B9-6F25769CC1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1F2EAC-423B-312F-D8F6-5560357955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48B8CC-7717-5499-B619-00384E37D1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6D4806-9783-F99F-2BEF-22E19FA68A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FCB515-AA97-94F5-9D80-74139B35DBB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3A0E461-C7C3-E6AF-FA10-9AB5D62946FC}"/>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8" name="Footer Placeholder 7">
            <a:extLst>
              <a:ext uri="{FF2B5EF4-FFF2-40B4-BE49-F238E27FC236}">
                <a16:creationId xmlns:a16="http://schemas.microsoft.com/office/drawing/2014/main" id="{D2DEFD02-73A0-AC60-8E2E-ED89402D68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625401-141A-1924-4263-878878B5D02C}"/>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3400533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53768-9073-1E2D-06D3-16017E2FCB3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6C9256-6D20-5B76-2815-AF2A55D1ACFB}"/>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4" name="Footer Placeholder 3">
            <a:extLst>
              <a:ext uri="{FF2B5EF4-FFF2-40B4-BE49-F238E27FC236}">
                <a16:creationId xmlns:a16="http://schemas.microsoft.com/office/drawing/2014/main" id="{3E00A52E-31AB-DB2E-691A-D5C8FF768B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F05E22E-0F62-DF93-E0AB-0124C1F7C8C3}"/>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12618824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E7A53A-F21F-1C73-C92C-1AE5C46E825B}"/>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3" name="Footer Placeholder 2">
            <a:extLst>
              <a:ext uri="{FF2B5EF4-FFF2-40B4-BE49-F238E27FC236}">
                <a16:creationId xmlns:a16="http://schemas.microsoft.com/office/drawing/2014/main" id="{54A988E0-684B-9E38-C6C4-25197E92D6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ECA430-9F48-696B-13A9-15FA5C55530A}"/>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18731696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F95C0-7BE5-8654-21C7-335655F604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302A0B6-BE99-C375-4AB8-3BB1CF0E0B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5EE7C5-2D21-5D2A-1D73-5292AA49CB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722119-BA60-03D3-AC71-514148C4560B}"/>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6" name="Footer Placeholder 5">
            <a:extLst>
              <a:ext uri="{FF2B5EF4-FFF2-40B4-BE49-F238E27FC236}">
                <a16:creationId xmlns:a16="http://schemas.microsoft.com/office/drawing/2014/main" id="{0CA3A037-BE15-C93A-04A3-99994577D2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3FF455-1D97-EA00-78EF-1F4118D30843}"/>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40874178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137D7-2F85-D665-C6D2-D0DFF131B3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B27A33-4201-DC21-93A0-E83229EC34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447F3F-559D-C998-CC95-5852DA2BA7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C5E37F-94F5-0560-40AB-91B4275B1DE9}"/>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6" name="Footer Placeholder 5">
            <a:extLst>
              <a:ext uri="{FF2B5EF4-FFF2-40B4-BE49-F238E27FC236}">
                <a16:creationId xmlns:a16="http://schemas.microsoft.com/office/drawing/2014/main" id="{0DCC8904-1274-ADA3-9D6B-5ECE11E673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D62085-2371-A7BF-015A-95F717F6AE50}"/>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35017366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1FB84-A226-79B5-A9F3-C10C50C041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BFAC8CD-6442-4EE0-BB94-B93C552F44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38E504-7CC2-7143-C07C-B948781200EF}"/>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3753565D-8F2C-8FC6-505E-23C5AFB988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B934C-B332-FCA4-2DB6-10D340A308F3}"/>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20675108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604912-1E5F-1885-84EC-351696625F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8F37B2-4F4B-AE45-92C2-493B3571E0A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0EB43B-9D01-E03C-BFD2-4B0F08CC047A}"/>
              </a:ext>
            </a:extLst>
          </p:cNvPr>
          <p:cNvSpPr>
            <a:spLocks noGrp="1"/>
          </p:cNvSpPr>
          <p:nvPr>
            <p:ph type="dt" sz="half" idx="10"/>
          </p:nvPr>
        </p:nvSpPr>
        <p:spPr/>
        <p:txBody>
          <a:body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1D8905EF-7015-D67A-FD74-A5EA8A2C1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76331E-B391-E19C-EBF8-D3D974070D99}"/>
              </a:ext>
            </a:extLst>
          </p:cNvPr>
          <p:cNvSpPr>
            <a:spLocks noGrp="1"/>
          </p:cNvSpPr>
          <p:nvPr>
            <p:ph type="sldNum" sz="quarter" idx="12"/>
          </p:nvPr>
        </p:nvSpPr>
        <p:spPr/>
        <p:txBody>
          <a:bodyPr/>
          <a:lstStyle/>
          <a:p>
            <a:fld id="{E6EA81A5-7CD7-43F6-843C-8E1162A3E0CB}" type="slidenum">
              <a:rPr lang="en-GB" smtClean="0"/>
              <a:t>‹#›</a:t>
            </a:fld>
            <a:endParaRPr lang="en-GB"/>
          </a:p>
        </p:txBody>
      </p:sp>
    </p:spTree>
    <p:extLst>
      <p:ext uri="{BB962C8B-B14F-4D97-AF65-F5344CB8AC3E}">
        <p14:creationId xmlns:p14="http://schemas.microsoft.com/office/powerpoint/2010/main" val="27957909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653A39-AA3E-7988-0C72-6C740A53E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F3C94C-67A8-B72A-02D9-3981BB9A7C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826BB1-19C4-835D-0F1A-4013232012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1638E5-29D5-42D1-AEED-B71C430FC754}" type="datetimeFigureOut">
              <a:rPr lang="en-GB" smtClean="0"/>
              <a:t>15/04/2026</a:t>
            </a:fld>
            <a:endParaRPr lang="en-GB"/>
          </a:p>
        </p:txBody>
      </p:sp>
      <p:sp>
        <p:nvSpPr>
          <p:cNvPr id="5" name="Footer Placeholder 4">
            <a:extLst>
              <a:ext uri="{FF2B5EF4-FFF2-40B4-BE49-F238E27FC236}">
                <a16:creationId xmlns:a16="http://schemas.microsoft.com/office/drawing/2014/main" id="{DC99D505-D14E-CCB8-4AFB-EEE2C1B5D9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F8E0A6E-BDA3-E26F-A30B-E6FA246B83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EA81A5-7CD7-43F6-843C-8E1162A3E0CB}" type="slidenum">
              <a:rPr lang="en-GB" smtClean="0"/>
              <a:t>‹#›</a:t>
            </a:fld>
            <a:endParaRPr lang="en-GB"/>
          </a:p>
        </p:txBody>
      </p:sp>
    </p:spTree>
    <p:extLst>
      <p:ext uri="{BB962C8B-B14F-4D97-AF65-F5344CB8AC3E}">
        <p14:creationId xmlns:p14="http://schemas.microsoft.com/office/powerpoint/2010/main" val="40439438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michellesmirror.com/2019_07_14_archive.html" TargetMode="External"/><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hyperlink" Target="https://freepngimg.com/png/46588-bullet-holes-images-free-hd-image"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5EC2F8D-1069-CA57-03DF-03BDE92E6DF9}"/>
              </a:ext>
            </a:extLst>
          </p:cNvPr>
          <p:cNvPicPr>
            <a:picLocks noChangeAspect="1"/>
          </p:cNvPicPr>
          <p:nvPr/>
        </p:nvPicPr>
        <p:blipFill>
          <a:blip r:embed="rId2">
            <a:alphaModFix amt="35000"/>
          </a:blip>
          <a:stretch>
            <a:fillRect/>
          </a:stretch>
        </p:blipFill>
        <p:spPr>
          <a:xfrm>
            <a:off x="2416630" y="1055914"/>
            <a:ext cx="7794170" cy="4963886"/>
          </a:xfrm>
          <a:prstGeom prst="rect">
            <a:avLst/>
          </a:prstGeom>
        </p:spPr>
      </p:pic>
      <p:sp>
        <p:nvSpPr>
          <p:cNvPr id="6" name="Title 2">
            <a:extLst>
              <a:ext uri="{FF2B5EF4-FFF2-40B4-BE49-F238E27FC236}">
                <a16:creationId xmlns:a16="http://schemas.microsoft.com/office/drawing/2014/main" id="{B8D8E648-93B0-47FF-A306-492EFF7FC499}"/>
              </a:ext>
            </a:extLst>
          </p:cNvPr>
          <p:cNvSpPr>
            <a:spLocks noGrp="1"/>
          </p:cNvSpPr>
          <p:nvPr/>
        </p:nvSpPr>
        <p:spPr>
          <a:xfrm>
            <a:off x="1714455" y="299357"/>
            <a:ext cx="9100458" cy="6259285"/>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r>
              <a:rPr lang="en-US" sz="3200" dirty="0"/>
              <a:t>BMPF7309/BMPF7309D</a:t>
            </a:r>
            <a:br>
              <a:rPr lang="en-US" dirty="0"/>
            </a:br>
            <a:r>
              <a:rPr lang="en-US" dirty="0"/>
              <a:t>Leadership &amp; Change</a:t>
            </a:r>
          </a:p>
        </p:txBody>
      </p:sp>
      <p:sp>
        <p:nvSpPr>
          <p:cNvPr id="7" name="Subtitle 3">
            <a:extLst>
              <a:ext uri="{FF2B5EF4-FFF2-40B4-BE49-F238E27FC236}">
                <a16:creationId xmlns:a16="http://schemas.microsoft.com/office/drawing/2014/main" id="{64857D70-F12B-4E1B-99F8-92DAD4349846}"/>
              </a:ext>
            </a:extLst>
          </p:cNvPr>
          <p:cNvSpPr>
            <a:spLocks noGrp="1"/>
          </p:cNvSpPr>
          <p:nvPr/>
        </p:nvSpPr>
        <p:spPr>
          <a:xfrm>
            <a:off x="3599999" y="4276447"/>
            <a:ext cx="3492000" cy="620016"/>
          </a:xfrm>
          <a:prstGeom prst="rect">
            <a:avLst/>
          </a:prstGeom>
          <a:solidFill>
            <a:srgbClr val="7C8796"/>
          </a:solidFill>
        </p:spPr>
        <p:txBody>
          <a:bodyPr vert="horz" lIns="144000" tIns="0" rIns="0" bIns="0" rtlCol="0" anchor="ctr">
            <a:noAutofit/>
          </a:bodyPr>
          <a:lstStyle>
            <a:lvl1pPr marL="0" indent="0" algn="l" defTabSz="914400" rtl="0" eaLnBrk="1" latinLnBrk="0" hangingPunct="1">
              <a:lnSpc>
                <a:spcPct val="100000"/>
              </a:lnSpc>
              <a:spcBef>
                <a:spcPts val="0"/>
              </a:spcBef>
              <a:spcAft>
                <a:spcPts val="1000"/>
              </a:spcAft>
              <a:buClr>
                <a:schemeClr val="accent2"/>
              </a:buClr>
              <a:buFont typeface="Arial" panose="020B0604020202020204" pitchFamily="34" charset="0"/>
              <a:buNone/>
              <a:defRPr sz="2400" b="1" i="1" kern="1200">
                <a:solidFill>
                  <a:schemeClr val="accent1"/>
                </a:solidFill>
                <a:latin typeface="+mn-lt"/>
                <a:ea typeface="+mn-ea"/>
                <a:cs typeface="+mn-cs"/>
              </a:defRPr>
            </a:lvl1pPr>
            <a:lvl2pPr marL="457200" indent="0" algn="ctr" defTabSz="914400" rtl="0" eaLnBrk="1" latinLnBrk="0" hangingPunct="1">
              <a:lnSpc>
                <a:spcPct val="100000"/>
              </a:lnSpc>
              <a:spcBef>
                <a:spcPts val="0"/>
              </a:spcBef>
              <a:spcAft>
                <a:spcPts val="1000"/>
              </a:spcAft>
              <a:buClr>
                <a:schemeClr val="accent2"/>
              </a:buClr>
              <a:buFontTx/>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0"/>
              </a:spcBef>
              <a:spcAft>
                <a:spcPts val="1000"/>
              </a:spcAft>
              <a:buClr>
                <a:schemeClr val="tx1">
                  <a:lumMod val="50000"/>
                  <a:lumOff val="50000"/>
                </a:schemeClr>
              </a:buClr>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00000"/>
              </a:lnSpc>
              <a:spcBef>
                <a:spcPts val="0"/>
              </a:spcBef>
              <a:spcAft>
                <a:spcPts val="1000"/>
              </a:spcAft>
              <a:buClr>
                <a:schemeClr val="tx1">
                  <a:lumMod val="75000"/>
                  <a:lumOff val="25000"/>
                </a:schemeClr>
              </a:buClr>
              <a:buSzPct val="80000"/>
              <a:buFont typeface="Courier New" panose="02070309020205020404" pitchFamily="49" charset="0"/>
              <a:buNone/>
              <a:defRPr sz="1600" kern="1200">
                <a:solidFill>
                  <a:schemeClr val="tx1"/>
                </a:solidFill>
                <a:latin typeface="+mn-lt"/>
                <a:ea typeface="+mn-ea"/>
                <a:cs typeface="+mn-cs"/>
              </a:defRPr>
            </a:lvl4pPr>
            <a:lvl5pPr marL="1828800" indent="0" algn="ctr" defTabSz="914400" rtl="0" eaLnBrk="1" latinLnBrk="0" hangingPunct="1">
              <a:lnSpc>
                <a:spcPct val="100000"/>
              </a:lnSpc>
              <a:spcBef>
                <a:spcPts val="0"/>
              </a:spcBef>
              <a:spcAft>
                <a:spcPts val="1000"/>
              </a:spcAft>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chemeClr val="bg1"/>
                </a:solidFill>
              </a:rPr>
              <a:t>Jeff Green</a:t>
            </a:r>
            <a:r>
              <a:rPr lang="en-US"/>
              <a:t> </a:t>
            </a:r>
          </a:p>
        </p:txBody>
      </p:sp>
    </p:spTree>
    <p:extLst>
      <p:ext uri="{BB962C8B-B14F-4D97-AF65-F5344CB8AC3E}">
        <p14:creationId xmlns:p14="http://schemas.microsoft.com/office/powerpoint/2010/main" val="37212864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C52D9-EC3D-DC84-D475-A49B5D6307A9}"/>
              </a:ext>
            </a:extLst>
          </p:cNvPr>
          <p:cNvPicPr>
            <a:picLocks noChangeAspect="1"/>
          </p:cNvPicPr>
          <p:nvPr/>
        </p:nvPicPr>
        <p:blipFill rotWithShape="1">
          <a:blip r:embed="rId2"/>
          <a:srcRect l="-78" b="8894"/>
          <a:stretch/>
        </p:blipFill>
        <p:spPr>
          <a:xfrm>
            <a:off x="0" y="0"/>
            <a:ext cx="12201525" cy="6858000"/>
          </a:xfrm>
          <a:prstGeom prst="rect">
            <a:avLst/>
          </a:prstGeom>
        </p:spPr>
      </p:pic>
      <p:sp>
        <p:nvSpPr>
          <p:cNvPr id="5" name="Rectangle 4">
            <a:extLst>
              <a:ext uri="{FF2B5EF4-FFF2-40B4-BE49-F238E27FC236}">
                <a16:creationId xmlns:a16="http://schemas.microsoft.com/office/drawing/2014/main" id="{3B0E4FE5-D31F-6F20-91EC-DB2F3ADC62A0}"/>
              </a:ext>
            </a:extLst>
          </p:cNvPr>
          <p:cNvSpPr/>
          <p:nvPr/>
        </p:nvSpPr>
        <p:spPr>
          <a:xfrm>
            <a:off x="2828541" y="1491757"/>
            <a:ext cx="6934583" cy="3631763"/>
          </a:xfrm>
          <a:prstGeom prst="rect">
            <a:avLst/>
          </a:prstGeom>
          <a:noFill/>
        </p:spPr>
        <p:txBody>
          <a:bodyPr wrap="square" lIns="91440" tIns="45720" rIns="91440" bIns="45720">
            <a:spAutoFit/>
          </a:bodyPr>
          <a:lstStyle/>
          <a:p>
            <a:pPr algn="ctr"/>
            <a:r>
              <a:rPr lang="en-US" sz="11500" b="1" cap="none" spc="50" dirty="0">
                <a:ln w="0"/>
                <a:solidFill>
                  <a:schemeClr val="bg2">
                    <a:alpha val="63000"/>
                  </a:schemeClr>
                </a:solidFill>
                <a:effectLst>
                  <a:innerShdw blurRad="63500" dist="50800" dir="13500000">
                    <a:srgbClr val="000000">
                      <a:alpha val="50000"/>
                    </a:srgbClr>
                  </a:innerShdw>
                </a:effectLst>
              </a:rPr>
              <a:t>Signal </a:t>
            </a:r>
          </a:p>
          <a:p>
            <a:pPr algn="ctr"/>
            <a:r>
              <a:rPr lang="en-US" sz="11500" b="1" cap="none" spc="50" dirty="0">
                <a:ln w="0"/>
                <a:solidFill>
                  <a:schemeClr val="bg2">
                    <a:alpha val="63000"/>
                  </a:schemeClr>
                </a:solidFill>
                <a:effectLst>
                  <a:innerShdw blurRad="63500" dist="50800" dir="13500000">
                    <a:srgbClr val="000000">
                      <a:alpha val="50000"/>
                    </a:srgbClr>
                  </a:innerShdw>
                </a:effectLst>
              </a:rPr>
              <a:t>corruption</a:t>
            </a:r>
          </a:p>
        </p:txBody>
      </p:sp>
    </p:spTree>
    <p:extLst>
      <p:ext uri="{BB962C8B-B14F-4D97-AF65-F5344CB8AC3E}">
        <p14:creationId xmlns:p14="http://schemas.microsoft.com/office/powerpoint/2010/main" val="11508345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71507"/>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AB7E726-BF70-0CF1-2126-B997808F8D2E}"/>
              </a:ext>
            </a:extLst>
          </p:cNvPr>
          <p:cNvPicPr>
            <a:picLocks noChangeAspect="1"/>
          </p:cNvPicPr>
          <p:nvPr/>
        </p:nvPicPr>
        <p:blipFill>
          <a:blip r:embed="rId2"/>
          <a:stretch>
            <a:fillRect/>
          </a:stretch>
        </p:blipFill>
        <p:spPr>
          <a:xfrm>
            <a:off x="548640" y="-30480"/>
            <a:ext cx="11480800" cy="6888480"/>
          </a:xfrm>
          <a:prstGeom prst="rect">
            <a:avLst/>
          </a:prstGeom>
        </p:spPr>
      </p:pic>
      <p:sp>
        <p:nvSpPr>
          <p:cNvPr id="8" name="TextBox 7">
            <a:extLst>
              <a:ext uri="{FF2B5EF4-FFF2-40B4-BE49-F238E27FC236}">
                <a16:creationId xmlns:a16="http://schemas.microsoft.com/office/drawing/2014/main" id="{B3CD54CD-63C6-B911-9593-7A01F29C0805}"/>
              </a:ext>
            </a:extLst>
          </p:cNvPr>
          <p:cNvSpPr txBox="1"/>
          <p:nvPr/>
        </p:nvSpPr>
        <p:spPr>
          <a:xfrm>
            <a:off x="1789204" y="2383139"/>
            <a:ext cx="8615680" cy="2677656"/>
          </a:xfrm>
          <a:prstGeom prst="rect">
            <a:avLst/>
          </a:prstGeom>
          <a:noFill/>
        </p:spPr>
        <p:txBody>
          <a:bodyPr wrap="square" lIns="91440" tIns="45720" rIns="91440" bIns="45720" rtlCol="0" anchor="t">
            <a:spAutoFit/>
          </a:bodyPr>
          <a:lstStyle/>
          <a:p>
            <a:pPr algn="ctr"/>
            <a:r>
              <a:rPr lang="en-GB" sz="2400">
                <a:latin typeface="Bahnschrift SemiLight Condensed"/>
              </a:rPr>
              <a:t>007 is busy; you have 17 minutes to present how we can reduce diabetic ketoacidosis (DKA) within a pre-hospital environment using ketone test strips. Previous 007s will provide support along the way, be careful of the spectre agents sent to ambush you from preventing this presentation. Miss Money Penny will send you all the secure documentation.</a:t>
            </a:r>
          </a:p>
          <a:p>
            <a:pPr algn="ctr"/>
            <a:endParaRPr lang="en-GB" sz="2400">
              <a:latin typeface="Bahnschrift SemiLight Condensed" panose="020B0502040204020203" pitchFamily="34" charset="0"/>
            </a:endParaRPr>
          </a:p>
          <a:p>
            <a:pPr algn="ctr"/>
            <a:r>
              <a:rPr lang="en-GB" sz="2400">
                <a:latin typeface="Bahnschrift SemiLight Condensed" panose="020B0502040204020203" pitchFamily="34" charset="0"/>
              </a:rPr>
              <a:t>THE NHS IN WALES DEPENDS ON YOU!</a:t>
            </a:r>
            <a:endParaRPr lang="en-GB">
              <a:latin typeface="Bahnschrift SemiLight Condensed" panose="020B0502040204020203" pitchFamily="34" charset="0"/>
            </a:endParaRPr>
          </a:p>
        </p:txBody>
      </p:sp>
    </p:spTree>
    <p:extLst>
      <p:ext uri="{BB962C8B-B14F-4D97-AF65-F5344CB8AC3E}">
        <p14:creationId xmlns:p14="http://schemas.microsoft.com/office/powerpoint/2010/main" val="3489405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iterate type="wd">
                                    <p:tmAbs val="100"/>
                                  </p:iterate>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iterate type="wd">
                                    <p:tmAbs val="100"/>
                                  </p:iterate>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Miss Moneypenny (Lois Maxwell) | 007 Fanon Wiki | Fandom">
            <a:extLst>
              <a:ext uri="{FF2B5EF4-FFF2-40B4-BE49-F238E27FC236}">
                <a16:creationId xmlns:a16="http://schemas.microsoft.com/office/drawing/2014/main" id="{8963B1F0-1032-9E0B-452D-E68B3B8998E6}"/>
              </a:ext>
            </a:extLst>
          </p:cNvPr>
          <p:cNvSpPr>
            <a:spLocks noChangeAspect="1" noChangeArrowheads="1"/>
          </p:cNvSpPr>
          <p:nvPr/>
        </p:nvSpPr>
        <p:spPr bwMode="auto">
          <a:xfrm>
            <a:off x="5943599" y="3276599"/>
            <a:ext cx="2546131" cy="254613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7BF217DA-CE80-EA01-D165-354E6C775B64}"/>
              </a:ext>
            </a:extLst>
          </p:cNvPr>
          <p:cNvPicPr>
            <a:picLocks noChangeAspect="1"/>
          </p:cNvPicPr>
          <p:nvPr/>
        </p:nvPicPr>
        <p:blipFill>
          <a:blip r:embed="rId3"/>
          <a:stretch>
            <a:fillRect/>
          </a:stretch>
        </p:blipFill>
        <p:spPr>
          <a:xfrm>
            <a:off x="0" y="0"/>
            <a:ext cx="10972800" cy="6875079"/>
          </a:xfrm>
          <a:prstGeom prst="rect">
            <a:avLst/>
          </a:prstGeom>
        </p:spPr>
      </p:pic>
      <p:pic>
        <p:nvPicPr>
          <p:cNvPr id="10" name="Picture 9">
            <a:extLst>
              <a:ext uri="{FF2B5EF4-FFF2-40B4-BE49-F238E27FC236}">
                <a16:creationId xmlns:a16="http://schemas.microsoft.com/office/drawing/2014/main" id="{F9DBDE6D-882F-6371-ED51-9F1C36782A3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571613" y="4789779"/>
            <a:ext cx="4801870" cy="1986189"/>
          </a:xfrm>
          <a:prstGeom prst="rect">
            <a:avLst/>
          </a:prstGeom>
        </p:spPr>
      </p:pic>
      <p:pic>
        <p:nvPicPr>
          <p:cNvPr id="11" name="Picture 10">
            <a:extLst>
              <a:ext uri="{FF2B5EF4-FFF2-40B4-BE49-F238E27FC236}">
                <a16:creationId xmlns:a16="http://schemas.microsoft.com/office/drawing/2014/main" id="{87C27DD5-06DC-3B2C-0E8C-A2111BE0F574}"/>
              </a:ext>
            </a:extLst>
          </p:cNvPr>
          <p:cNvPicPr>
            <a:picLocks noChangeAspect="1"/>
          </p:cNvPicPr>
          <p:nvPr/>
        </p:nvPicPr>
        <p:blipFill rotWithShape="1">
          <a:blip r:embed="rId6"/>
          <a:srcRect t="12863" b="16637"/>
          <a:stretch/>
        </p:blipFill>
        <p:spPr>
          <a:xfrm rot="404766">
            <a:off x="1751548" y="1598581"/>
            <a:ext cx="2841340" cy="3074812"/>
          </a:xfrm>
          <a:prstGeom prst="rect">
            <a:avLst/>
          </a:prstGeom>
        </p:spPr>
      </p:pic>
      <p:sp>
        <p:nvSpPr>
          <p:cNvPr id="13" name="TextBox 12">
            <a:extLst>
              <a:ext uri="{FF2B5EF4-FFF2-40B4-BE49-F238E27FC236}">
                <a16:creationId xmlns:a16="http://schemas.microsoft.com/office/drawing/2014/main" id="{5FD20F7C-55CF-AAE8-8A3D-A2EBFFB7FFDF}"/>
              </a:ext>
            </a:extLst>
          </p:cNvPr>
          <p:cNvSpPr txBox="1"/>
          <p:nvPr/>
        </p:nvSpPr>
        <p:spPr>
          <a:xfrm>
            <a:off x="5565685" y="3877733"/>
            <a:ext cx="1862666"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Cultural Web</a:t>
            </a:r>
          </a:p>
        </p:txBody>
      </p:sp>
      <p:sp>
        <p:nvSpPr>
          <p:cNvPr id="14" name="TextBox 13">
            <a:extLst>
              <a:ext uri="{FF2B5EF4-FFF2-40B4-BE49-F238E27FC236}">
                <a16:creationId xmlns:a16="http://schemas.microsoft.com/office/drawing/2014/main" id="{44FDD181-C151-ED75-3171-40D01E6FA081}"/>
              </a:ext>
            </a:extLst>
          </p:cNvPr>
          <p:cNvSpPr txBox="1"/>
          <p:nvPr/>
        </p:nvSpPr>
        <p:spPr>
          <a:xfrm>
            <a:off x="5637410" y="4364998"/>
            <a:ext cx="1862666"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SWOT</a:t>
            </a:r>
            <a:endParaRPr lang="en-GB">
              <a:latin typeface="Bahnschrift SemiLight Condensed" panose="020B0502040204020203" pitchFamily="34" charset="0"/>
            </a:endParaRPr>
          </a:p>
        </p:txBody>
      </p:sp>
      <p:sp>
        <p:nvSpPr>
          <p:cNvPr id="15" name="TextBox 14">
            <a:extLst>
              <a:ext uri="{FF2B5EF4-FFF2-40B4-BE49-F238E27FC236}">
                <a16:creationId xmlns:a16="http://schemas.microsoft.com/office/drawing/2014/main" id="{FE49D45B-A7D0-C26F-1EF7-37E5FE88F5DA}"/>
              </a:ext>
            </a:extLst>
          </p:cNvPr>
          <p:cNvSpPr txBox="1"/>
          <p:nvPr/>
        </p:nvSpPr>
        <p:spPr>
          <a:xfrm>
            <a:off x="5637410" y="4829635"/>
            <a:ext cx="1862666"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PESTEL</a:t>
            </a:r>
          </a:p>
        </p:txBody>
      </p:sp>
      <p:sp>
        <p:nvSpPr>
          <p:cNvPr id="16" name="TextBox 15">
            <a:extLst>
              <a:ext uri="{FF2B5EF4-FFF2-40B4-BE49-F238E27FC236}">
                <a16:creationId xmlns:a16="http://schemas.microsoft.com/office/drawing/2014/main" id="{6A30B312-16E2-50D6-B643-CE5A52B35ABC}"/>
              </a:ext>
            </a:extLst>
          </p:cNvPr>
          <p:cNvSpPr txBox="1"/>
          <p:nvPr/>
        </p:nvSpPr>
        <p:spPr>
          <a:xfrm>
            <a:off x="5637410" y="5203054"/>
            <a:ext cx="1862666"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Force Field </a:t>
            </a:r>
          </a:p>
        </p:txBody>
      </p:sp>
      <p:sp>
        <p:nvSpPr>
          <p:cNvPr id="17" name="TextBox 16">
            <a:extLst>
              <a:ext uri="{FF2B5EF4-FFF2-40B4-BE49-F238E27FC236}">
                <a16:creationId xmlns:a16="http://schemas.microsoft.com/office/drawing/2014/main" id="{E8598796-04DA-3095-CBC7-E2F94AED49C8}"/>
              </a:ext>
            </a:extLst>
          </p:cNvPr>
          <p:cNvSpPr txBox="1"/>
          <p:nvPr/>
        </p:nvSpPr>
        <p:spPr>
          <a:xfrm>
            <a:off x="5565685" y="5672374"/>
            <a:ext cx="2546130"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Stakeholder Analysis</a:t>
            </a:r>
          </a:p>
        </p:txBody>
      </p:sp>
      <p:sp>
        <p:nvSpPr>
          <p:cNvPr id="18" name="TextBox 17">
            <a:extLst>
              <a:ext uri="{FF2B5EF4-FFF2-40B4-BE49-F238E27FC236}">
                <a16:creationId xmlns:a16="http://schemas.microsoft.com/office/drawing/2014/main" id="{971E22E5-A6AE-2D31-6229-00173F5AAFCA}"/>
              </a:ext>
            </a:extLst>
          </p:cNvPr>
          <p:cNvSpPr txBox="1"/>
          <p:nvPr/>
        </p:nvSpPr>
        <p:spPr>
          <a:xfrm>
            <a:off x="7558397" y="3877733"/>
            <a:ext cx="1862666"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Risk Matrix</a:t>
            </a:r>
          </a:p>
        </p:txBody>
      </p:sp>
      <p:sp>
        <p:nvSpPr>
          <p:cNvPr id="19" name="TextBox 18">
            <a:extLst>
              <a:ext uri="{FF2B5EF4-FFF2-40B4-BE49-F238E27FC236}">
                <a16:creationId xmlns:a16="http://schemas.microsoft.com/office/drawing/2014/main" id="{C8D4DAE5-7321-9585-3E28-FC1A17D0E5A9}"/>
              </a:ext>
            </a:extLst>
          </p:cNvPr>
          <p:cNvSpPr txBox="1"/>
          <p:nvPr/>
        </p:nvSpPr>
        <p:spPr>
          <a:xfrm>
            <a:off x="7500075" y="4389669"/>
            <a:ext cx="2546129" cy="400110"/>
          </a:xfrm>
          <a:prstGeom prst="rect">
            <a:avLst/>
          </a:prstGeom>
          <a:noFill/>
        </p:spPr>
        <p:txBody>
          <a:bodyPr wrap="square" rtlCol="0">
            <a:spAutoFit/>
          </a:bodyPr>
          <a:lstStyle/>
          <a:p>
            <a:pPr marL="285750" indent="-285750">
              <a:buFont typeface="Calibri" panose="020F0502020204030204" pitchFamily="34" charset="0"/>
              <a:buChar char="­"/>
            </a:pPr>
            <a:r>
              <a:rPr lang="en-GB" sz="2000">
                <a:latin typeface="Bahnschrift SemiLight Condensed" panose="020B0502040204020203" pitchFamily="34" charset="0"/>
              </a:rPr>
              <a:t>Cost-Benefit Analysis</a:t>
            </a:r>
            <a:endParaRPr lang="en-GB">
              <a:latin typeface="Bahnschrift SemiLight Condensed" panose="020B0502040204020203" pitchFamily="34" charset="0"/>
            </a:endParaRPr>
          </a:p>
        </p:txBody>
      </p:sp>
    </p:spTree>
    <p:extLst>
      <p:ext uri="{BB962C8B-B14F-4D97-AF65-F5344CB8AC3E}">
        <p14:creationId xmlns:p14="http://schemas.microsoft.com/office/powerpoint/2010/main" val="20396418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7">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child holding a blue object&#10;&#10;AI-generated content may be incorrect.">
            <a:extLst>
              <a:ext uri="{FF2B5EF4-FFF2-40B4-BE49-F238E27FC236}">
                <a16:creationId xmlns:a16="http://schemas.microsoft.com/office/drawing/2014/main" id="{13D49C8A-7B61-073D-CA75-E43252CF5837}"/>
              </a:ext>
            </a:extLst>
          </p:cNvPr>
          <p:cNvPicPr>
            <a:picLocks noChangeAspect="1"/>
          </p:cNvPicPr>
          <p:nvPr/>
        </p:nvPicPr>
        <p:blipFill>
          <a:blip r:embed="rId2"/>
          <a:srcRect t="12394" b="35397"/>
          <a:stretch>
            <a:fillRect/>
          </a:stretch>
        </p:blipFill>
        <p:spPr>
          <a:xfrm>
            <a:off x="4071256" y="10"/>
            <a:ext cx="8120743" cy="6857990"/>
          </a:xfrm>
          <a:prstGeom prst="rect">
            <a:avLst/>
          </a:prstGeom>
        </p:spPr>
      </p:pic>
      <p:sp>
        <p:nvSpPr>
          <p:cNvPr id="16" name="Rectangle 19">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DCB5D2A-5185-1DA1-639B-7F7DE8DB4B82}"/>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800">
                <a:solidFill>
                  <a:schemeClr val="bg1"/>
                </a:solidFill>
              </a:rPr>
              <a:t>The Why?</a:t>
            </a:r>
            <a:br>
              <a:rPr lang="en-US" sz="2800">
                <a:solidFill>
                  <a:schemeClr val="bg1"/>
                </a:solidFill>
              </a:rPr>
            </a:br>
            <a:r>
              <a:rPr lang="en-US" sz="2800">
                <a:solidFill>
                  <a:schemeClr val="bg1"/>
                </a:solidFill>
              </a:rPr>
              <a:t>Lylas Law</a:t>
            </a:r>
          </a:p>
        </p:txBody>
      </p:sp>
      <p:sp>
        <p:nvSpPr>
          <p:cNvPr id="17" name="Rectangle 21">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2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C23327FE-6CC1-E705-27D7-26C53994DCB0}"/>
              </a:ext>
            </a:extLst>
          </p:cNvPr>
          <p:cNvSpPr>
            <a:spLocks noGrp="1"/>
          </p:cNvSpPr>
          <p:nvPr>
            <p:ph type="body" sz="half" idx="2"/>
          </p:nvPr>
        </p:nvSpPr>
        <p:spPr>
          <a:xfrm>
            <a:off x="371094" y="2718054"/>
            <a:ext cx="3438906" cy="3207258"/>
          </a:xfrm>
        </p:spPr>
        <p:txBody>
          <a:bodyPr vert="horz" lIns="91440" tIns="45720" rIns="91440" bIns="45720" rtlCol="0" anchor="t">
            <a:normAutofit/>
          </a:bodyPr>
          <a:lstStyle/>
          <a:p>
            <a:pPr indent="-228600">
              <a:buFont typeface="Arial" panose="020B0604020202020204" pitchFamily="34" charset="0"/>
              <a:buChar char="•"/>
            </a:pPr>
            <a:r>
              <a:rPr lang="en-US" sz="1700">
                <a:solidFill>
                  <a:schemeClr val="bg1"/>
                </a:solidFill>
              </a:rPr>
              <a:t>Lyla is a 2-year old from Hull, Yorkshire</a:t>
            </a:r>
          </a:p>
          <a:p>
            <a:pPr indent="-228600">
              <a:buFont typeface="Arial" panose="020B0604020202020204" pitchFamily="34" charset="0"/>
              <a:buChar char="•"/>
            </a:pPr>
            <a:r>
              <a:rPr lang="en-US" sz="1700">
                <a:solidFill>
                  <a:schemeClr val="bg1"/>
                </a:solidFill>
              </a:rPr>
              <a:t>She was taken to her GPs after feeling unwell </a:t>
            </a:r>
          </a:p>
          <a:p>
            <a:pPr indent="-228600">
              <a:buFont typeface="Arial" panose="020B0604020202020204" pitchFamily="34" charset="0"/>
              <a:buChar char="•"/>
            </a:pPr>
            <a:r>
              <a:rPr lang="en-US" sz="1700">
                <a:solidFill>
                  <a:schemeClr val="bg1"/>
                </a:solidFill>
              </a:rPr>
              <a:t>She was diagnosed with tonsilitis and discharged. </a:t>
            </a:r>
          </a:p>
          <a:p>
            <a:pPr indent="-228600">
              <a:buFont typeface="Arial" panose="020B0604020202020204" pitchFamily="34" charset="0"/>
              <a:buChar char="•"/>
            </a:pPr>
            <a:endParaRPr lang="en-US" sz="1700">
              <a:solidFill>
                <a:schemeClr val="bg1"/>
              </a:solidFill>
            </a:endParaRPr>
          </a:p>
          <a:p>
            <a:pPr indent="-228600">
              <a:buFont typeface="Arial" panose="020B0604020202020204" pitchFamily="34" charset="0"/>
              <a:buChar char="•"/>
            </a:pPr>
            <a:endParaRPr lang="en-US" sz="1700">
              <a:solidFill>
                <a:schemeClr val="bg1"/>
              </a:solidFill>
            </a:endParaRPr>
          </a:p>
          <a:p>
            <a:pPr indent="-228600">
              <a:buFont typeface="Arial" panose="020B0604020202020204" pitchFamily="34" charset="0"/>
              <a:buChar char="•"/>
            </a:pPr>
            <a:endParaRPr lang="en-US" sz="1700">
              <a:solidFill>
                <a:schemeClr val="bg1"/>
              </a:solidFill>
            </a:endParaRPr>
          </a:p>
        </p:txBody>
      </p:sp>
    </p:spTree>
    <p:extLst>
      <p:ext uri="{BB962C8B-B14F-4D97-AF65-F5344CB8AC3E}">
        <p14:creationId xmlns:p14="http://schemas.microsoft.com/office/powerpoint/2010/main" val="15954175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A08A1C-D034-4CBD-3F21-9E4DBB4EE37D}"/>
              </a:ext>
            </a:extLst>
          </p:cNvPr>
          <p:cNvSpPr txBox="1"/>
          <p:nvPr/>
        </p:nvSpPr>
        <p:spPr>
          <a:xfrm>
            <a:off x="8999621" y="6320590"/>
            <a:ext cx="3192379" cy="400110"/>
          </a:xfrm>
          <a:prstGeom prst="rect">
            <a:avLst/>
          </a:prstGeom>
          <a:noFill/>
        </p:spPr>
        <p:txBody>
          <a:bodyPr wrap="square" rtlCol="0">
            <a:spAutoFit/>
          </a:bodyPr>
          <a:lstStyle/>
          <a:p>
            <a:r>
              <a:rPr lang="en-GB" sz="2000" dirty="0">
                <a:solidFill>
                  <a:schemeClr val="bg1"/>
                </a:solidFill>
              </a:rPr>
              <a:t>www.wastkeeptalking.co.uk</a:t>
            </a:r>
          </a:p>
        </p:txBody>
      </p:sp>
    </p:spTree>
    <p:extLst>
      <p:ext uri="{BB962C8B-B14F-4D97-AF65-F5344CB8AC3E}">
        <p14:creationId xmlns:p14="http://schemas.microsoft.com/office/powerpoint/2010/main" val="3871386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person leaning against a car">
            <a:extLst>
              <a:ext uri="{FF2B5EF4-FFF2-40B4-BE49-F238E27FC236}">
                <a16:creationId xmlns:a16="http://schemas.microsoft.com/office/drawing/2014/main" id="{E47E75C1-C54E-5029-B100-156B2FD5B07D}"/>
              </a:ext>
            </a:extLst>
          </p:cNvPr>
          <p:cNvPicPr>
            <a:picLocks noChangeAspect="1"/>
          </p:cNvPicPr>
          <p:nvPr/>
        </p:nvPicPr>
        <p:blipFill>
          <a:blip r:embed="rId2">
            <a:alphaModFix amt="50000"/>
            <a:extLst>
              <a:ext uri="{28A0092B-C50C-407E-A947-70E740481C1C}">
                <a14:useLocalDpi xmlns:a14="http://schemas.microsoft.com/office/drawing/2010/main" val="0"/>
              </a:ext>
            </a:extLst>
          </a:blip>
          <a:stretch>
            <a:fillRect/>
          </a:stretch>
        </p:blipFill>
        <p:spPr>
          <a:xfrm>
            <a:off x="0" y="0"/>
            <a:ext cx="6096000" cy="6858000"/>
          </a:xfrm>
          <a:prstGeom prst="rect">
            <a:avLst/>
          </a:prstGeom>
        </p:spPr>
      </p:pic>
      <p:sp>
        <p:nvSpPr>
          <p:cNvPr id="2" name="Title 1">
            <a:extLst>
              <a:ext uri="{FF2B5EF4-FFF2-40B4-BE49-F238E27FC236}">
                <a16:creationId xmlns:a16="http://schemas.microsoft.com/office/drawing/2014/main" id="{BD73C77E-99B2-EC56-2A19-7FCFAD672CAD}"/>
              </a:ext>
            </a:extLst>
          </p:cNvPr>
          <p:cNvSpPr>
            <a:spLocks noGrp="1"/>
          </p:cNvSpPr>
          <p:nvPr>
            <p:ph type="title"/>
          </p:nvPr>
        </p:nvSpPr>
        <p:spPr/>
        <p:txBody>
          <a:bodyPr/>
          <a:lstStyle/>
          <a:p>
            <a:r>
              <a:rPr lang="en-US" dirty="0">
                <a:ea typeface="Calibri Light"/>
                <a:cs typeface="Calibri Light"/>
              </a:rPr>
              <a:t>The Clinical Gap </a:t>
            </a:r>
          </a:p>
        </p:txBody>
      </p:sp>
      <p:sp>
        <p:nvSpPr>
          <p:cNvPr id="3" name="Content Placeholder 2">
            <a:extLst>
              <a:ext uri="{FF2B5EF4-FFF2-40B4-BE49-F238E27FC236}">
                <a16:creationId xmlns:a16="http://schemas.microsoft.com/office/drawing/2014/main" id="{A5ADDD5B-7191-DD04-511A-B5029816B4A1}"/>
              </a:ext>
            </a:extLst>
          </p:cNvPr>
          <p:cNvSpPr>
            <a:spLocks noGrp="1"/>
          </p:cNvSpPr>
          <p:nvPr>
            <p:ph sz="half" idx="1"/>
          </p:nvPr>
        </p:nvSpPr>
        <p:spPr>
          <a:xfrm>
            <a:off x="6732917" y="1926267"/>
            <a:ext cx="5181600" cy="4351338"/>
          </a:xfrm>
        </p:spPr>
        <p:txBody>
          <a:bodyPr vert="horz" lIns="91440" tIns="45720" rIns="91440" bIns="45720" rtlCol="0" anchor="t">
            <a:normAutofit/>
          </a:bodyPr>
          <a:lstStyle/>
          <a:p>
            <a:r>
              <a:rPr lang="en-US" dirty="0">
                <a:ea typeface="Calibri"/>
                <a:cs typeface="Calibri"/>
              </a:rPr>
              <a:t>Currently, relying on glucose alone can leave a diagnostic gap. </a:t>
            </a:r>
          </a:p>
          <a:p>
            <a:endParaRPr lang="en-US" dirty="0">
              <a:ea typeface="Calibri"/>
              <a:cs typeface="Calibri"/>
            </a:endParaRPr>
          </a:p>
          <a:p>
            <a:r>
              <a:rPr lang="en-US" dirty="0">
                <a:ea typeface="Calibri"/>
                <a:cs typeface="Calibri"/>
              </a:rPr>
              <a:t>This isn't just about following a rule; it's about Clinical Governance.</a:t>
            </a:r>
          </a:p>
        </p:txBody>
      </p:sp>
      <p:sp>
        <p:nvSpPr>
          <p:cNvPr id="4" name="Content Placeholder 3">
            <a:extLst>
              <a:ext uri="{FF2B5EF4-FFF2-40B4-BE49-F238E27FC236}">
                <a16:creationId xmlns:a16="http://schemas.microsoft.com/office/drawing/2014/main" id="{91DB1730-B3D4-2DEC-DA45-DC6A8F901650}"/>
              </a:ext>
            </a:extLst>
          </p:cNvPr>
          <p:cNvSpPr>
            <a:spLocks noGrp="1"/>
          </p:cNvSpPr>
          <p:nvPr>
            <p:ph sz="half" idx="2"/>
          </p:nvPr>
        </p:nvSpPr>
        <p:spPr>
          <a:xfrm>
            <a:off x="1542691" y="1926267"/>
            <a:ext cx="5181600" cy="4351338"/>
          </a:xfrm>
        </p:spPr>
        <p:txBody>
          <a:bodyPr vert="horz" lIns="91440" tIns="45720" rIns="91440" bIns="45720" rtlCol="0" anchor="t">
            <a:normAutofit/>
          </a:bodyPr>
          <a:lstStyle/>
          <a:p>
            <a:r>
              <a:rPr lang="en-US" dirty="0">
                <a:ea typeface="Calibri"/>
                <a:cs typeface="Calibri"/>
              </a:rPr>
              <a:t>All Wales Diabetes Review 2023</a:t>
            </a:r>
          </a:p>
          <a:p>
            <a:endParaRPr lang="en-US" dirty="0">
              <a:ea typeface="Calibri"/>
              <a:cs typeface="Calibri"/>
            </a:endParaRPr>
          </a:p>
          <a:p>
            <a:r>
              <a:rPr lang="en-US" dirty="0">
                <a:ea typeface="Calibri"/>
                <a:cs typeface="Calibri"/>
              </a:rPr>
              <a:t>Recommendation 6:</a:t>
            </a:r>
          </a:p>
          <a:p>
            <a:pPr marL="0" indent="0" algn="ctr">
              <a:buNone/>
            </a:pPr>
            <a:r>
              <a:rPr lang="en-US" i="1" dirty="0">
                <a:ea typeface="Calibri"/>
                <a:cs typeface="Calibri"/>
              </a:rPr>
              <a:t>"Implement strategies to reduce the mortality risk of people living with diabetes by improving DKA management..."</a:t>
            </a:r>
          </a:p>
        </p:txBody>
      </p:sp>
    </p:spTree>
    <p:extLst>
      <p:ext uri="{BB962C8B-B14F-4D97-AF65-F5344CB8AC3E}">
        <p14:creationId xmlns:p14="http://schemas.microsoft.com/office/powerpoint/2010/main" val="2748884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CD48FD9-B820-BA9A-58EF-1007B57E348E}"/>
              </a:ext>
            </a:extLst>
          </p:cNvPr>
          <p:cNvPicPr>
            <a:picLocks noChangeAspect="1"/>
          </p:cNvPicPr>
          <p:nvPr/>
        </p:nvPicPr>
        <p:blipFill>
          <a:blip r:embed="rId2">
            <a:alphaModFix amt="35000"/>
          </a:blip>
          <a:stretch>
            <a:fillRect/>
          </a:stretch>
        </p:blipFill>
        <p:spPr>
          <a:xfrm>
            <a:off x="29933" y="44115"/>
            <a:ext cx="4747383" cy="6801041"/>
          </a:xfrm>
          <a:prstGeom prst="rect">
            <a:avLst/>
          </a:prstGeom>
        </p:spPr>
      </p:pic>
      <p:sp>
        <p:nvSpPr>
          <p:cNvPr id="2" name="Title 1">
            <a:extLst>
              <a:ext uri="{FF2B5EF4-FFF2-40B4-BE49-F238E27FC236}">
                <a16:creationId xmlns:a16="http://schemas.microsoft.com/office/drawing/2014/main" id="{966E2430-DA7C-6089-B58E-5F7E01860DE9}"/>
              </a:ext>
            </a:extLst>
          </p:cNvPr>
          <p:cNvSpPr>
            <a:spLocks noGrp="1"/>
          </p:cNvSpPr>
          <p:nvPr>
            <p:ph type="title"/>
          </p:nvPr>
        </p:nvSpPr>
        <p:spPr>
          <a:xfrm>
            <a:off x="-1" y="0"/>
            <a:ext cx="3907971" cy="2547257"/>
          </a:xfrm>
          <a:noFill/>
        </p:spPr>
        <p:txBody>
          <a:bodyPr vert="horz" lIns="91440" tIns="45720" rIns="91440" bIns="45720" rtlCol="0" anchor="ctr">
            <a:normAutofit/>
          </a:bodyPr>
          <a:lstStyle/>
          <a:p>
            <a:pPr algn="ctr"/>
            <a:r>
              <a:rPr lang="en-US" sz="3600" kern="1200" dirty="0">
                <a:latin typeface="+mj-lt"/>
                <a:ea typeface="+mj-ea"/>
                <a:cs typeface="+mj-cs"/>
              </a:rPr>
              <a:t>Prudent Healthcare </a:t>
            </a:r>
          </a:p>
        </p:txBody>
      </p:sp>
      <p:pic>
        <p:nvPicPr>
          <p:cNvPr id="2050" name="Picture 2" descr="NEW Making prudent healthcare happen - NHS Wales / new-making-prudent ...">
            <a:extLst>
              <a:ext uri="{FF2B5EF4-FFF2-40B4-BE49-F238E27FC236}">
                <a16:creationId xmlns:a16="http://schemas.microsoft.com/office/drawing/2014/main" id="{18C370D5-9D4F-3F48-9E8B-1F118B0A610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36684" y="1045962"/>
            <a:ext cx="6780700" cy="479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75253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69ACD8-1BB8-9C31-5BB5-30F6BD2FA9D0}"/>
              </a:ext>
            </a:extLst>
          </p:cNvPr>
          <p:cNvPicPr>
            <a:picLocks noChangeAspect="1"/>
          </p:cNvPicPr>
          <p:nvPr/>
        </p:nvPicPr>
        <p:blipFill>
          <a:blip r:embed="rId2">
            <a:alphaModFix amt="35000"/>
          </a:blip>
          <a:stretch>
            <a:fillRect/>
          </a:stretch>
        </p:blipFill>
        <p:spPr>
          <a:xfrm>
            <a:off x="7870371" y="250371"/>
            <a:ext cx="3940628" cy="6411686"/>
          </a:xfrm>
          <a:prstGeom prst="rect">
            <a:avLst/>
          </a:prstGeom>
        </p:spPr>
      </p:pic>
      <p:sp>
        <p:nvSpPr>
          <p:cNvPr id="2" name="Title 1">
            <a:extLst>
              <a:ext uri="{FF2B5EF4-FFF2-40B4-BE49-F238E27FC236}">
                <a16:creationId xmlns:a16="http://schemas.microsoft.com/office/drawing/2014/main" id="{B7042D45-4EB8-1AF3-6148-4A8FA50C8384}"/>
              </a:ext>
            </a:extLst>
          </p:cNvPr>
          <p:cNvSpPr>
            <a:spLocks noGrp="1"/>
          </p:cNvSpPr>
          <p:nvPr>
            <p:ph type="title"/>
          </p:nvPr>
        </p:nvSpPr>
        <p:spPr>
          <a:xfrm>
            <a:off x="164646" y="354761"/>
            <a:ext cx="10534650" cy="1813357"/>
          </a:xfrm>
        </p:spPr>
        <p:txBody>
          <a:bodyPr vert="horz" lIns="91440" tIns="45720" rIns="91440" bIns="45720" rtlCol="0" anchor="b">
            <a:normAutofit/>
          </a:bodyPr>
          <a:lstStyle/>
          <a:p>
            <a:r>
              <a:rPr lang="en-US" sz="3600" kern="1200" dirty="0">
                <a:solidFill>
                  <a:schemeClr val="tx1"/>
                </a:solidFill>
                <a:latin typeface="+mj-lt"/>
                <a:ea typeface="+mj-ea"/>
                <a:cs typeface="+mj-cs"/>
              </a:rPr>
              <a:t>Karma 2 Trail 2022/23</a:t>
            </a:r>
            <a:br>
              <a:rPr lang="en-US" sz="3600" kern="1200" dirty="0">
                <a:solidFill>
                  <a:schemeClr val="tx1"/>
                </a:solidFill>
                <a:latin typeface="+mj-lt"/>
                <a:ea typeface="+mj-ea"/>
                <a:cs typeface="+mj-cs"/>
              </a:rPr>
            </a:br>
            <a:r>
              <a:rPr lang="en-US" sz="3600" kern="1200" dirty="0">
                <a:solidFill>
                  <a:schemeClr val="tx1"/>
                </a:solidFill>
                <a:latin typeface="+mj-lt"/>
                <a:ea typeface="+mj-ea"/>
                <a:cs typeface="+mj-cs"/>
              </a:rPr>
              <a:t>“</a:t>
            </a:r>
            <a:r>
              <a:rPr lang="en-GB" sz="1400" b="0" i="0" dirty="0">
                <a:solidFill>
                  <a:srgbClr val="000000"/>
                </a:solidFill>
                <a:effectLst/>
                <a:latin typeface="Open Sans" panose="020B0606030504020204" pitchFamily="34" charset="0"/>
              </a:rPr>
              <a:t>Ambulance capillary blood ketone meter use was deemed feasible, safe and acceptable</a:t>
            </a:r>
            <a:r>
              <a:rPr lang="en-US" sz="3600" kern="1200" dirty="0">
                <a:solidFill>
                  <a:schemeClr val="tx1"/>
                </a:solidFill>
                <a:latin typeface="+mj-lt"/>
                <a:ea typeface="+mj-ea"/>
                <a:cs typeface="+mj-cs"/>
              </a:rPr>
              <a:t> “</a:t>
            </a:r>
            <a:br>
              <a:rPr lang="en-US" sz="3600" kern="1200" dirty="0">
                <a:solidFill>
                  <a:schemeClr val="tx1"/>
                </a:solidFill>
                <a:latin typeface="+mj-lt"/>
                <a:ea typeface="+mj-ea"/>
                <a:cs typeface="+mj-cs"/>
              </a:rPr>
            </a:br>
            <a:r>
              <a:rPr lang="en-US" sz="3600" kern="1200" dirty="0">
                <a:solidFill>
                  <a:schemeClr val="tx1"/>
                </a:solidFill>
                <a:latin typeface="+mj-lt"/>
                <a:ea typeface="+mj-ea"/>
                <a:cs typeface="+mj-cs"/>
              </a:rPr>
              <a:t> </a:t>
            </a:r>
          </a:p>
        </p:txBody>
      </p:sp>
      <p:pic>
        <p:nvPicPr>
          <p:cNvPr id="8" name="Content Placeholder 7">
            <a:extLst>
              <a:ext uri="{FF2B5EF4-FFF2-40B4-BE49-F238E27FC236}">
                <a16:creationId xmlns:a16="http://schemas.microsoft.com/office/drawing/2014/main" id="{7C09DE78-F73D-A180-864A-7503BAC4A15F}"/>
              </a:ext>
            </a:extLst>
          </p:cNvPr>
          <p:cNvPicPr>
            <a:picLocks noGrp="1" noChangeAspect="1"/>
          </p:cNvPicPr>
          <p:nvPr>
            <p:ph idx="1"/>
          </p:nvPr>
        </p:nvPicPr>
        <p:blipFill>
          <a:blip r:embed="rId3"/>
          <a:stretch>
            <a:fillRect/>
          </a:stretch>
        </p:blipFill>
        <p:spPr>
          <a:xfrm>
            <a:off x="2491468" y="2729706"/>
            <a:ext cx="7448550" cy="2695575"/>
          </a:xfrm>
          <a:prstGeom prst="rect">
            <a:avLst/>
          </a:prstGeom>
        </p:spPr>
      </p:pic>
    </p:spTree>
    <p:extLst>
      <p:ext uri="{BB962C8B-B14F-4D97-AF65-F5344CB8AC3E}">
        <p14:creationId xmlns:p14="http://schemas.microsoft.com/office/powerpoint/2010/main" val="17754040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hand&#10;&#10;Description automatically generated">
            <a:extLst>
              <a:ext uri="{FF2B5EF4-FFF2-40B4-BE49-F238E27FC236}">
                <a16:creationId xmlns:a16="http://schemas.microsoft.com/office/drawing/2014/main" id="{5DD301DD-BDE2-2E2E-B426-ED07E1EC79BE}"/>
              </a:ext>
            </a:extLst>
          </p:cNvPr>
          <p:cNvPicPr>
            <a:picLocks noChangeAspect="1"/>
          </p:cNvPicPr>
          <p:nvPr/>
        </p:nvPicPr>
        <p:blipFill rotWithShape="1">
          <a:blip r:embed="rId2">
            <a:alphaModFix amt="40000"/>
          </a:blip>
          <a:srcRect l="17809" r="17808" b="-1"/>
          <a:stretch>
            <a:fillRect/>
          </a:stretch>
        </p:blipFill>
        <p:spPr>
          <a:xfrm>
            <a:off x="-170" y="10"/>
            <a:ext cx="8450317" cy="6857990"/>
          </a:xfrm>
          <a:prstGeom prst="rect">
            <a:avLst/>
          </a:prstGeom>
        </p:spPr>
      </p:pic>
      <p:sp>
        <p:nvSpPr>
          <p:cNvPr id="2" name="Title 1">
            <a:extLst>
              <a:ext uri="{FF2B5EF4-FFF2-40B4-BE49-F238E27FC236}">
                <a16:creationId xmlns:a16="http://schemas.microsoft.com/office/drawing/2014/main" id="{B7042D45-4EB8-1AF3-6148-4A8FA50C8384}"/>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kern="1200">
                <a:solidFill>
                  <a:srgbClr val="FFFFFF"/>
                </a:solidFill>
                <a:latin typeface="+mj-lt"/>
                <a:ea typeface="+mj-ea"/>
                <a:cs typeface="+mj-cs"/>
              </a:rPr>
              <a:t>Integrated Pathways</a:t>
            </a:r>
            <a:br>
              <a:rPr lang="en-US" kern="1200">
                <a:solidFill>
                  <a:srgbClr val="FFFFFF"/>
                </a:solidFill>
                <a:latin typeface="+mj-lt"/>
                <a:ea typeface="+mj-ea"/>
                <a:cs typeface="+mj-cs"/>
              </a:rPr>
            </a:br>
            <a:br>
              <a:rPr lang="en-US" kern="1200">
                <a:solidFill>
                  <a:srgbClr val="FFFFFF"/>
                </a:solidFill>
                <a:latin typeface="+mj-lt"/>
                <a:ea typeface="+mj-ea"/>
                <a:cs typeface="+mj-cs"/>
              </a:rPr>
            </a:br>
            <a:r>
              <a:rPr lang="en-US" kern="1200">
                <a:solidFill>
                  <a:srgbClr val="FFFFFF"/>
                </a:solidFill>
                <a:latin typeface="+mj-lt"/>
                <a:ea typeface="+mj-ea"/>
                <a:cs typeface="+mj-cs"/>
              </a:rPr>
              <a:t> </a:t>
            </a:r>
          </a:p>
        </p:txBody>
      </p:sp>
      <p:pic>
        <p:nvPicPr>
          <p:cNvPr id="7" name="Picture 6" descr="A person in a tuxedo holding an object&#10;&#10;Description automatically generated">
            <a:extLst>
              <a:ext uri="{FF2B5EF4-FFF2-40B4-BE49-F238E27FC236}">
                <a16:creationId xmlns:a16="http://schemas.microsoft.com/office/drawing/2014/main" id="{44C3F7A1-4178-6E6D-6488-3FB658A311BA}"/>
              </a:ext>
            </a:extLst>
          </p:cNvPr>
          <p:cNvPicPr>
            <a:picLocks noChangeAspect="1"/>
          </p:cNvPicPr>
          <p:nvPr/>
        </p:nvPicPr>
        <p:blipFill>
          <a:blip r:embed="rId3">
            <a:alphaModFix amt="35000"/>
          </a:blip>
          <a:srcRect l="278" r="5073" b="-2"/>
          <a:stretch>
            <a:fillRect/>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7880790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D90AA81-FA8F-3753-B107-939C44EA0184}"/>
              </a:ext>
            </a:extLst>
          </p:cNvPr>
          <p:cNvPicPr>
            <a:picLocks noChangeAspect="1"/>
          </p:cNvPicPr>
          <p:nvPr/>
        </p:nvPicPr>
        <p:blipFill>
          <a:blip r:embed="rId2">
            <a:alphaModFix amt="35000"/>
          </a:blip>
          <a:stretch>
            <a:fillRect/>
          </a:stretch>
        </p:blipFill>
        <p:spPr>
          <a:xfrm>
            <a:off x="8773886" y="289932"/>
            <a:ext cx="3202523" cy="6255834"/>
          </a:xfrm>
          <a:prstGeom prst="rect">
            <a:avLst/>
          </a:prstGeom>
        </p:spPr>
      </p:pic>
      <p:sp>
        <p:nvSpPr>
          <p:cNvPr id="2" name="Title 1">
            <a:extLst>
              <a:ext uri="{FF2B5EF4-FFF2-40B4-BE49-F238E27FC236}">
                <a16:creationId xmlns:a16="http://schemas.microsoft.com/office/drawing/2014/main" id="{B7042D45-4EB8-1AF3-6148-4A8FA50C8384}"/>
              </a:ext>
            </a:extLst>
          </p:cNvPr>
          <p:cNvSpPr>
            <a:spLocks noGrp="1"/>
          </p:cNvSpPr>
          <p:nvPr>
            <p:ph type="title"/>
          </p:nvPr>
        </p:nvSpPr>
        <p:spPr>
          <a:xfrm>
            <a:off x="-3405868" y="494413"/>
            <a:ext cx="10534650" cy="1813357"/>
          </a:xfrm>
        </p:spPr>
        <p:txBody>
          <a:bodyPr vert="horz" lIns="91440" tIns="45720" rIns="91440" bIns="45720" rtlCol="0" anchor="b">
            <a:normAutofit/>
          </a:bodyPr>
          <a:lstStyle/>
          <a:p>
            <a:pPr algn="ctr"/>
            <a:r>
              <a:rPr lang="en-US" sz="3600" kern="1200" dirty="0">
                <a:solidFill>
                  <a:schemeClr val="tx1"/>
                </a:solidFill>
                <a:latin typeface="+mj-lt"/>
                <a:ea typeface="+mj-ea"/>
                <a:cs typeface="+mj-cs"/>
              </a:rPr>
              <a:t>Virtual Wards </a:t>
            </a:r>
            <a:br>
              <a:rPr lang="en-US" sz="3600" kern="1200" dirty="0">
                <a:solidFill>
                  <a:schemeClr val="tx1"/>
                </a:solidFill>
                <a:latin typeface="+mj-lt"/>
                <a:ea typeface="+mj-ea"/>
                <a:cs typeface="+mj-cs"/>
              </a:rPr>
            </a:br>
            <a:br>
              <a:rPr lang="en-US" sz="3600" kern="1200" dirty="0">
                <a:solidFill>
                  <a:schemeClr val="tx1"/>
                </a:solidFill>
                <a:latin typeface="+mj-lt"/>
                <a:ea typeface="+mj-ea"/>
                <a:cs typeface="+mj-cs"/>
              </a:rPr>
            </a:br>
            <a:r>
              <a:rPr lang="en-US" sz="3600" kern="1200" dirty="0">
                <a:solidFill>
                  <a:schemeClr val="tx1"/>
                </a:solidFill>
                <a:latin typeface="+mj-lt"/>
                <a:ea typeface="+mj-ea"/>
                <a:cs typeface="+mj-cs"/>
              </a:rPr>
              <a:t> </a:t>
            </a:r>
          </a:p>
        </p:txBody>
      </p:sp>
      <p:pic>
        <p:nvPicPr>
          <p:cNvPr id="4" name="Picture 3">
            <a:extLst>
              <a:ext uri="{FF2B5EF4-FFF2-40B4-BE49-F238E27FC236}">
                <a16:creationId xmlns:a16="http://schemas.microsoft.com/office/drawing/2014/main" id="{461686CE-A87C-1729-A4DF-BBFA9981F9E6}"/>
              </a:ext>
            </a:extLst>
          </p:cNvPr>
          <p:cNvPicPr>
            <a:picLocks noChangeAspect="1"/>
          </p:cNvPicPr>
          <p:nvPr/>
        </p:nvPicPr>
        <p:blipFill>
          <a:blip r:embed="rId3"/>
          <a:stretch>
            <a:fillRect/>
          </a:stretch>
        </p:blipFill>
        <p:spPr>
          <a:xfrm>
            <a:off x="2155371" y="1634833"/>
            <a:ext cx="7881257" cy="4728754"/>
          </a:xfrm>
          <a:prstGeom prst="rect">
            <a:avLst/>
          </a:prstGeom>
        </p:spPr>
      </p:pic>
    </p:spTree>
    <p:extLst>
      <p:ext uri="{BB962C8B-B14F-4D97-AF65-F5344CB8AC3E}">
        <p14:creationId xmlns:p14="http://schemas.microsoft.com/office/powerpoint/2010/main" val="22223136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0F5FF-B3B1-FB5C-A17F-EE77D6E23372}"/>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1F122FD6-B6E4-3ED7-1F38-3CD00F947625}"/>
              </a:ext>
            </a:extLst>
          </p:cNvPr>
          <p:cNvPicPr>
            <a:picLocks noChangeAspect="1"/>
          </p:cNvPicPr>
          <p:nvPr/>
        </p:nvPicPr>
        <p:blipFill>
          <a:blip r:embed="rId2">
            <a:alphaModFix amt="35000"/>
          </a:blip>
          <a:stretch>
            <a:fillRect/>
          </a:stretch>
        </p:blipFill>
        <p:spPr>
          <a:xfrm>
            <a:off x="285295" y="119743"/>
            <a:ext cx="3840391" cy="6569777"/>
          </a:xfrm>
          <a:prstGeom prst="rect">
            <a:avLst/>
          </a:prstGeom>
        </p:spPr>
      </p:pic>
      <p:sp>
        <p:nvSpPr>
          <p:cNvPr id="6" name="Title 2">
            <a:extLst>
              <a:ext uri="{FF2B5EF4-FFF2-40B4-BE49-F238E27FC236}">
                <a16:creationId xmlns:a16="http://schemas.microsoft.com/office/drawing/2014/main" id="{D9D7E812-3E1C-4434-8130-EE399926BFA4}"/>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sp>
        <p:nvSpPr>
          <p:cNvPr id="2" name="Title 1">
            <a:extLst>
              <a:ext uri="{FF2B5EF4-FFF2-40B4-BE49-F238E27FC236}">
                <a16:creationId xmlns:a16="http://schemas.microsoft.com/office/drawing/2014/main" id="{6F40377C-B9C9-9F6A-142E-42FEAF9CE52F}"/>
              </a:ext>
            </a:extLst>
          </p:cNvPr>
          <p:cNvSpPr>
            <a:spLocks noGrp="1"/>
          </p:cNvSpPr>
          <p:nvPr>
            <p:ph type="title"/>
          </p:nvPr>
        </p:nvSpPr>
        <p:spPr/>
        <p:txBody>
          <a:bodyPr/>
          <a:lstStyle/>
          <a:p>
            <a:br>
              <a:rPr lang="en-US">
                <a:ea typeface="Calibri Light"/>
                <a:cs typeface="Calibri Light"/>
              </a:rPr>
            </a:br>
            <a:endParaRPr lang="en-US">
              <a:ea typeface="Calibri Light"/>
              <a:cs typeface="Calibri Light"/>
            </a:endParaRPr>
          </a:p>
        </p:txBody>
      </p:sp>
      <p:grpSp>
        <p:nvGrpSpPr>
          <p:cNvPr id="11" name="Group 10">
            <a:extLst>
              <a:ext uri="{FF2B5EF4-FFF2-40B4-BE49-F238E27FC236}">
                <a16:creationId xmlns:a16="http://schemas.microsoft.com/office/drawing/2014/main" id="{0DF44383-440D-5509-5F93-C14D5A518427}"/>
              </a:ext>
            </a:extLst>
          </p:cNvPr>
          <p:cNvGrpSpPr/>
          <p:nvPr/>
        </p:nvGrpSpPr>
        <p:grpSpPr>
          <a:xfrm>
            <a:off x="3047586" y="1213918"/>
            <a:ext cx="7342167" cy="5475602"/>
            <a:chOff x="1590261" y="537643"/>
            <a:chExt cx="8370867" cy="6323327"/>
          </a:xfrm>
        </p:grpSpPr>
        <p:sp>
          <p:nvSpPr>
            <p:cNvPr id="4" name="Rectangle: Rounded Corners 3">
              <a:extLst>
                <a:ext uri="{FF2B5EF4-FFF2-40B4-BE49-F238E27FC236}">
                  <a16:creationId xmlns:a16="http://schemas.microsoft.com/office/drawing/2014/main" id="{F49610BF-E966-E393-C71A-39342FCB4CEB}"/>
                </a:ext>
              </a:extLst>
            </p:cNvPr>
            <p:cNvSpPr/>
            <p:nvPr/>
          </p:nvSpPr>
          <p:spPr>
            <a:xfrm>
              <a:off x="1590262" y="537643"/>
              <a:ext cx="4113192" cy="3065777"/>
            </a:xfrm>
            <a:prstGeom prst="roundRect">
              <a:avLst/>
            </a:prstGeom>
            <a:noFill/>
            <a:ln w="28575">
              <a:solidFill>
                <a:srgbClr val="9BE1C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56B3BCDA-0296-0CBA-BA1D-0ADA6AC6141B}"/>
                </a:ext>
              </a:extLst>
            </p:cNvPr>
            <p:cNvSpPr/>
            <p:nvPr/>
          </p:nvSpPr>
          <p:spPr>
            <a:xfrm>
              <a:off x="1590261" y="3795193"/>
              <a:ext cx="4113192" cy="3065777"/>
            </a:xfrm>
            <a:prstGeom prst="roundRect">
              <a:avLst/>
            </a:prstGeom>
            <a:noFill/>
            <a:ln w="28575">
              <a:solidFill>
                <a:srgbClr val="F099A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8B3AA17B-3FB8-EE3A-A75A-0767CF9633E5}"/>
                </a:ext>
              </a:extLst>
            </p:cNvPr>
            <p:cNvSpPr/>
            <p:nvPr/>
          </p:nvSpPr>
          <p:spPr>
            <a:xfrm>
              <a:off x="5847936" y="537643"/>
              <a:ext cx="4113192" cy="3065777"/>
            </a:xfrm>
            <a:prstGeom prst="roundRect">
              <a:avLst/>
            </a:prstGeom>
            <a:noFill/>
            <a:ln w="28575">
              <a:solidFill>
                <a:srgbClr val="FBB47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738D047B-D559-DC39-452D-19D39015F1E3}"/>
                </a:ext>
              </a:extLst>
            </p:cNvPr>
            <p:cNvSpPr/>
            <p:nvPr/>
          </p:nvSpPr>
          <p:spPr>
            <a:xfrm>
              <a:off x="5847936" y="3795193"/>
              <a:ext cx="4113192" cy="3065777"/>
            </a:xfrm>
            <a:prstGeom prst="roundRect">
              <a:avLst/>
            </a:prstGeom>
            <a:noFill/>
            <a:ln w="28575">
              <a:solidFill>
                <a:srgbClr val="F099A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11">
            <a:extLst>
              <a:ext uri="{FF2B5EF4-FFF2-40B4-BE49-F238E27FC236}">
                <a16:creationId xmlns:a16="http://schemas.microsoft.com/office/drawing/2014/main" id="{8204E139-330A-C5C5-5CDB-6C16F5223005}"/>
              </a:ext>
            </a:extLst>
          </p:cNvPr>
          <p:cNvSpPr txBox="1"/>
          <p:nvPr/>
        </p:nvSpPr>
        <p:spPr>
          <a:xfrm>
            <a:off x="3237004" y="1404708"/>
            <a:ext cx="286144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Strengths (INTERNAL) </a:t>
            </a:r>
            <a:endParaRPr lang="en-US" sz="2000" b="1"/>
          </a:p>
        </p:txBody>
      </p:sp>
      <p:sp>
        <p:nvSpPr>
          <p:cNvPr id="13" name="TextBox 12">
            <a:extLst>
              <a:ext uri="{FF2B5EF4-FFF2-40B4-BE49-F238E27FC236}">
                <a16:creationId xmlns:a16="http://schemas.microsoft.com/office/drawing/2014/main" id="{262CBB18-9142-9984-2DE0-8CE814A3261A}"/>
              </a:ext>
            </a:extLst>
          </p:cNvPr>
          <p:cNvSpPr txBox="1"/>
          <p:nvPr/>
        </p:nvSpPr>
        <p:spPr>
          <a:xfrm>
            <a:off x="6837454" y="1404708"/>
            <a:ext cx="307099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Opportunities (EXTERNAL) </a:t>
            </a:r>
            <a:endParaRPr lang="en-US" sz="2000" b="1"/>
          </a:p>
        </p:txBody>
      </p:sp>
      <p:sp>
        <p:nvSpPr>
          <p:cNvPr id="14" name="TextBox 13">
            <a:extLst>
              <a:ext uri="{FF2B5EF4-FFF2-40B4-BE49-F238E27FC236}">
                <a16:creationId xmlns:a16="http://schemas.microsoft.com/office/drawing/2014/main" id="{36C05794-DCCB-25CE-458B-839BA4724707}"/>
              </a:ext>
            </a:extLst>
          </p:cNvPr>
          <p:cNvSpPr txBox="1"/>
          <p:nvPr/>
        </p:nvSpPr>
        <p:spPr>
          <a:xfrm>
            <a:off x="3256054" y="4243158"/>
            <a:ext cx="284239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Weaknesses (INTERNAL) </a:t>
            </a:r>
            <a:endParaRPr lang="en-US" b="1">
              <a:ea typeface="Calibri" panose="020F0502020204030204"/>
              <a:cs typeface="Calibri" panose="020F0502020204030204"/>
            </a:endParaRPr>
          </a:p>
        </p:txBody>
      </p:sp>
      <p:sp>
        <p:nvSpPr>
          <p:cNvPr id="15" name="TextBox 14">
            <a:extLst>
              <a:ext uri="{FF2B5EF4-FFF2-40B4-BE49-F238E27FC236}">
                <a16:creationId xmlns:a16="http://schemas.microsoft.com/office/drawing/2014/main" id="{73B6A02F-E51A-CEDC-AC3B-D46C67B5FDD1}"/>
              </a:ext>
            </a:extLst>
          </p:cNvPr>
          <p:cNvSpPr txBox="1"/>
          <p:nvPr/>
        </p:nvSpPr>
        <p:spPr>
          <a:xfrm>
            <a:off x="7018429" y="4243158"/>
            <a:ext cx="304241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ea typeface="Calibri"/>
                <a:cs typeface="Calibri"/>
              </a:rPr>
              <a:t>Threats (EXTERNAL)</a:t>
            </a:r>
            <a:endParaRPr lang="en-US" sz="2000">
              <a:ea typeface="Calibri" panose="020F0502020204030204"/>
              <a:cs typeface="Calibri" panose="020F0502020204030204"/>
            </a:endParaRPr>
          </a:p>
        </p:txBody>
      </p:sp>
      <p:sp>
        <p:nvSpPr>
          <p:cNvPr id="19" name="TextBox 18">
            <a:extLst>
              <a:ext uri="{FF2B5EF4-FFF2-40B4-BE49-F238E27FC236}">
                <a16:creationId xmlns:a16="http://schemas.microsoft.com/office/drawing/2014/main" id="{D2082839-60A4-0FF2-B894-3227AB64D19C}"/>
              </a:ext>
            </a:extLst>
          </p:cNvPr>
          <p:cNvSpPr txBox="1"/>
          <p:nvPr/>
        </p:nvSpPr>
        <p:spPr>
          <a:xfrm>
            <a:off x="3165683" y="2199872"/>
            <a:ext cx="359904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a:ea typeface="Calibri" panose="020F0502020204030204"/>
                <a:cs typeface="Calibri" panose="020F0502020204030204"/>
              </a:rPr>
              <a:t>Clinical Precision</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Evidence- Backed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Empowered Staff</a:t>
            </a:r>
          </a:p>
        </p:txBody>
      </p:sp>
      <p:sp>
        <p:nvSpPr>
          <p:cNvPr id="21" name="TextBox 20">
            <a:extLst>
              <a:ext uri="{FF2B5EF4-FFF2-40B4-BE49-F238E27FC236}">
                <a16:creationId xmlns:a16="http://schemas.microsoft.com/office/drawing/2014/main" id="{02ECE7D3-11C8-1CAA-36AA-12181F833E2D}"/>
              </a:ext>
            </a:extLst>
          </p:cNvPr>
          <p:cNvSpPr txBox="1"/>
          <p:nvPr/>
        </p:nvSpPr>
        <p:spPr>
          <a:xfrm>
            <a:off x="7013782" y="2199871"/>
            <a:ext cx="359904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a:ea typeface="Calibri" panose="020F0502020204030204"/>
                <a:cs typeface="Calibri" panose="020F0502020204030204"/>
              </a:rPr>
              <a:t>Hospital; Avoidance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Integration with ePCR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Lyla's Law Alignment </a:t>
            </a:r>
          </a:p>
        </p:txBody>
      </p:sp>
      <p:sp>
        <p:nvSpPr>
          <p:cNvPr id="22" name="TextBox 21">
            <a:extLst>
              <a:ext uri="{FF2B5EF4-FFF2-40B4-BE49-F238E27FC236}">
                <a16:creationId xmlns:a16="http://schemas.microsoft.com/office/drawing/2014/main" id="{E1D6C692-3BD3-7820-EF82-6688397D62F7}"/>
              </a:ext>
            </a:extLst>
          </p:cNvPr>
          <p:cNvSpPr txBox="1"/>
          <p:nvPr/>
        </p:nvSpPr>
        <p:spPr>
          <a:xfrm>
            <a:off x="3232357" y="4800196"/>
            <a:ext cx="359904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a:ea typeface="Calibri" panose="020F0502020204030204"/>
                <a:cs typeface="Calibri" panose="020F0502020204030204"/>
              </a:rPr>
              <a:t>Training Burden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Consumable Management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Human Factor Risk </a:t>
            </a:r>
          </a:p>
        </p:txBody>
      </p:sp>
      <p:sp>
        <p:nvSpPr>
          <p:cNvPr id="23" name="TextBox 22">
            <a:extLst>
              <a:ext uri="{FF2B5EF4-FFF2-40B4-BE49-F238E27FC236}">
                <a16:creationId xmlns:a16="http://schemas.microsoft.com/office/drawing/2014/main" id="{B4C75884-E05A-DEED-9136-629B6216A1E5}"/>
              </a:ext>
            </a:extLst>
          </p:cNvPr>
          <p:cNvSpPr txBox="1"/>
          <p:nvPr/>
        </p:nvSpPr>
        <p:spPr>
          <a:xfrm>
            <a:off x="7013782" y="4800196"/>
            <a:ext cx="3599043"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eriod"/>
            </a:pPr>
            <a:r>
              <a:rPr lang="en-US">
                <a:ea typeface="Calibri" panose="020F0502020204030204"/>
                <a:cs typeface="Calibri" panose="020F0502020204030204"/>
              </a:rPr>
              <a:t>Procurement Costs</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Strategic Resistance </a:t>
            </a:r>
          </a:p>
          <a:p>
            <a:pPr marL="342900" indent="-342900">
              <a:buAutoNum type="arabicPeriod"/>
            </a:pPr>
            <a:endParaRPr lang="en-US">
              <a:ea typeface="Calibri" panose="020F0502020204030204"/>
              <a:cs typeface="Calibri" panose="020F0502020204030204"/>
            </a:endParaRPr>
          </a:p>
          <a:p>
            <a:pPr marL="342900" indent="-342900">
              <a:buAutoNum type="arabicPeriod"/>
            </a:pPr>
            <a:r>
              <a:rPr lang="en-US">
                <a:ea typeface="Calibri" panose="020F0502020204030204"/>
                <a:cs typeface="Calibri" panose="020F0502020204030204"/>
              </a:rPr>
              <a:t>Technological Obsolescence </a:t>
            </a:r>
          </a:p>
        </p:txBody>
      </p:sp>
      <p:sp>
        <p:nvSpPr>
          <p:cNvPr id="7" name="TextBox 6">
            <a:extLst>
              <a:ext uri="{FF2B5EF4-FFF2-40B4-BE49-F238E27FC236}">
                <a16:creationId xmlns:a16="http://schemas.microsoft.com/office/drawing/2014/main" id="{8121900E-11A1-8C0F-3A38-618D35B9CBEA}"/>
              </a:ext>
            </a:extLst>
          </p:cNvPr>
          <p:cNvSpPr txBox="1"/>
          <p:nvPr/>
        </p:nvSpPr>
        <p:spPr>
          <a:xfrm>
            <a:off x="285294" y="644247"/>
            <a:ext cx="4626428" cy="646331"/>
          </a:xfrm>
          <a:prstGeom prst="rect">
            <a:avLst/>
          </a:prstGeom>
          <a:noFill/>
        </p:spPr>
        <p:txBody>
          <a:bodyPr wrap="square" rtlCol="0">
            <a:spAutoFit/>
          </a:bodyPr>
          <a:lstStyle/>
          <a:p>
            <a:r>
              <a:rPr lang="en-GB" sz="3600" dirty="0"/>
              <a:t>SWOT Analysis</a:t>
            </a:r>
            <a:endParaRPr lang="en-GB" sz="2000" dirty="0"/>
          </a:p>
        </p:txBody>
      </p:sp>
    </p:spTree>
    <p:extLst>
      <p:ext uri="{BB962C8B-B14F-4D97-AF65-F5344CB8AC3E}">
        <p14:creationId xmlns:p14="http://schemas.microsoft.com/office/powerpoint/2010/main" val="35120427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8B651-D916-B994-CFC4-36BD07DB4732}"/>
            </a:ext>
          </a:extLst>
        </p:cNvPr>
        <p:cNvGrpSpPr/>
        <p:nvPr/>
      </p:nvGrpSpPr>
      <p:grpSpPr>
        <a:xfrm>
          <a:off x="0" y="0"/>
          <a:ext cx="0" cy="0"/>
          <a:chOff x="0" y="0"/>
          <a:chExt cx="0" cy="0"/>
        </a:xfrm>
      </p:grpSpPr>
      <p:sp>
        <p:nvSpPr>
          <p:cNvPr id="6" name="Title 2">
            <a:extLst>
              <a:ext uri="{FF2B5EF4-FFF2-40B4-BE49-F238E27FC236}">
                <a16:creationId xmlns:a16="http://schemas.microsoft.com/office/drawing/2014/main" id="{859B956E-2F1D-AE8C-DF0C-14062513E455}"/>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sp>
        <p:nvSpPr>
          <p:cNvPr id="2" name="Title 1">
            <a:extLst>
              <a:ext uri="{FF2B5EF4-FFF2-40B4-BE49-F238E27FC236}">
                <a16:creationId xmlns:a16="http://schemas.microsoft.com/office/drawing/2014/main" id="{F1B4482D-E20C-435E-627A-4C2B6BA8C366}"/>
              </a:ext>
            </a:extLst>
          </p:cNvPr>
          <p:cNvSpPr>
            <a:spLocks noGrp="1"/>
          </p:cNvSpPr>
          <p:nvPr>
            <p:ph type="title"/>
          </p:nvPr>
        </p:nvSpPr>
        <p:spPr/>
        <p:txBody>
          <a:bodyPr/>
          <a:lstStyle/>
          <a:p>
            <a:br>
              <a:rPr lang="en-US">
                <a:ea typeface="Calibri Light"/>
                <a:cs typeface="Calibri Light"/>
              </a:rPr>
            </a:br>
            <a:endParaRPr lang="en-US">
              <a:ea typeface="Calibri Light"/>
              <a:cs typeface="Calibri Light"/>
            </a:endParaRPr>
          </a:p>
        </p:txBody>
      </p:sp>
      <p:sp>
        <p:nvSpPr>
          <p:cNvPr id="58" name="Arrow: Right 57">
            <a:extLst>
              <a:ext uri="{FF2B5EF4-FFF2-40B4-BE49-F238E27FC236}">
                <a16:creationId xmlns:a16="http://schemas.microsoft.com/office/drawing/2014/main" id="{3C1F1963-B637-7D4F-D39B-A2DCB467EC87}"/>
              </a:ext>
            </a:extLst>
          </p:cNvPr>
          <p:cNvSpPr/>
          <p:nvPr/>
        </p:nvSpPr>
        <p:spPr>
          <a:xfrm>
            <a:off x="2885003" y="5817442"/>
            <a:ext cx="8611996" cy="914042"/>
          </a:xfrm>
          <a:prstGeom prst="rightArrow">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ea typeface="Calibri"/>
                <a:cs typeface="Calibri"/>
              </a:rPr>
              <a:t>          Interest/Availability </a:t>
            </a:r>
            <a:endParaRPr lang="en-US"/>
          </a:p>
        </p:txBody>
      </p:sp>
      <p:sp>
        <p:nvSpPr>
          <p:cNvPr id="59" name="Arrow: Up 58">
            <a:extLst>
              <a:ext uri="{FF2B5EF4-FFF2-40B4-BE49-F238E27FC236}">
                <a16:creationId xmlns:a16="http://schemas.microsoft.com/office/drawing/2014/main" id="{BDB97A10-9AA9-3888-8B90-F472D59A2D39}"/>
              </a:ext>
            </a:extLst>
          </p:cNvPr>
          <p:cNvSpPr/>
          <p:nvPr/>
        </p:nvSpPr>
        <p:spPr>
          <a:xfrm>
            <a:off x="2475417" y="866619"/>
            <a:ext cx="571220" cy="5112926"/>
          </a:xfrm>
          <a:prstGeom prst="upArrow">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ea typeface="Calibri"/>
                <a:cs typeface="Calibri"/>
              </a:rPr>
              <a:t>Influence/Power </a:t>
            </a:r>
          </a:p>
          <a:p>
            <a:pPr algn="ctr"/>
            <a:endParaRPr lang="en-US">
              <a:ea typeface="Calibri"/>
              <a:cs typeface="Calibri"/>
            </a:endParaRPr>
          </a:p>
        </p:txBody>
      </p:sp>
      <p:sp>
        <p:nvSpPr>
          <p:cNvPr id="60" name="Rectangle 59">
            <a:extLst>
              <a:ext uri="{FF2B5EF4-FFF2-40B4-BE49-F238E27FC236}">
                <a16:creationId xmlns:a16="http://schemas.microsoft.com/office/drawing/2014/main" id="{6FABBBA0-C220-F507-9977-BD104C753A67}"/>
              </a:ext>
            </a:extLst>
          </p:cNvPr>
          <p:cNvSpPr/>
          <p:nvPr/>
        </p:nvSpPr>
        <p:spPr>
          <a:xfrm>
            <a:off x="3051517" y="880744"/>
            <a:ext cx="4298857" cy="23279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B76A491D-1AA8-89C9-66C7-39D1472C8EBE}"/>
              </a:ext>
            </a:extLst>
          </p:cNvPr>
          <p:cNvSpPr/>
          <p:nvPr/>
        </p:nvSpPr>
        <p:spPr>
          <a:xfrm>
            <a:off x="3051517" y="3481068"/>
            <a:ext cx="4298857" cy="23279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889784B7-48BE-E9AA-EDB2-72BD1CC32594}"/>
              </a:ext>
            </a:extLst>
          </p:cNvPr>
          <p:cNvSpPr/>
          <p:nvPr/>
        </p:nvSpPr>
        <p:spPr>
          <a:xfrm>
            <a:off x="7480642" y="880743"/>
            <a:ext cx="4298857" cy="23279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348D2A30-9C58-E0C4-F5D6-269764BA877C}"/>
              </a:ext>
            </a:extLst>
          </p:cNvPr>
          <p:cNvSpPr/>
          <p:nvPr/>
        </p:nvSpPr>
        <p:spPr>
          <a:xfrm>
            <a:off x="7480642" y="3481068"/>
            <a:ext cx="4298857" cy="23279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Rounded Corners 63">
            <a:extLst>
              <a:ext uri="{FF2B5EF4-FFF2-40B4-BE49-F238E27FC236}">
                <a16:creationId xmlns:a16="http://schemas.microsoft.com/office/drawing/2014/main" id="{EBAE39E4-64DF-DC07-AC54-B729910294F6}"/>
              </a:ext>
            </a:extLst>
          </p:cNvPr>
          <p:cNvSpPr/>
          <p:nvPr/>
        </p:nvSpPr>
        <p:spPr>
          <a:xfrm>
            <a:off x="7483724" y="885479"/>
            <a:ext cx="4298857" cy="542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ea typeface="Calibri"/>
                <a:cs typeface="Calibri"/>
              </a:rPr>
              <a:t>High Power, High Interest (Key Players)</a:t>
            </a:r>
            <a:endParaRPr lang="en-US"/>
          </a:p>
        </p:txBody>
      </p:sp>
      <p:sp>
        <p:nvSpPr>
          <p:cNvPr id="65" name="Rectangle: Rounded Corners 64">
            <a:extLst>
              <a:ext uri="{FF2B5EF4-FFF2-40B4-BE49-F238E27FC236}">
                <a16:creationId xmlns:a16="http://schemas.microsoft.com/office/drawing/2014/main" id="{4960A000-D8F0-8664-B88B-6B1483753BA9}"/>
              </a:ext>
            </a:extLst>
          </p:cNvPr>
          <p:cNvSpPr/>
          <p:nvPr/>
        </p:nvSpPr>
        <p:spPr>
          <a:xfrm>
            <a:off x="3064124" y="885478"/>
            <a:ext cx="4298857" cy="542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High Power, Low Interest (Keep Satisfied) </a:t>
            </a:r>
            <a:endParaRPr lang="en-US" dirty="0"/>
          </a:p>
        </p:txBody>
      </p:sp>
      <p:sp>
        <p:nvSpPr>
          <p:cNvPr id="66" name="Rectangle: Rounded Corners 65">
            <a:extLst>
              <a:ext uri="{FF2B5EF4-FFF2-40B4-BE49-F238E27FC236}">
                <a16:creationId xmlns:a16="http://schemas.microsoft.com/office/drawing/2014/main" id="{E423550C-88AE-073B-2BB2-BB490B19F3CC}"/>
              </a:ext>
            </a:extLst>
          </p:cNvPr>
          <p:cNvSpPr/>
          <p:nvPr/>
        </p:nvSpPr>
        <p:spPr>
          <a:xfrm>
            <a:off x="3064124" y="3428653"/>
            <a:ext cx="4298857" cy="542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Low Power, Low Interest (Monitor)</a:t>
            </a:r>
            <a:endParaRPr lang="en-US"/>
          </a:p>
        </p:txBody>
      </p:sp>
      <p:sp>
        <p:nvSpPr>
          <p:cNvPr id="67" name="Rectangle: Rounded Corners 66">
            <a:extLst>
              <a:ext uri="{FF2B5EF4-FFF2-40B4-BE49-F238E27FC236}">
                <a16:creationId xmlns:a16="http://schemas.microsoft.com/office/drawing/2014/main" id="{0036C18B-1043-FA26-CA24-9546FD5B42E7}"/>
              </a:ext>
            </a:extLst>
          </p:cNvPr>
          <p:cNvSpPr/>
          <p:nvPr/>
        </p:nvSpPr>
        <p:spPr>
          <a:xfrm>
            <a:off x="7483724" y="3428653"/>
            <a:ext cx="4298857" cy="542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ea typeface="Calibri"/>
                <a:cs typeface="Calibri"/>
              </a:rPr>
              <a:t>Low Power, High Interest (Keep Informed)</a:t>
            </a:r>
            <a:endParaRPr lang="en-US"/>
          </a:p>
        </p:txBody>
      </p:sp>
      <p:sp>
        <p:nvSpPr>
          <p:cNvPr id="68" name="TextBox 67">
            <a:extLst>
              <a:ext uri="{FF2B5EF4-FFF2-40B4-BE49-F238E27FC236}">
                <a16:creationId xmlns:a16="http://schemas.microsoft.com/office/drawing/2014/main" id="{13AA7497-C40E-E77D-B7EB-7014C250A244}"/>
              </a:ext>
            </a:extLst>
          </p:cNvPr>
          <p:cNvSpPr txBox="1"/>
          <p:nvPr/>
        </p:nvSpPr>
        <p:spPr>
          <a:xfrm>
            <a:off x="7483691" y="1594839"/>
            <a:ext cx="471325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ea typeface="Calibri" panose="020F0502020204030204"/>
                <a:cs typeface="Calibri" panose="020F0502020204030204"/>
              </a:rPr>
              <a:t>WAST Medical Director &amp; Clinical Leads </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Finance/Procurement Directors</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Dr Wankade </a:t>
            </a:r>
          </a:p>
        </p:txBody>
      </p:sp>
      <p:sp>
        <p:nvSpPr>
          <p:cNvPr id="70" name="TextBox 69">
            <a:extLst>
              <a:ext uri="{FF2B5EF4-FFF2-40B4-BE49-F238E27FC236}">
                <a16:creationId xmlns:a16="http://schemas.microsoft.com/office/drawing/2014/main" id="{4E7375F2-CFCF-DCD8-FD21-1E81AAD185A1}"/>
              </a:ext>
            </a:extLst>
          </p:cNvPr>
          <p:cNvSpPr txBox="1"/>
          <p:nvPr/>
        </p:nvSpPr>
        <p:spPr>
          <a:xfrm>
            <a:off x="3064090" y="1594839"/>
            <a:ext cx="471325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ea typeface="Calibri" panose="020F0502020204030204"/>
                <a:cs typeface="Calibri" panose="020F0502020204030204"/>
              </a:rPr>
              <a:t>Health Board Executives </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Welsh Government Health Ministers</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A&amp;E Consultants </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p:txBody>
      </p:sp>
      <p:sp>
        <p:nvSpPr>
          <p:cNvPr id="71" name="TextBox 70">
            <a:extLst>
              <a:ext uri="{FF2B5EF4-FFF2-40B4-BE49-F238E27FC236}">
                <a16:creationId xmlns:a16="http://schemas.microsoft.com/office/drawing/2014/main" id="{C45A84B4-BA01-7C6C-7078-FA241AEAA0A3}"/>
              </a:ext>
            </a:extLst>
          </p:cNvPr>
          <p:cNvSpPr txBox="1"/>
          <p:nvPr/>
        </p:nvSpPr>
        <p:spPr>
          <a:xfrm>
            <a:off x="7588465" y="4166589"/>
            <a:ext cx="417985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ea typeface="Calibri" panose="020F0502020204030204"/>
                <a:cs typeface="Calibri" panose="020F0502020204030204"/>
              </a:rPr>
              <a:t>Frontline Paramedics &amp; Technicians </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Diabetes UK Cymru</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Patient Advocacy Groups </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endParaRPr lang="en-US">
              <a:ea typeface="Calibri" panose="020F0502020204030204"/>
              <a:cs typeface="Calibri" panose="020F0502020204030204"/>
            </a:endParaRPr>
          </a:p>
        </p:txBody>
      </p:sp>
      <p:sp>
        <p:nvSpPr>
          <p:cNvPr id="72" name="TextBox 71">
            <a:extLst>
              <a:ext uri="{FF2B5EF4-FFF2-40B4-BE49-F238E27FC236}">
                <a16:creationId xmlns:a16="http://schemas.microsoft.com/office/drawing/2014/main" id="{A692FBAB-7394-0701-6010-469141C4D095}"/>
              </a:ext>
            </a:extLst>
          </p:cNvPr>
          <p:cNvSpPr txBox="1"/>
          <p:nvPr/>
        </p:nvSpPr>
        <p:spPr>
          <a:xfrm>
            <a:off x="3064091" y="4166589"/>
            <a:ext cx="471325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ea typeface="Calibri" panose="020F0502020204030204"/>
                <a:cs typeface="Calibri" panose="020F0502020204030204"/>
              </a:rPr>
              <a:t>General Public</a:t>
            </a:r>
          </a:p>
          <a:p>
            <a:pPr marL="285750" indent="-285750">
              <a:buFont typeface="Arial"/>
              <a:buChar char="•"/>
            </a:pPr>
            <a:endParaRPr lang="en-US">
              <a:ea typeface="Calibri" panose="020F0502020204030204"/>
              <a:cs typeface="Calibri" panose="020F0502020204030204"/>
            </a:endParaRPr>
          </a:p>
          <a:p>
            <a:pPr marL="285750" indent="-285750">
              <a:buFont typeface="Arial"/>
              <a:buChar char="•"/>
            </a:pPr>
            <a:r>
              <a:rPr lang="en-US">
                <a:ea typeface="Calibri" panose="020F0502020204030204"/>
                <a:cs typeface="Calibri" panose="020F0502020204030204"/>
              </a:rPr>
              <a:t>Other Emergency Services (Police/Fire)</a:t>
            </a:r>
          </a:p>
        </p:txBody>
      </p:sp>
      <p:sp>
        <p:nvSpPr>
          <p:cNvPr id="4" name="TextBox 3">
            <a:extLst>
              <a:ext uri="{FF2B5EF4-FFF2-40B4-BE49-F238E27FC236}">
                <a16:creationId xmlns:a16="http://schemas.microsoft.com/office/drawing/2014/main" id="{A395923B-EA30-3EAB-F5D2-B5FFFD272EBA}"/>
              </a:ext>
            </a:extLst>
          </p:cNvPr>
          <p:cNvSpPr txBox="1"/>
          <p:nvPr/>
        </p:nvSpPr>
        <p:spPr>
          <a:xfrm>
            <a:off x="58589" y="580934"/>
            <a:ext cx="4626428" cy="1200329"/>
          </a:xfrm>
          <a:prstGeom prst="rect">
            <a:avLst/>
          </a:prstGeom>
          <a:noFill/>
        </p:spPr>
        <p:txBody>
          <a:bodyPr wrap="square" rtlCol="0">
            <a:spAutoFit/>
          </a:bodyPr>
          <a:lstStyle/>
          <a:p>
            <a:r>
              <a:rPr lang="en-GB" sz="3600" dirty="0"/>
              <a:t>Stakeholder</a:t>
            </a:r>
          </a:p>
          <a:p>
            <a:r>
              <a:rPr lang="en-GB" sz="3600" dirty="0"/>
              <a:t> analysis</a:t>
            </a:r>
            <a:endParaRPr lang="en-GB" sz="2000" dirty="0"/>
          </a:p>
        </p:txBody>
      </p:sp>
      <p:pic>
        <p:nvPicPr>
          <p:cNvPr id="9218" name="Picture 2" descr="The New Spectre Logo - James Bond Spectre Logo Png,007 Logo Png - free ...">
            <a:extLst>
              <a:ext uri="{FF2B5EF4-FFF2-40B4-BE49-F238E27FC236}">
                <a16:creationId xmlns:a16="http://schemas.microsoft.com/office/drawing/2014/main" id="{8EABBA0B-BA66-18A5-7580-6FD0202B41CC}"/>
              </a:ext>
            </a:extLst>
          </p:cNvPr>
          <p:cNvPicPr>
            <a:picLocks noChangeAspect="1" noChangeArrowheads="1"/>
          </p:cNvPicPr>
          <p:nvPr/>
        </p:nvPicPr>
        <p:blipFill rotWithShape="1">
          <a:blip r:embed="rId2">
            <a:alphaModFix amt="22000"/>
            <a:extLst>
              <a:ext uri="{28A0092B-C50C-407E-A947-70E740481C1C}">
                <a14:useLocalDpi xmlns:a14="http://schemas.microsoft.com/office/drawing/2010/main" val="0"/>
              </a:ext>
            </a:extLst>
          </a:blip>
          <a:srcRect l="23523" r="25667"/>
          <a:stretch/>
        </p:blipFill>
        <p:spPr bwMode="auto">
          <a:xfrm>
            <a:off x="3046637" y="-79161"/>
            <a:ext cx="8732862" cy="70044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3233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E7C6B04-2422-5F9B-AB20-80434A2202FC}"/>
              </a:ext>
            </a:extLst>
          </p:cNvPr>
          <p:cNvPicPr>
            <a:picLocks noChangeAspect="1"/>
          </p:cNvPicPr>
          <p:nvPr/>
        </p:nvPicPr>
        <p:blipFill>
          <a:blip r:embed="rId2">
            <a:alphaModFix amt="35000"/>
          </a:blip>
          <a:stretch>
            <a:fillRect/>
          </a:stretch>
        </p:blipFill>
        <p:spPr>
          <a:xfrm>
            <a:off x="131699" y="239486"/>
            <a:ext cx="7755023" cy="6368143"/>
          </a:xfrm>
          <a:prstGeom prst="rect">
            <a:avLst/>
          </a:prstGeom>
        </p:spPr>
      </p:pic>
      <p:sp>
        <p:nvSpPr>
          <p:cNvPr id="7" name="Title 2">
            <a:extLst>
              <a:ext uri="{FF2B5EF4-FFF2-40B4-BE49-F238E27FC236}">
                <a16:creationId xmlns:a16="http://schemas.microsoft.com/office/drawing/2014/main" id="{0568DDBF-68A2-3E7C-843B-8C203859DCE7}"/>
              </a:ext>
            </a:extLst>
          </p:cNvPr>
          <p:cNvSpPr>
            <a:spLocks noGrp="1"/>
          </p:cNvSpPr>
          <p:nvPr/>
        </p:nvSpPr>
        <p:spPr>
          <a:xfrm>
            <a:off x="2520000" y="1"/>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dirty="0"/>
            </a:br>
            <a:endParaRPr lang="en-US" dirty="0">
              <a:ea typeface="Calibri Light"/>
              <a:cs typeface="Calibri Light"/>
            </a:endParaRPr>
          </a:p>
        </p:txBody>
      </p:sp>
      <p:sp>
        <p:nvSpPr>
          <p:cNvPr id="3" name="Rectangle 2">
            <a:extLst>
              <a:ext uri="{FF2B5EF4-FFF2-40B4-BE49-F238E27FC236}">
                <a16:creationId xmlns:a16="http://schemas.microsoft.com/office/drawing/2014/main" id="{95C4001C-8863-AEC9-338D-B2D501004564}"/>
              </a:ext>
            </a:extLst>
          </p:cNvPr>
          <p:cNvSpPr/>
          <p:nvPr/>
        </p:nvSpPr>
        <p:spPr>
          <a:xfrm>
            <a:off x="141238" y="453859"/>
            <a:ext cx="5648919"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Force Field Analysis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4" name="Rectangle: Rounded Corners 3">
            <a:extLst>
              <a:ext uri="{FF2B5EF4-FFF2-40B4-BE49-F238E27FC236}">
                <a16:creationId xmlns:a16="http://schemas.microsoft.com/office/drawing/2014/main" id="{AA54E62A-30B3-5ED5-0677-EDD5064FB3BF}"/>
              </a:ext>
            </a:extLst>
          </p:cNvPr>
          <p:cNvSpPr/>
          <p:nvPr/>
        </p:nvSpPr>
        <p:spPr>
          <a:xfrm>
            <a:off x="4816929" y="1968717"/>
            <a:ext cx="2922814" cy="42977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Implementing Ketone Test Strips </a:t>
            </a:r>
          </a:p>
        </p:txBody>
      </p:sp>
      <p:sp>
        <p:nvSpPr>
          <p:cNvPr id="11" name="Arrow: Left 10">
            <a:extLst>
              <a:ext uri="{FF2B5EF4-FFF2-40B4-BE49-F238E27FC236}">
                <a16:creationId xmlns:a16="http://schemas.microsoft.com/office/drawing/2014/main" id="{4B56A59A-43E4-BCE8-B285-CBFA07359B15}"/>
              </a:ext>
            </a:extLst>
          </p:cNvPr>
          <p:cNvSpPr/>
          <p:nvPr/>
        </p:nvSpPr>
        <p:spPr>
          <a:xfrm>
            <a:off x="8017328" y="2683474"/>
            <a:ext cx="2242415" cy="892483"/>
          </a:xfrm>
          <a:prstGeom prst="leftArrow">
            <a:avLst/>
          </a:prstGeom>
          <a:solidFill>
            <a:srgbClr val="F099A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Bad Habits </a:t>
            </a:r>
          </a:p>
        </p:txBody>
      </p:sp>
      <p:sp>
        <p:nvSpPr>
          <p:cNvPr id="12" name="Arrow: Left 11">
            <a:extLst>
              <a:ext uri="{FF2B5EF4-FFF2-40B4-BE49-F238E27FC236}">
                <a16:creationId xmlns:a16="http://schemas.microsoft.com/office/drawing/2014/main" id="{F8AE9517-EFE3-5CC9-0978-727C6825F903}"/>
              </a:ext>
            </a:extLst>
          </p:cNvPr>
          <p:cNvSpPr/>
          <p:nvPr/>
        </p:nvSpPr>
        <p:spPr>
          <a:xfrm>
            <a:off x="8017327" y="3802054"/>
            <a:ext cx="2242415" cy="892483"/>
          </a:xfrm>
          <a:prstGeom prst="leftArrow">
            <a:avLst/>
          </a:prstGeom>
          <a:solidFill>
            <a:srgbClr val="F099A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Load and Go </a:t>
            </a:r>
          </a:p>
        </p:txBody>
      </p:sp>
      <p:sp>
        <p:nvSpPr>
          <p:cNvPr id="13" name="Arrow: Left 12">
            <a:extLst>
              <a:ext uri="{FF2B5EF4-FFF2-40B4-BE49-F238E27FC236}">
                <a16:creationId xmlns:a16="http://schemas.microsoft.com/office/drawing/2014/main" id="{C83E8A98-0BEC-5148-3B15-A4511CFA0E61}"/>
              </a:ext>
            </a:extLst>
          </p:cNvPr>
          <p:cNvSpPr/>
          <p:nvPr/>
        </p:nvSpPr>
        <p:spPr>
          <a:xfrm>
            <a:off x="8017327" y="4920634"/>
            <a:ext cx="2242415" cy="892483"/>
          </a:xfrm>
          <a:prstGeom prst="leftArrow">
            <a:avLst/>
          </a:prstGeom>
          <a:solidFill>
            <a:srgbClr val="F099A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New Clinical Responsibilities</a:t>
            </a:r>
          </a:p>
        </p:txBody>
      </p:sp>
      <p:sp>
        <p:nvSpPr>
          <p:cNvPr id="14" name="Arrow: Left 13">
            <a:extLst>
              <a:ext uri="{FF2B5EF4-FFF2-40B4-BE49-F238E27FC236}">
                <a16:creationId xmlns:a16="http://schemas.microsoft.com/office/drawing/2014/main" id="{7B389FC0-07A0-451B-F53C-FEE616904E97}"/>
              </a:ext>
            </a:extLst>
          </p:cNvPr>
          <p:cNvSpPr/>
          <p:nvPr/>
        </p:nvSpPr>
        <p:spPr>
          <a:xfrm flipH="1">
            <a:off x="2296929" y="2683473"/>
            <a:ext cx="2242415" cy="892483"/>
          </a:xfrm>
          <a:prstGeom prst="leftArrow">
            <a:avLst/>
          </a:prstGeom>
          <a:solidFill>
            <a:srgbClr val="9BE1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Lyla’s Law</a:t>
            </a:r>
          </a:p>
        </p:txBody>
      </p:sp>
      <p:sp>
        <p:nvSpPr>
          <p:cNvPr id="15" name="Arrow: Left 14">
            <a:extLst>
              <a:ext uri="{FF2B5EF4-FFF2-40B4-BE49-F238E27FC236}">
                <a16:creationId xmlns:a16="http://schemas.microsoft.com/office/drawing/2014/main" id="{E749301C-3AB4-DEA9-D6FE-86947581A88C}"/>
              </a:ext>
            </a:extLst>
          </p:cNvPr>
          <p:cNvSpPr/>
          <p:nvPr/>
        </p:nvSpPr>
        <p:spPr>
          <a:xfrm flipH="1">
            <a:off x="2296928" y="3802054"/>
            <a:ext cx="2242415" cy="892483"/>
          </a:xfrm>
          <a:prstGeom prst="leftArrow">
            <a:avLst/>
          </a:prstGeom>
          <a:solidFill>
            <a:srgbClr val="9BE1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Karma 2</a:t>
            </a:r>
          </a:p>
        </p:txBody>
      </p:sp>
      <p:sp>
        <p:nvSpPr>
          <p:cNvPr id="16" name="Arrow: Left 15">
            <a:extLst>
              <a:ext uri="{FF2B5EF4-FFF2-40B4-BE49-F238E27FC236}">
                <a16:creationId xmlns:a16="http://schemas.microsoft.com/office/drawing/2014/main" id="{F56D0FB6-E886-2C28-A900-D39F55D7866F}"/>
              </a:ext>
            </a:extLst>
          </p:cNvPr>
          <p:cNvSpPr/>
          <p:nvPr/>
        </p:nvSpPr>
        <p:spPr>
          <a:xfrm flipH="1">
            <a:off x="2291485" y="4920634"/>
            <a:ext cx="2242415" cy="892483"/>
          </a:xfrm>
          <a:prstGeom prst="leftArrow">
            <a:avLst/>
          </a:prstGeom>
          <a:solidFill>
            <a:srgbClr val="9BE1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Strategic Vision</a:t>
            </a:r>
          </a:p>
        </p:txBody>
      </p:sp>
      <p:sp>
        <p:nvSpPr>
          <p:cNvPr id="17" name="TextBox 16">
            <a:extLst>
              <a:ext uri="{FF2B5EF4-FFF2-40B4-BE49-F238E27FC236}">
                <a16:creationId xmlns:a16="http://schemas.microsoft.com/office/drawing/2014/main" id="{05B594E9-6035-A5F5-EEA2-24403F118B13}"/>
              </a:ext>
            </a:extLst>
          </p:cNvPr>
          <p:cNvSpPr txBox="1"/>
          <p:nvPr/>
        </p:nvSpPr>
        <p:spPr>
          <a:xfrm>
            <a:off x="2514556" y="1979813"/>
            <a:ext cx="2525444" cy="369332"/>
          </a:xfrm>
          <a:prstGeom prst="rect">
            <a:avLst/>
          </a:prstGeom>
          <a:noFill/>
        </p:spPr>
        <p:txBody>
          <a:bodyPr wrap="square" rtlCol="0">
            <a:spAutoFit/>
          </a:bodyPr>
          <a:lstStyle/>
          <a:p>
            <a:r>
              <a:rPr lang="en-GB" b="1" dirty="0"/>
              <a:t>Forces for change</a:t>
            </a:r>
          </a:p>
        </p:txBody>
      </p:sp>
      <p:sp>
        <p:nvSpPr>
          <p:cNvPr id="18" name="TextBox 17">
            <a:extLst>
              <a:ext uri="{FF2B5EF4-FFF2-40B4-BE49-F238E27FC236}">
                <a16:creationId xmlns:a16="http://schemas.microsoft.com/office/drawing/2014/main" id="{2316588E-AC65-8252-C71E-B000E4A8CDEA}"/>
              </a:ext>
            </a:extLst>
          </p:cNvPr>
          <p:cNvSpPr txBox="1"/>
          <p:nvPr/>
        </p:nvSpPr>
        <p:spPr>
          <a:xfrm>
            <a:off x="7881278" y="1980349"/>
            <a:ext cx="2525444" cy="369332"/>
          </a:xfrm>
          <a:prstGeom prst="rect">
            <a:avLst/>
          </a:prstGeom>
          <a:noFill/>
        </p:spPr>
        <p:txBody>
          <a:bodyPr wrap="square" rtlCol="0">
            <a:spAutoFit/>
          </a:bodyPr>
          <a:lstStyle/>
          <a:p>
            <a:r>
              <a:rPr lang="en-GB" b="1" dirty="0"/>
              <a:t>Forces resisting change</a:t>
            </a:r>
            <a:r>
              <a:rPr lang="en-GB" dirty="0"/>
              <a:t> </a:t>
            </a:r>
          </a:p>
        </p:txBody>
      </p:sp>
    </p:spTree>
    <p:extLst>
      <p:ext uri="{BB962C8B-B14F-4D97-AF65-F5344CB8AC3E}">
        <p14:creationId xmlns:p14="http://schemas.microsoft.com/office/powerpoint/2010/main" val="41508308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44EF13-3FE0-C915-E9BE-0597EC04BD4D}"/>
              </a:ext>
            </a:extLst>
          </p:cNvPr>
          <p:cNvPicPr>
            <a:picLocks noChangeAspect="1"/>
          </p:cNvPicPr>
          <p:nvPr/>
        </p:nvPicPr>
        <p:blipFill>
          <a:blip r:embed="rId2">
            <a:alphaModFix amt="35000"/>
          </a:blip>
          <a:stretch>
            <a:fillRect/>
          </a:stretch>
        </p:blipFill>
        <p:spPr>
          <a:xfrm>
            <a:off x="283029" y="87086"/>
            <a:ext cx="5812972" cy="6607628"/>
          </a:xfrm>
          <a:prstGeom prst="rect">
            <a:avLst/>
          </a:prstGeom>
        </p:spPr>
      </p:pic>
      <p:sp>
        <p:nvSpPr>
          <p:cNvPr id="7" name="Title 2">
            <a:extLst>
              <a:ext uri="{FF2B5EF4-FFF2-40B4-BE49-F238E27FC236}">
                <a16:creationId xmlns:a16="http://schemas.microsoft.com/office/drawing/2014/main" id="{0568DDBF-68A2-3E7C-843B-8C203859DCE7}"/>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graphicFrame>
        <p:nvGraphicFramePr>
          <p:cNvPr id="8" name="Table 7">
            <a:extLst>
              <a:ext uri="{FF2B5EF4-FFF2-40B4-BE49-F238E27FC236}">
                <a16:creationId xmlns:a16="http://schemas.microsoft.com/office/drawing/2014/main" id="{BB664295-8F6F-AAF2-5545-6B5C7F213554}"/>
              </a:ext>
            </a:extLst>
          </p:cNvPr>
          <p:cNvGraphicFramePr>
            <a:graphicFrameLocks noGrp="1"/>
          </p:cNvGraphicFramePr>
          <p:nvPr/>
        </p:nvGraphicFramePr>
        <p:xfrm>
          <a:off x="2671021" y="2754376"/>
          <a:ext cx="8863753" cy="3265424"/>
        </p:xfrm>
        <a:graphic>
          <a:graphicData uri="http://schemas.openxmlformats.org/drawingml/2006/table">
            <a:tbl>
              <a:tblPr firstRow="1" bandRow="1">
                <a:tableStyleId>{5C22544A-7EE6-4342-B048-85BDC9FD1C3A}</a:tableStyleId>
              </a:tblPr>
              <a:tblGrid>
                <a:gridCol w="2394401">
                  <a:extLst>
                    <a:ext uri="{9D8B030D-6E8A-4147-A177-3AD203B41FA5}">
                      <a16:colId xmlns:a16="http://schemas.microsoft.com/office/drawing/2014/main" val="3129104802"/>
                    </a:ext>
                  </a:extLst>
                </a:gridCol>
                <a:gridCol w="1326396">
                  <a:extLst>
                    <a:ext uri="{9D8B030D-6E8A-4147-A177-3AD203B41FA5}">
                      <a16:colId xmlns:a16="http://schemas.microsoft.com/office/drawing/2014/main" val="3250557655"/>
                    </a:ext>
                  </a:extLst>
                </a:gridCol>
                <a:gridCol w="1050781">
                  <a:extLst>
                    <a:ext uri="{9D8B030D-6E8A-4147-A177-3AD203B41FA5}">
                      <a16:colId xmlns:a16="http://schemas.microsoft.com/office/drawing/2014/main" val="3528947824"/>
                    </a:ext>
                  </a:extLst>
                </a:gridCol>
                <a:gridCol w="1584783">
                  <a:extLst>
                    <a:ext uri="{9D8B030D-6E8A-4147-A177-3AD203B41FA5}">
                      <a16:colId xmlns:a16="http://schemas.microsoft.com/office/drawing/2014/main" val="3748802149"/>
                    </a:ext>
                  </a:extLst>
                </a:gridCol>
                <a:gridCol w="2507392">
                  <a:extLst>
                    <a:ext uri="{9D8B030D-6E8A-4147-A177-3AD203B41FA5}">
                      <a16:colId xmlns:a16="http://schemas.microsoft.com/office/drawing/2014/main" val="965356266"/>
                    </a:ext>
                  </a:extLst>
                </a:gridCol>
              </a:tblGrid>
              <a:tr h="661253">
                <a:tc>
                  <a:txBody>
                    <a:bodyPr/>
                    <a:lstStyle/>
                    <a:p>
                      <a:r>
                        <a:rPr lang="en-US"/>
                        <a:t>Risk Description</a:t>
                      </a:r>
                    </a:p>
                  </a:txBody>
                  <a:tcPr/>
                </a:tc>
                <a:tc>
                  <a:txBody>
                    <a:bodyPr/>
                    <a:lstStyle/>
                    <a:p>
                      <a:r>
                        <a:rPr lang="en-US"/>
                        <a:t>Likelihood</a:t>
                      </a:r>
                    </a:p>
                    <a:p>
                      <a:pPr lvl="0">
                        <a:buNone/>
                      </a:pPr>
                      <a:r>
                        <a:rPr lang="en-US"/>
                        <a:t> (1-5)</a:t>
                      </a:r>
                    </a:p>
                  </a:txBody>
                  <a:tcPr/>
                </a:tc>
                <a:tc>
                  <a:txBody>
                    <a:bodyPr/>
                    <a:lstStyle/>
                    <a:p>
                      <a:r>
                        <a:rPr lang="en-US"/>
                        <a:t>Impact </a:t>
                      </a:r>
                    </a:p>
                    <a:p>
                      <a:pPr lvl="0">
                        <a:buNone/>
                      </a:pPr>
                      <a:r>
                        <a:rPr lang="en-US"/>
                        <a:t>(1-5)</a:t>
                      </a:r>
                    </a:p>
                  </a:txBody>
                  <a:tcPr/>
                </a:tc>
                <a:tc>
                  <a:txBody>
                    <a:bodyPr/>
                    <a:lstStyle/>
                    <a:p>
                      <a:r>
                        <a:rPr lang="en-US"/>
                        <a:t>Risk Score       (L x I)</a:t>
                      </a:r>
                    </a:p>
                  </a:txBody>
                  <a:tcPr/>
                </a:tc>
                <a:tc>
                  <a:txBody>
                    <a:bodyPr/>
                    <a:lstStyle/>
                    <a:p>
                      <a:r>
                        <a:rPr lang="en-US"/>
                        <a:t>Mitigation Strategy</a:t>
                      </a:r>
                    </a:p>
                  </a:txBody>
                  <a:tcPr/>
                </a:tc>
                <a:extLst>
                  <a:ext uri="{0D108BD9-81ED-4DB2-BD59-A6C34878D82A}">
                    <a16:rowId xmlns:a16="http://schemas.microsoft.com/office/drawing/2014/main" val="3126632040"/>
                  </a:ext>
                </a:extLst>
              </a:tr>
              <a:tr h="596795">
                <a:tc>
                  <a:txBody>
                    <a:bodyPr/>
                    <a:lstStyle/>
                    <a:p>
                      <a:r>
                        <a:rPr lang="en-US"/>
                        <a:t>User Error</a:t>
                      </a:r>
                    </a:p>
                  </a:txBody>
                  <a:tcPr/>
                </a:tc>
                <a:tc>
                  <a:txBody>
                    <a:bodyPr/>
                    <a:lstStyle/>
                    <a:p>
                      <a:r>
                        <a:rPr lang="en-US"/>
                        <a:t>4</a:t>
                      </a:r>
                    </a:p>
                  </a:txBody>
                  <a:tcPr>
                    <a:solidFill>
                      <a:srgbClr val="FED966"/>
                    </a:solidFill>
                  </a:tcPr>
                </a:tc>
                <a:tc>
                  <a:txBody>
                    <a:bodyPr/>
                    <a:lstStyle/>
                    <a:p>
                      <a:r>
                        <a:rPr lang="en-US"/>
                        <a:t>4</a:t>
                      </a:r>
                    </a:p>
                  </a:txBody>
                  <a:tcPr>
                    <a:solidFill>
                      <a:srgbClr val="FED966"/>
                    </a:solidFill>
                  </a:tcPr>
                </a:tc>
                <a:tc>
                  <a:txBody>
                    <a:bodyPr/>
                    <a:lstStyle/>
                    <a:p>
                      <a:r>
                        <a:rPr lang="en-US"/>
                        <a:t>16 (High)</a:t>
                      </a:r>
                    </a:p>
                  </a:txBody>
                  <a:tcPr>
                    <a:solidFill>
                      <a:srgbClr val="FFC000"/>
                    </a:solidFill>
                  </a:tcPr>
                </a:tc>
                <a:tc>
                  <a:txBody>
                    <a:bodyPr/>
                    <a:lstStyle/>
                    <a:p>
                      <a:r>
                        <a:rPr lang="en-US"/>
                        <a:t>Human Factors Design</a:t>
                      </a:r>
                    </a:p>
                  </a:txBody>
                  <a:tcPr/>
                </a:tc>
                <a:extLst>
                  <a:ext uri="{0D108BD9-81ED-4DB2-BD59-A6C34878D82A}">
                    <a16:rowId xmlns:a16="http://schemas.microsoft.com/office/drawing/2014/main" val="2628566898"/>
                  </a:ext>
                </a:extLst>
              </a:tr>
              <a:tr h="661253">
                <a:tc>
                  <a:txBody>
                    <a:bodyPr/>
                    <a:lstStyle/>
                    <a:p>
                      <a:r>
                        <a:rPr lang="en-US"/>
                        <a:t>Supply Chain</a:t>
                      </a:r>
                    </a:p>
                  </a:txBody>
                  <a:tcPr/>
                </a:tc>
                <a:tc>
                  <a:txBody>
                    <a:bodyPr/>
                    <a:lstStyle/>
                    <a:p>
                      <a:r>
                        <a:rPr lang="en-US"/>
                        <a:t>4</a:t>
                      </a:r>
                    </a:p>
                  </a:txBody>
                  <a:tcPr>
                    <a:solidFill>
                      <a:srgbClr val="FED966"/>
                    </a:solidFill>
                  </a:tcPr>
                </a:tc>
                <a:tc>
                  <a:txBody>
                    <a:bodyPr/>
                    <a:lstStyle/>
                    <a:p>
                      <a:r>
                        <a:rPr lang="en-US"/>
                        <a:t>2</a:t>
                      </a:r>
                    </a:p>
                  </a:txBody>
                  <a:tcPr>
                    <a:solidFill>
                      <a:schemeClr val="accent6">
                        <a:lumMod val="40000"/>
                        <a:lumOff val="60000"/>
                      </a:schemeClr>
                    </a:solidFill>
                  </a:tcPr>
                </a:tc>
                <a:tc>
                  <a:txBody>
                    <a:bodyPr/>
                    <a:lstStyle/>
                    <a:p>
                      <a:r>
                        <a:rPr lang="en-US"/>
                        <a:t>8 (Medium)</a:t>
                      </a:r>
                    </a:p>
                  </a:txBody>
                  <a:tcPr>
                    <a:solidFill>
                      <a:srgbClr val="FFC000"/>
                    </a:solidFill>
                  </a:tcPr>
                </a:tc>
                <a:tc>
                  <a:txBody>
                    <a:bodyPr/>
                    <a:lstStyle/>
                    <a:p>
                      <a:r>
                        <a:rPr lang="en-US"/>
                        <a:t>Inventory Management </a:t>
                      </a:r>
                    </a:p>
                  </a:txBody>
                  <a:tcPr/>
                </a:tc>
                <a:extLst>
                  <a:ext uri="{0D108BD9-81ED-4DB2-BD59-A6C34878D82A}">
                    <a16:rowId xmlns:a16="http://schemas.microsoft.com/office/drawing/2014/main" val="2518315808"/>
                  </a:ext>
                </a:extLst>
              </a:tr>
              <a:tr h="377859">
                <a:tc>
                  <a:txBody>
                    <a:bodyPr/>
                    <a:lstStyle/>
                    <a:p>
                      <a:r>
                        <a:rPr lang="en-US"/>
                        <a:t>Technical Failure</a:t>
                      </a:r>
                    </a:p>
                  </a:txBody>
                  <a:tcPr/>
                </a:tc>
                <a:tc>
                  <a:txBody>
                    <a:bodyPr/>
                    <a:lstStyle/>
                    <a:p>
                      <a:r>
                        <a:rPr lang="en-US"/>
                        <a:t>2</a:t>
                      </a:r>
                    </a:p>
                  </a:txBody>
                  <a:tcPr>
                    <a:solidFill>
                      <a:schemeClr val="accent6">
                        <a:lumMod val="40000"/>
                        <a:lumOff val="60000"/>
                      </a:schemeClr>
                    </a:solidFill>
                  </a:tcPr>
                </a:tc>
                <a:tc>
                  <a:txBody>
                    <a:bodyPr/>
                    <a:lstStyle/>
                    <a:p>
                      <a:r>
                        <a:rPr lang="en-US"/>
                        <a:t>4</a:t>
                      </a:r>
                    </a:p>
                  </a:txBody>
                  <a:tcPr>
                    <a:solidFill>
                      <a:srgbClr val="FED966"/>
                    </a:solidFill>
                  </a:tcPr>
                </a:tc>
                <a:tc>
                  <a:txBody>
                    <a:bodyPr/>
                    <a:lstStyle/>
                    <a:p>
                      <a:r>
                        <a:rPr lang="en-US"/>
                        <a:t>8 (Medium)</a:t>
                      </a:r>
                    </a:p>
                  </a:txBody>
                  <a:tcPr>
                    <a:solidFill>
                      <a:srgbClr val="FFC000"/>
                    </a:solidFill>
                  </a:tcPr>
                </a:tc>
                <a:tc>
                  <a:txBody>
                    <a:bodyPr/>
                    <a:lstStyle/>
                    <a:p>
                      <a:r>
                        <a:rPr lang="en-US"/>
                        <a:t>Equipment Choice</a:t>
                      </a:r>
                    </a:p>
                  </a:txBody>
                  <a:tcPr/>
                </a:tc>
                <a:extLst>
                  <a:ext uri="{0D108BD9-81ED-4DB2-BD59-A6C34878D82A}">
                    <a16:rowId xmlns:a16="http://schemas.microsoft.com/office/drawing/2014/main" val="3003782727"/>
                  </a:ext>
                </a:extLst>
              </a:tr>
              <a:tr h="377859">
                <a:tc>
                  <a:txBody>
                    <a:bodyPr/>
                    <a:lstStyle/>
                    <a:p>
                      <a:r>
                        <a:rPr lang="en-US"/>
                        <a:t>Clinical Over-reliance </a:t>
                      </a:r>
                    </a:p>
                  </a:txBody>
                  <a:tcPr/>
                </a:tc>
                <a:tc>
                  <a:txBody>
                    <a:bodyPr/>
                    <a:lstStyle/>
                    <a:p>
                      <a:r>
                        <a:rPr lang="en-US"/>
                        <a:t>2</a:t>
                      </a:r>
                    </a:p>
                  </a:txBody>
                  <a:tcPr>
                    <a:solidFill>
                      <a:schemeClr val="accent6">
                        <a:lumMod val="40000"/>
                        <a:lumOff val="60000"/>
                      </a:schemeClr>
                    </a:solidFill>
                  </a:tcPr>
                </a:tc>
                <a:tc>
                  <a:txBody>
                    <a:bodyPr/>
                    <a:lstStyle/>
                    <a:p>
                      <a:r>
                        <a:rPr lang="en-US"/>
                        <a:t>5</a:t>
                      </a:r>
                    </a:p>
                  </a:txBody>
                  <a:tcPr>
                    <a:solidFill>
                      <a:srgbClr val="FED966"/>
                    </a:solidFill>
                  </a:tcPr>
                </a:tc>
                <a:tc>
                  <a:txBody>
                    <a:bodyPr/>
                    <a:lstStyle/>
                    <a:p>
                      <a:r>
                        <a:rPr lang="en-US"/>
                        <a:t>10 (High)</a:t>
                      </a:r>
                    </a:p>
                  </a:txBody>
                  <a:tcPr>
                    <a:solidFill>
                      <a:srgbClr val="FFC000"/>
                    </a:solidFill>
                  </a:tcPr>
                </a:tc>
                <a:tc>
                  <a:txBody>
                    <a:bodyPr/>
                    <a:lstStyle/>
                    <a:p>
                      <a:r>
                        <a:rPr lang="en-US"/>
                        <a:t>Clinical Education</a:t>
                      </a:r>
                    </a:p>
                  </a:txBody>
                  <a:tcPr/>
                </a:tc>
                <a:extLst>
                  <a:ext uri="{0D108BD9-81ED-4DB2-BD59-A6C34878D82A}">
                    <a16:rowId xmlns:a16="http://schemas.microsoft.com/office/drawing/2014/main" val="2897459523"/>
                  </a:ext>
                </a:extLst>
              </a:tr>
              <a:tr h="590405">
                <a:tc>
                  <a:txBody>
                    <a:bodyPr/>
                    <a:lstStyle/>
                    <a:p>
                      <a:r>
                        <a:rPr lang="en-US"/>
                        <a:t>Budget Overrun</a:t>
                      </a:r>
                    </a:p>
                  </a:txBody>
                  <a:tcPr/>
                </a:tc>
                <a:tc>
                  <a:txBody>
                    <a:bodyPr/>
                    <a:lstStyle/>
                    <a:p>
                      <a:r>
                        <a:rPr lang="en-US"/>
                        <a:t>3</a:t>
                      </a:r>
                    </a:p>
                  </a:txBody>
                  <a:tcPr>
                    <a:solidFill>
                      <a:schemeClr val="accent6">
                        <a:lumMod val="40000"/>
                        <a:lumOff val="60000"/>
                      </a:schemeClr>
                    </a:solidFill>
                  </a:tcPr>
                </a:tc>
                <a:tc>
                  <a:txBody>
                    <a:bodyPr/>
                    <a:lstStyle/>
                    <a:p>
                      <a:r>
                        <a:rPr lang="en-US"/>
                        <a:t>3</a:t>
                      </a:r>
                    </a:p>
                  </a:txBody>
                  <a:tcPr>
                    <a:solidFill>
                      <a:schemeClr val="accent6">
                        <a:lumMod val="40000"/>
                        <a:lumOff val="60000"/>
                      </a:schemeClr>
                    </a:solidFill>
                  </a:tcPr>
                </a:tc>
                <a:tc>
                  <a:txBody>
                    <a:bodyPr/>
                    <a:lstStyle/>
                    <a:p>
                      <a:pPr lvl="0">
                        <a:buNone/>
                      </a:pPr>
                      <a:r>
                        <a:rPr lang="en-US"/>
                        <a:t>9 (Medium)</a:t>
                      </a:r>
                    </a:p>
                  </a:txBody>
                  <a:tcPr>
                    <a:solidFill>
                      <a:srgbClr val="FFC000"/>
                    </a:solidFill>
                  </a:tcPr>
                </a:tc>
                <a:tc>
                  <a:txBody>
                    <a:bodyPr/>
                    <a:lstStyle/>
                    <a:p>
                      <a:r>
                        <a:rPr lang="en-US" dirty="0"/>
                        <a:t>Value-Based Case</a:t>
                      </a:r>
                    </a:p>
                  </a:txBody>
                  <a:tcPr/>
                </a:tc>
                <a:extLst>
                  <a:ext uri="{0D108BD9-81ED-4DB2-BD59-A6C34878D82A}">
                    <a16:rowId xmlns:a16="http://schemas.microsoft.com/office/drawing/2014/main" val="3473441333"/>
                  </a:ext>
                </a:extLst>
              </a:tr>
            </a:tbl>
          </a:graphicData>
        </a:graphic>
      </p:graphicFrame>
      <p:sp>
        <p:nvSpPr>
          <p:cNvPr id="3" name="Rectangle 2">
            <a:extLst>
              <a:ext uri="{FF2B5EF4-FFF2-40B4-BE49-F238E27FC236}">
                <a16:creationId xmlns:a16="http://schemas.microsoft.com/office/drawing/2014/main" id="{95C4001C-8863-AEC9-338D-B2D501004564}"/>
              </a:ext>
            </a:extLst>
          </p:cNvPr>
          <p:cNvSpPr/>
          <p:nvPr/>
        </p:nvSpPr>
        <p:spPr>
          <a:xfrm>
            <a:off x="194511" y="406233"/>
            <a:ext cx="331212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Matrix</a:t>
            </a:r>
          </a:p>
        </p:txBody>
      </p:sp>
    </p:spTree>
    <p:extLst>
      <p:ext uri="{BB962C8B-B14F-4D97-AF65-F5344CB8AC3E}">
        <p14:creationId xmlns:p14="http://schemas.microsoft.com/office/powerpoint/2010/main" val="27736509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6BDD2-D35B-2417-3DC4-6CD4E59EE75C}"/>
            </a:ext>
          </a:extLst>
        </p:cNvPr>
        <p:cNvGrpSpPr/>
        <p:nvPr/>
      </p:nvGrpSpPr>
      <p:grpSpPr>
        <a:xfrm>
          <a:off x="0" y="0"/>
          <a:ext cx="0" cy="0"/>
          <a:chOff x="0" y="0"/>
          <a:chExt cx="0" cy="0"/>
        </a:xfrm>
      </p:grpSpPr>
      <p:pic>
        <p:nvPicPr>
          <p:cNvPr id="21" name="Picture 20">
            <a:extLst>
              <a:ext uri="{FF2B5EF4-FFF2-40B4-BE49-F238E27FC236}">
                <a16:creationId xmlns:a16="http://schemas.microsoft.com/office/drawing/2014/main" id="{DC55677E-10C7-A14C-C8AC-0F76B370C732}"/>
              </a:ext>
            </a:extLst>
          </p:cNvPr>
          <p:cNvPicPr>
            <a:picLocks noChangeAspect="1"/>
          </p:cNvPicPr>
          <p:nvPr/>
        </p:nvPicPr>
        <p:blipFill>
          <a:blip r:embed="rId2">
            <a:alphaModFix amt="35000"/>
          </a:blip>
          <a:stretch>
            <a:fillRect/>
          </a:stretch>
        </p:blipFill>
        <p:spPr>
          <a:xfrm>
            <a:off x="-957944" y="365125"/>
            <a:ext cx="4938459" cy="6220732"/>
          </a:xfrm>
          <a:prstGeom prst="rect">
            <a:avLst/>
          </a:prstGeom>
        </p:spPr>
      </p:pic>
      <p:sp>
        <p:nvSpPr>
          <p:cNvPr id="6" name="Title 2">
            <a:extLst>
              <a:ext uri="{FF2B5EF4-FFF2-40B4-BE49-F238E27FC236}">
                <a16:creationId xmlns:a16="http://schemas.microsoft.com/office/drawing/2014/main" id="{BBE0E860-4783-4831-71ED-013A70972056}"/>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sp>
        <p:nvSpPr>
          <p:cNvPr id="2" name="Title 1">
            <a:extLst>
              <a:ext uri="{FF2B5EF4-FFF2-40B4-BE49-F238E27FC236}">
                <a16:creationId xmlns:a16="http://schemas.microsoft.com/office/drawing/2014/main" id="{62026907-155B-1B26-8522-D9AD1F5E58E8}"/>
              </a:ext>
            </a:extLst>
          </p:cNvPr>
          <p:cNvSpPr>
            <a:spLocks noGrp="1"/>
          </p:cNvSpPr>
          <p:nvPr>
            <p:ph type="title"/>
          </p:nvPr>
        </p:nvSpPr>
        <p:spPr/>
        <p:txBody>
          <a:bodyPr/>
          <a:lstStyle/>
          <a:p>
            <a:br>
              <a:rPr lang="en-US">
                <a:ea typeface="Calibri Light"/>
                <a:cs typeface="Calibri Light"/>
              </a:rPr>
            </a:br>
            <a:endParaRPr lang="en-US">
              <a:ea typeface="Calibri Light"/>
              <a:cs typeface="Calibri Light"/>
            </a:endParaRPr>
          </a:p>
        </p:txBody>
      </p:sp>
      <p:grpSp>
        <p:nvGrpSpPr>
          <p:cNvPr id="13" name="Group 12">
            <a:extLst>
              <a:ext uri="{FF2B5EF4-FFF2-40B4-BE49-F238E27FC236}">
                <a16:creationId xmlns:a16="http://schemas.microsoft.com/office/drawing/2014/main" id="{3B1913AF-FF6E-0593-9362-50266F81F359}"/>
              </a:ext>
            </a:extLst>
          </p:cNvPr>
          <p:cNvGrpSpPr/>
          <p:nvPr/>
        </p:nvGrpSpPr>
        <p:grpSpPr>
          <a:xfrm>
            <a:off x="4599774" y="904366"/>
            <a:ext cx="5295339" cy="5289769"/>
            <a:chOff x="4499533" y="816706"/>
            <a:chExt cx="5563812" cy="5361573"/>
          </a:xfrm>
        </p:grpSpPr>
        <p:sp>
          <p:nvSpPr>
            <p:cNvPr id="5" name="Oval 4">
              <a:extLst>
                <a:ext uri="{FF2B5EF4-FFF2-40B4-BE49-F238E27FC236}">
                  <a16:creationId xmlns:a16="http://schemas.microsoft.com/office/drawing/2014/main" id="{58436645-6B5F-73AD-7758-B3456B4C5FFA}"/>
                </a:ext>
              </a:extLst>
            </p:cNvPr>
            <p:cNvSpPr/>
            <p:nvPr/>
          </p:nvSpPr>
          <p:spPr>
            <a:xfrm>
              <a:off x="6095420" y="816706"/>
              <a:ext cx="2185133" cy="2069160"/>
            </a:xfrm>
            <a:prstGeom prst="ellipse">
              <a:avLst/>
            </a:prstGeom>
            <a:solidFill>
              <a:srgbClr val="8DD9E7"/>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ea typeface="Calibri"/>
                  <a:cs typeface="Calibri"/>
                </a:rPr>
                <a:t>Stories and Myths</a:t>
              </a:r>
              <a:endParaRPr lang="en-US" b="1"/>
            </a:p>
          </p:txBody>
        </p:sp>
        <p:sp>
          <p:nvSpPr>
            <p:cNvPr id="7" name="Oval 6">
              <a:extLst>
                <a:ext uri="{FF2B5EF4-FFF2-40B4-BE49-F238E27FC236}">
                  <a16:creationId xmlns:a16="http://schemas.microsoft.com/office/drawing/2014/main" id="{AA8E262A-C162-415F-CE65-0B56F9A73C81}"/>
                </a:ext>
              </a:extLst>
            </p:cNvPr>
            <p:cNvSpPr/>
            <p:nvPr/>
          </p:nvSpPr>
          <p:spPr>
            <a:xfrm>
              <a:off x="7878212" y="1708102"/>
              <a:ext cx="2185133" cy="2069160"/>
            </a:xfrm>
            <a:prstGeom prst="ellipse">
              <a:avLst/>
            </a:prstGeom>
            <a:solidFill>
              <a:srgbClr val="78D1F3"/>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ea typeface="Calibri"/>
                  <a:cs typeface="Calibri"/>
                </a:rPr>
                <a:t>Symbols</a:t>
              </a:r>
              <a:endParaRPr lang="en-US" b="1"/>
            </a:p>
          </p:txBody>
        </p:sp>
        <p:sp>
          <p:nvSpPr>
            <p:cNvPr id="9" name="Oval 8">
              <a:extLst>
                <a:ext uri="{FF2B5EF4-FFF2-40B4-BE49-F238E27FC236}">
                  <a16:creationId xmlns:a16="http://schemas.microsoft.com/office/drawing/2014/main" id="{4C599585-F287-5496-54BD-4368C815F8F8}"/>
                </a:ext>
              </a:extLst>
            </p:cNvPr>
            <p:cNvSpPr/>
            <p:nvPr/>
          </p:nvSpPr>
          <p:spPr>
            <a:xfrm>
              <a:off x="7878212" y="3318366"/>
              <a:ext cx="2185133" cy="2069160"/>
            </a:xfrm>
            <a:prstGeom prst="ellipse">
              <a:avLst/>
            </a:prstGeom>
            <a:solidFill>
              <a:srgbClr val="9BE1C9"/>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ea typeface="Calibri"/>
                  <a:cs typeface="Calibri"/>
                </a:rPr>
                <a:t>Power Structure </a:t>
              </a:r>
              <a:endParaRPr lang="en-US" b="1"/>
            </a:p>
          </p:txBody>
        </p:sp>
        <p:sp>
          <p:nvSpPr>
            <p:cNvPr id="10" name="Oval 9">
              <a:extLst>
                <a:ext uri="{FF2B5EF4-FFF2-40B4-BE49-F238E27FC236}">
                  <a16:creationId xmlns:a16="http://schemas.microsoft.com/office/drawing/2014/main" id="{8EAB567B-59EC-D95E-F131-5D947DEF7FC3}"/>
                </a:ext>
              </a:extLst>
            </p:cNvPr>
            <p:cNvSpPr/>
            <p:nvPr/>
          </p:nvSpPr>
          <p:spPr>
            <a:xfrm>
              <a:off x="6095419" y="4037234"/>
              <a:ext cx="2454485" cy="2141045"/>
            </a:xfrm>
            <a:prstGeom prst="ellipse">
              <a:avLst/>
            </a:prstGeom>
            <a:solidFill>
              <a:srgbClr val="FED384"/>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dirty="0">
                  <a:ea typeface="Calibri"/>
                  <a:cs typeface="Calibri"/>
                </a:rPr>
                <a:t>Organisational Structure </a:t>
              </a:r>
              <a:endParaRPr lang="en-US" b="1" dirty="0"/>
            </a:p>
          </p:txBody>
        </p:sp>
        <p:sp>
          <p:nvSpPr>
            <p:cNvPr id="11" name="Oval 10">
              <a:extLst>
                <a:ext uri="{FF2B5EF4-FFF2-40B4-BE49-F238E27FC236}">
                  <a16:creationId xmlns:a16="http://schemas.microsoft.com/office/drawing/2014/main" id="{93CCF73D-306A-31A5-DD82-E20785717EF4}"/>
                </a:ext>
              </a:extLst>
            </p:cNvPr>
            <p:cNvSpPr/>
            <p:nvPr/>
          </p:nvSpPr>
          <p:spPr>
            <a:xfrm>
              <a:off x="4499533" y="1708102"/>
              <a:ext cx="2185133" cy="2069160"/>
            </a:xfrm>
            <a:prstGeom prst="ellipse">
              <a:avLst/>
            </a:prstGeom>
            <a:solidFill>
              <a:srgbClr val="F099A1"/>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ea typeface="Calibri"/>
                  <a:cs typeface="Calibri"/>
                </a:rPr>
                <a:t>Rituals and Routines</a:t>
              </a:r>
              <a:endParaRPr lang="en-US" b="1"/>
            </a:p>
          </p:txBody>
        </p:sp>
        <p:sp>
          <p:nvSpPr>
            <p:cNvPr id="12" name="Oval 11">
              <a:extLst>
                <a:ext uri="{FF2B5EF4-FFF2-40B4-BE49-F238E27FC236}">
                  <a16:creationId xmlns:a16="http://schemas.microsoft.com/office/drawing/2014/main" id="{C0A59680-F33A-51C6-E784-32D4F77421A3}"/>
                </a:ext>
              </a:extLst>
            </p:cNvPr>
            <p:cNvSpPr/>
            <p:nvPr/>
          </p:nvSpPr>
          <p:spPr>
            <a:xfrm>
              <a:off x="4499533" y="3318366"/>
              <a:ext cx="2185133" cy="2069160"/>
            </a:xfrm>
            <a:prstGeom prst="ellipse">
              <a:avLst/>
            </a:prstGeom>
            <a:solidFill>
              <a:srgbClr val="FBB472"/>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ea typeface="Calibri"/>
                  <a:cs typeface="Calibri"/>
                </a:rPr>
                <a:t>Control Systems </a:t>
              </a:r>
              <a:endParaRPr lang="en-US" b="1"/>
            </a:p>
          </p:txBody>
        </p:sp>
        <p:sp>
          <p:nvSpPr>
            <p:cNvPr id="3" name="Oval 2">
              <a:extLst>
                <a:ext uri="{FF2B5EF4-FFF2-40B4-BE49-F238E27FC236}">
                  <a16:creationId xmlns:a16="http://schemas.microsoft.com/office/drawing/2014/main" id="{74648ECC-6878-884D-01C1-376F19BD7F8B}"/>
                </a:ext>
              </a:extLst>
            </p:cNvPr>
            <p:cNvSpPr/>
            <p:nvPr/>
          </p:nvSpPr>
          <p:spPr>
            <a:xfrm>
              <a:off x="5959914" y="2527612"/>
              <a:ext cx="2410975" cy="2135722"/>
            </a:xfrm>
            <a:prstGeom prst="ellipse">
              <a:avLst/>
            </a:prstGeom>
            <a:solidFill>
              <a:srgbClr val="A4A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ea typeface="Calibri"/>
                  <a:cs typeface="Calibri"/>
                </a:rPr>
                <a:t>The Paradigm: </a:t>
              </a:r>
            </a:p>
            <a:p>
              <a:pPr algn="ctr"/>
              <a:r>
                <a:rPr lang="en-US" b="1">
                  <a:ea typeface="Calibri"/>
                  <a:cs typeface="Calibri"/>
                </a:rPr>
                <a:t>"Clinical</a:t>
              </a:r>
            </a:p>
            <a:p>
              <a:pPr algn="ctr"/>
              <a:r>
                <a:rPr lang="en-US" b="1">
                  <a:ea typeface="Calibri"/>
                  <a:cs typeface="Calibri"/>
                </a:rPr>
                <a:t> Excellence &amp; Hospital Avoidance"</a:t>
              </a:r>
              <a:endParaRPr lang="en-US" b="1"/>
            </a:p>
          </p:txBody>
        </p:sp>
      </p:grpSp>
      <p:sp>
        <p:nvSpPr>
          <p:cNvPr id="15" name="TextBox 14">
            <a:extLst>
              <a:ext uri="{FF2B5EF4-FFF2-40B4-BE49-F238E27FC236}">
                <a16:creationId xmlns:a16="http://schemas.microsoft.com/office/drawing/2014/main" id="{39D679B1-06A5-F114-C981-563D0104EE47}"/>
              </a:ext>
            </a:extLst>
          </p:cNvPr>
          <p:cNvSpPr txBox="1"/>
          <p:nvPr/>
        </p:nvSpPr>
        <p:spPr>
          <a:xfrm>
            <a:off x="2296584" y="2069042"/>
            <a:ext cx="263525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a:solidFill>
                  <a:srgbClr val="F099A1"/>
                </a:solidFill>
                <a:ea typeface="Calibri" panose="020F0502020204030204"/>
                <a:cs typeface="Calibri" panose="020F0502020204030204"/>
              </a:rPr>
              <a:t>The "Standard 999 Assessment"</a:t>
            </a:r>
          </a:p>
          <a:p>
            <a:pPr marL="285750" indent="-285750" algn="ctr">
              <a:buFont typeface="Arial"/>
              <a:buChar char="•"/>
            </a:pPr>
            <a:r>
              <a:rPr lang="en-US">
                <a:solidFill>
                  <a:srgbClr val="F099A1"/>
                </a:solidFill>
                <a:ea typeface="Calibri" panose="020F0502020204030204"/>
                <a:cs typeface="Calibri" panose="020F0502020204030204"/>
              </a:rPr>
              <a:t>Handover at A&amp;E</a:t>
            </a:r>
          </a:p>
        </p:txBody>
      </p:sp>
      <p:sp>
        <p:nvSpPr>
          <p:cNvPr id="16" name="TextBox 15">
            <a:extLst>
              <a:ext uri="{FF2B5EF4-FFF2-40B4-BE49-F238E27FC236}">
                <a16:creationId xmlns:a16="http://schemas.microsoft.com/office/drawing/2014/main" id="{ECDEC3F8-F257-6E5B-8A46-81B904078BB4}"/>
              </a:ext>
            </a:extLst>
          </p:cNvPr>
          <p:cNvSpPr txBox="1"/>
          <p:nvPr/>
        </p:nvSpPr>
        <p:spPr>
          <a:xfrm>
            <a:off x="5693834" y="248708"/>
            <a:ext cx="26352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a:solidFill>
                  <a:srgbClr val="8DD9E7"/>
                </a:solidFill>
                <a:ea typeface="Calibri" panose="020F0502020204030204"/>
                <a:cs typeface="Calibri" panose="020F0502020204030204"/>
              </a:rPr>
              <a:t>The "Near Misses"</a:t>
            </a:r>
          </a:p>
          <a:p>
            <a:pPr marL="285750" indent="-285750" algn="ctr">
              <a:buFont typeface="Arial"/>
              <a:buChar char="•"/>
            </a:pPr>
            <a:r>
              <a:rPr lang="en-US">
                <a:solidFill>
                  <a:srgbClr val="8DD9E7"/>
                </a:solidFill>
                <a:ea typeface="Calibri" panose="020F0502020204030204"/>
                <a:cs typeface="Calibri" panose="020F0502020204030204"/>
              </a:rPr>
              <a:t>Success Stories </a:t>
            </a:r>
          </a:p>
        </p:txBody>
      </p:sp>
      <p:sp>
        <p:nvSpPr>
          <p:cNvPr id="17" name="TextBox 16">
            <a:extLst>
              <a:ext uri="{FF2B5EF4-FFF2-40B4-BE49-F238E27FC236}">
                <a16:creationId xmlns:a16="http://schemas.microsoft.com/office/drawing/2014/main" id="{9A604084-73D8-1199-5B3F-AA870CDB9EA2}"/>
              </a:ext>
            </a:extLst>
          </p:cNvPr>
          <p:cNvSpPr txBox="1"/>
          <p:nvPr/>
        </p:nvSpPr>
        <p:spPr>
          <a:xfrm>
            <a:off x="9398000" y="2069041"/>
            <a:ext cx="263525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a:solidFill>
                  <a:srgbClr val="78D1F3"/>
                </a:solidFill>
                <a:ea typeface="Calibri" panose="020F0502020204030204"/>
                <a:cs typeface="Calibri" panose="020F0502020204030204"/>
              </a:rPr>
              <a:t>The "Green Bag" / Response Kit</a:t>
            </a:r>
          </a:p>
          <a:p>
            <a:pPr marL="285750" indent="-285750" algn="ctr">
              <a:buFont typeface="Arial"/>
              <a:buChar char="•"/>
            </a:pPr>
            <a:r>
              <a:rPr lang="en-US">
                <a:solidFill>
                  <a:srgbClr val="78D1F3"/>
                </a:solidFill>
                <a:ea typeface="Calibri" panose="020F0502020204030204"/>
                <a:cs typeface="Calibri" panose="020F0502020204030204"/>
              </a:rPr>
              <a:t>Lyla's Law </a:t>
            </a:r>
          </a:p>
        </p:txBody>
      </p:sp>
      <p:sp>
        <p:nvSpPr>
          <p:cNvPr id="18" name="TextBox 17">
            <a:extLst>
              <a:ext uri="{FF2B5EF4-FFF2-40B4-BE49-F238E27FC236}">
                <a16:creationId xmlns:a16="http://schemas.microsoft.com/office/drawing/2014/main" id="{DCFC91D4-1AAE-30D5-2D37-519326E3BE0E}"/>
              </a:ext>
            </a:extLst>
          </p:cNvPr>
          <p:cNvSpPr txBox="1"/>
          <p:nvPr/>
        </p:nvSpPr>
        <p:spPr>
          <a:xfrm>
            <a:off x="4741333" y="6139790"/>
            <a:ext cx="464608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dirty="0">
                <a:solidFill>
                  <a:srgbClr val="FED384"/>
                </a:solidFill>
                <a:ea typeface="Calibri"/>
                <a:cs typeface="Calibri"/>
              </a:rPr>
              <a:t>Hierarchical but Evolving </a:t>
            </a:r>
          </a:p>
          <a:p>
            <a:pPr marL="285750" indent="-285750" algn="ctr">
              <a:buFont typeface="Arial"/>
              <a:buChar char="•"/>
            </a:pPr>
            <a:r>
              <a:rPr lang="en-US" dirty="0">
                <a:solidFill>
                  <a:srgbClr val="FED384"/>
                </a:solidFill>
                <a:ea typeface="Calibri"/>
                <a:cs typeface="Calibri"/>
              </a:rPr>
              <a:t>Clinical Leads </a:t>
            </a:r>
          </a:p>
        </p:txBody>
      </p:sp>
      <p:sp>
        <p:nvSpPr>
          <p:cNvPr id="19" name="TextBox 18">
            <a:extLst>
              <a:ext uri="{FF2B5EF4-FFF2-40B4-BE49-F238E27FC236}">
                <a16:creationId xmlns:a16="http://schemas.microsoft.com/office/drawing/2014/main" id="{CAA7EF38-D17E-7596-64E9-A5232E877700}"/>
              </a:ext>
            </a:extLst>
          </p:cNvPr>
          <p:cNvSpPr txBox="1"/>
          <p:nvPr/>
        </p:nvSpPr>
        <p:spPr>
          <a:xfrm>
            <a:off x="2487083" y="4132791"/>
            <a:ext cx="2254250" cy="11897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a:solidFill>
                  <a:srgbClr val="FBB472"/>
                </a:solidFill>
                <a:ea typeface="Calibri" panose="020F0502020204030204"/>
                <a:cs typeface="Calibri" panose="020F0502020204030204"/>
              </a:rPr>
              <a:t>EPCR (Electronic Patient Records)</a:t>
            </a:r>
          </a:p>
          <a:p>
            <a:pPr marL="285750" indent="-285750" algn="ctr">
              <a:buFont typeface="Arial"/>
              <a:buChar char="•"/>
            </a:pPr>
            <a:r>
              <a:rPr lang="en-US">
                <a:solidFill>
                  <a:srgbClr val="FBB472"/>
                </a:solidFill>
                <a:ea typeface="Calibri" panose="020F0502020204030204"/>
                <a:cs typeface="Calibri" panose="020F0502020204030204"/>
              </a:rPr>
              <a:t>Key </a:t>
            </a:r>
            <a:r>
              <a:rPr lang="en-US" err="1">
                <a:solidFill>
                  <a:srgbClr val="FBB472"/>
                </a:solidFill>
                <a:ea typeface="Calibri" panose="020F0502020204030204"/>
                <a:cs typeface="Calibri" panose="020F0502020204030204"/>
              </a:rPr>
              <a:t>Performanc</a:t>
            </a:r>
            <a:r>
              <a:rPr lang="en-US">
                <a:solidFill>
                  <a:srgbClr val="FBB472"/>
                </a:solidFill>
                <a:ea typeface="Calibri" panose="020F0502020204030204"/>
                <a:cs typeface="Calibri" panose="020F0502020204030204"/>
              </a:rPr>
              <a:t>e Indicators (KPIs)</a:t>
            </a:r>
          </a:p>
        </p:txBody>
      </p:sp>
      <p:sp>
        <p:nvSpPr>
          <p:cNvPr id="20" name="TextBox 19">
            <a:extLst>
              <a:ext uri="{FF2B5EF4-FFF2-40B4-BE49-F238E27FC236}">
                <a16:creationId xmlns:a16="http://schemas.microsoft.com/office/drawing/2014/main" id="{35236174-1C7F-38E2-8AFD-0CE5013C95B8}"/>
              </a:ext>
            </a:extLst>
          </p:cNvPr>
          <p:cNvSpPr txBox="1"/>
          <p:nvPr/>
        </p:nvSpPr>
        <p:spPr>
          <a:xfrm>
            <a:off x="9038168" y="4577292"/>
            <a:ext cx="315383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a:buFont typeface="Arial"/>
              <a:buChar char="•"/>
            </a:pPr>
            <a:r>
              <a:rPr lang="en-US">
                <a:solidFill>
                  <a:srgbClr val="9BE1C9"/>
                </a:solidFill>
                <a:ea typeface="Calibri" panose="020F0502020204030204"/>
                <a:cs typeface="Calibri" panose="020F0502020204030204"/>
              </a:rPr>
              <a:t>Medical Director &amp; Consultants </a:t>
            </a:r>
          </a:p>
          <a:p>
            <a:pPr marL="285750" indent="-285750" algn="ctr">
              <a:buFont typeface="Arial"/>
              <a:buChar char="•"/>
            </a:pPr>
            <a:r>
              <a:rPr lang="en-US">
                <a:solidFill>
                  <a:srgbClr val="9BE1C9"/>
                </a:solidFill>
                <a:ea typeface="Calibri" panose="020F0502020204030204"/>
                <a:cs typeface="Calibri" panose="020F0502020204030204"/>
              </a:rPr>
              <a:t>Frontline Staff ("The Crew Room Power")</a:t>
            </a:r>
          </a:p>
        </p:txBody>
      </p:sp>
      <p:sp>
        <p:nvSpPr>
          <p:cNvPr id="14" name="Rectangle 13">
            <a:extLst>
              <a:ext uri="{FF2B5EF4-FFF2-40B4-BE49-F238E27FC236}">
                <a16:creationId xmlns:a16="http://schemas.microsoft.com/office/drawing/2014/main" id="{FE34DA33-6F31-C07B-A7E6-3E3D5902593F}"/>
              </a:ext>
            </a:extLst>
          </p:cNvPr>
          <p:cNvSpPr/>
          <p:nvPr/>
        </p:nvSpPr>
        <p:spPr>
          <a:xfrm>
            <a:off x="-72644" y="406233"/>
            <a:ext cx="384643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Cultural Web</a:t>
            </a:r>
          </a:p>
        </p:txBody>
      </p:sp>
    </p:spTree>
    <p:extLst>
      <p:ext uri="{BB962C8B-B14F-4D97-AF65-F5344CB8AC3E}">
        <p14:creationId xmlns:p14="http://schemas.microsoft.com/office/powerpoint/2010/main" val="42465867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86965-DF34-4E50-1E80-E2BAE1E550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804F8D4-FF95-4860-E9A7-8EECEE6EB55B}"/>
              </a:ext>
            </a:extLst>
          </p:cNvPr>
          <p:cNvPicPr>
            <a:picLocks noChangeAspect="1"/>
          </p:cNvPicPr>
          <p:nvPr/>
        </p:nvPicPr>
        <p:blipFill>
          <a:blip r:embed="rId2">
            <a:alphaModFix amt="35000"/>
          </a:blip>
          <a:stretch>
            <a:fillRect/>
          </a:stretch>
        </p:blipFill>
        <p:spPr>
          <a:xfrm>
            <a:off x="359230" y="130628"/>
            <a:ext cx="3788228" cy="6574972"/>
          </a:xfrm>
          <a:prstGeom prst="rect">
            <a:avLst/>
          </a:prstGeom>
        </p:spPr>
      </p:pic>
      <p:sp>
        <p:nvSpPr>
          <p:cNvPr id="6" name="Title 2">
            <a:extLst>
              <a:ext uri="{FF2B5EF4-FFF2-40B4-BE49-F238E27FC236}">
                <a16:creationId xmlns:a16="http://schemas.microsoft.com/office/drawing/2014/main" id="{930C072F-8128-1280-F63B-4C1EB0B3F456}"/>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sp>
        <p:nvSpPr>
          <p:cNvPr id="2" name="Title 1">
            <a:extLst>
              <a:ext uri="{FF2B5EF4-FFF2-40B4-BE49-F238E27FC236}">
                <a16:creationId xmlns:a16="http://schemas.microsoft.com/office/drawing/2014/main" id="{2AFEAD16-47C8-5D6E-CD65-0DDE9B83C176}"/>
              </a:ext>
            </a:extLst>
          </p:cNvPr>
          <p:cNvSpPr>
            <a:spLocks noGrp="1"/>
          </p:cNvSpPr>
          <p:nvPr>
            <p:ph type="title"/>
          </p:nvPr>
        </p:nvSpPr>
        <p:spPr/>
        <p:txBody>
          <a:bodyPr/>
          <a:lstStyle/>
          <a:p>
            <a:br>
              <a:rPr lang="en-US">
                <a:ea typeface="Calibri Light"/>
                <a:cs typeface="Calibri Light"/>
              </a:rPr>
            </a:br>
            <a:endParaRPr lang="en-US">
              <a:ea typeface="Calibri Light"/>
              <a:cs typeface="Calibri Light"/>
            </a:endParaRPr>
          </a:p>
        </p:txBody>
      </p:sp>
      <p:graphicFrame>
        <p:nvGraphicFramePr>
          <p:cNvPr id="22" name="Diagram 21">
            <a:extLst>
              <a:ext uri="{FF2B5EF4-FFF2-40B4-BE49-F238E27FC236}">
                <a16:creationId xmlns:a16="http://schemas.microsoft.com/office/drawing/2014/main" id="{B59610FE-DB1F-68BE-9620-7FE2DC86559D}"/>
              </a:ext>
            </a:extLst>
          </p:cNvPr>
          <p:cNvGraphicFramePr/>
          <p:nvPr>
            <p:extLst>
              <p:ext uri="{D42A27DB-BD31-4B8C-83A1-F6EECF244321}">
                <p14:modId xmlns:p14="http://schemas.microsoft.com/office/powerpoint/2010/main" val="2497678462"/>
              </p:ext>
            </p:extLst>
          </p:nvPr>
        </p:nvGraphicFramePr>
        <p:xfrm>
          <a:off x="3196267" y="1879301"/>
          <a:ext cx="8372654" cy="45040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3217BD19-5862-AC29-504D-445BE80F1F44}"/>
              </a:ext>
            </a:extLst>
          </p:cNvPr>
          <p:cNvSpPr/>
          <p:nvPr/>
        </p:nvSpPr>
        <p:spPr>
          <a:xfrm>
            <a:off x="120620" y="365124"/>
            <a:ext cx="457503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PESTLE Analysis</a:t>
            </a:r>
          </a:p>
        </p:txBody>
      </p:sp>
    </p:spTree>
    <p:extLst>
      <p:ext uri="{BB962C8B-B14F-4D97-AF65-F5344CB8AC3E}">
        <p14:creationId xmlns:p14="http://schemas.microsoft.com/office/powerpoint/2010/main" val="1036718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FF2C5-7F70-9E51-C26B-923D272A32E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A65487E9-C36B-E7CA-A31E-1E95AD4036BD}"/>
              </a:ext>
            </a:extLst>
          </p:cNvPr>
          <p:cNvPicPr>
            <a:picLocks noChangeAspect="1"/>
          </p:cNvPicPr>
          <p:nvPr/>
        </p:nvPicPr>
        <p:blipFill>
          <a:blip r:embed="rId2">
            <a:alphaModFix amt="35000"/>
          </a:blip>
          <a:stretch>
            <a:fillRect/>
          </a:stretch>
        </p:blipFill>
        <p:spPr>
          <a:xfrm>
            <a:off x="-39669" y="159507"/>
            <a:ext cx="5123298" cy="6538986"/>
          </a:xfrm>
          <a:prstGeom prst="rect">
            <a:avLst/>
          </a:prstGeom>
        </p:spPr>
      </p:pic>
      <p:sp>
        <p:nvSpPr>
          <p:cNvPr id="7" name="Title 2">
            <a:extLst>
              <a:ext uri="{FF2B5EF4-FFF2-40B4-BE49-F238E27FC236}">
                <a16:creationId xmlns:a16="http://schemas.microsoft.com/office/drawing/2014/main" id="{3EB2E9A4-074C-9299-F3D2-2F2627F45FA6}"/>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graphicFrame>
        <p:nvGraphicFramePr>
          <p:cNvPr id="2" name="Table 1">
            <a:extLst>
              <a:ext uri="{FF2B5EF4-FFF2-40B4-BE49-F238E27FC236}">
                <a16:creationId xmlns:a16="http://schemas.microsoft.com/office/drawing/2014/main" id="{6E8B91CA-B875-3F2A-688F-E82629E78FE5}"/>
              </a:ext>
            </a:extLst>
          </p:cNvPr>
          <p:cNvGraphicFramePr>
            <a:graphicFrameLocks noGrp="1"/>
          </p:cNvGraphicFramePr>
          <p:nvPr>
            <p:extLst>
              <p:ext uri="{D42A27DB-BD31-4B8C-83A1-F6EECF244321}">
                <p14:modId xmlns:p14="http://schemas.microsoft.com/office/powerpoint/2010/main" val="25136752"/>
              </p:ext>
            </p:extLst>
          </p:nvPr>
        </p:nvGraphicFramePr>
        <p:xfrm>
          <a:off x="2871047" y="1886543"/>
          <a:ext cx="8168640" cy="3576955"/>
        </p:xfrm>
        <a:graphic>
          <a:graphicData uri="http://schemas.openxmlformats.org/drawingml/2006/table">
            <a:tbl>
              <a:tblPr firstRow="1" bandRow="1">
                <a:tableStyleId>{5FD0F851-EC5A-4D38-B0AD-8093EC10F338}</a:tableStyleId>
              </a:tblPr>
              <a:tblGrid>
                <a:gridCol w="2722880">
                  <a:extLst>
                    <a:ext uri="{9D8B030D-6E8A-4147-A177-3AD203B41FA5}">
                      <a16:colId xmlns:a16="http://schemas.microsoft.com/office/drawing/2014/main" val="1288824886"/>
                    </a:ext>
                  </a:extLst>
                </a:gridCol>
                <a:gridCol w="2722880">
                  <a:extLst>
                    <a:ext uri="{9D8B030D-6E8A-4147-A177-3AD203B41FA5}">
                      <a16:colId xmlns:a16="http://schemas.microsoft.com/office/drawing/2014/main" val="1859858163"/>
                    </a:ext>
                  </a:extLst>
                </a:gridCol>
                <a:gridCol w="2722880">
                  <a:extLst>
                    <a:ext uri="{9D8B030D-6E8A-4147-A177-3AD203B41FA5}">
                      <a16:colId xmlns:a16="http://schemas.microsoft.com/office/drawing/2014/main" val="2899076039"/>
                    </a:ext>
                  </a:extLst>
                </a:gridCol>
              </a:tblGrid>
              <a:tr h="371475">
                <a:tc>
                  <a:txBody>
                    <a:bodyPr/>
                    <a:lstStyle/>
                    <a:p>
                      <a:r>
                        <a:rPr lang="en-US"/>
                        <a:t>Item </a:t>
                      </a:r>
                    </a:p>
                  </a:txBody>
                  <a:tcPr/>
                </a:tc>
                <a:tc>
                  <a:txBody>
                    <a:bodyPr/>
                    <a:lstStyle/>
                    <a:p>
                      <a:r>
                        <a:rPr lang="en-US"/>
                        <a:t>Estimated Cost/Benefit</a:t>
                      </a:r>
                    </a:p>
                  </a:txBody>
                  <a:tcPr/>
                </a:tc>
                <a:tc>
                  <a:txBody>
                    <a:bodyPr/>
                    <a:lstStyle/>
                    <a:p>
                      <a:r>
                        <a:rPr lang="en-US"/>
                        <a:t>Notes</a:t>
                      </a:r>
                    </a:p>
                  </a:txBody>
                  <a:tcPr/>
                </a:tc>
                <a:extLst>
                  <a:ext uri="{0D108BD9-81ED-4DB2-BD59-A6C34878D82A}">
                    <a16:rowId xmlns:a16="http://schemas.microsoft.com/office/drawing/2014/main" val="708388743"/>
                  </a:ext>
                </a:extLst>
              </a:tr>
              <a:tr h="370840">
                <a:tc>
                  <a:txBody>
                    <a:bodyPr/>
                    <a:lstStyle/>
                    <a:p>
                      <a:r>
                        <a:rPr lang="en-US"/>
                        <a:t>Capital Investment </a:t>
                      </a:r>
                    </a:p>
                  </a:txBody>
                  <a:tcPr/>
                </a:tc>
                <a:tc>
                  <a:txBody>
                    <a:bodyPr/>
                    <a:lstStyle/>
                    <a:p>
                      <a:r>
                        <a:rPr lang="en-US"/>
                        <a:t>-£25,000</a:t>
                      </a:r>
                    </a:p>
                  </a:txBody>
                  <a:tcPr/>
                </a:tc>
                <a:tc>
                  <a:txBody>
                    <a:bodyPr/>
                    <a:lstStyle/>
                    <a:p>
                      <a:r>
                        <a:rPr lang="en-US"/>
                        <a:t>Equipping 500+ frontline vehicles with POST ketone meters</a:t>
                      </a:r>
                    </a:p>
                  </a:txBody>
                  <a:tcPr/>
                </a:tc>
                <a:extLst>
                  <a:ext uri="{0D108BD9-81ED-4DB2-BD59-A6C34878D82A}">
                    <a16:rowId xmlns:a16="http://schemas.microsoft.com/office/drawing/2014/main" val="3571253448"/>
                  </a:ext>
                </a:extLst>
              </a:tr>
              <a:tr h="370840">
                <a:tc>
                  <a:txBody>
                    <a:bodyPr/>
                    <a:lstStyle/>
                    <a:p>
                      <a:r>
                        <a:rPr lang="en-US"/>
                        <a:t>Annual Consumables </a:t>
                      </a:r>
                    </a:p>
                  </a:txBody>
                  <a:tcPr/>
                </a:tc>
                <a:tc>
                  <a:txBody>
                    <a:bodyPr/>
                    <a:lstStyle/>
                    <a:p>
                      <a:r>
                        <a:rPr lang="en-US"/>
                        <a:t>-£15,000</a:t>
                      </a:r>
                    </a:p>
                  </a:txBody>
                  <a:tcPr/>
                </a:tc>
                <a:tc>
                  <a:txBody>
                    <a:bodyPr/>
                    <a:lstStyle/>
                    <a:p>
                      <a:r>
                        <a:rPr lang="en-US"/>
                        <a:t>Ongoing costs of </a:t>
                      </a:r>
                      <a:r>
                        <a:rPr lang="en-US" sz="1800" b="0" i="0" u="none" strike="noStrike" noProof="0">
                          <a:solidFill>
                            <a:srgbClr val="000000"/>
                          </a:solidFill>
                          <a:latin typeface="Times New Roman"/>
                          <a:cs typeface="Times New Roman"/>
                        </a:rPr>
                        <a:t>β-hydroxybutyrate test strips </a:t>
                      </a:r>
                      <a:endParaRPr lang="en-US"/>
                    </a:p>
                  </a:txBody>
                  <a:tcPr/>
                </a:tc>
                <a:extLst>
                  <a:ext uri="{0D108BD9-81ED-4DB2-BD59-A6C34878D82A}">
                    <a16:rowId xmlns:a16="http://schemas.microsoft.com/office/drawing/2014/main" val="1478993729"/>
                  </a:ext>
                </a:extLst>
              </a:tr>
              <a:tr h="370840">
                <a:tc>
                  <a:txBody>
                    <a:bodyPr/>
                    <a:lstStyle/>
                    <a:p>
                      <a:r>
                        <a:rPr lang="en-US"/>
                        <a:t>Training/ Admin</a:t>
                      </a:r>
                    </a:p>
                  </a:txBody>
                  <a:tcPr/>
                </a:tc>
                <a:tc>
                  <a:txBody>
                    <a:bodyPr/>
                    <a:lstStyle/>
                    <a:p>
                      <a:r>
                        <a:rPr lang="en-US"/>
                        <a:t>-£10,000</a:t>
                      </a:r>
                    </a:p>
                  </a:txBody>
                  <a:tcPr/>
                </a:tc>
                <a:tc>
                  <a:txBody>
                    <a:bodyPr/>
                    <a:lstStyle/>
                    <a:p>
                      <a:r>
                        <a:rPr lang="en-US"/>
                        <a:t>Staff time for upskilling and rollout</a:t>
                      </a:r>
                    </a:p>
                  </a:txBody>
                  <a:tcPr/>
                </a:tc>
                <a:extLst>
                  <a:ext uri="{0D108BD9-81ED-4DB2-BD59-A6C34878D82A}">
                    <a16:rowId xmlns:a16="http://schemas.microsoft.com/office/drawing/2014/main" val="1454095915"/>
                  </a:ext>
                </a:extLst>
              </a:tr>
              <a:tr h="370840">
                <a:tc>
                  <a:txBody>
                    <a:bodyPr/>
                    <a:lstStyle/>
                    <a:p>
                      <a:r>
                        <a:rPr lang="en-US"/>
                        <a:t>Avoided Hospital Admission </a:t>
                      </a:r>
                    </a:p>
                  </a:txBody>
                  <a:tcPr/>
                </a:tc>
                <a:tc>
                  <a:txBody>
                    <a:bodyPr/>
                    <a:lstStyle/>
                    <a:p>
                      <a:r>
                        <a:rPr lang="en-US"/>
                        <a:t>+£4,518 (Per case)</a:t>
                      </a:r>
                    </a:p>
                  </a:txBody>
                  <a:tcPr/>
                </a:tc>
                <a:tc>
                  <a:txBody>
                    <a:bodyPr/>
                    <a:lstStyle/>
                    <a:p>
                      <a:r>
                        <a:rPr lang="en-US"/>
                        <a:t>Based on average DKA acute care costs in Wales</a:t>
                      </a:r>
                    </a:p>
                  </a:txBody>
                  <a:tcPr/>
                </a:tc>
                <a:extLst>
                  <a:ext uri="{0D108BD9-81ED-4DB2-BD59-A6C34878D82A}">
                    <a16:rowId xmlns:a16="http://schemas.microsoft.com/office/drawing/2014/main" val="590079961"/>
                  </a:ext>
                </a:extLst>
              </a:tr>
              <a:tr h="370840">
                <a:tc>
                  <a:txBody>
                    <a:bodyPr/>
                    <a:lstStyle/>
                    <a:p>
                      <a:r>
                        <a:rPr lang="en-US"/>
                        <a:t>Total First-Year Cost </a:t>
                      </a:r>
                    </a:p>
                  </a:txBody>
                  <a:tcPr/>
                </a:tc>
                <a:tc>
                  <a:txBody>
                    <a:bodyPr/>
                    <a:lstStyle/>
                    <a:p>
                      <a:r>
                        <a:rPr lang="en-US"/>
                        <a:t>-£50,000</a:t>
                      </a:r>
                    </a:p>
                  </a:txBody>
                  <a:tcPr/>
                </a:tc>
                <a:tc>
                  <a:txBody>
                    <a:bodyPr/>
                    <a:lstStyle/>
                    <a:p>
                      <a:r>
                        <a:rPr lang="en-US"/>
                        <a:t>Initial outlay</a:t>
                      </a:r>
                    </a:p>
                  </a:txBody>
                  <a:tcPr/>
                </a:tc>
                <a:extLst>
                  <a:ext uri="{0D108BD9-81ED-4DB2-BD59-A6C34878D82A}">
                    <a16:rowId xmlns:a16="http://schemas.microsoft.com/office/drawing/2014/main" val="3509807091"/>
                  </a:ext>
                </a:extLst>
              </a:tr>
            </a:tbl>
          </a:graphicData>
        </a:graphic>
      </p:graphicFrame>
      <p:sp>
        <p:nvSpPr>
          <p:cNvPr id="4" name="Rectangle: Rounded Corners 3">
            <a:extLst>
              <a:ext uri="{FF2B5EF4-FFF2-40B4-BE49-F238E27FC236}">
                <a16:creationId xmlns:a16="http://schemas.microsoft.com/office/drawing/2014/main" id="{AB540900-FB8C-125A-764A-72CFD3C666E4}"/>
              </a:ext>
            </a:extLst>
          </p:cNvPr>
          <p:cNvSpPr/>
          <p:nvPr/>
        </p:nvSpPr>
        <p:spPr>
          <a:xfrm>
            <a:off x="2523520" y="5451928"/>
            <a:ext cx="7943545" cy="124656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ea typeface="Calibri"/>
                <a:cs typeface="Calibri"/>
              </a:rPr>
              <a:t>Break-Even Calculation:</a:t>
            </a:r>
          </a:p>
          <a:p>
            <a:pPr algn="ctr"/>
            <a:r>
              <a:rPr lang="en-US">
                <a:solidFill>
                  <a:schemeClr val="tx1"/>
                </a:solidFill>
                <a:ea typeface="Calibri"/>
                <a:cs typeface="Calibri"/>
              </a:rPr>
              <a:t>Formula: Total Investment/Cost per Admission = Admissions to Avoid</a:t>
            </a:r>
          </a:p>
          <a:p>
            <a:pPr algn="ctr"/>
            <a:r>
              <a:rPr lang="en-US">
                <a:solidFill>
                  <a:schemeClr val="tx1"/>
                </a:solidFill>
                <a:ea typeface="Calibri"/>
                <a:cs typeface="Calibri"/>
              </a:rPr>
              <a:t>Calculation: £50,000/£4,518= 11.1</a:t>
            </a:r>
          </a:p>
        </p:txBody>
      </p:sp>
      <p:sp>
        <p:nvSpPr>
          <p:cNvPr id="6" name="Rectangle 5">
            <a:extLst>
              <a:ext uri="{FF2B5EF4-FFF2-40B4-BE49-F238E27FC236}">
                <a16:creationId xmlns:a16="http://schemas.microsoft.com/office/drawing/2014/main" id="{DDC44B25-1FFB-2F49-8805-E35BB744D01D}"/>
              </a:ext>
            </a:extLst>
          </p:cNvPr>
          <p:cNvSpPr/>
          <p:nvPr/>
        </p:nvSpPr>
        <p:spPr>
          <a:xfrm>
            <a:off x="0" y="515660"/>
            <a:ext cx="593681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Cost benefit analysis</a:t>
            </a:r>
          </a:p>
        </p:txBody>
      </p:sp>
    </p:spTree>
    <p:extLst>
      <p:ext uri="{BB962C8B-B14F-4D97-AF65-F5344CB8AC3E}">
        <p14:creationId xmlns:p14="http://schemas.microsoft.com/office/powerpoint/2010/main" val="35136029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9EFA6-A404-FDE6-988F-FFD46A04E423}"/>
            </a:ext>
          </a:extLst>
        </p:cNvPr>
        <p:cNvGrpSpPr/>
        <p:nvPr/>
      </p:nvGrpSpPr>
      <p:grpSpPr>
        <a:xfrm>
          <a:off x="0" y="0"/>
          <a:ext cx="0" cy="0"/>
          <a:chOff x="0" y="0"/>
          <a:chExt cx="0" cy="0"/>
        </a:xfrm>
      </p:grpSpPr>
      <p:pic>
        <p:nvPicPr>
          <p:cNvPr id="29" name="Picture 28">
            <a:extLst>
              <a:ext uri="{FF2B5EF4-FFF2-40B4-BE49-F238E27FC236}">
                <a16:creationId xmlns:a16="http://schemas.microsoft.com/office/drawing/2014/main" id="{5DA8F61A-2972-2CFC-CEB6-BCA152D82320}"/>
              </a:ext>
            </a:extLst>
          </p:cNvPr>
          <p:cNvPicPr>
            <a:picLocks noChangeAspect="1"/>
          </p:cNvPicPr>
          <p:nvPr/>
        </p:nvPicPr>
        <p:blipFill>
          <a:blip r:embed="rId2">
            <a:alphaModFix amt="35000"/>
          </a:blip>
          <a:stretch>
            <a:fillRect/>
          </a:stretch>
        </p:blipFill>
        <p:spPr>
          <a:xfrm>
            <a:off x="2678826" y="209258"/>
            <a:ext cx="9319626" cy="6439484"/>
          </a:xfrm>
          <a:prstGeom prst="rect">
            <a:avLst/>
          </a:prstGeom>
        </p:spPr>
      </p:pic>
      <p:sp>
        <p:nvSpPr>
          <p:cNvPr id="7" name="Title 2">
            <a:extLst>
              <a:ext uri="{FF2B5EF4-FFF2-40B4-BE49-F238E27FC236}">
                <a16:creationId xmlns:a16="http://schemas.microsoft.com/office/drawing/2014/main" id="{4693398D-8C5E-FA50-94C2-F90683240455}"/>
              </a:ext>
            </a:extLst>
          </p:cNvPr>
          <p:cNvSpPr>
            <a:spLocks noGrp="1"/>
          </p:cNvSpPr>
          <p:nvPr/>
        </p:nvSpPr>
        <p:spPr>
          <a:xfrm>
            <a:off x="2520000" y="0"/>
            <a:ext cx="9672000" cy="6857999"/>
          </a:xfrm>
          <a:prstGeom prst="rect">
            <a:avLst/>
          </a:prstGeom>
          <a:solidFill>
            <a:schemeClr val="tx2">
              <a:alpha val="70000"/>
            </a:schemeClr>
          </a:solidFill>
        </p:spPr>
        <p:txBody>
          <a:bodyPr vert="horz" lIns="1116000" tIns="0" rIns="180000" bIns="0" rtlCol="0" anchor="ctr">
            <a:noAutofit/>
          </a:bodyPr>
          <a:lstStyle>
            <a:lvl1pPr algn="l" defTabSz="914400" rtl="0" eaLnBrk="1" latinLnBrk="0" hangingPunct="1">
              <a:lnSpc>
                <a:spcPct val="90000"/>
              </a:lnSpc>
              <a:spcBef>
                <a:spcPct val="0"/>
              </a:spcBef>
              <a:buNone/>
              <a:defRPr sz="5000" b="1" kern="1200" cap="all" spc="-150" baseline="0">
                <a:solidFill>
                  <a:schemeClr val="bg1"/>
                </a:solidFill>
                <a:latin typeface="+mj-lt"/>
                <a:ea typeface="+mj-ea"/>
                <a:cs typeface="+mj-cs"/>
              </a:defRPr>
            </a:lvl1pPr>
          </a:lstStyle>
          <a:p>
            <a:pPr>
              <a:lnSpc>
                <a:spcPct val="110000"/>
              </a:lnSpc>
            </a:pPr>
            <a:br>
              <a:rPr lang="en-US"/>
            </a:br>
            <a:endParaRPr lang="en-US">
              <a:ea typeface="Calibri Light"/>
              <a:cs typeface="Calibri Light"/>
            </a:endParaRPr>
          </a:p>
        </p:txBody>
      </p:sp>
      <p:cxnSp>
        <p:nvCxnSpPr>
          <p:cNvPr id="2" name="Straight Arrow Connector 1">
            <a:extLst>
              <a:ext uri="{FF2B5EF4-FFF2-40B4-BE49-F238E27FC236}">
                <a16:creationId xmlns:a16="http://schemas.microsoft.com/office/drawing/2014/main" id="{CDA4F5D8-9103-0497-5823-50547800FA6B}"/>
              </a:ext>
            </a:extLst>
          </p:cNvPr>
          <p:cNvCxnSpPr/>
          <p:nvPr/>
        </p:nvCxnSpPr>
        <p:spPr>
          <a:xfrm flipH="1" flipV="1">
            <a:off x="2940047" y="1006951"/>
            <a:ext cx="939" cy="540437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F0D53F8F-140B-5414-5800-8EC73F5AB857}"/>
              </a:ext>
            </a:extLst>
          </p:cNvPr>
          <p:cNvCxnSpPr>
            <a:cxnSpLocks/>
          </p:cNvCxnSpPr>
          <p:nvPr/>
        </p:nvCxnSpPr>
        <p:spPr>
          <a:xfrm flipV="1">
            <a:off x="3031206" y="6402123"/>
            <a:ext cx="8648402" cy="1230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05DB8C9C-B147-F18E-3378-8AEBABA0F0AF}"/>
              </a:ext>
            </a:extLst>
          </p:cNvPr>
          <p:cNvSpPr txBox="1"/>
          <p:nvPr/>
        </p:nvSpPr>
        <p:spPr>
          <a:xfrm>
            <a:off x="7060247" y="6483945"/>
            <a:ext cx="18994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Time</a:t>
            </a:r>
            <a:endParaRPr lang="en-US"/>
          </a:p>
        </p:txBody>
      </p:sp>
      <p:sp>
        <p:nvSpPr>
          <p:cNvPr id="6" name="TextBox 5">
            <a:extLst>
              <a:ext uri="{FF2B5EF4-FFF2-40B4-BE49-F238E27FC236}">
                <a16:creationId xmlns:a16="http://schemas.microsoft.com/office/drawing/2014/main" id="{2D38CC78-D040-A569-9F66-E13F54C78D20}"/>
              </a:ext>
            </a:extLst>
          </p:cNvPr>
          <p:cNvSpPr txBox="1"/>
          <p:nvPr/>
        </p:nvSpPr>
        <p:spPr>
          <a:xfrm rot="16200000">
            <a:off x="960171" y="2856539"/>
            <a:ext cx="34990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Moral and Competence </a:t>
            </a:r>
            <a:endParaRPr lang="en-US"/>
          </a:p>
        </p:txBody>
      </p:sp>
      <p:pic>
        <p:nvPicPr>
          <p:cNvPr id="13" name="Picture 12" descr="A blue line on a black background&#10;&#10;AI-generated content may be incorrect.">
            <a:extLst>
              <a:ext uri="{FF2B5EF4-FFF2-40B4-BE49-F238E27FC236}">
                <a16:creationId xmlns:a16="http://schemas.microsoft.com/office/drawing/2014/main" id="{F05AF486-5A8D-4DCB-EE31-69851D383DFC}"/>
              </a:ext>
            </a:extLst>
          </p:cNvPr>
          <p:cNvPicPr>
            <a:picLocks noChangeAspect="1"/>
          </p:cNvPicPr>
          <p:nvPr/>
        </p:nvPicPr>
        <p:blipFill>
          <a:blip r:embed="rId3"/>
          <a:stretch>
            <a:fillRect/>
          </a:stretch>
        </p:blipFill>
        <p:spPr>
          <a:xfrm>
            <a:off x="2947358" y="2127026"/>
            <a:ext cx="8957095" cy="3437834"/>
          </a:xfrm>
          <a:prstGeom prst="rect">
            <a:avLst/>
          </a:prstGeom>
        </p:spPr>
      </p:pic>
      <p:sp>
        <p:nvSpPr>
          <p:cNvPr id="8" name="Oval 7">
            <a:extLst>
              <a:ext uri="{FF2B5EF4-FFF2-40B4-BE49-F238E27FC236}">
                <a16:creationId xmlns:a16="http://schemas.microsoft.com/office/drawing/2014/main" id="{08028868-5F5D-9732-43B8-69F7F34C5BAE}"/>
              </a:ext>
            </a:extLst>
          </p:cNvPr>
          <p:cNvSpPr/>
          <p:nvPr/>
        </p:nvSpPr>
        <p:spPr>
          <a:xfrm>
            <a:off x="3390292" y="3685027"/>
            <a:ext cx="293076" cy="322384"/>
          </a:xfrm>
          <a:prstGeom prst="ellipse">
            <a:avLst/>
          </a:prstGeom>
          <a:solidFill>
            <a:srgbClr val="FED96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A4169F21-8E9A-FB8A-D68B-68CF3B0E5BA2}"/>
              </a:ext>
            </a:extLst>
          </p:cNvPr>
          <p:cNvSpPr/>
          <p:nvPr/>
        </p:nvSpPr>
        <p:spPr>
          <a:xfrm>
            <a:off x="4669876" y="3038045"/>
            <a:ext cx="293076" cy="322384"/>
          </a:xfrm>
          <a:prstGeom prst="ellipse">
            <a:avLst/>
          </a:prstGeom>
          <a:solidFill>
            <a:srgbClr val="9BE1C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0F393637-6584-218D-4033-74555FD8499F}"/>
              </a:ext>
            </a:extLst>
          </p:cNvPr>
          <p:cNvSpPr/>
          <p:nvPr/>
        </p:nvSpPr>
        <p:spPr>
          <a:xfrm>
            <a:off x="5949462" y="4245744"/>
            <a:ext cx="293076" cy="322384"/>
          </a:xfrm>
          <a:prstGeom prst="ellipse">
            <a:avLst/>
          </a:prstGeom>
          <a:solidFill>
            <a:srgbClr val="F099A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EEE67593-1898-2E11-379C-5D74365F1F5A}"/>
              </a:ext>
            </a:extLst>
          </p:cNvPr>
          <p:cNvSpPr/>
          <p:nvPr/>
        </p:nvSpPr>
        <p:spPr>
          <a:xfrm>
            <a:off x="7358442" y="5395932"/>
            <a:ext cx="293076" cy="322384"/>
          </a:xfrm>
          <a:prstGeom prst="ellipse">
            <a:avLst/>
          </a:prstGeom>
          <a:solidFill>
            <a:srgbClr val="FBB47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8B9ED01E-4178-8A7C-0768-AFD1F4FEFE7B}"/>
              </a:ext>
            </a:extLst>
          </p:cNvPr>
          <p:cNvSpPr/>
          <p:nvPr/>
        </p:nvSpPr>
        <p:spPr>
          <a:xfrm>
            <a:off x="8666782" y="4245744"/>
            <a:ext cx="293076" cy="322384"/>
          </a:xfrm>
          <a:prstGeom prst="ellipse">
            <a:avLst/>
          </a:prstGeom>
          <a:solidFill>
            <a:srgbClr val="8DD9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E9535999-0EF9-768C-7247-7275A517E40B}"/>
              </a:ext>
            </a:extLst>
          </p:cNvPr>
          <p:cNvSpPr/>
          <p:nvPr/>
        </p:nvSpPr>
        <p:spPr>
          <a:xfrm>
            <a:off x="9802593" y="3138686"/>
            <a:ext cx="293076" cy="322384"/>
          </a:xfrm>
          <a:prstGeom prst="ellipse">
            <a:avLst/>
          </a:prstGeom>
          <a:solidFill>
            <a:srgbClr val="4472C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14E4D72-11C0-B7E3-DED0-5700116B073B}"/>
              </a:ext>
            </a:extLst>
          </p:cNvPr>
          <p:cNvSpPr/>
          <p:nvPr/>
        </p:nvSpPr>
        <p:spPr>
          <a:xfrm>
            <a:off x="10938405" y="2520460"/>
            <a:ext cx="293076" cy="322384"/>
          </a:xfrm>
          <a:prstGeom prst="ellipse">
            <a:avLst/>
          </a:prstGeom>
          <a:solidFill>
            <a:srgbClr val="F099A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0C80F9B-B148-C52C-EF81-B7822861965D}"/>
              </a:ext>
            </a:extLst>
          </p:cNvPr>
          <p:cNvSpPr txBox="1"/>
          <p:nvPr/>
        </p:nvSpPr>
        <p:spPr>
          <a:xfrm>
            <a:off x="3284349" y="4228697"/>
            <a:ext cx="97573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Shock</a:t>
            </a:r>
            <a:endParaRPr lang="en-US"/>
          </a:p>
        </p:txBody>
      </p:sp>
      <p:sp>
        <p:nvSpPr>
          <p:cNvPr id="17" name="TextBox 16">
            <a:extLst>
              <a:ext uri="{FF2B5EF4-FFF2-40B4-BE49-F238E27FC236}">
                <a16:creationId xmlns:a16="http://schemas.microsoft.com/office/drawing/2014/main" id="{3CEAC5F5-C709-5F94-7A64-846B4C1CD43B}"/>
              </a:ext>
            </a:extLst>
          </p:cNvPr>
          <p:cNvSpPr txBox="1"/>
          <p:nvPr/>
        </p:nvSpPr>
        <p:spPr>
          <a:xfrm>
            <a:off x="4664575" y="2316508"/>
            <a:ext cx="97573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Denial</a:t>
            </a:r>
          </a:p>
        </p:txBody>
      </p:sp>
      <p:sp>
        <p:nvSpPr>
          <p:cNvPr id="18" name="TextBox 17">
            <a:extLst>
              <a:ext uri="{FF2B5EF4-FFF2-40B4-BE49-F238E27FC236}">
                <a16:creationId xmlns:a16="http://schemas.microsoft.com/office/drawing/2014/main" id="{D8234B05-D23A-4AF5-1D14-F549B3796AAE}"/>
              </a:ext>
            </a:extLst>
          </p:cNvPr>
          <p:cNvSpPr txBox="1"/>
          <p:nvPr/>
        </p:nvSpPr>
        <p:spPr>
          <a:xfrm>
            <a:off x="6087933" y="3682356"/>
            <a:ext cx="12632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Frustration</a:t>
            </a:r>
          </a:p>
        </p:txBody>
      </p:sp>
      <p:sp>
        <p:nvSpPr>
          <p:cNvPr id="19" name="TextBox 18">
            <a:extLst>
              <a:ext uri="{FF2B5EF4-FFF2-40B4-BE49-F238E27FC236}">
                <a16:creationId xmlns:a16="http://schemas.microsoft.com/office/drawing/2014/main" id="{B4F7782F-9754-D1F1-1EBF-8F8294AF6153}"/>
              </a:ext>
            </a:extLst>
          </p:cNvPr>
          <p:cNvSpPr txBox="1"/>
          <p:nvPr/>
        </p:nvSpPr>
        <p:spPr>
          <a:xfrm>
            <a:off x="7151858" y="5723942"/>
            <a:ext cx="15220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Calibri"/>
                <a:cs typeface="Calibri"/>
              </a:rPr>
              <a:t>Depression</a:t>
            </a:r>
          </a:p>
        </p:txBody>
      </p:sp>
      <p:sp>
        <p:nvSpPr>
          <p:cNvPr id="20" name="TextBox 19">
            <a:extLst>
              <a:ext uri="{FF2B5EF4-FFF2-40B4-BE49-F238E27FC236}">
                <a16:creationId xmlns:a16="http://schemas.microsoft.com/office/drawing/2014/main" id="{A360E99B-5F00-C3A4-8118-033FD9563BEA}"/>
              </a:ext>
            </a:extLst>
          </p:cNvPr>
          <p:cNvSpPr txBox="1"/>
          <p:nvPr/>
        </p:nvSpPr>
        <p:spPr>
          <a:xfrm>
            <a:off x="9107178" y="4243073"/>
            <a:ext cx="14501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Experiment </a:t>
            </a:r>
          </a:p>
        </p:txBody>
      </p:sp>
      <p:sp>
        <p:nvSpPr>
          <p:cNvPr id="21" name="TextBox 20">
            <a:extLst>
              <a:ext uri="{FF2B5EF4-FFF2-40B4-BE49-F238E27FC236}">
                <a16:creationId xmlns:a16="http://schemas.microsoft.com/office/drawing/2014/main" id="{481F0DDA-1866-96EE-B875-34A7740560FF}"/>
              </a:ext>
            </a:extLst>
          </p:cNvPr>
          <p:cNvSpPr txBox="1"/>
          <p:nvPr/>
        </p:nvSpPr>
        <p:spPr>
          <a:xfrm>
            <a:off x="10358008" y="3366053"/>
            <a:ext cx="14501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Decision </a:t>
            </a:r>
          </a:p>
        </p:txBody>
      </p:sp>
      <p:sp>
        <p:nvSpPr>
          <p:cNvPr id="22" name="TextBox 21">
            <a:extLst>
              <a:ext uri="{FF2B5EF4-FFF2-40B4-BE49-F238E27FC236}">
                <a16:creationId xmlns:a16="http://schemas.microsoft.com/office/drawing/2014/main" id="{50E01988-EDA5-8112-D24D-E22130C7B05A}"/>
              </a:ext>
            </a:extLst>
          </p:cNvPr>
          <p:cNvSpPr txBox="1"/>
          <p:nvPr/>
        </p:nvSpPr>
        <p:spPr>
          <a:xfrm>
            <a:off x="9639140" y="2143979"/>
            <a:ext cx="14501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Integration </a:t>
            </a:r>
          </a:p>
        </p:txBody>
      </p:sp>
      <p:sp>
        <p:nvSpPr>
          <p:cNvPr id="24" name="Rectangle: Rounded Corners 23">
            <a:extLst>
              <a:ext uri="{FF2B5EF4-FFF2-40B4-BE49-F238E27FC236}">
                <a16:creationId xmlns:a16="http://schemas.microsoft.com/office/drawing/2014/main" id="{D9492A28-A992-2B36-F8F9-18F4F5C9B6D3}"/>
              </a:ext>
            </a:extLst>
          </p:cNvPr>
          <p:cNvSpPr/>
          <p:nvPr/>
        </p:nvSpPr>
        <p:spPr>
          <a:xfrm>
            <a:off x="3034984" y="992264"/>
            <a:ext cx="3735767" cy="1324532"/>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i="1">
                <a:solidFill>
                  <a:schemeClr val="tx1"/>
                </a:solidFill>
                <a:ea typeface="Calibri"/>
                <a:cs typeface="Calibri"/>
              </a:rPr>
              <a:t>Initially, staff may feel 'not another kit to carry' or 'we already know how to manage diabetes</a:t>
            </a:r>
            <a:endParaRPr lang="en-US" sz="1600" i="1">
              <a:solidFill>
                <a:schemeClr val="tx1"/>
              </a:solidFill>
            </a:endParaRPr>
          </a:p>
        </p:txBody>
      </p:sp>
      <p:sp>
        <p:nvSpPr>
          <p:cNvPr id="25" name="Rectangle: Rounded Corners 24">
            <a:extLst>
              <a:ext uri="{FF2B5EF4-FFF2-40B4-BE49-F238E27FC236}">
                <a16:creationId xmlns:a16="http://schemas.microsoft.com/office/drawing/2014/main" id="{15B797F3-227A-C4EA-94F8-F349A3228410}"/>
              </a:ext>
            </a:extLst>
          </p:cNvPr>
          <p:cNvSpPr/>
          <p:nvPr/>
        </p:nvSpPr>
        <p:spPr>
          <a:xfrm>
            <a:off x="3034983" y="4787886"/>
            <a:ext cx="3376334" cy="1310155"/>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i="1">
                <a:solidFill>
                  <a:schemeClr val="tx1"/>
                </a:solidFill>
                <a:ea typeface="Calibri"/>
                <a:cs typeface="Calibri"/>
              </a:rPr>
              <a:t>Some may find the new testing protocol an extra burden or a 'bottleneck' in their routine</a:t>
            </a:r>
          </a:p>
        </p:txBody>
      </p:sp>
      <p:sp>
        <p:nvSpPr>
          <p:cNvPr id="26" name="Rectangle: Rounded Corners 25">
            <a:extLst>
              <a:ext uri="{FF2B5EF4-FFF2-40B4-BE49-F238E27FC236}">
                <a16:creationId xmlns:a16="http://schemas.microsoft.com/office/drawing/2014/main" id="{764B82DD-C358-A665-F491-5533364EA32F}"/>
              </a:ext>
            </a:extLst>
          </p:cNvPr>
          <p:cNvSpPr/>
          <p:nvPr/>
        </p:nvSpPr>
        <p:spPr>
          <a:xfrm>
            <a:off x="8455248" y="4902905"/>
            <a:ext cx="3735767" cy="1324532"/>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i="1">
                <a:solidFill>
                  <a:schemeClr val="tx1"/>
                </a:solidFill>
                <a:ea typeface="Calibri"/>
                <a:cs typeface="Calibri"/>
              </a:rPr>
              <a:t>As the reality of the training sets in, staff might feel overwhelmed, but then begin to tester the meters and see the results for themselves</a:t>
            </a:r>
          </a:p>
        </p:txBody>
      </p:sp>
      <p:sp>
        <p:nvSpPr>
          <p:cNvPr id="27" name="Rectangle: Rounded Corners 26">
            <a:extLst>
              <a:ext uri="{FF2B5EF4-FFF2-40B4-BE49-F238E27FC236}">
                <a16:creationId xmlns:a16="http://schemas.microsoft.com/office/drawing/2014/main" id="{B8A8BB30-37FB-EF71-5EE4-7B1BD4A3C2EE}"/>
              </a:ext>
            </a:extLst>
          </p:cNvPr>
          <p:cNvSpPr/>
          <p:nvPr/>
        </p:nvSpPr>
        <p:spPr>
          <a:xfrm>
            <a:off x="7650116" y="805357"/>
            <a:ext cx="4181465" cy="1338909"/>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i="1">
                <a:solidFill>
                  <a:schemeClr val="tx1"/>
                </a:solidFill>
                <a:ea typeface="Calibri"/>
                <a:cs typeface="Calibri"/>
              </a:rPr>
              <a:t>This is the goal – where ketone testing becomes a standard, second-nature clinical routine that our paramedics feel proud of</a:t>
            </a:r>
          </a:p>
        </p:txBody>
      </p:sp>
      <p:sp>
        <p:nvSpPr>
          <p:cNvPr id="28" name="Rectangle 27">
            <a:extLst>
              <a:ext uri="{FF2B5EF4-FFF2-40B4-BE49-F238E27FC236}">
                <a16:creationId xmlns:a16="http://schemas.microsoft.com/office/drawing/2014/main" id="{97C264BB-1B7B-2E60-134B-BB745CF89825}"/>
              </a:ext>
            </a:extLst>
          </p:cNvPr>
          <p:cNvSpPr/>
          <p:nvPr/>
        </p:nvSpPr>
        <p:spPr>
          <a:xfrm>
            <a:off x="70484" y="209258"/>
            <a:ext cx="4065857"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Change Curve</a:t>
            </a:r>
          </a:p>
        </p:txBody>
      </p:sp>
    </p:spTree>
    <p:extLst>
      <p:ext uri="{BB962C8B-B14F-4D97-AF65-F5344CB8AC3E}">
        <p14:creationId xmlns:p14="http://schemas.microsoft.com/office/powerpoint/2010/main" val="7009965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men in suits holding guns&#10;&#10;Description automatically generated">
            <a:extLst>
              <a:ext uri="{FF2B5EF4-FFF2-40B4-BE49-F238E27FC236}">
                <a16:creationId xmlns:a16="http://schemas.microsoft.com/office/drawing/2014/main" id="{5C08A1C5-F972-BE3B-F75C-A14982247ED9}"/>
              </a:ext>
            </a:extLst>
          </p:cNvPr>
          <p:cNvPicPr>
            <a:picLocks noChangeAspect="1"/>
          </p:cNvPicPr>
          <p:nvPr/>
        </p:nvPicPr>
        <p:blipFill>
          <a:blip r:embed="rId2">
            <a:alphaModFix amt="35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2220687"/>
            <a:ext cx="12192000" cy="4637314"/>
          </a:xfrm>
          <a:prstGeom prst="rect">
            <a:avLst/>
          </a:prstGeom>
        </p:spPr>
      </p:pic>
      <p:sp>
        <p:nvSpPr>
          <p:cNvPr id="2" name="Title 1">
            <a:extLst>
              <a:ext uri="{FF2B5EF4-FFF2-40B4-BE49-F238E27FC236}">
                <a16:creationId xmlns:a16="http://schemas.microsoft.com/office/drawing/2014/main" id="{9E10D50D-8C2F-6657-58D4-33B41C8157F0}"/>
              </a:ext>
            </a:extLst>
          </p:cNvPr>
          <p:cNvSpPr>
            <a:spLocks noGrp="1"/>
          </p:cNvSpPr>
          <p:nvPr>
            <p:ph type="title"/>
          </p:nvPr>
        </p:nvSpPr>
        <p:spPr>
          <a:xfrm>
            <a:off x="2177143" y="895124"/>
            <a:ext cx="7511143" cy="1325563"/>
          </a:xfrm>
        </p:spPr>
        <p:txBody>
          <a:bodyPr/>
          <a:lstStyle/>
          <a:p>
            <a:r>
              <a:rPr lang="en-US" dirty="0">
                <a:ea typeface="Calibri Light"/>
                <a:cs typeface="Calibri Light"/>
              </a:rPr>
              <a:t>The End of Ketones Are Forever!</a:t>
            </a:r>
            <a:endParaRPr lang="en-US" dirty="0"/>
          </a:p>
        </p:txBody>
      </p:sp>
      <p:sp>
        <p:nvSpPr>
          <p:cNvPr id="3" name="Content Placeholder 2">
            <a:extLst>
              <a:ext uri="{FF2B5EF4-FFF2-40B4-BE49-F238E27FC236}">
                <a16:creationId xmlns:a16="http://schemas.microsoft.com/office/drawing/2014/main" id="{C86AB55B-F3A6-1EC1-489A-8D639D9AC4C3}"/>
              </a:ext>
            </a:extLst>
          </p:cNvPr>
          <p:cNvSpPr>
            <a:spLocks noGrp="1"/>
          </p:cNvSpPr>
          <p:nvPr>
            <p:ph idx="1"/>
          </p:nvPr>
        </p:nvSpPr>
        <p:spPr>
          <a:xfrm>
            <a:off x="8327571" y="5246915"/>
            <a:ext cx="3984172" cy="1678894"/>
          </a:xfrm>
        </p:spPr>
        <p:txBody>
          <a:bodyPr vert="horz" lIns="91440" tIns="45720" rIns="91440" bIns="45720" rtlCol="0" anchor="t">
            <a:normAutofit/>
          </a:bodyPr>
          <a:lstStyle/>
          <a:p>
            <a:pPr marL="0" indent="0" algn="ctr">
              <a:buNone/>
            </a:pPr>
            <a:r>
              <a:rPr lang="en-US" dirty="0">
                <a:ea typeface="Calibri"/>
                <a:cs typeface="Calibri"/>
              </a:rPr>
              <a:t>Thank you for your time!</a:t>
            </a:r>
          </a:p>
          <a:p>
            <a:pPr marL="0" indent="0" algn="ctr">
              <a:buNone/>
            </a:pPr>
            <a:r>
              <a:rPr lang="en-US" dirty="0">
                <a:ea typeface="Calibri"/>
                <a:cs typeface="Calibri"/>
              </a:rPr>
              <a:t>2534 will return in…………….</a:t>
            </a:r>
          </a:p>
        </p:txBody>
      </p:sp>
    </p:spTree>
    <p:extLst>
      <p:ext uri="{BB962C8B-B14F-4D97-AF65-F5344CB8AC3E}">
        <p14:creationId xmlns:p14="http://schemas.microsoft.com/office/powerpoint/2010/main" val="15988980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silhouette of a person and a flag">
            <a:extLst>
              <a:ext uri="{FF2B5EF4-FFF2-40B4-BE49-F238E27FC236}">
                <a16:creationId xmlns:a16="http://schemas.microsoft.com/office/drawing/2014/main" id="{9D064E00-0D1F-7AC5-EEFC-56158529DD12}"/>
              </a:ext>
            </a:extLst>
          </p:cNvPr>
          <p:cNvPicPr>
            <a:picLocks noChangeAspect="1"/>
          </p:cNvPicPr>
          <p:nvPr/>
        </p:nvPicPr>
        <p:blipFill>
          <a:blip r:embed="rId2"/>
          <a:srcRect l="4015" r="5746"/>
          <a:stretch>
            <a:fillRect/>
          </a:stretch>
        </p:blipFill>
        <p:spPr>
          <a:xfrm>
            <a:off x="20" y="1282"/>
            <a:ext cx="12191980" cy="6856718"/>
          </a:xfrm>
          <a:prstGeom prst="rect">
            <a:avLst/>
          </a:prstGeom>
        </p:spPr>
      </p:pic>
      <p:pic>
        <p:nvPicPr>
          <p:cNvPr id="6" name="Picture 5">
            <a:extLst>
              <a:ext uri="{FF2B5EF4-FFF2-40B4-BE49-F238E27FC236}">
                <a16:creationId xmlns:a16="http://schemas.microsoft.com/office/drawing/2014/main" id="{EEC77EA6-A069-3706-8549-6C89AE3FBE2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3051549" y="3917980"/>
            <a:ext cx="1664369" cy="1674395"/>
          </a:xfrm>
          <a:prstGeom prst="rect">
            <a:avLst/>
          </a:prstGeom>
        </p:spPr>
      </p:pic>
    </p:spTree>
    <p:extLst>
      <p:ext uri="{BB962C8B-B14F-4D97-AF65-F5344CB8AC3E}">
        <p14:creationId xmlns:p14="http://schemas.microsoft.com/office/powerpoint/2010/main" val="16365771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25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25DD7-547C-3355-13D6-BB60E57037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DE795F-A78C-AAE3-D8C7-74716FA01A19}"/>
              </a:ext>
            </a:extLst>
          </p:cNvPr>
          <p:cNvSpPr>
            <a:spLocks noGrp="1"/>
          </p:cNvSpPr>
          <p:nvPr>
            <p:ph type="title"/>
          </p:nvPr>
        </p:nvSpPr>
        <p:spPr>
          <a:xfrm>
            <a:off x="1185333" y="378127"/>
            <a:ext cx="10515600" cy="1325563"/>
          </a:xfrm>
        </p:spPr>
        <p:txBody>
          <a:bodyPr/>
          <a:lstStyle/>
          <a:p>
            <a:r>
              <a:rPr lang="en-US">
                <a:ea typeface="Calibri Light"/>
                <a:cs typeface="Calibri Light"/>
              </a:rPr>
              <a:t>References:</a:t>
            </a:r>
            <a:endParaRPr lang="en-US"/>
          </a:p>
        </p:txBody>
      </p:sp>
      <p:sp>
        <p:nvSpPr>
          <p:cNvPr id="3" name="Content Placeholder 2">
            <a:extLst>
              <a:ext uri="{FF2B5EF4-FFF2-40B4-BE49-F238E27FC236}">
                <a16:creationId xmlns:a16="http://schemas.microsoft.com/office/drawing/2014/main" id="{DD641BE1-85B6-7765-1E05-B4AF5954360E}"/>
              </a:ext>
            </a:extLst>
          </p:cNvPr>
          <p:cNvSpPr>
            <a:spLocks noGrp="1"/>
          </p:cNvSpPr>
          <p:nvPr>
            <p:ph sz="half" idx="1"/>
          </p:nvPr>
        </p:nvSpPr>
        <p:spPr/>
        <p:txBody>
          <a:bodyPr vert="horz" lIns="91440" tIns="45720" rIns="91440" bIns="45720" rtlCol="0" anchor="t">
            <a:normAutofit fontScale="70000" lnSpcReduction="20000"/>
          </a:bodyPr>
          <a:lstStyle/>
          <a:p>
            <a:r>
              <a:rPr lang="en-US">
                <a:latin typeface="Times New Roman"/>
                <a:ea typeface="Calibri"/>
                <a:cs typeface="Times New Roman"/>
              </a:rPr>
              <a:t>Bevan Commission (2013) Prudent Healthcare Advocacy. Swansea: Bevan Commission.</a:t>
            </a:r>
            <a:endParaRPr lang="en-US" dirty="0">
              <a:ea typeface="Calibri"/>
              <a:cs typeface="Calibri"/>
            </a:endParaRPr>
          </a:p>
          <a:p>
            <a:r>
              <a:rPr lang="en-US">
                <a:latin typeface="Times New Roman"/>
                <a:ea typeface="Calibri"/>
                <a:cs typeface="Times New Roman"/>
              </a:rPr>
              <a:t>Diabetes UK (2023) Layla’s Law: The Campaign for Early Diagnosis. Available at: [Insert URL if needed] (Accessed: 19 March 2026).</a:t>
            </a:r>
            <a:endParaRPr lang="en-US"/>
          </a:p>
          <a:p>
            <a:r>
              <a:rPr lang="en-US" dirty="0">
                <a:latin typeface="Times New Roman"/>
                <a:ea typeface="Calibri"/>
                <a:cs typeface="Times New Roman"/>
              </a:rPr>
              <a:t>Johnson, G., Scholes, K. and Whittington, R. (2008) Exploring Corporate Strategy: Text and Cases. 8th </a:t>
            </a:r>
            <a:r>
              <a:rPr lang="en-US" dirty="0" err="1">
                <a:latin typeface="Times New Roman"/>
                <a:ea typeface="Calibri"/>
                <a:cs typeface="Times New Roman"/>
              </a:rPr>
              <a:t>edn</a:t>
            </a:r>
            <a:r>
              <a:rPr lang="en-US" dirty="0">
                <a:latin typeface="Times New Roman"/>
                <a:ea typeface="Calibri"/>
                <a:cs typeface="Times New Roman"/>
              </a:rPr>
              <a:t>. Harlow: Financial Times Prentice Hall.</a:t>
            </a:r>
            <a:endParaRPr lang="en-US" dirty="0"/>
          </a:p>
          <a:p>
            <a:r>
              <a:rPr lang="en-US">
                <a:latin typeface="Times New Roman"/>
                <a:ea typeface="Calibri"/>
                <a:cs typeface="Times New Roman"/>
              </a:rPr>
              <a:t>Joint Royal Colleges Ambulance Liaison Committee (JRCALC) (2022) Clinical Practice Guidelines. Bridgewater: Class Professional Publishing.</a:t>
            </a:r>
            <a:endParaRPr lang="en-US"/>
          </a:p>
          <a:p>
            <a:r>
              <a:rPr lang="en-US">
                <a:latin typeface="Times New Roman"/>
                <a:ea typeface="Calibri"/>
                <a:cs typeface="Times New Roman"/>
              </a:rPr>
              <a:t>Lewin, K. (1951) Field Theory in Social Science. New York: Harper &amp; Row.</a:t>
            </a:r>
            <a:endParaRPr lang="en-US"/>
          </a:p>
          <a:p>
            <a:endParaRPr lang="en-US" dirty="0">
              <a:ea typeface="Calibri"/>
              <a:cs typeface="Calibri"/>
            </a:endParaRPr>
          </a:p>
        </p:txBody>
      </p:sp>
      <p:sp>
        <p:nvSpPr>
          <p:cNvPr id="4" name="Content Placeholder 3">
            <a:extLst>
              <a:ext uri="{FF2B5EF4-FFF2-40B4-BE49-F238E27FC236}">
                <a16:creationId xmlns:a16="http://schemas.microsoft.com/office/drawing/2014/main" id="{E7D56394-8465-B66B-CAFC-E17B55D1F2A3}"/>
              </a:ext>
            </a:extLst>
          </p:cNvPr>
          <p:cNvSpPr>
            <a:spLocks noGrp="1"/>
          </p:cNvSpPr>
          <p:nvPr>
            <p:ph sz="half" idx="2"/>
          </p:nvPr>
        </p:nvSpPr>
        <p:spPr/>
        <p:txBody>
          <a:bodyPr vert="horz" lIns="91440" tIns="45720" rIns="91440" bIns="45720" rtlCol="0" anchor="t">
            <a:normAutofit fontScale="70000" lnSpcReduction="20000"/>
          </a:bodyPr>
          <a:lstStyle/>
          <a:p>
            <a:r>
              <a:rPr lang="en-US">
                <a:latin typeface="Times New Roman"/>
                <a:cs typeface="Times New Roman"/>
              </a:rPr>
              <a:t>Mendelow, A.L. (1981) ‘Environmental Scanning: The Strategic Posture’, Business Strategy Conference. Las Vegas, NV.</a:t>
            </a:r>
            <a:endParaRPr lang="en-US">
              <a:ea typeface="Calibri" panose="020F0502020204030204"/>
              <a:cs typeface="Calibri" panose="020F0502020204030204"/>
            </a:endParaRPr>
          </a:p>
          <a:p>
            <a:r>
              <a:rPr lang="en-US">
                <a:latin typeface="Times New Roman"/>
                <a:cs typeface="Times New Roman"/>
              </a:rPr>
              <a:t>Narendran, P. (2023) Type 1 Diabetes: The Case for Pre-Hospital Screening. Birmingham: University of Birmingham.</a:t>
            </a:r>
            <a:endParaRPr lang="en-US"/>
          </a:p>
          <a:p>
            <a:r>
              <a:rPr lang="en-US" dirty="0">
                <a:latin typeface="Times New Roman"/>
                <a:cs typeface="Times New Roman"/>
              </a:rPr>
              <a:t>NHS Wales (2023) The </a:t>
            </a:r>
            <a:r>
              <a:rPr lang="en-US" dirty="0" err="1">
                <a:latin typeface="Times New Roman"/>
                <a:cs typeface="Times New Roman"/>
              </a:rPr>
              <a:t>All Wales</a:t>
            </a:r>
            <a:r>
              <a:rPr lang="en-US" dirty="0">
                <a:latin typeface="Times New Roman"/>
                <a:cs typeface="Times New Roman"/>
              </a:rPr>
              <a:t> Diabetes Review: Recommendation 6. Cardiff: Welsh Government.</a:t>
            </a:r>
            <a:endParaRPr lang="en-US" dirty="0"/>
          </a:p>
          <a:p>
            <a:r>
              <a:rPr lang="en-US">
                <a:latin typeface="Times New Roman"/>
                <a:cs typeface="Times New Roman"/>
              </a:rPr>
              <a:t>University of East Anglia (2022) The KARMA-2 Study: Ketones and Rural Medical Assessment. Norwich: UEA.</a:t>
            </a:r>
            <a:endParaRPr lang="en-US"/>
          </a:p>
          <a:p>
            <a:r>
              <a:rPr lang="en-US">
                <a:latin typeface="Times New Roman"/>
                <a:cs typeface="Times New Roman"/>
              </a:rPr>
              <a:t>Welsh Ambulance Services University NHS Trust (2024) Integrated Medium Term Plan (IMTP) 2024-2027. St Asaph: WAST</a:t>
            </a:r>
            <a:endParaRPr lang="en-US"/>
          </a:p>
          <a:p>
            <a:endParaRPr lang="en-US" dirty="0">
              <a:ea typeface="Calibri"/>
              <a:cs typeface="Calibri"/>
            </a:endParaRPr>
          </a:p>
        </p:txBody>
      </p:sp>
    </p:spTree>
    <p:extLst>
      <p:ext uri="{BB962C8B-B14F-4D97-AF65-F5344CB8AC3E}">
        <p14:creationId xmlns:p14="http://schemas.microsoft.com/office/powerpoint/2010/main" val="40209073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1044</Words>
  <Application>Microsoft Office PowerPoint</Application>
  <PresentationFormat>Widescreen</PresentationFormat>
  <Paragraphs>235</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The Why? Lylas Law</vt:lpstr>
      <vt:lpstr>PowerPoint Presentation</vt:lpstr>
      <vt:lpstr>The Clinical Gap </vt:lpstr>
      <vt:lpstr>Prudent Healthcare </vt:lpstr>
      <vt:lpstr>Karma 2 Trail 2022/23 “Ambulance capillary blood ketone meter use was deemed feasible, safe and acceptable “  </vt:lpstr>
      <vt:lpstr>Integrated Pathways   </vt:lpstr>
      <vt:lpstr>Virtual Wards    </vt:lpstr>
      <vt:lpstr> </vt:lpstr>
      <vt:lpstr> </vt:lpstr>
      <vt:lpstr>PowerPoint Presentation</vt:lpstr>
      <vt:lpstr>PowerPoint Presentation</vt:lpstr>
      <vt:lpstr> </vt:lpstr>
      <vt:lpstr> </vt:lpstr>
      <vt:lpstr>PowerPoint Presentation</vt:lpstr>
      <vt:lpstr>PowerPoint Presentation</vt:lpstr>
      <vt:lpstr>The End of Ketones Are Forever!</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link between the new wave of British heavy metal and its connection to thrash metal scene in the middle to late 80s </dc:title>
  <dc:creator>Jeff Green</dc:creator>
  <cp:lastModifiedBy>Jeff Green</cp:lastModifiedBy>
  <cp:revision>161</cp:revision>
  <dcterms:created xsi:type="dcterms:W3CDTF">2026-03-16T14:11:20Z</dcterms:created>
  <dcterms:modified xsi:type="dcterms:W3CDTF">2026-04-15T07:53:49Z</dcterms:modified>
</cp:coreProperties>
</file>