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>
          <p15:clr>
            <a:srgbClr val="9AA0A6"/>
          </p15:clr>
        </p15:guide>
        <p15:guide id="2" pos="4283">
          <p15:clr>
            <a:srgbClr val="9AA0A6"/>
          </p15:clr>
        </p15:guide>
      </p15:sldGuideLst>
    </p:ext>
    <p:ext uri="http://customooxmlschemas.google.com/">
      <go:slidesCustomData xmlns:go="http://customooxmlschemas.google.com/" r:id="rId16" roundtripDataSignature="AMtx7mhDCtN11bG7eLBtV8ltRZ7s0WnXz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/>
        <p:guide pos="4283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customschemas.google.com/relationships/presentationmetadata" Target="meta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8" name="Google Shape;88;p5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5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4" name="Google Shape;94;p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5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p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p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" name="Google Shape;113;p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5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4" name="Google Shape;124;p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6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3" name="Google Shape;143;p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6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9" name="Google Shape;149;p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6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5" name="Google Shape;155;p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76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76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7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7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7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77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77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77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77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77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78"/>
          <p:cNvSpPr txBox="1"/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78"/>
          <p:cNvSpPr txBox="1"/>
          <p:nvPr>
            <p:ph idx="1" type="body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6" name="Google Shape;26;p78"/>
          <p:cNvSpPr txBox="1"/>
          <p:nvPr>
            <p:ph idx="2" type="body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78"/>
          <p:cNvSpPr txBox="1"/>
          <p:nvPr>
            <p:ph idx="3" type="body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8" name="Google Shape;28;p78"/>
          <p:cNvSpPr txBox="1"/>
          <p:nvPr>
            <p:ph idx="4" type="body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" name="Google Shape;29;p78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78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78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79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79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79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80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80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80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0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80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81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81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1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2"/>
          <p:cNvSpPr txBox="1"/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82"/>
          <p:cNvSpPr txBox="1"/>
          <p:nvPr>
            <p:ph idx="1" type="body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" name="Google Shape;51;p82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2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2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3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3"/>
          <p:cNvSpPr txBox="1"/>
          <p:nvPr>
            <p:ph idx="1" type="body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83"/>
          <p:cNvSpPr txBox="1"/>
          <p:nvPr>
            <p:ph idx="2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83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83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83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84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84"/>
          <p:cNvSpPr/>
          <p:nvPr>
            <p:ph idx="2" type="pic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84"/>
          <p:cNvSpPr txBox="1"/>
          <p:nvPr>
            <p:ph idx="1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84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84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84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8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85"/>
          <p:cNvSpPr txBox="1"/>
          <p:nvPr>
            <p:ph idx="1" type="body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8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8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8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86"/>
          <p:cNvSpPr txBox="1"/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86"/>
          <p:cNvSpPr txBox="1"/>
          <p:nvPr>
            <p:ph idx="1" type="body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8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8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8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75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7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7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7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1" Type="http://schemas.openxmlformats.org/officeDocument/2006/relationships/hyperlink" Target="https://store.arduino.cc/arduino-uno-rev3" TargetMode="External"/><Relationship Id="rId10" Type="http://schemas.openxmlformats.org/officeDocument/2006/relationships/hyperlink" Target="https://www.instructables.com/id/C-Serial-Communication-With-Arduino/" TargetMode="External"/><Relationship Id="rId13" Type="http://schemas.openxmlformats.org/officeDocument/2006/relationships/hyperlink" Target="https://store.arduino.cc/arduino-uno-wifi-rev2" TargetMode="External"/><Relationship Id="rId12" Type="http://schemas.openxmlformats.org/officeDocument/2006/relationships/hyperlink" Target="https://store.arduino.cc/arduino-uno-rev3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instructables.com/id/How-to-Build-Arduino-Weighing-Scales/" TargetMode="External"/><Relationship Id="rId4" Type="http://schemas.openxmlformats.org/officeDocument/2006/relationships/hyperlink" Target="https://www.instructables.com/id/How-to-Build-Arduino-Weighing-Scales/" TargetMode="External"/><Relationship Id="rId9" Type="http://schemas.openxmlformats.org/officeDocument/2006/relationships/hyperlink" Target="https://www.instructables.com/id/C-Serial-Communication-With-Arduino/" TargetMode="External"/><Relationship Id="rId15" Type="http://schemas.openxmlformats.org/officeDocument/2006/relationships/hyperlink" Target="https://tinyurl.com/tc6pelb" TargetMode="External"/><Relationship Id="rId14" Type="http://schemas.openxmlformats.org/officeDocument/2006/relationships/hyperlink" Target="https://store.arduino.cc/arduino-uno-wifi-rev2" TargetMode="External"/><Relationship Id="rId17" Type="http://schemas.openxmlformats.org/officeDocument/2006/relationships/hyperlink" Target="https://tinyurl.com/vnw42wq" TargetMode="External"/><Relationship Id="rId16" Type="http://schemas.openxmlformats.org/officeDocument/2006/relationships/hyperlink" Target="https://tinyurl.com/tc6pelb" TargetMode="External"/><Relationship Id="rId5" Type="http://schemas.openxmlformats.org/officeDocument/2006/relationships/hyperlink" Target="https://www.instructables.com/id/Wi-Fi-Smart-Scale-with-ESP8266-Arduino-IDE-Adafrui/" TargetMode="External"/><Relationship Id="rId6" Type="http://schemas.openxmlformats.org/officeDocument/2006/relationships/hyperlink" Target="https://www.instructables.com/id/Wi-Fi-Smart-Scale-with-ESP8266-Arduino-IDE-Adafrui/" TargetMode="External"/><Relationship Id="rId18" Type="http://schemas.openxmlformats.org/officeDocument/2006/relationships/hyperlink" Target="https://tinyurl.com/vnw42wq" TargetMode="External"/><Relationship Id="rId7" Type="http://schemas.openxmlformats.org/officeDocument/2006/relationships/hyperlink" Target="https://www.instructables.com/id/How-to-Receive-Arduino-Sensor-Data-on-Your-Android/" TargetMode="External"/><Relationship Id="rId8" Type="http://schemas.openxmlformats.org/officeDocument/2006/relationships/hyperlink" Target="https://www.instructables.com/id/How-to-Receive-Arduino-Sensor-Data-on-Your-Androi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GB"/>
              <a:t>Go Go Cook</a:t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TsunamiSoft.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54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Mariusz Kalasz</a:t>
            </a:r>
            <a:endParaRPr/>
          </a:p>
        </p:txBody>
      </p:sp>
      <p:sp>
        <p:nvSpPr>
          <p:cNvPr id="91" name="Google Shape;91;p54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0800" lvl="0" marL="22860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/>
              <a:t>Games Development</a:t>
            </a:r>
            <a:endParaRPr/>
          </a:p>
          <a:p>
            <a:pPr indent="-50800" lvl="0" marL="22860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5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Table of contents</a:t>
            </a:r>
            <a:endParaRPr/>
          </a:p>
        </p:txBody>
      </p:sp>
      <p:sp>
        <p:nvSpPr>
          <p:cNvPr id="97" name="Google Shape;97;p55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Introduction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Development Research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Arduino Specifications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The ESP8266 and The HX711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Weighing Scale Production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5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Introduction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56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Mariusz Kalasz 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Font typeface="Calibri"/>
              <a:buChar char="•"/>
            </a:pPr>
            <a:r>
              <a:rPr lang="en-GB"/>
              <a:t>Developer and designer of the weighing scale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Font typeface="Calibri"/>
              <a:buChar char="•"/>
            </a:pPr>
            <a:r>
              <a:rPr lang="en-GB"/>
              <a:t>Development researcher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7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Development Research</a:t>
            </a:r>
            <a:endParaRPr/>
          </a:p>
        </p:txBody>
      </p:sp>
      <p:sp>
        <p:nvSpPr>
          <p:cNvPr id="109" name="Google Shape;109;p57"/>
          <p:cNvSpPr txBox="1"/>
          <p:nvPr>
            <p:ph idx="1" type="body"/>
          </p:nvPr>
        </p:nvSpPr>
        <p:spPr>
          <a:xfrm>
            <a:off x="838200" y="1690925"/>
            <a:ext cx="5181600" cy="44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u="sng">
                <a:solidFill>
                  <a:srgbClr val="FFFFFF"/>
                </a:solidFill>
              </a:rPr>
              <a:t>Arduino UNO REV3</a:t>
            </a:r>
            <a:endParaRPr u="sng"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14 digital input/output pins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6 analogue inputs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Has an ICSP (in-circuit serial programming)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Easy to tinker with and easy to replace the microchip if its damaged.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Price: </a:t>
            </a:r>
            <a:r>
              <a:rPr lang="en-GB"/>
              <a:t>€20.00</a:t>
            </a:r>
            <a:r>
              <a:rPr lang="en-GB">
                <a:solidFill>
                  <a:srgbClr val="FFFFFF"/>
                </a:solidFill>
              </a:rPr>
              <a:t>/£17.05 (without tax)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</a:rPr>
              <a:t>[5]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sp>
        <p:nvSpPr>
          <p:cNvPr id="110" name="Google Shape;110;p57"/>
          <p:cNvSpPr txBox="1"/>
          <p:nvPr>
            <p:ph idx="2" type="body"/>
          </p:nvPr>
        </p:nvSpPr>
        <p:spPr>
          <a:xfrm>
            <a:off x="6172200" y="1623850"/>
            <a:ext cx="5181600" cy="4552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u="sng">
                <a:solidFill>
                  <a:srgbClr val="FFFFFF"/>
                </a:solidFill>
              </a:rPr>
              <a:t>Arduino UNO WIFI REV2</a:t>
            </a:r>
            <a:endParaRPr u="sng"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14 digital input/output pins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6 analogue inputs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Includes a WIFI module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Has an 8-bit microprocessor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Has onboard IMU (Inertial Measurement Unit)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USB Connection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Price: €38.90/£33.17 (without tax)</a:t>
            </a:r>
            <a:endParaRPr u="sng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</a:rPr>
              <a:t>[6]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8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Arduino Specifications</a:t>
            </a:r>
            <a:endParaRPr/>
          </a:p>
        </p:txBody>
      </p:sp>
      <p:sp>
        <p:nvSpPr>
          <p:cNvPr id="116" name="Google Shape;116;p58"/>
          <p:cNvSpPr txBox="1"/>
          <p:nvPr>
            <p:ph idx="1" type="body"/>
          </p:nvPr>
        </p:nvSpPr>
        <p:spPr>
          <a:xfrm>
            <a:off x="838200" y="1444625"/>
            <a:ext cx="5181600" cy="927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u="sng">
                <a:solidFill>
                  <a:srgbClr val="FFFFFF"/>
                </a:solidFill>
              </a:rPr>
              <a:t>Arduino UNO REV3- Specs</a:t>
            </a:r>
            <a:endParaRPr u="sng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sp>
        <p:nvSpPr>
          <p:cNvPr id="117" name="Google Shape;117;p58"/>
          <p:cNvSpPr txBox="1"/>
          <p:nvPr>
            <p:ph idx="2" type="body"/>
          </p:nvPr>
        </p:nvSpPr>
        <p:spPr>
          <a:xfrm>
            <a:off x="6172200" y="1444625"/>
            <a:ext cx="5181600" cy="812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u="sng">
                <a:solidFill>
                  <a:srgbClr val="FFFFFF"/>
                </a:solidFill>
              </a:rPr>
              <a:t>Arduino UNO WIFI REV2- Specs</a:t>
            </a:r>
            <a:endParaRPr u="sng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18" name="Google Shape;118;p5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79075" y="2170725"/>
            <a:ext cx="3952425" cy="4450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5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272925" y="2170725"/>
            <a:ext cx="3709550" cy="4450325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58"/>
          <p:cNvSpPr txBox="1"/>
          <p:nvPr/>
        </p:nvSpPr>
        <p:spPr>
          <a:xfrm>
            <a:off x="4831500" y="6048125"/>
            <a:ext cx="807300" cy="57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[5]</a:t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58"/>
          <p:cNvSpPr txBox="1"/>
          <p:nvPr/>
        </p:nvSpPr>
        <p:spPr>
          <a:xfrm>
            <a:off x="10157725" y="6048125"/>
            <a:ext cx="807300" cy="57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[6]</a:t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5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ESP8266 and The HX711</a:t>
            </a:r>
            <a:endParaRPr/>
          </a:p>
        </p:txBody>
      </p:sp>
      <p:sp>
        <p:nvSpPr>
          <p:cNvPr id="127" name="Google Shape;127;p59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u="sng">
                <a:solidFill>
                  <a:srgbClr val="FFFFFF"/>
                </a:solidFill>
              </a:rPr>
              <a:t>ESP8266</a:t>
            </a:r>
            <a:endParaRPr u="sng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</a:rPr>
              <a:t>This is the WIFI module which will allow to connect the Arduino to WIFI.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sp>
        <p:nvSpPr>
          <p:cNvPr id="128" name="Google Shape;128;p59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u="sng">
                <a:solidFill>
                  <a:srgbClr val="FFFFFF"/>
                </a:solidFill>
              </a:rPr>
              <a:t>HX711</a:t>
            </a:r>
            <a:endParaRPr u="sng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</a:rPr>
              <a:t>This is the load cell module, this will allow us to measure the weight of objects. (Max load 5KG)[8]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29" name="Google Shape;129;p5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21100" y="3745650"/>
            <a:ext cx="2152650" cy="2628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5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60563" y="4042338"/>
            <a:ext cx="2447925" cy="2505075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59"/>
          <p:cNvSpPr txBox="1"/>
          <p:nvPr/>
        </p:nvSpPr>
        <p:spPr>
          <a:xfrm>
            <a:off x="4557975" y="4268750"/>
            <a:ext cx="1538100" cy="108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ED7D31"/>
                </a:solidFill>
                <a:latin typeface="Calibri"/>
                <a:ea typeface="Calibri"/>
                <a:cs typeface="Calibri"/>
                <a:sym typeface="Calibri"/>
              </a:rPr>
              <a:t>USB to Module Adapter</a:t>
            </a:r>
            <a:endParaRPr b="0" i="0" sz="1800" u="none" cap="none" strike="noStrike">
              <a:solidFill>
                <a:srgbClr val="ED7D3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32" name="Google Shape;132;p59"/>
          <p:cNvCxnSpPr>
            <a:stCxn id="131" idx="1"/>
          </p:cNvCxnSpPr>
          <p:nvPr/>
        </p:nvCxnSpPr>
        <p:spPr>
          <a:xfrm flipH="1">
            <a:off x="3734175" y="4812500"/>
            <a:ext cx="823800" cy="164700"/>
          </a:xfrm>
          <a:prstGeom prst="straightConnector1">
            <a:avLst/>
          </a:prstGeom>
          <a:noFill/>
          <a:ln cap="flat" cmpd="sng" w="28575">
            <a:solidFill>
              <a:srgbClr val="FF9900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133" name="Google Shape;133;p59"/>
          <p:cNvSpPr txBox="1"/>
          <p:nvPr/>
        </p:nvSpPr>
        <p:spPr>
          <a:xfrm>
            <a:off x="251725" y="4268750"/>
            <a:ext cx="1538100" cy="5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ED7D31"/>
                </a:solidFill>
                <a:latin typeface="Calibri"/>
                <a:ea typeface="Calibri"/>
                <a:cs typeface="Calibri"/>
                <a:sym typeface="Calibri"/>
              </a:rPr>
              <a:t>The Module</a:t>
            </a:r>
            <a:endParaRPr b="0" i="0" sz="1800" u="none" cap="none" strike="noStrike">
              <a:solidFill>
                <a:srgbClr val="ED7D3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34" name="Google Shape;134;p59"/>
          <p:cNvCxnSpPr>
            <a:stCxn id="133" idx="3"/>
          </p:cNvCxnSpPr>
          <p:nvPr/>
        </p:nvCxnSpPr>
        <p:spPr>
          <a:xfrm>
            <a:off x="1789825" y="4540550"/>
            <a:ext cx="599700" cy="667200"/>
          </a:xfrm>
          <a:prstGeom prst="straightConnector1">
            <a:avLst/>
          </a:prstGeom>
          <a:noFill/>
          <a:ln cap="flat" cmpd="sng" w="28575">
            <a:solidFill>
              <a:srgbClr val="FF9900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135" name="Google Shape;135;p59"/>
          <p:cNvCxnSpPr>
            <a:stCxn id="136" idx="3"/>
          </p:cNvCxnSpPr>
          <p:nvPr/>
        </p:nvCxnSpPr>
        <p:spPr>
          <a:xfrm flipH="1" rot="10800000">
            <a:off x="7317400" y="4960850"/>
            <a:ext cx="1085700" cy="518700"/>
          </a:xfrm>
          <a:prstGeom prst="straightConnector1">
            <a:avLst/>
          </a:prstGeom>
          <a:noFill/>
          <a:ln cap="flat" cmpd="sng" w="28575">
            <a:solidFill>
              <a:srgbClr val="FF9900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137" name="Google Shape;137;p59"/>
          <p:cNvCxnSpPr>
            <a:stCxn id="138" idx="1"/>
          </p:cNvCxnSpPr>
          <p:nvPr/>
        </p:nvCxnSpPr>
        <p:spPr>
          <a:xfrm rot="10800000">
            <a:off x="9391500" y="5734925"/>
            <a:ext cx="935100" cy="82500"/>
          </a:xfrm>
          <a:prstGeom prst="straightConnector1">
            <a:avLst/>
          </a:prstGeom>
          <a:noFill/>
          <a:ln cap="flat" cmpd="sng" w="28575">
            <a:solidFill>
              <a:srgbClr val="FF9900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136" name="Google Shape;136;p59"/>
          <p:cNvSpPr txBox="1"/>
          <p:nvPr/>
        </p:nvSpPr>
        <p:spPr>
          <a:xfrm>
            <a:off x="5779300" y="5207750"/>
            <a:ext cx="1538100" cy="5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ED7D31"/>
                </a:solidFill>
                <a:latin typeface="Calibri"/>
                <a:ea typeface="Calibri"/>
                <a:cs typeface="Calibri"/>
                <a:sym typeface="Calibri"/>
              </a:rPr>
              <a:t>The Load Cell</a:t>
            </a:r>
            <a:endParaRPr b="0" i="0" sz="1800" u="none" cap="none" strike="noStrike">
              <a:solidFill>
                <a:srgbClr val="ED7D3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59"/>
          <p:cNvSpPr txBox="1"/>
          <p:nvPr/>
        </p:nvSpPr>
        <p:spPr>
          <a:xfrm>
            <a:off x="10326600" y="5545625"/>
            <a:ext cx="1538100" cy="5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ED7D31"/>
                </a:solidFill>
                <a:latin typeface="Calibri"/>
                <a:ea typeface="Calibri"/>
                <a:cs typeface="Calibri"/>
                <a:sym typeface="Calibri"/>
              </a:rPr>
              <a:t>The Module</a:t>
            </a:r>
            <a:endParaRPr b="0" i="0" sz="1800" u="none" cap="none" strike="noStrike">
              <a:solidFill>
                <a:srgbClr val="ED7D3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59"/>
          <p:cNvSpPr txBox="1"/>
          <p:nvPr/>
        </p:nvSpPr>
        <p:spPr>
          <a:xfrm>
            <a:off x="4333575" y="5928675"/>
            <a:ext cx="510600" cy="5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[7]</a:t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59"/>
          <p:cNvSpPr txBox="1"/>
          <p:nvPr/>
        </p:nvSpPr>
        <p:spPr>
          <a:xfrm>
            <a:off x="10219525" y="6003825"/>
            <a:ext cx="510600" cy="5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[8]</a:t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6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Weighing Scale Production</a:t>
            </a:r>
            <a:endParaRPr/>
          </a:p>
        </p:txBody>
      </p:sp>
      <p:sp>
        <p:nvSpPr>
          <p:cNvPr id="146" name="Google Shape;146;p60"/>
          <p:cNvSpPr txBox="1"/>
          <p:nvPr>
            <p:ph idx="1" type="body"/>
          </p:nvPr>
        </p:nvSpPr>
        <p:spPr>
          <a:xfrm>
            <a:off x="838200" y="1809150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It will be made using the Arduino UNO Rev3 as it has good compatibility with different parts.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It will be connected via cables to the breadboard and from the breadboard to the modules (the ESP8266 and the HX711)</a:t>
            </a:r>
            <a:endParaRPr>
              <a:solidFill>
                <a:srgbClr val="FFFFFF"/>
              </a:solidFill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Char char="•"/>
            </a:pPr>
            <a:r>
              <a:rPr lang="en-GB">
                <a:solidFill>
                  <a:srgbClr val="FFFFFF"/>
                </a:solidFill>
              </a:rPr>
              <a:t>Then it will be programmed using the Arduino IDE.</a:t>
            </a:r>
            <a:endParaRPr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61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Conclusion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61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The Arduino UNO REV3 will be used due to being cheaper and easier to use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HX711 and ESP8266 modules are being used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Programmed in Arduino IDE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62"/>
          <p:cNvSpPr txBox="1"/>
          <p:nvPr>
            <p:ph type="title"/>
          </p:nvPr>
        </p:nvSpPr>
        <p:spPr>
          <a:xfrm>
            <a:off x="838200" y="282750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/>
          </a:p>
        </p:txBody>
      </p:sp>
      <p:sp>
        <p:nvSpPr>
          <p:cNvPr id="158" name="Google Shape;158;p62"/>
          <p:cNvSpPr txBox="1"/>
          <p:nvPr>
            <p:ph idx="1" type="body"/>
          </p:nvPr>
        </p:nvSpPr>
        <p:spPr>
          <a:xfrm>
            <a:off x="838200" y="1520825"/>
            <a:ext cx="10515600" cy="48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[1]  p_leriche(username), "How to Build Arduino Scale,"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3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4"/>
              </a:rPr>
              <a:t>https://www.instructables.com/id/How-to-Build-Arduino-Weighing-Scales/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[2]  IgorF2(username), "Wi-Fi Smart Scale (with ESP8266, Arduino IDE, Adafruit.io and IFTTT)," Instructables Circuits,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5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6"/>
              </a:rPr>
              <a:t>https://www.instructables.com/id/Wi-Fi-Smart-Scale-with-ESP8266-Arduino-IDE-Adafrui/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[3]  frederikhauke(username), "How to Receive Arduino Sensor-Data on Your Android-Smartphone," Instructables,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7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8"/>
              </a:rPr>
              <a:t>https://www.instructables.com/id/How-to-Receive-Arduino-Sensor-Data-on-Your-Android/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[4]  375668457(username), "C# Serial Port Communication Arduino," Instructables Circuits,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9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10"/>
              </a:rPr>
              <a:t>https://www.instructables.com/id/C-Serial-Communication-With-Arduino/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[5]  Arduino, "Arduino UNO REV3," Arduino,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11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12"/>
              </a:rPr>
              <a:t>https://store.arduino.cc/arduino-uno-rev3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[6]  Arduino, "Arduino UNO WIFI REV2," Arduino,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13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14"/>
              </a:rPr>
              <a:t>https://store.arduino.cc/arduino-uno-wifi-rev2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[7] IZOKEE, “IZOKEE ESP8266 ESP-01 Serial WIFI Wireless Transceiver Module with USB to ESP8266 Adapter for Arduino UNO R3 Mega2560 Nano Raspberry Pi”, Amazon,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15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16"/>
              </a:rPr>
              <a:t>https://tinyurl.com/tc6pelb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solidFill>
                  <a:srgbClr val="FFFFFF"/>
                </a:solidFill>
              </a:rPr>
              <a:t>[8] Stemedu, “Load Cell 5KG Amplifier HX711 Breakout, Digital Portable Kitchen Scale Weight Sensor AD Module Weighing for Arduino Raspberry Pi, DIYmall”, Amazon, [Online]. Available:</a:t>
            </a:r>
            <a:r>
              <a:rPr lang="en-GB" sz="1700">
                <a:solidFill>
                  <a:schemeClr val="hlink"/>
                </a:solidFill>
                <a:uFill>
                  <a:noFill/>
                </a:uFill>
                <a:hlinkClick r:id="rId17"/>
              </a:rPr>
              <a:t> </a:t>
            </a:r>
            <a:r>
              <a:rPr lang="en-GB" sz="1700" u="sng">
                <a:solidFill>
                  <a:schemeClr val="hlink"/>
                </a:solidFill>
                <a:hlinkClick r:id="rId18"/>
              </a:rPr>
              <a:t>https://tinyurl.com/vnw42wq</a:t>
            </a:r>
            <a:endParaRPr sz="1700" u="sng">
              <a:solidFill>
                <a:schemeClr val="hlink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Custom 1">
      <a:dk1>
        <a:srgbClr val="FFFFFF"/>
      </a:dk1>
      <a:lt1>
        <a:srgbClr val="262626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