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</p:sldIdLst>
  <p:sldSz cy="5143500" cx="9144000"/>
  <p:notesSz cx="6858000" cy="9144000"/>
  <p:embeddedFontLst>
    <p:embeddedFont>
      <p:font typeface="Average"/>
      <p:regular r:id="rId26"/>
    </p:embeddedFont>
    <p:embeddedFont>
      <p:font typeface="Oswald"/>
      <p:regular r:id="rId27"/>
      <p:bold r:id="rId2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Average-regular.fntdata"/><Relationship Id="rId25" Type="http://schemas.openxmlformats.org/officeDocument/2006/relationships/slide" Target="slides/slide20.xml"/><Relationship Id="rId28" Type="http://schemas.openxmlformats.org/officeDocument/2006/relationships/font" Target="fonts/Oswald-bold.fntdata"/><Relationship Id="rId27" Type="http://schemas.openxmlformats.org/officeDocument/2006/relationships/font" Target="fonts/Oswald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2cfc06a36a3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2cfc06a36a3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2cfab35a4ba_0_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2cfab35a4ba_0_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2cfab35a4ba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2cfab35a4ba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28600" lvl="0" marL="6858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">
                <a:solidFill>
                  <a:schemeClr val="dk1"/>
                </a:solidFill>
              </a:rPr>
              <a:t>·</a:t>
            </a:r>
            <a:r>
              <a:rPr lang="fr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r>
              <a:rPr lang="fr">
                <a:solidFill>
                  <a:schemeClr val="dk1"/>
                </a:solidFill>
              </a:rPr>
              <a:t>Firstly, </a:t>
            </a:r>
            <a:r>
              <a:rPr b="1" lang="fr">
                <a:solidFill>
                  <a:schemeClr val="dk1"/>
                </a:solidFill>
              </a:rPr>
              <a:t>Security audits and updates are irregular</a:t>
            </a:r>
            <a:r>
              <a:rPr lang="fr">
                <a:solidFill>
                  <a:schemeClr val="dk1"/>
                </a:solidFill>
              </a:rPr>
              <a:t>, leaving the system susceptible to potential vulnerabilities. This inconsistency poses a significant risk to the overall security posture.</a:t>
            </a:r>
            <a:endParaRPr>
              <a:solidFill>
                <a:schemeClr val="dk1"/>
              </a:solidFill>
            </a:endParaRPr>
          </a:p>
          <a:p>
            <a:pPr indent="-228600" lvl="0" marL="685800" rtl="0" algn="just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">
                <a:solidFill>
                  <a:schemeClr val="dk1"/>
                </a:solidFill>
              </a:rPr>
              <a:t>·</a:t>
            </a:r>
            <a:r>
              <a:rPr lang="fr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r>
              <a:rPr lang="fr">
                <a:solidFill>
                  <a:schemeClr val="dk1"/>
                </a:solidFill>
              </a:rPr>
              <a:t>There are </a:t>
            </a:r>
            <a:r>
              <a:rPr b="1" lang="fr">
                <a:solidFill>
                  <a:schemeClr val="dk1"/>
                </a:solidFill>
              </a:rPr>
              <a:t>single points of failure</a:t>
            </a:r>
            <a:r>
              <a:rPr lang="fr">
                <a:solidFill>
                  <a:schemeClr val="dk1"/>
                </a:solidFill>
              </a:rPr>
              <a:t> within the existing system, compromising network availability and potentially leading to disruptions in operations.</a:t>
            </a:r>
            <a:endParaRPr>
              <a:solidFill>
                <a:schemeClr val="dk1"/>
              </a:solidFill>
            </a:endParaRPr>
          </a:p>
          <a:p>
            <a:pPr indent="-228600" lvl="0" marL="685800" rtl="0" algn="just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">
                <a:solidFill>
                  <a:schemeClr val="dk1"/>
                </a:solidFill>
              </a:rPr>
              <a:t>·</a:t>
            </a:r>
            <a:r>
              <a:rPr lang="fr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r>
              <a:rPr lang="fr">
                <a:solidFill>
                  <a:schemeClr val="dk1"/>
                </a:solidFill>
              </a:rPr>
              <a:t>In terms of policy management, inefficiencies result in </a:t>
            </a:r>
            <a:r>
              <a:rPr b="1" lang="fr">
                <a:solidFill>
                  <a:schemeClr val="dk1"/>
                </a:solidFill>
              </a:rPr>
              <a:t>inconsistencies and errors</a:t>
            </a:r>
            <a:r>
              <a:rPr lang="fr">
                <a:solidFill>
                  <a:schemeClr val="dk1"/>
                </a:solidFill>
              </a:rPr>
              <a:t>, undermining the effectiveness of security measures.</a:t>
            </a:r>
            <a:endParaRPr>
              <a:solidFill>
                <a:schemeClr val="dk1"/>
              </a:solidFill>
            </a:endParaRPr>
          </a:p>
          <a:p>
            <a:pPr indent="-228600" lvl="0" marL="685800" rtl="0" algn="just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">
                <a:solidFill>
                  <a:schemeClr val="dk1"/>
                </a:solidFill>
              </a:rPr>
              <a:t>·</a:t>
            </a:r>
            <a:r>
              <a:rPr lang="fr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r>
              <a:rPr lang="fr">
                <a:solidFill>
                  <a:schemeClr val="dk1"/>
                </a:solidFill>
              </a:rPr>
              <a:t>The </a:t>
            </a:r>
            <a:r>
              <a:rPr b="1" lang="fr">
                <a:solidFill>
                  <a:schemeClr val="dk1"/>
                </a:solidFill>
              </a:rPr>
              <a:t>current licensing structure</a:t>
            </a:r>
            <a:r>
              <a:rPr lang="fr">
                <a:solidFill>
                  <a:schemeClr val="dk1"/>
                </a:solidFill>
              </a:rPr>
              <a:t> proves to be costly and includes unnecessary features, suggesting a need for optimization to align with the company's actual requirements and reduce unnecessary expenses.</a:t>
            </a:r>
            <a:endParaRPr>
              <a:solidFill>
                <a:schemeClr val="dk1"/>
              </a:solidFill>
            </a:endParaRPr>
          </a:p>
          <a:p>
            <a:pPr indent="-228600" lvl="0" marL="685800" rtl="0" algn="just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">
                <a:solidFill>
                  <a:schemeClr val="dk1"/>
                </a:solidFill>
              </a:rPr>
              <a:t>·</a:t>
            </a:r>
            <a:r>
              <a:rPr lang="fr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r>
              <a:rPr lang="fr">
                <a:solidFill>
                  <a:schemeClr val="dk1"/>
                </a:solidFill>
              </a:rPr>
              <a:t>Undefined </a:t>
            </a:r>
            <a:r>
              <a:rPr b="1" lang="fr">
                <a:solidFill>
                  <a:schemeClr val="dk1"/>
                </a:solidFill>
              </a:rPr>
              <a:t>roles and permissions</a:t>
            </a:r>
            <a:r>
              <a:rPr lang="fr">
                <a:solidFill>
                  <a:schemeClr val="dk1"/>
                </a:solidFill>
              </a:rPr>
              <a:t> contribute to unauthorized access, posing a serious security concern.</a:t>
            </a:r>
            <a:endParaRPr>
              <a:solidFill>
                <a:schemeClr val="dk1"/>
              </a:solidFill>
            </a:endParaRPr>
          </a:p>
          <a:p>
            <a:pPr indent="-228600" lvl="0" marL="685800" rtl="0" algn="just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">
                <a:solidFill>
                  <a:schemeClr val="dk1"/>
                </a:solidFill>
              </a:rPr>
              <a:t>·</a:t>
            </a:r>
            <a:r>
              <a:rPr lang="fr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r>
              <a:rPr b="1" lang="fr">
                <a:solidFill>
                  <a:schemeClr val="dk1"/>
                </a:solidFill>
              </a:rPr>
              <a:t>Overlapping and conflicting policies</a:t>
            </a:r>
            <a:r>
              <a:rPr lang="fr">
                <a:solidFill>
                  <a:schemeClr val="dk1"/>
                </a:solidFill>
              </a:rPr>
              <a:t> further hinder effective security management, creating potential gaps in the Defense against cyber threats.</a:t>
            </a:r>
            <a:endParaRPr>
              <a:solidFill>
                <a:schemeClr val="dk1"/>
              </a:solidFill>
            </a:endParaRPr>
          </a:p>
          <a:p>
            <a:pPr indent="-228600" lvl="0" marL="685800" rtl="0" algn="just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">
                <a:solidFill>
                  <a:schemeClr val="dk1"/>
                </a:solidFill>
              </a:rPr>
              <a:t>·</a:t>
            </a:r>
            <a:r>
              <a:rPr lang="fr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r>
              <a:rPr lang="fr">
                <a:solidFill>
                  <a:schemeClr val="dk1"/>
                </a:solidFill>
              </a:rPr>
              <a:t>In the realm of application control and web access, inadequate measures lead to a </a:t>
            </a:r>
            <a:r>
              <a:rPr b="1" lang="fr">
                <a:solidFill>
                  <a:schemeClr val="dk1"/>
                </a:solidFill>
              </a:rPr>
              <a:t>lack of control over application usage</a:t>
            </a:r>
            <a:r>
              <a:rPr lang="fr">
                <a:solidFill>
                  <a:schemeClr val="dk1"/>
                </a:solidFill>
              </a:rPr>
              <a:t>, exposing the organization to security breaches.</a:t>
            </a:r>
            <a:endParaRPr>
              <a:solidFill>
                <a:schemeClr val="dk1"/>
              </a:solidFill>
            </a:endParaRPr>
          </a:p>
          <a:p>
            <a:pPr indent="-228600" lvl="0" marL="685800" rtl="0" algn="just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">
                <a:solidFill>
                  <a:schemeClr val="dk1"/>
                </a:solidFill>
              </a:rPr>
              <a:t>·</a:t>
            </a:r>
            <a:r>
              <a:rPr lang="fr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r>
              <a:rPr lang="fr">
                <a:solidFill>
                  <a:schemeClr val="dk1"/>
                </a:solidFill>
              </a:rPr>
              <a:t>The Intrusion Prevention System (IPS) </a:t>
            </a:r>
            <a:r>
              <a:rPr b="1" lang="fr">
                <a:solidFill>
                  <a:schemeClr val="dk1"/>
                </a:solidFill>
              </a:rPr>
              <a:t>rules are outdated</a:t>
            </a:r>
            <a:r>
              <a:rPr lang="fr">
                <a:solidFill>
                  <a:schemeClr val="dk1"/>
                </a:solidFill>
              </a:rPr>
              <a:t>, diminishing its effectiveness in preventing emerging threats.</a:t>
            </a:r>
            <a:endParaRPr>
              <a:solidFill>
                <a:schemeClr val="dk1"/>
              </a:solidFill>
            </a:endParaRPr>
          </a:p>
          <a:p>
            <a:pPr indent="-228600" lvl="0" marL="685800" rtl="0" algn="just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fr">
                <a:solidFill>
                  <a:schemeClr val="dk1"/>
                </a:solidFill>
              </a:rPr>
              <a:t>·</a:t>
            </a:r>
            <a:r>
              <a:rPr lang="fr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r>
              <a:rPr lang="fr">
                <a:solidFill>
                  <a:schemeClr val="dk1"/>
                </a:solidFill>
              </a:rPr>
              <a:t>Lastly, the existing security infrastructure falls short in addressing the </a:t>
            </a:r>
            <a:r>
              <a:rPr b="1" lang="fr">
                <a:solidFill>
                  <a:schemeClr val="dk1"/>
                </a:solidFill>
              </a:rPr>
              <a:t>unique challenges posed by IoT devices</a:t>
            </a:r>
            <a:r>
              <a:rPr lang="fr">
                <a:solidFill>
                  <a:schemeClr val="dk1"/>
                </a:solidFill>
              </a:rPr>
              <a:t>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2cfb52ba47d_0_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2cfb52ba47d_0_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2cffc42464b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2cffc42464b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2cfb52ba47d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2cfb52ba47d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2cfc06a36a3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2cfc06a36a3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2cfc06a36a3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2cfc06a36a3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2cfab35a4ba_0_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2cfab35a4ba_0_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2cfc06a36a3_0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2cfc06a36a3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2cfb52ba47d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2cfb52ba47d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2cfb52ba47d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2cfb52ba47d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2cfc06a36a3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2cfc06a36a3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2cfb52ba47d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2cfb52ba47d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2cfab35a4ba_0_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2cfab35a4ba_0_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2cffc42464b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2cffc42464b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2cfb52ba47d_0_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2cfb52ba47d_0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2cffc42464b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2cffc42464b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2cffc42464b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2cffc42464b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4350279" y="2855377"/>
            <a:ext cx="443589" cy="105632"/>
            <a:chOff x="4137525" y="2915950"/>
            <a:chExt cx="869100" cy="207000"/>
          </a:xfrm>
        </p:grpSpPr>
        <p:sp>
          <p:nvSpPr>
            <p:cNvPr id="11" name="Google Shape;11;p2"/>
            <p:cNvSpPr/>
            <p:nvPr/>
          </p:nvSpPr>
          <p:spPr>
            <a:xfrm>
              <a:off x="446857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47996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41375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" name="Google Shape;14;p2"/>
          <p:cNvSpPr txBox="1"/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swald"/>
              <a:buNone/>
              <a:defRPr sz="21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255275"/>
            <a:ext cx="8520600" cy="1890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lat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Average"/>
              <a:buChar char="●"/>
              <a:defRPr sz="18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lvl="1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lvl="2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lvl="3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lvl="4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lvl="5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lvl="6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lvl="7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lvl="8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mailto:2325639@student.uwtsd.ac.uk" TargetMode="External"/><Relationship Id="rId4" Type="http://schemas.openxmlformats.org/officeDocument/2006/relationships/hyperlink" Target="mailto:thibautm@live.fr" TargetMode="Externa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Relationship Id="rId4" Type="http://schemas.openxmlformats.org/officeDocument/2006/relationships/image" Target="../media/image1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5.png"/><Relationship Id="rId4" Type="http://schemas.openxmlformats.org/officeDocument/2006/relationships/image" Target="../media/image1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.png"/><Relationship Id="rId4" Type="http://schemas.openxmlformats.org/officeDocument/2006/relationships/image" Target="../media/image1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9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3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youtu.be/pjPYheNCncE" TargetMode="External"/><Relationship Id="rId4" Type="http://schemas.openxmlformats.org/officeDocument/2006/relationships/hyperlink" Target="https://youtu.be/EEzY_P8Qydw" TargetMode="Externa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/>
          <p:nvPr>
            <p:ph type="ctrTitle"/>
          </p:nvPr>
        </p:nvSpPr>
        <p:spPr>
          <a:xfrm>
            <a:off x="570508" y="437500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Network Security final report</a:t>
            </a:r>
            <a:endParaRPr/>
          </a:p>
        </p:txBody>
      </p:sp>
      <p:sp>
        <p:nvSpPr>
          <p:cNvPr id="60" name="Google Shape;60;p13"/>
          <p:cNvSpPr txBox="1"/>
          <p:nvPr>
            <p:ph idx="1" type="subTitle"/>
          </p:nvPr>
        </p:nvSpPr>
        <p:spPr>
          <a:xfrm>
            <a:off x="671250" y="3174874"/>
            <a:ext cx="7801500" cy="143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Thibaut Moinecourt 2325639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" u="sng">
                <a:solidFill>
                  <a:schemeClr val="hlink"/>
                </a:solidFill>
                <a:hlinkClick r:id="rId3"/>
              </a:rPr>
              <a:t>2325639@student.uwtsd.ac.uk</a:t>
            </a:r>
            <a:r>
              <a:rPr lang="fr"/>
              <a:t> or </a:t>
            </a:r>
            <a:r>
              <a:rPr lang="fr" u="sng">
                <a:solidFill>
                  <a:schemeClr val="hlink"/>
                </a:solidFill>
                <a:hlinkClick r:id="rId4"/>
              </a:rPr>
              <a:t>thibautm@live.fr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ISEP 2024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Table of content</a:t>
            </a:r>
            <a:endParaRPr/>
          </a:p>
        </p:txBody>
      </p:sp>
      <p:sp>
        <p:nvSpPr>
          <p:cNvPr id="66" name="Google Shape;66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fr"/>
              <a:t>Introduction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fr"/>
              <a:t>Checkpoint Security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fr"/>
              <a:t>Demo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fr"/>
              <a:t>Future improvements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fr"/>
              <a:t>Personal reflexion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fr"/>
              <a:t>Conclusion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/>
          <p:nvPr>
            <p:ph type="ctrTitle"/>
          </p:nvPr>
        </p:nvSpPr>
        <p:spPr>
          <a:xfrm>
            <a:off x="671258" y="-306075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Initial topology</a:t>
            </a:r>
            <a:endParaRPr/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66950" y="1290175"/>
            <a:ext cx="4810100" cy="3355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Introduction context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Irregular security audit and controls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Overlapping and conflicting policies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Single points of failures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lack of control over application usage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Inconsistencies and errors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IPS rules outdated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Challenges with IoT devices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User’s roles </a:t>
            </a:r>
            <a:r>
              <a:rPr lang="fr"/>
              <a:t>and</a:t>
            </a:r>
            <a:r>
              <a:rPr lang="fr"/>
              <a:t> permissions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Licensing structure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/>
          <p:nvPr>
            <p:ph type="title"/>
          </p:nvPr>
        </p:nvSpPr>
        <p:spPr>
          <a:xfrm>
            <a:off x="311700" y="10084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fr" sz="3500"/>
              <a:t>Checkpoint security</a:t>
            </a:r>
            <a:endParaRPr sz="3500"/>
          </a:p>
        </p:txBody>
      </p:sp>
      <p:pic>
        <p:nvPicPr>
          <p:cNvPr id="84" name="Google Shape;84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99012" y="2292450"/>
            <a:ext cx="4745975" cy="2263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Implementation</a:t>
            </a:r>
            <a:endParaRPr/>
          </a:p>
        </p:txBody>
      </p:sp>
      <p:sp>
        <p:nvSpPr>
          <p:cNvPr id="90" name="Google Shape;90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Goals : 	</a:t>
            </a:r>
            <a:endParaRPr/>
          </a:p>
          <a:p>
            <a:pPr indent="45720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"/>
              <a:t>Resolve the company problems using only one solution</a:t>
            </a:r>
            <a:endParaRPr/>
          </a:p>
          <a:p>
            <a:pPr indent="45720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"/>
              <a:t>		Provide the company a secure environment with centralized management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"/>
              <a:t>		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"/>
              <a:t>		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fr"/>
              <a:t>		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Lab 2.A Primary security management server</a:t>
            </a:r>
            <a:endParaRPr/>
          </a:p>
        </p:txBody>
      </p:sp>
      <p:pic>
        <p:nvPicPr>
          <p:cNvPr id="96" name="Google Shape;96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44650" y="924325"/>
            <a:ext cx="7254701" cy="4080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0"/>
          <p:cNvSpPr txBox="1"/>
          <p:nvPr>
            <p:ph type="title"/>
          </p:nvPr>
        </p:nvSpPr>
        <p:spPr>
          <a:xfrm>
            <a:off x="311700" y="4091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Lab 2.B A-GW configuration</a:t>
            </a:r>
            <a:endParaRPr/>
          </a:p>
        </p:txBody>
      </p:sp>
      <p:pic>
        <p:nvPicPr>
          <p:cNvPr id="102" name="Google Shape;102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08338" y="981825"/>
            <a:ext cx="7327325" cy="41216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Lab 2.C Object configuration</a:t>
            </a:r>
            <a:endParaRPr/>
          </a:p>
        </p:txBody>
      </p:sp>
      <p:pic>
        <p:nvPicPr>
          <p:cNvPr id="108" name="Google Shape;108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328975"/>
            <a:ext cx="4572001" cy="290158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65900" y="1328975"/>
            <a:ext cx="4478100" cy="2857385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21"/>
          <p:cNvSpPr txBox="1"/>
          <p:nvPr/>
        </p:nvSpPr>
        <p:spPr>
          <a:xfrm>
            <a:off x="668075" y="4317375"/>
            <a:ext cx="2421000" cy="46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 sz="18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rPr>
              <a:t>General properties</a:t>
            </a:r>
            <a:endParaRPr sz="1800">
              <a:solidFill>
                <a:schemeClr val="accent3"/>
              </a:solidFill>
              <a:latin typeface="Average"/>
              <a:ea typeface="Average"/>
              <a:cs typeface="Average"/>
              <a:sym typeface="Average"/>
            </a:endParaRPr>
          </a:p>
        </p:txBody>
      </p:sp>
      <p:sp>
        <p:nvSpPr>
          <p:cNvPr id="111" name="Google Shape;111;p21"/>
          <p:cNvSpPr txBox="1"/>
          <p:nvPr/>
        </p:nvSpPr>
        <p:spPr>
          <a:xfrm>
            <a:off x="5473950" y="4396400"/>
            <a:ext cx="2837700" cy="40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 sz="18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rPr>
              <a:t>Nat settings</a:t>
            </a:r>
            <a:endParaRPr sz="1800">
              <a:solidFill>
                <a:schemeClr val="accent3"/>
              </a:solidFill>
              <a:latin typeface="Average"/>
              <a:ea typeface="Average"/>
              <a:cs typeface="Average"/>
              <a:sym typeface="Averag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Lab 3.A Enabling SIC</a:t>
            </a:r>
            <a:endParaRPr/>
          </a:p>
        </p:txBody>
      </p:sp>
      <p:pic>
        <p:nvPicPr>
          <p:cNvPr id="117" name="Google Shape;117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03001" y="1017713"/>
            <a:ext cx="6537998" cy="41385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Lab 3.B Managing access</a:t>
            </a:r>
            <a:endParaRPr/>
          </a:p>
        </p:txBody>
      </p:sp>
      <p:pic>
        <p:nvPicPr>
          <p:cNvPr id="123" name="Google Shape;123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197175"/>
            <a:ext cx="5934499" cy="382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34500" y="1197175"/>
            <a:ext cx="3699602" cy="23515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Lab 4.A Managing licenses</a:t>
            </a:r>
            <a:endParaRPr/>
          </a:p>
        </p:txBody>
      </p:sp>
      <p:pic>
        <p:nvPicPr>
          <p:cNvPr id="130" name="Google Shape;130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37225" y="1017725"/>
            <a:ext cx="6470249" cy="41206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Lab 5 Creating a security policy</a:t>
            </a:r>
            <a:endParaRPr/>
          </a:p>
        </p:txBody>
      </p:sp>
      <p:pic>
        <p:nvPicPr>
          <p:cNvPr id="136" name="Google Shape;136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695" y="1397012"/>
            <a:ext cx="4731425" cy="30135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72045" y="1610288"/>
            <a:ext cx="4062081" cy="25869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Google Shape;142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11826" y="659600"/>
            <a:ext cx="6920349" cy="4402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Lab 6 Policy layers</a:t>
            </a:r>
            <a:endParaRPr/>
          </a:p>
        </p:txBody>
      </p:sp>
      <p:pic>
        <p:nvPicPr>
          <p:cNvPr id="148" name="Google Shape;148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33963" y="1152475"/>
            <a:ext cx="5676077" cy="31928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Demos</a:t>
            </a:r>
            <a:endParaRPr/>
          </a:p>
        </p:txBody>
      </p:sp>
      <p:sp>
        <p:nvSpPr>
          <p:cNvPr id="154" name="Google Shape;154;p2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Licenses : </a:t>
            </a:r>
            <a:r>
              <a:rPr lang="fr" u="sng">
                <a:solidFill>
                  <a:schemeClr val="hlink"/>
                </a:solidFill>
                <a:hlinkClick r:id="rId3"/>
              </a:rPr>
              <a:t>https://youtu.be/pjPYheNCncE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fr"/>
              <a:t>Roles : </a:t>
            </a:r>
            <a:r>
              <a:rPr lang="fr" u="sng">
                <a:solidFill>
                  <a:schemeClr val="hlink"/>
                </a:solidFill>
                <a:hlinkClick r:id="rId4"/>
              </a:rPr>
              <a:t>https://youtu.be/EEzY_P8Qydw</a:t>
            </a:r>
            <a:r>
              <a:rPr lang="fr"/>
              <a:t> 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Outcome</a:t>
            </a:r>
            <a:endParaRPr/>
          </a:p>
        </p:txBody>
      </p:sp>
      <p:sp>
        <p:nvSpPr>
          <p:cNvPr id="160" name="Google Shape;160;p2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Installed Checkpoint, management of the alpha site.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fr"/>
              <a:t>Creation of different policies, license management, 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3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Future improvements</a:t>
            </a:r>
            <a:endParaRPr/>
          </a:p>
        </p:txBody>
      </p:sp>
      <p:sp>
        <p:nvSpPr>
          <p:cNvPr id="166" name="Google Shape;166;p3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Implementing MFA</a:t>
            </a:r>
            <a:br>
              <a:rPr lang="fr"/>
            </a:b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Stick to the principle of least </a:t>
            </a:r>
            <a:r>
              <a:rPr lang="fr"/>
              <a:t>privilege</a:t>
            </a:r>
            <a:br>
              <a:rPr lang="fr"/>
            </a:b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Start doing an access review</a:t>
            </a:r>
            <a:br>
              <a:rPr lang="fr"/>
            </a:b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Start doing a Disaster Recovery Plan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3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fr"/>
              <a:t>Personal reflexion</a:t>
            </a:r>
            <a:endParaRPr/>
          </a:p>
        </p:txBody>
      </p:sp>
      <p:sp>
        <p:nvSpPr>
          <p:cNvPr id="172" name="Google Shape;172;p3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Get to know Checkpoint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Great documentation, but practically hard to implement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-"/>
            </a:pPr>
            <a:r>
              <a:rPr lang="fr"/>
              <a:t>Highlighting the needs in the network security field, and good practices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32"/>
          <p:cNvSpPr txBox="1"/>
          <p:nvPr>
            <p:ph type="title"/>
          </p:nvPr>
        </p:nvSpPr>
        <p:spPr>
          <a:xfrm>
            <a:off x="311700" y="19684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fr" sz="3600"/>
              <a:t>Conclusion</a:t>
            </a:r>
            <a:endParaRPr sz="3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late">
  <a:themeElements>
    <a:clrScheme name="Slate">
      <a:dk1>
        <a:srgbClr val="FFFFFF"/>
      </a:dk1>
      <a:lt1>
        <a:srgbClr val="37474F"/>
      </a:lt1>
      <a:dk2>
        <a:srgbClr val="9E9E9E"/>
      </a:dk2>
      <a:lt2>
        <a:srgbClr val="E0E0E0"/>
      </a:lt2>
      <a:accent1>
        <a:srgbClr val="616161"/>
      </a:accent1>
      <a:accent2>
        <a:srgbClr val="78909C"/>
      </a:accent2>
      <a:accent3>
        <a:srgbClr val="CACACA"/>
      </a:accent3>
      <a:accent4>
        <a:srgbClr val="64FFDA"/>
      </a:accent4>
      <a:accent5>
        <a:srgbClr val="FFD966"/>
      </a:accent5>
      <a:accent6>
        <a:srgbClr val="F5F5F5"/>
      </a:accent6>
      <a:hlink>
        <a:srgbClr val="FFD966"/>
      </a:hlink>
      <a:folHlink>
        <a:srgbClr val="FFD9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