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24"/>
  </p:notesMasterIdLst>
  <p:sldIdLst>
    <p:sldId id="256" r:id="rId2"/>
    <p:sldId id="257" r:id="rId3"/>
    <p:sldId id="272" r:id="rId4"/>
    <p:sldId id="259" r:id="rId5"/>
    <p:sldId id="262" r:id="rId6"/>
    <p:sldId id="265" r:id="rId7"/>
    <p:sldId id="271" r:id="rId8"/>
    <p:sldId id="269" r:id="rId9"/>
    <p:sldId id="263" r:id="rId10"/>
    <p:sldId id="274" r:id="rId11"/>
    <p:sldId id="267" r:id="rId12"/>
    <p:sldId id="270" r:id="rId13"/>
    <p:sldId id="264" r:id="rId14"/>
    <p:sldId id="279" r:id="rId15"/>
    <p:sldId id="281" r:id="rId16"/>
    <p:sldId id="282" r:id="rId17"/>
    <p:sldId id="283" r:id="rId18"/>
    <p:sldId id="284" r:id="rId19"/>
    <p:sldId id="285" r:id="rId20"/>
    <p:sldId id="287" r:id="rId21"/>
    <p:sldId id="308" r:id="rId22"/>
    <p:sldId id="286" r:id="rId23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79284"/>
  </p:normalViewPr>
  <p:slideViewPr>
    <p:cSldViewPr snapToGrid="0" snapToObjects="1">
      <p:cViewPr varScale="1">
        <p:scale>
          <a:sx n="70" d="100"/>
          <a:sy n="70" d="100"/>
        </p:scale>
        <p:origin x="6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4066F-39A8-274D-A3EE-3C0B5F3E708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8D6AD8-D0DE-3C46-A8CC-7CE5706BF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94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830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752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8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340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135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03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375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495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11/10/2022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485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8070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016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632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830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9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2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.ainsworth@uwtsd.ac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rZfAsbhfL_Y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ebel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blackboard&#10;&#10;Description automatically generated">
            <a:extLst>
              <a:ext uri="{FF2B5EF4-FFF2-40B4-BE49-F238E27FC236}">
                <a16:creationId xmlns:a16="http://schemas.microsoft.com/office/drawing/2014/main" id="{829920AD-9465-4A5F-9F75-EA084E8B73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208" b="4737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D70E6-4EDB-CA45-AF35-3423746BAF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GB" sz="6000" cap="none" spc="0" dirty="0"/>
              <a:t>Principles of Learning and Teaching: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0E5C6-D5D2-7640-B6FF-6622DA1C10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+mj-lt"/>
              </a:rPr>
              <a:t>Sue Ainsworth            </a:t>
            </a:r>
            <a:r>
              <a:rPr lang="en-GB" sz="2400" dirty="0">
                <a:latin typeface="+mj-lt"/>
                <a:hlinkClick r:id="rId3"/>
              </a:rPr>
              <a:t>s.ainsworth@uwtsd.ac.uk</a:t>
            </a:r>
            <a:r>
              <a:rPr lang="en-GB" sz="2400" dirty="0">
                <a:latin typeface="+mj-lt"/>
              </a:rPr>
              <a:t>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812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4176E-3E5F-4E17-B4C6-D8C842E44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1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1C430-9FBE-425C-8443-2AC2FE99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365782"/>
            <a:ext cx="10058400" cy="384962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b="1" dirty="0"/>
              <a:t>Behaviourism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Skinner: Operant Conditioning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Pavlov: Classical Conditioning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b="1" dirty="0"/>
              <a:t>Constructivism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Piaget: Cognitive Development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4323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8B60C-94DC-4DE4-8EF3-ED06BF0C1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84864-3FAD-4C7C-BA33-3D1C645E3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Constructivism – Froebel’s theory of play</a:t>
            </a:r>
          </a:p>
          <a:p>
            <a:r>
              <a:rPr lang="en-GB" sz="2800" dirty="0"/>
              <a:t>Constructivism – Jerome Bruner and his theory of Cognitive Development</a:t>
            </a:r>
          </a:p>
          <a:p>
            <a:endParaRPr lang="en-GB" sz="2800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883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239EC-54E4-8541-94F8-C9F9CE060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Who is Friedrich Froebel?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831E8-0CD1-7F43-8DC3-D512998169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Born in Germany in 1782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Laid the foundation of contemporary education based on the view that children have unique skills and needs. 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Founder of the first nursey school and kindergarten.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Predominant theorist of his day 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Significant thinker and influence on early childhood today. </a:t>
            </a:r>
          </a:p>
          <a:p>
            <a:pPr marL="0" indent="0">
              <a:lnSpc>
                <a:spcPct val="100000"/>
              </a:lnSpc>
              <a:buNone/>
            </a:pPr>
            <a:endParaRPr lang="en-GB" i="0" dirty="0">
              <a:effectLst/>
            </a:endParaRPr>
          </a:p>
          <a:p>
            <a:pPr marL="0" indent="0" algn="r">
              <a:lnSpc>
                <a:spcPct val="100000"/>
              </a:lnSpc>
              <a:buNone/>
            </a:pPr>
            <a:r>
              <a:rPr lang="en-GB" sz="1400" i="0" dirty="0">
                <a:effectLst/>
              </a:rPr>
              <a:t>                    (David, </a:t>
            </a:r>
            <a:r>
              <a:rPr lang="en-GB" sz="1400" i="0" dirty="0" err="1">
                <a:effectLst/>
              </a:rPr>
              <a:t>Goouch</a:t>
            </a:r>
            <a:r>
              <a:rPr lang="en-GB" sz="1400" i="0" dirty="0">
                <a:effectLst/>
              </a:rPr>
              <a:t>, and Powell, 2016)</a:t>
            </a:r>
            <a:endParaRPr lang="en-GB" sz="1400" dirty="0"/>
          </a:p>
        </p:txBody>
      </p:sp>
      <p:pic>
        <p:nvPicPr>
          <p:cNvPr id="4" name="Picture 2" descr="Friedrich Fröbel - Wikipedia">
            <a:extLst>
              <a:ext uri="{FF2B5EF4-FFF2-40B4-BE49-F238E27FC236}">
                <a16:creationId xmlns:a16="http://schemas.microsoft.com/office/drawing/2014/main" id="{0473A779-5819-52E4-085C-4494BD3E50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09" b="22871"/>
          <a:stretch/>
        </p:blipFill>
        <p:spPr bwMode="auto">
          <a:xfrm>
            <a:off x="6461760" y="2103120"/>
            <a:ext cx="4663440" cy="374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348634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97731-9238-D240-A14F-F5B153C9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dirty="0"/>
              <a:t>Froebel’s </a:t>
            </a:r>
            <a:br>
              <a:rPr lang="en-GB" sz="6000" dirty="0"/>
            </a:br>
            <a:r>
              <a:rPr lang="en-GB" sz="6000" dirty="0"/>
              <a:t>Kindergarten Philosophy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64C9C-453E-AB42-9DB4-FF7590B01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Known for his kindergarten (a German word for ‘garden of children’)</a:t>
            </a:r>
          </a:p>
          <a:p>
            <a:r>
              <a:rPr lang="en-GB" sz="2400" dirty="0"/>
              <a:t>   As a cooperative agent, the teacher simulates and encourages the process of     learning through opportunities for spontaneous and self-initiated activities.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Defines kindergarten as ‘the home of future generations’, teachers as ‘gardeners’ and students as ‘plants that a grown by teachers’.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Purpose in establishing the kindergarten was to ‘raise free people, who think and take action’.</a:t>
            </a:r>
          </a:p>
          <a:p>
            <a:pPr marL="0" indent="0" algn="r">
              <a:buNone/>
            </a:pPr>
            <a:r>
              <a:rPr lang="en-GB" i="0" dirty="0">
                <a:effectLst/>
              </a:rPr>
              <a:t>(David, </a:t>
            </a:r>
            <a:r>
              <a:rPr lang="en-GB" i="0" dirty="0" err="1">
                <a:effectLst/>
              </a:rPr>
              <a:t>Goouch</a:t>
            </a:r>
            <a:r>
              <a:rPr lang="en-GB" i="0" dirty="0">
                <a:effectLst/>
              </a:rPr>
              <a:t>, and Powell, 2016, p.34)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5810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CB8-E8D5-3F40-8040-CC09109E3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through 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2CDD4-D7E5-154F-B2D2-77E0BCE8CE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Play at the heart of the curriculum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As the child expresses himself/herself during play, their self-awareness changes and develops.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Play is not only a form of learning but also their work.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pPr marL="0" indent="0" algn="r">
              <a:buNone/>
            </a:pPr>
            <a:r>
              <a:rPr lang="en-GB" i="0" dirty="0">
                <a:effectLst/>
              </a:rPr>
              <a:t>(David, </a:t>
            </a:r>
            <a:r>
              <a:rPr lang="en-GB" i="0" dirty="0" err="1">
                <a:effectLst/>
              </a:rPr>
              <a:t>Goouch</a:t>
            </a:r>
            <a:r>
              <a:rPr lang="en-GB" i="0" dirty="0">
                <a:effectLst/>
              </a:rPr>
              <a:t>, and Powell,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341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0F5A6-C0D0-2140-AF4D-081665372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219" y="1902382"/>
            <a:ext cx="6646126" cy="3966985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4800" dirty="0"/>
              <a:t>‘Play is the highest expression of human development in childhood, for it alone is the free expression of what is in a child’s soul’ </a:t>
            </a:r>
          </a:p>
          <a:p>
            <a:pPr marL="0" indent="0" algn="r">
              <a:buNone/>
            </a:pPr>
            <a:r>
              <a:rPr lang="en-GB" sz="1600" dirty="0"/>
              <a:t>Froebel (1832) cited in </a:t>
            </a:r>
            <a:r>
              <a:rPr lang="en-GB" sz="1600" i="0" dirty="0">
                <a:effectLst/>
              </a:rPr>
              <a:t>David, </a:t>
            </a:r>
            <a:r>
              <a:rPr lang="en-GB" sz="1600" i="0" dirty="0" err="1">
                <a:effectLst/>
              </a:rPr>
              <a:t>Goouch</a:t>
            </a:r>
            <a:r>
              <a:rPr lang="en-GB" sz="1600" i="0" dirty="0">
                <a:effectLst/>
              </a:rPr>
              <a:t>, and Powell, 2016, p.41)</a:t>
            </a:r>
            <a:endParaRPr lang="en-GB" sz="1600" dirty="0"/>
          </a:p>
          <a:p>
            <a:pPr algn="ctr"/>
            <a:endParaRPr lang="en-GB" sz="4800" dirty="0"/>
          </a:p>
        </p:txBody>
      </p:sp>
      <p:pic>
        <p:nvPicPr>
          <p:cNvPr id="1026" name="Picture 2" descr="Friedrich Fröbel - Wikipedia">
            <a:extLst>
              <a:ext uri="{FF2B5EF4-FFF2-40B4-BE49-F238E27FC236}">
                <a16:creationId xmlns:a16="http://schemas.microsoft.com/office/drawing/2014/main" id="{055D8EDF-23D1-B448-8E3B-B608A4AA06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75781" y="1144460"/>
            <a:ext cx="3299844" cy="4479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034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8E252-CF28-D040-85AC-CD404915F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parents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2BA63-CBB3-564A-840C-B3A018182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Importance of supporting family life and educating humanity,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Parents to play an active role in their children’s lives.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Children must be raised with respect and interest, and adults must know when to intervene to support their learning.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Relationships between teachers and parents are as important as the one between parents and children.</a:t>
            </a:r>
          </a:p>
          <a:p>
            <a:pPr marL="0" indent="0" algn="r">
              <a:buNone/>
            </a:pPr>
            <a:endParaRPr lang="en-GB" i="0" dirty="0">
              <a:effectLst/>
            </a:endParaRPr>
          </a:p>
          <a:p>
            <a:pPr marL="0" indent="0" algn="r">
              <a:buNone/>
            </a:pPr>
            <a:r>
              <a:rPr lang="en-GB" sz="1200" i="0" dirty="0">
                <a:effectLst/>
              </a:rPr>
              <a:t>(David, </a:t>
            </a:r>
            <a:r>
              <a:rPr lang="en-GB" sz="1200" i="0" dirty="0" err="1">
                <a:effectLst/>
              </a:rPr>
              <a:t>Goouch</a:t>
            </a:r>
            <a:r>
              <a:rPr lang="en-GB" sz="1200" i="0" dirty="0">
                <a:effectLst/>
              </a:rPr>
              <a:t>, and Powell, 2016)</a:t>
            </a:r>
            <a:endParaRPr lang="en-GB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2499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29270-0EC7-014F-8EC7-6C8D8033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6000" dirty="0"/>
            </a:br>
            <a:r>
              <a:rPr lang="en-GB" sz="6000" dirty="0"/>
              <a:t> Religious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97DB5-EFDF-AE43-BB85-DBC71B47D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600" dirty="0"/>
              <a:t>In the Education of Man (1826) Froebel stated:</a:t>
            </a:r>
          </a:p>
          <a:p>
            <a:pPr marL="0" indent="0">
              <a:buNone/>
            </a:pPr>
            <a:endParaRPr lang="en-GB" sz="3600" dirty="0"/>
          </a:p>
          <a:p>
            <a:pPr marL="685800" lvl="1" indent="-457200"/>
            <a:r>
              <a:rPr lang="en-GB" sz="3200" dirty="0"/>
              <a:t>All existence originates in and with God. </a:t>
            </a:r>
          </a:p>
          <a:p>
            <a:pPr marL="685800" lvl="1" indent="-457200"/>
            <a:r>
              <a:rPr lang="en-GB" sz="3200" dirty="0"/>
              <a:t>Humans possess an inherent spiritual essence that is the vitalising life force that causes development.</a:t>
            </a:r>
          </a:p>
          <a:p>
            <a:pPr marL="685800" lvl="1" indent="-457200"/>
            <a:r>
              <a:rPr lang="en-GB" sz="3200" dirty="0"/>
              <a:t>All humans and ideas are interconnected parts of a higher ordered and systematic universe.</a:t>
            </a:r>
          </a:p>
          <a:p>
            <a:pPr lvl="1" indent="0">
              <a:buNone/>
            </a:pPr>
            <a:endParaRPr lang="en-GB" sz="3200" dirty="0"/>
          </a:p>
          <a:p>
            <a:pPr lvl="1" indent="0" algn="r">
              <a:buNone/>
            </a:pPr>
            <a:r>
              <a:rPr lang="en-GB" sz="1600" i="0" dirty="0">
                <a:effectLst/>
              </a:rPr>
              <a:t>(David, </a:t>
            </a:r>
            <a:r>
              <a:rPr lang="en-GB" sz="1600" i="0" dirty="0" err="1">
                <a:effectLst/>
              </a:rPr>
              <a:t>Goouch</a:t>
            </a:r>
            <a:r>
              <a:rPr lang="en-GB" sz="1600" i="0" dirty="0">
                <a:effectLst/>
              </a:rPr>
              <a:t>, and Powell, 2016)</a:t>
            </a:r>
            <a:endParaRPr lang="en-GB" sz="1600" dirty="0"/>
          </a:p>
          <a:p>
            <a:pPr lvl="1" indent="0">
              <a:buNone/>
            </a:pPr>
            <a:r>
              <a:rPr lang="en-GB" sz="3200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728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A6FD9-F4FA-8C43-B14F-1841023B7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devastation of Froebel’s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0E177-3E37-CC4E-910D-903CE7684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Young educators came to learn from Froebel. Many opened their own kindergartens in Germany.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After the German revolution in 1849 the government decided that women were forbidden to be politically active. Women running kindergartens were seen as problematic.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Saw his life’s work diminish and children’s development disrupted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State of depression and died in 1850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128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6C3A0-DC18-3D4F-ACB4-F5790A1C1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Froebel’s Influence on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C5EE7-510F-704C-A6B1-E5C442247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726" y="1839951"/>
            <a:ext cx="10333074" cy="4077069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In contrast to traditional education, Froebel was against memorisation.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Believed children should develop themselves through their own activities to grow up as free thinking individuals.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Influenced education and theorists in Europe and America, e.g. Rudolph Steiner and Maria Montessori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The use of symbols , e.g. on wooden blocks, numbers and word games, drawing, singing, dancing and nature study.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Importance of relationship between schools, parents and their communities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868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44DF6-5F02-9943-84D0-41EA65886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11BC0-2E4A-8F48-8949-522BE7E7B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Kindergarten recognised as important to children’s development.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Forest Schools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Foundation Phase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Rights Respecting Schools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Any others……..</a:t>
            </a:r>
          </a:p>
          <a:p>
            <a:pPr marL="0" indent="0">
              <a:buNone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78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A84F3-CE64-43EF-BABF-8DFD63BC3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82" y="629580"/>
            <a:ext cx="10058400" cy="1371600"/>
          </a:xfrm>
        </p:spPr>
        <p:txBody>
          <a:bodyPr/>
          <a:lstStyle/>
          <a:p>
            <a:r>
              <a:rPr lang="en-GB" b="1" dirty="0"/>
              <a:t>Jerome Bruner 1915-2016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9625F-DBD4-4BD1-8E8A-5E27EDF7B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382" y="1961581"/>
            <a:ext cx="8508521" cy="420464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3600" dirty="0"/>
              <a:t>American psychologist and educationist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Significant contribution to cognitive learning theory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GB" sz="3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ork linked to constructivism.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D86B49-B172-44F2-B302-9CDDD7A90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9158" y="2199921"/>
            <a:ext cx="3009759" cy="4306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F2A058-9777-4B34-B720-81112AEC018A}"/>
              </a:ext>
            </a:extLst>
          </p:cNvPr>
          <p:cNvSpPr txBox="1"/>
          <p:nvPr/>
        </p:nvSpPr>
        <p:spPr>
          <a:xfrm>
            <a:off x="684382" y="585908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672875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A16CD-BF80-4689-B89D-104050A74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Jerome Bruner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9D36B-F3A7-4415-8D2D-4FDC55417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 are active learners and they construct ideas based on existing knowledge.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 solve problems by building upon concepts that they already know from real world applications.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chool work should focus on guiding children through self discovery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AB1C48-1F2F-45BC-86C7-C90C53B4B923}"/>
              </a:ext>
            </a:extLst>
          </p:cNvPr>
          <p:cNvSpPr txBox="1"/>
          <p:nvPr/>
        </p:nvSpPr>
        <p:spPr>
          <a:xfrm>
            <a:off x="711200" y="585700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   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38571048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FB000-699D-494F-910A-EB0411DD5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Bruner’s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BD31E-759C-4603-AB1D-9B0C29357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Based on 3 main concepts:</a:t>
            </a:r>
          </a:p>
          <a:p>
            <a:pPr marL="0" indent="0">
              <a:buNone/>
            </a:pPr>
            <a:endParaRPr lang="en-GB" sz="3600" dirty="0"/>
          </a:p>
          <a:p>
            <a:pPr lvl="1"/>
            <a:r>
              <a:rPr lang="en-GB" sz="3600" dirty="0"/>
              <a:t>Intellectual Development</a:t>
            </a:r>
          </a:p>
          <a:p>
            <a:pPr lvl="1"/>
            <a:r>
              <a:rPr lang="en-GB" sz="3600" dirty="0"/>
              <a:t>Act of Learning / Discovery</a:t>
            </a:r>
          </a:p>
          <a:p>
            <a:pPr lvl="1"/>
            <a:r>
              <a:rPr lang="en-GB" sz="3600" dirty="0"/>
              <a:t>Spiral Curriculum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578C82-33A3-46FD-AFBA-594BE794AB83}"/>
              </a:ext>
            </a:extLst>
          </p:cNvPr>
          <p:cNvSpPr txBox="1"/>
          <p:nvPr/>
        </p:nvSpPr>
        <p:spPr>
          <a:xfrm>
            <a:off x="753035" y="59527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3503842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90E0F-49BF-41E7-822A-CADC2BE78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1. Intellectual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34377-1516-4283-90B0-3FCE6800F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epresented in 3 ways as a child develops: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Enactive (Action-based / Birth – 1 years old)</a:t>
            </a:r>
          </a:p>
          <a:p>
            <a:pPr marL="457200">
              <a:lnSpc>
                <a:spcPct val="107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 learns about the world through hands/actions such as touching, feeling manipulating.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   Iconic (Visually-based / 1 – 6 years old)</a:t>
            </a:r>
          </a:p>
          <a:p>
            <a:pPr marL="457200">
              <a:lnSpc>
                <a:spcPct val="107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Pictorial stage – learning through pictures, videos, manipulatives and diagrams.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   Symbolic (Language/Auditory-Based – 7 years old – onwards)</a:t>
            </a:r>
          </a:p>
          <a:p>
            <a:pPr marL="457200">
              <a:lnSpc>
                <a:spcPct val="107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child/young person develops the capacity to think in abstract terms, and interpret symbols and words.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B62BA8-DE9F-4619-ABEA-14E5C99E9A54}"/>
              </a:ext>
            </a:extLst>
          </p:cNvPr>
          <p:cNvSpPr txBox="1"/>
          <p:nvPr/>
        </p:nvSpPr>
        <p:spPr>
          <a:xfrm>
            <a:off x="633505" y="59527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0654494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EDADA-65B8-4D0F-9415-C9C355D86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2. Act of Learning / Discovery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F6D74-1BA6-4075-98B0-265EF2DA47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nvolves 3 simultaneous processes: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Acquisition – Gain new information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Transformation – Changing old information into new information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Evaluation – Judging whether the change of information makes sense.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866CD1-4714-4017-8FDB-ECD676D11634}"/>
              </a:ext>
            </a:extLst>
          </p:cNvPr>
          <p:cNvSpPr txBox="1"/>
          <p:nvPr/>
        </p:nvSpPr>
        <p:spPr>
          <a:xfrm>
            <a:off x="585694" y="59527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6519272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330F8-680B-48E0-B20D-B26DDCC5E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3. Spiral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BF66F-FD6D-422F-97D8-DA87A6F6F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Bruner argued that a child can be taught any subject at any stage of development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 curriculum that returns to the same topics over time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child builds upon knowledge by revisiting topics, therefore gaining greater depth each time.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subjects should be taught at a basic level first, then revisited at more complex levels as the child's understanding becomes greater.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70FF64-CF19-47A4-BF17-3DCDBABA4812}"/>
              </a:ext>
            </a:extLst>
          </p:cNvPr>
          <p:cNvSpPr txBox="1"/>
          <p:nvPr/>
        </p:nvSpPr>
        <p:spPr>
          <a:xfrm>
            <a:off x="537882" y="592944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2423079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E75AD-4B01-4A2B-BC7B-0907EE606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/>
              <a:t>Spiral Curriculum:</a:t>
            </a:r>
            <a:br>
              <a:rPr lang="en-GB" b="1" dirty="0"/>
            </a:br>
            <a:r>
              <a:rPr lang="en-GB" sz="4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3 key principles</a:t>
            </a:r>
            <a:b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958E8-AC3D-4300-BC7E-8FEE8DD969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When students re-engage with a topic repeatedly, they build on prior knowledge over time. 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Cyclical: Students should return to the same topic several times throughout their time at school 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Increasing depth: Each time a student returns to the topic it should be learned at a deeper level.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Prior Knowledge: A </a:t>
            </a:r>
            <a:r>
              <a:rPr lang="en-GB" sz="2000" dirty="0">
                <a:ea typeface="Times New Roman" panose="02020603050405020304" pitchFamily="18" charset="0"/>
                <a:cs typeface="Times New Roman" panose="02020603050405020304" pitchFamily="18" charset="0"/>
              </a:rPr>
              <a:t>child’s </a:t>
            </a: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prior knowledge should be </a:t>
            </a:r>
            <a:r>
              <a:rPr lang="en-GB" sz="2000" dirty="0">
                <a:ea typeface="Times New Roman" panose="02020603050405020304" pitchFamily="18" charset="0"/>
                <a:cs typeface="Times New Roman" panose="02020603050405020304" pitchFamily="18" charset="0"/>
              </a:rPr>
              <a:t>activat</a:t>
            </a: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ed when the topic is returned to so that they build from their foundations rather than starting anew.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Links to many curricula, e.g. Singapore Maths curriculum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6223BC-42FC-42E6-9CEB-5BED572D8BB7}"/>
              </a:ext>
            </a:extLst>
          </p:cNvPr>
          <p:cNvSpPr txBox="1"/>
          <p:nvPr/>
        </p:nvSpPr>
        <p:spPr>
          <a:xfrm>
            <a:off x="513977" y="603074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3959708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1DBB1-AA8F-4440-8897-4171C8E67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Scaffolding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8D871-00E7-49D3-82CA-6646152661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Bruner used the term scaffolding to describe the support a teacher gives a child. </a:t>
            </a:r>
          </a:p>
          <a:p>
            <a:r>
              <a:rPr lang="en-GB" sz="2400" b="0" i="0" dirty="0">
                <a:solidFill>
                  <a:srgbClr val="000000"/>
                </a:solidFill>
                <a:effectLst/>
              </a:rPr>
              <a:t>The teacher will support and assist the </a:t>
            </a:r>
            <a:r>
              <a:rPr lang="en-GB" sz="2400" dirty="0">
                <a:solidFill>
                  <a:srgbClr val="000000"/>
                </a:solidFill>
              </a:rPr>
              <a:t>child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, decreasing their support and assistance until the student is independent. </a:t>
            </a:r>
          </a:p>
          <a:p>
            <a:r>
              <a:rPr lang="en-GB" sz="2400" b="0" i="0" dirty="0">
                <a:solidFill>
                  <a:srgbClr val="000000"/>
                </a:solidFill>
                <a:effectLst/>
              </a:rPr>
              <a:t>Involves </a:t>
            </a:r>
            <a:r>
              <a:rPr lang="en-GB" sz="2400" dirty="0">
                <a:solidFill>
                  <a:srgbClr val="000000"/>
                </a:solidFill>
              </a:rPr>
              <a:t>supportive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, structured interaction between the child and educator with the aim of helping the student achieve a specific goal.</a:t>
            </a:r>
            <a:endParaRPr lang="en-GB" sz="2400" dirty="0"/>
          </a:p>
          <a:p>
            <a:endParaRPr lang="en-GB" dirty="0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6886CA72-2AB1-49E9-B54E-892E1C345D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8917" y="5221347"/>
            <a:ext cx="1786283" cy="8839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FC67E1-4B52-4D07-BA3C-EBFC3213E452}"/>
              </a:ext>
            </a:extLst>
          </p:cNvPr>
          <p:cNvSpPr txBox="1"/>
          <p:nvPr/>
        </p:nvSpPr>
        <p:spPr>
          <a:xfrm>
            <a:off x="513977" y="603074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00470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1954-D77B-4A76-A33D-2425F1C88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Some Constructivist </a:t>
            </a:r>
            <a:br>
              <a:rPr lang="en-GB" dirty="0"/>
            </a:br>
            <a:r>
              <a:rPr lang="en-GB" dirty="0"/>
              <a:t>Resources and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6EE4D-B5DD-42B6-8A47-88951E16B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 Practical activity, direct experience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Exploration and physical manipulation of materials</a:t>
            </a:r>
          </a:p>
          <a:p>
            <a:pPr>
              <a:lnSpc>
                <a:spcPct val="8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Starting from current understanding: building on previous knowledge</a:t>
            </a:r>
          </a:p>
          <a:p>
            <a:pPr>
              <a:lnSpc>
                <a:spcPct val="8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The educator is a facilitator (use of open questions e.g.  explain what you think, tell us how you did it, write down your ideas)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Learners and educators sharing their experiences, knowledge and understanding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‘I hear, I forget; I see, I remember; I do, I understand’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3600" dirty="0"/>
          </a:p>
          <a:p>
            <a:pPr>
              <a:lnSpc>
                <a:spcPct val="80000"/>
              </a:lnSpc>
            </a:pPr>
            <a:endParaRPr lang="en-GB" altLang="en-US" sz="3600" dirty="0"/>
          </a:p>
          <a:p>
            <a:pPr marL="0" indent="0">
              <a:lnSpc>
                <a:spcPct val="80000"/>
              </a:lnSpc>
              <a:buNone/>
            </a:pPr>
            <a:endParaRPr lang="en-GB" altLang="en-US" sz="3600" dirty="0"/>
          </a:p>
          <a:p>
            <a:endParaRPr lang="en-GB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89980D4-9967-405D-8D34-AF9FA8658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932889" y="581307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altLang="en-US" dirty="0" err="1"/>
              <a:t>Ciirik</a:t>
            </a:r>
            <a:r>
              <a:rPr lang="en-GB" altLang="en-US" dirty="0"/>
              <a:t> &amp; </a:t>
            </a:r>
            <a:r>
              <a:rPr lang="en-GB" altLang="en-US" dirty="0" err="1"/>
              <a:t>Colak</a:t>
            </a:r>
            <a:r>
              <a:rPr lang="en-GB" altLang="en-US" dirty="0"/>
              <a:t> (2015) </a:t>
            </a:r>
          </a:p>
        </p:txBody>
      </p:sp>
    </p:spTree>
    <p:extLst>
      <p:ext uri="{BB962C8B-B14F-4D97-AF65-F5344CB8AC3E}">
        <p14:creationId xmlns:p14="http://schemas.microsoft.com/office/powerpoint/2010/main" val="38029018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94279-5F11-4BF4-B53E-6118A2860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2497E-0DA3-4AA3-98DB-A3F3330D7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1800" dirty="0"/>
              <a:t>Blakemore S-J. &amp; Frith U. (2005). </a:t>
            </a:r>
            <a:r>
              <a:rPr lang="en-GB" altLang="en-US" sz="1800" i="1" dirty="0"/>
              <a:t>The Learning Brain. </a:t>
            </a:r>
            <a:r>
              <a:rPr lang="en-GB" altLang="en-US" sz="1800" dirty="0"/>
              <a:t>Oxford. Blackwell</a:t>
            </a:r>
          </a:p>
          <a:p>
            <a:r>
              <a:rPr lang="en-GB" sz="1900" i="0" dirty="0">
                <a:effectLst/>
              </a:rPr>
              <a:t>Bruce, T. (2012). </a:t>
            </a:r>
            <a:r>
              <a:rPr lang="en-GB" sz="1900" i="1" dirty="0">
                <a:effectLst/>
              </a:rPr>
              <a:t>Early </a:t>
            </a:r>
            <a:r>
              <a:rPr lang="en-GB" sz="1900" i="1" dirty="0"/>
              <a:t>C</a:t>
            </a:r>
            <a:r>
              <a:rPr lang="en-GB" sz="1900" i="1" dirty="0">
                <a:effectLst/>
              </a:rPr>
              <a:t>hildhood Practice</a:t>
            </a:r>
            <a:r>
              <a:rPr lang="en-GB" sz="1900" i="0" dirty="0">
                <a:effectLst/>
              </a:rPr>
              <a:t>. Los Angeles: SAGE.</a:t>
            </a:r>
          </a:p>
          <a:p>
            <a:r>
              <a:rPr lang="en-GB" sz="1900" i="0" dirty="0">
                <a:effectLst/>
              </a:rPr>
              <a:t>David, T., </a:t>
            </a:r>
            <a:r>
              <a:rPr lang="en-GB" sz="1900" i="0" dirty="0" err="1">
                <a:effectLst/>
              </a:rPr>
              <a:t>Goouch</a:t>
            </a:r>
            <a:r>
              <a:rPr lang="en-GB" sz="1900" i="0" dirty="0">
                <a:effectLst/>
              </a:rPr>
              <a:t>, K. and Powell, S. (2016). </a:t>
            </a:r>
            <a:r>
              <a:rPr lang="en-GB" sz="1900" i="1" dirty="0">
                <a:effectLst/>
              </a:rPr>
              <a:t>The Routledge International </a:t>
            </a:r>
            <a:r>
              <a:rPr lang="en-GB" sz="1900" i="1" dirty="0"/>
              <a:t>H</a:t>
            </a:r>
            <a:r>
              <a:rPr lang="en-GB" sz="1900" i="1" dirty="0">
                <a:effectLst/>
              </a:rPr>
              <a:t>andbook of </a:t>
            </a:r>
            <a:r>
              <a:rPr lang="en-GB" sz="1900" i="1" dirty="0"/>
              <a:t>P</a:t>
            </a:r>
            <a:r>
              <a:rPr lang="en-GB" sz="1900" i="1" dirty="0">
                <a:effectLst/>
              </a:rPr>
              <a:t>hilosophies  and </a:t>
            </a:r>
            <a:r>
              <a:rPr lang="en-GB" sz="1900" i="1" dirty="0"/>
              <a:t>T</a:t>
            </a:r>
            <a:r>
              <a:rPr lang="en-GB" sz="1900" i="1" dirty="0">
                <a:effectLst/>
              </a:rPr>
              <a:t>heories of Early </a:t>
            </a:r>
            <a:r>
              <a:rPr lang="en-GB" sz="1900" i="1" dirty="0"/>
              <a:t>C</a:t>
            </a:r>
            <a:r>
              <a:rPr lang="en-GB" sz="1900" i="1" dirty="0">
                <a:effectLst/>
              </a:rPr>
              <a:t>hildhood </a:t>
            </a:r>
            <a:r>
              <a:rPr lang="en-GB" sz="1900" i="1" dirty="0"/>
              <a:t>E</a:t>
            </a:r>
            <a:r>
              <a:rPr lang="en-GB" sz="1900" i="1" dirty="0">
                <a:effectLst/>
              </a:rPr>
              <a:t>ducation and Care</a:t>
            </a:r>
            <a:r>
              <a:rPr lang="en-GB" sz="1900" i="0" dirty="0">
                <a:effectLst/>
              </a:rPr>
              <a:t>. London: Routledge.</a:t>
            </a:r>
          </a:p>
          <a:p>
            <a:r>
              <a:rPr lang="en-GB" altLang="en-US" sz="1900" dirty="0"/>
              <a:t>Froebel Trust (2022). </a:t>
            </a:r>
            <a:r>
              <a:rPr lang="en-GB" altLang="en-US" sz="1900" i="1" dirty="0"/>
              <a:t>Inspiring Early Learning. </a:t>
            </a:r>
            <a:r>
              <a:rPr lang="en-GB" altLang="en-US" sz="1900" dirty="0"/>
              <a:t>Available at </a:t>
            </a:r>
            <a:r>
              <a:rPr lang="en-GB" altLang="en-US" sz="1900" dirty="0">
                <a:hlinkClick r:id="rId2"/>
              </a:rPr>
              <a:t>https://www.froebel.org.uk/</a:t>
            </a:r>
            <a:r>
              <a:rPr lang="en-GB" altLang="en-US" sz="1900" dirty="0"/>
              <a:t> (Accessed 08.11.2022)</a:t>
            </a:r>
          </a:p>
          <a:p>
            <a:endParaRPr lang="en-GB" altLang="en-US" sz="1900" dirty="0"/>
          </a:p>
          <a:p>
            <a:endParaRPr lang="en-GB" alt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6576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Office">
      <a:dk1>
        <a:srgbClr val="000000"/>
      </a:dk1>
      <a:lt1>
        <a:srgbClr val="FFFFFF"/>
      </a:lt1>
      <a:dk2>
        <a:srgbClr val="2E3948"/>
      </a:dk2>
      <a:lt2>
        <a:srgbClr val="E7E6E6"/>
      </a:lt2>
      <a:accent1>
        <a:srgbClr val="5A82CB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A9718D"/>
      </a:folHlink>
    </a:clrScheme>
    <a:fontScheme name="Savon">
      <a:majorFont>
        <a:latin typeface="Century School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JIE 4006 Lecture 1 2020" id="{0F07322B-7CFB-4FD5-A898-8B70E85EC17D}" vid="{8CC0E5DE-FFDF-47D6-BFB7-B5C5CD63BD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1291</Words>
  <Application>Microsoft Office PowerPoint</Application>
  <PresentationFormat>Widescreen</PresentationFormat>
  <Paragraphs>138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Century Schoolbook</vt:lpstr>
      <vt:lpstr>Franklin Gothic Book</vt:lpstr>
      <vt:lpstr>Garamond</vt:lpstr>
      <vt:lpstr>Wingdings</vt:lpstr>
      <vt:lpstr>SavonVTI</vt:lpstr>
      <vt:lpstr>Principles of Learning and Teaching: 2</vt:lpstr>
      <vt:lpstr>Lecture 1 Recap</vt:lpstr>
      <vt:lpstr>Today’s Lecture</vt:lpstr>
      <vt:lpstr>Who is Friedrich Froebel?</vt:lpstr>
      <vt:lpstr>Froebel’s  Kindergarten Philosophy</vt:lpstr>
      <vt:lpstr>Learning through play</vt:lpstr>
      <vt:lpstr>PowerPoint Presentation</vt:lpstr>
      <vt:lpstr>The role of parents</vt:lpstr>
      <vt:lpstr>  Religious beliefs</vt:lpstr>
      <vt:lpstr>The devastation of Froebel’s work </vt:lpstr>
      <vt:lpstr>Froebel’s Influence on Education</vt:lpstr>
      <vt:lpstr>Today’s application</vt:lpstr>
      <vt:lpstr>Jerome Bruner 1915-2016</vt:lpstr>
      <vt:lpstr>Jerome Bruner</vt:lpstr>
      <vt:lpstr>Bruner’s Theory</vt:lpstr>
      <vt:lpstr>1. Intellectual Development</vt:lpstr>
      <vt:lpstr>2. Act of Learning / Discovery</vt:lpstr>
      <vt:lpstr>3. Spiral Curriculum</vt:lpstr>
      <vt:lpstr> Spiral Curriculum: 3 key principles </vt:lpstr>
      <vt:lpstr>Scaffolding</vt:lpstr>
      <vt:lpstr>Some Constructivist  Resources and Strategies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Learning and Teaching</dc:title>
  <dc:creator>Lianne Bowen</dc:creator>
  <cp:lastModifiedBy>Sue Ainsworth</cp:lastModifiedBy>
  <cp:revision>27</cp:revision>
  <dcterms:created xsi:type="dcterms:W3CDTF">2020-09-19T11:28:04Z</dcterms:created>
  <dcterms:modified xsi:type="dcterms:W3CDTF">2022-11-10T10:05:23Z</dcterms:modified>
</cp:coreProperties>
</file>