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18" r:id="rId1"/>
  </p:sldMasterIdLst>
  <p:notesMasterIdLst>
    <p:notesMasterId r:id="rId18"/>
  </p:notesMasterIdLst>
  <p:handoutMasterIdLst>
    <p:handoutMasterId r:id="rId19"/>
  </p:handoutMasterIdLst>
  <p:sldIdLst>
    <p:sldId id="256" r:id="rId2"/>
    <p:sldId id="260" r:id="rId3"/>
    <p:sldId id="259" r:id="rId4"/>
    <p:sldId id="258" r:id="rId5"/>
    <p:sldId id="263" r:id="rId6"/>
    <p:sldId id="265" r:id="rId7"/>
    <p:sldId id="257" r:id="rId8"/>
    <p:sldId id="271" r:id="rId9"/>
    <p:sldId id="266" r:id="rId10"/>
    <p:sldId id="273" r:id="rId11"/>
    <p:sldId id="262" r:id="rId12"/>
    <p:sldId id="272" r:id="rId13"/>
    <p:sldId id="267" r:id="rId14"/>
    <p:sldId id="269" r:id="rId15"/>
    <p:sldId id="270" r:id="rId16"/>
    <p:sldId id="268"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226"/>
    <p:restoredTop sz="76710"/>
  </p:normalViewPr>
  <p:slideViewPr>
    <p:cSldViewPr snapToGrid="0" snapToObjects="1">
      <p:cViewPr varScale="1">
        <p:scale>
          <a:sx n="79" d="100"/>
          <a:sy n="79" d="100"/>
        </p:scale>
        <p:origin x="328" y="20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73" d="100"/>
          <a:sy n="73" d="100"/>
        </p:scale>
        <p:origin x="3416" y="19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C487F9-3265-354D-9FFA-BC6E27BEFB2D}" type="datetimeFigureOut">
              <a:rPr kumimoji="1" lang="zh-CN" altLang="en-US" smtClean="0"/>
              <a:t>24/12/8</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D640AE7-8EA1-BF46-9B6B-5637C3CDE84C}" type="slidenum">
              <a:rPr kumimoji="1" lang="zh-CN" altLang="en-US" smtClean="0"/>
              <a:t>‹#›</a:t>
            </a:fld>
            <a:endParaRPr kumimoji="1" lang="zh-CN" altLang="en-US"/>
          </a:p>
        </p:txBody>
      </p:sp>
    </p:spTree>
    <p:extLst>
      <p:ext uri="{BB962C8B-B14F-4D97-AF65-F5344CB8AC3E}">
        <p14:creationId xmlns:p14="http://schemas.microsoft.com/office/powerpoint/2010/main" val="6086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9B439A-36DC-EC41-9147-36B60094ADFA}" type="datetimeFigureOut">
              <a:rPr kumimoji="1" lang="zh-CN" altLang="en-US" smtClean="0"/>
              <a:t>24/12/8</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2A0EA1-9319-3E4D-A2D3-46324D808D2D}" type="slidenum">
              <a:rPr kumimoji="1" lang="zh-CN" altLang="en-US" smtClean="0"/>
              <a:t>‹#›</a:t>
            </a:fld>
            <a:endParaRPr kumimoji="1" lang="zh-CN" altLang="en-US"/>
          </a:p>
        </p:txBody>
      </p:sp>
    </p:spTree>
    <p:extLst>
      <p:ext uri="{BB962C8B-B14F-4D97-AF65-F5344CB8AC3E}">
        <p14:creationId xmlns:p14="http://schemas.microsoft.com/office/powerpoint/2010/main" val="1283991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A92A0EA1-9319-3E4D-A2D3-46324D808D2D}" type="slidenum">
              <a:rPr kumimoji="1" lang="zh-CN" altLang="en-US" smtClean="0"/>
              <a:t>3</a:t>
            </a:fld>
            <a:endParaRPr kumimoji="1" lang="zh-CN" altLang="en-US"/>
          </a:p>
        </p:txBody>
      </p:sp>
    </p:spTree>
    <p:extLst>
      <p:ext uri="{BB962C8B-B14F-4D97-AF65-F5344CB8AC3E}">
        <p14:creationId xmlns:p14="http://schemas.microsoft.com/office/powerpoint/2010/main" val="2132665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smtClean="0"/>
              <a:t>The "contemporary" generally refers to something that exists or is occurring in the present time. It often describes trends, art, literature, and culture that are current or modern, reflecting the ideas, styles, and sensibilities of the present age.</a:t>
            </a:r>
            <a:endParaRPr kumimoji="1" lang="zh-CN" altLang="en-US" dirty="0"/>
          </a:p>
        </p:txBody>
      </p:sp>
      <p:sp>
        <p:nvSpPr>
          <p:cNvPr id="4" name="幻灯片编号占位符 3"/>
          <p:cNvSpPr>
            <a:spLocks noGrp="1"/>
          </p:cNvSpPr>
          <p:nvPr>
            <p:ph type="sldNum" sz="quarter" idx="10"/>
          </p:nvPr>
        </p:nvSpPr>
        <p:spPr/>
        <p:txBody>
          <a:bodyPr/>
          <a:lstStyle/>
          <a:p>
            <a:fld id="{A92A0EA1-9319-3E4D-A2D3-46324D808D2D}" type="slidenum">
              <a:rPr kumimoji="1" lang="zh-CN" altLang="en-US" smtClean="0"/>
              <a:t>4</a:t>
            </a:fld>
            <a:endParaRPr kumimoji="1" lang="zh-CN" altLang="en-US"/>
          </a:p>
        </p:txBody>
      </p:sp>
    </p:spTree>
    <p:extLst>
      <p:ext uri="{BB962C8B-B14F-4D97-AF65-F5344CB8AC3E}">
        <p14:creationId xmlns:p14="http://schemas.microsoft.com/office/powerpoint/2010/main" val="1459711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smtClean="0"/>
              <a:t>Sartre, J.P., 1992. *Being and Nothingness: An Essay on Phenomenological Ontology*. New York: Routledge.</a:t>
            </a:r>
            <a:endParaRPr kumimoji="1" lang="zh-CN"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zh-CN" altLang="en-US" dirty="0" smtClean="0"/>
              <a:t>通过这些理论支撑，可以为研究恐怖美学对艺术家影响的探索提供多维度的视角，深入分析恐怖美学如何在不同领域的交汇中，影响艺术家的创作和表达。</a:t>
            </a:r>
          </a:p>
          <a:p>
            <a:endParaRPr kumimoji="1" lang="zh-CN" altLang="en-US" dirty="0" smtClean="0"/>
          </a:p>
        </p:txBody>
      </p:sp>
      <p:sp>
        <p:nvSpPr>
          <p:cNvPr id="4" name="幻灯片编号占位符 3"/>
          <p:cNvSpPr>
            <a:spLocks noGrp="1"/>
          </p:cNvSpPr>
          <p:nvPr>
            <p:ph type="sldNum" sz="quarter" idx="10"/>
          </p:nvPr>
        </p:nvSpPr>
        <p:spPr/>
        <p:txBody>
          <a:bodyPr/>
          <a:lstStyle/>
          <a:p>
            <a:fld id="{A92A0EA1-9319-3E4D-A2D3-46324D808D2D}" type="slidenum">
              <a:rPr kumimoji="1" lang="zh-CN" altLang="en-US" smtClean="0"/>
              <a:t>10</a:t>
            </a:fld>
            <a:endParaRPr kumimoji="1" lang="zh-CN" altLang="en-US"/>
          </a:p>
        </p:txBody>
      </p:sp>
    </p:spTree>
    <p:extLst>
      <p:ext uri="{BB962C8B-B14F-4D97-AF65-F5344CB8AC3E}">
        <p14:creationId xmlns:p14="http://schemas.microsoft.com/office/powerpoint/2010/main" val="310264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dirty="0" smtClean="0"/>
              <a:t>人类对恐怖内容的上瘾本质上是生理兴奋、心理满足和社会互动的综合作用这种现象不仅反映了人类对未知和危险的复杂情感，还显示了恐惧作为一种安全刺激的潜在娱乐和心理疗愈功能。</a:t>
            </a:r>
          </a:p>
          <a:p>
            <a:endParaRPr kumimoji="1" lang="zh-CN" altLang="en-US" dirty="0" smtClean="0"/>
          </a:p>
          <a:p>
            <a:r>
              <a:rPr kumimoji="1" lang="en-US" altLang="zh-CN" dirty="0" smtClean="0"/>
              <a:t>Tamborini, R., &amp; Stiff, J. (1987). *Predictors of horror film attendance and appeal: An analysis of the audience for frightening films*. *Communication Research</a:t>
            </a:r>
            <a:endParaRPr kumimoji="1" lang="zh-CN" altLang="en-US" dirty="0" smtClean="0"/>
          </a:p>
          <a:p>
            <a:r>
              <a:rPr kumimoji="1" lang="en-US" altLang="zh-CN" dirty="0" smtClean="0"/>
              <a:t>Carroll, N. (1990). *The Philosophy of Horror, or Paradoxes of the Heart*. Routledge. </a:t>
            </a:r>
            <a:endParaRPr kumimoji="1" lang="zh-CN" altLang="en-US" dirty="0" smtClean="0"/>
          </a:p>
          <a:p>
            <a:r>
              <a:rPr kumimoji="1" lang="en-US" altLang="zh-CN" dirty="0" smtClean="0"/>
              <a:t>Loewenstein, G. (1994). *The psychology of curiosity: A review and reinterpretation*. *Psychological Bulletin</a:t>
            </a:r>
            <a:endParaRPr kumimoji="1" lang="zh-CN" altLang="en-US" dirty="0" smtClean="0"/>
          </a:p>
          <a:p>
            <a:r>
              <a:rPr kumimoji="1" lang="en-US" altLang="zh-CN" dirty="0" smtClean="0"/>
              <a:t>Zillmann, D. (1980). *Anatomy of suspense*. In *The entertainment functions of television</a:t>
            </a:r>
            <a:endParaRPr kumimoji="1" lang="zh-CN" altLang="en-US" dirty="0" smtClean="0"/>
          </a:p>
          <a:p>
            <a:r>
              <a:rPr kumimoji="1" lang="en-US" altLang="zh-CN" dirty="0" smtClean="0"/>
              <a:t>Marks, I. M., &amp; </a:t>
            </a:r>
            <a:r>
              <a:rPr kumimoji="1" lang="en-US" altLang="zh-CN" dirty="0" err="1" smtClean="0"/>
              <a:t>Nesse</a:t>
            </a:r>
            <a:r>
              <a:rPr kumimoji="1" lang="en-US" altLang="zh-CN" dirty="0" smtClean="0"/>
              <a:t>, R. M. (1994). *Fear and fitness: An evolutionary analysis of anxiety disorders*. *Ethology and Sociobiology*.</a:t>
            </a:r>
            <a:endParaRPr kumimoji="1" lang="zh-CN" altLang="en-US" dirty="0" smtClean="0"/>
          </a:p>
          <a:p>
            <a:endParaRPr kumimoji="1" lang="zh-CN" altLang="en-US" dirty="0" smtClean="0"/>
          </a:p>
          <a:p>
            <a:r>
              <a:rPr kumimoji="1" lang="en-US" altLang="zh-CN" dirty="0" smtClean="0"/>
              <a:t> King, S. (1981). *</a:t>
            </a:r>
            <a:r>
              <a:rPr kumimoji="1" lang="en-US" altLang="zh-CN" dirty="0" err="1" smtClean="0"/>
              <a:t>Danse</a:t>
            </a:r>
            <a:r>
              <a:rPr kumimoji="1" lang="en-US" altLang="zh-CN" dirty="0" smtClean="0"/>
              <a:t> Macabre</a:t>
            </a:r>
            <a:endParaRPr kumimoji="1" lang="zh-CN" altLang="en-US" dirty="0"/>
          </a:p>
        </p:txBody>
      </p:sp>
      <p:sp>
        <p:nvSpPr>
          <p:cNvPr id="4" name="幻灯片编号占位符 3"/>
          <p:cNvSpPr>
            <a:spLocks noGrp="1"/>
          </p:cNvSpPr>
          <p:nvPr>
            <p:ph type="sldNum" sz="quarter" idx="10"/>
          </p:nvPr>
        </p:nvSpPr>
        <p:spPr/>
        <p:txBody>
          <a:bodyPr/>
          <a:lstStyle/>
          <a:p>
            <a:fld id="{A92A0EA1-9319-3E4D-A2D3-46324D808D2D}" type="slidenum">
              <a:rPr kumimoji="1" lang="zh-CN" altLang="en-US" smtClean="0"/>
              <a:t>11</a:t>
            </a:fld>
            <a:endParaRPr kumimoji="1" lang="zh-CN" altLang="en-US"/>
          </a:p>
        </p:txBody>
      </p:sp>
    </p:spTree>
    <p:extLst>
      <p:ext uri="{BB962C8B-B14F-4D97-AF65-F5344CB8AC3E}">
        <p14:creationId xmlns:p14="http://schemas.microsoft.com/office/powerpoint/2010/main" val="582339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kumimoji="1" lang="zh-CN" alt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58F0720-17B5-5E49-8910-684BEB2EF412}" type="slidenum">
              <a:rPr kumimoji="1" lang="zh-CN" altLang="en-US" smtClean="0"/>
              <a:t>‹#›</a:t>
            </a:fld>
            <a:endParaRPr kumimoji="1" lang="zh-CN" alt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87454934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Date Placeholder 3"/>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1172710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kumimoji="1" lang="zh-CN" alt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58F0720-17B5-5E49-8910-684BEB2EF412}" type="slidenum">
              <a:rPr kumimoji="1" lang="zh-CN" altLang="en-US" smtClean="0"/>
              <a:t>‹#›</a:t>
            </a:fld>
            <a:endParaRPr kumimoji="1" lang="zh-CN" alt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4762111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zh-CN" altLang="en-US" smtClean="0"/>
              <a:t>单击此处编辑母版标题样式</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5" name="Date Placeholder 4"/>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724484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7" name="Date Placeholder 6"/>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175805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1971326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70456106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zh-CN" altLang="en-US" smtClean="0"/>
              <a:t>单击此处编辑母版标题样式</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FC46F7A-F166-914E-8F96-0532816C5183}" type="datetimeFigureOut">
              <a:rPr kumimoji="1" lang="zh-CN" altLang="en-US" smtClean="0"/>
              <a:t>24/12/8</a:t>
            </a:fld>
            <a:endParaRPr kumimoji="1" lang="zh-CN" alt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kumimoji="1" lang="zh-CN" alt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58F0720-17B5-5E49-8910-684BEB2EF412}" type="slidenum">
              <a:rPr kumimoji="1" lang="zh-CN" altLang="en-US" smtClean="0"/>
              <a:t>‹#›</a:t>
            </a:fld>
            <a:endParaRPr kumimoji="1" lang="zh-CN" alt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290586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将图片拖动到占位符，或单击添加图标</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FC46F7A-F166-914E-8F96-0532816C5183}" type="datetimeFigureOut">
              <a:rPr kumimoji="1" lang="zh-CN" altLang="en-US" smtClean="0"/>
              <a:t>24/12/8</a:t>
            </a:fld>
            <a:endParaRPr kumimoji="1" lang="zh-CN" alt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58F0720-17B5-5E49-8910-684BEB2EF412}" type="slidenum">
              <a:rPr kumimoji="1" lang="zh-CN" altLang="en-US" smtClean="0"/>
              <a:t>‹#›</a:t>
            </a:fld>
            <a:endParaRPr kumimoji="1" lang="zh-CN" alt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53922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Date Placeholder 3"/>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1604973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Date Placeholder 3"/>
          <p:cNvSpPr>
            <a:spLocks noGrp="1"/>
          </p:cNvSpPr>
          <p:nvPr>
            <p:ph type="dt" sz="half" idx="10"/>
          </p:nvPr>
        </p:nvSpPr>
        <p:spPr/>
        <p:txBody>
          <a:body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658F0720-17B5-5E49-8910-684BEB2EF412}" type="slidenum">
              <a:rPr kumimoji="1" lang="zh-CN" altLang="en-US" smtClean="0"/>
              <a:t>‹#›</a:t>
            </a:fld>
            <a:endParaRPr kumimoji="1" lang="zh-CN" altLang="en-US"/>
          </a:p>
        </p:txBody>
      </p:sp>
    </p:spTree>
    <p:extLst>
      <p:ext uri="{BB962C8B-B14F-4D97-AF65-F5344CB8AC3E}">
        <p14:creationId xmlns:p14="http://schemas.microsoft.com/office/powerpoint/2010/main" val="25152459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FC46F7A-F166-914E-8F96-0532816C5183}" type="datetimeFigureOut">
              <a:rPr kumimoji="1" lang="zh-CN" altLang="en-US" smtClean="0"/>
              <a:t>24/12/8</a:t>
            </a:fld>
            <a:endParaRPr kumimoji="1" lang="zh-CN" alt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kumimoji="1" lang="zh-CN" alt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58F0720-17B5-5E49-8910-684BEB2EF412}" type="slidenum">
              <a:rPr kumimoji="1" lang="zh-CN" altLang="en-US" smtClean="0"/>
              <a:t>‹#›</a:t>
            </a:fld>
            <a:endParaRPr kumimoji="1" lang="zh-CN" alt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5101276"/>
      </p:ext>
    </p:extLst>
  </p:cSld>
  <p:clrMap bg1="lt1" tx1="dk1" bg2="lt2" tx2="dk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7.jpg"/><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4" Type="http://schemas.openxmlformats.org/officeDocument/2006/relationships/image" Target="../media/image10.jpg"/><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915126" y="1938199"/>
            <a:ext cx="8361229" cy="2098226"/>
          </a:xfrm>
        </p:spPr>
        <p:txBody>
          <a:bodyPr/>
          <a:lstStyle/>
          <a:p>
            <a:r>
              <a:rPr kumimoji="1" lang="en-US" altLang="zh-CN" sz="6000" dirty="0"/>
              <a:t>The influence of horror aesthetics on Generation Z. </a:t>
            </a:r>
            <a:endParaRPr kumimoji="1" lang="zh-CN" altLang="en-US" sz="6000" dirty="0"/>
          </a:p>
        </p:txBody>
      </p:sp>
      <p:sp>
        <p:nvSpPr>
          <p:cNvPr id="3" name="副标题 2"/>
          <p:cNvSpPr>
            <a:spLocks noGrp="1"/>
          </p:cNvSpPr>
          <p:nvPr>
            <p:ph type="subTitle" idx="1"/>
          </p:nvPr>
        </p:nvSpPr>
        <p:spPr>
          <a:xfrm>
            <a:off x="2679905" y="4186170"/>
            <a:ext cx="6831673" cy="1086237"/>
          </a:xfrm>
        </p:spPr>
        <p:txBody>
          <a:bodyPr/>
          <a:lstStyle/>
          <a:p>
            <a:r>
              <a:rPr kumimoji="1" lang="en-US" altLang="zh-CN" dirty="0"/>
              <a:t>How horror aesthetics has influenced artists' artistic creation.</a:t>
            </a:r>
            <a:endParaRPr kumimoji="1" lang="zh-CN" altLang="en-US" dirty="0"/>
          </a:p>
        </p:txBody>
      </p:sp>
      <p:sp>
        <p:nvSpPr>
          <p:cNvPr id="5" name="文本框 4"/>
          <p:cNvSpPr txBox="1"/>
          <p:nvPr/>
        </p:nvSpPr>
        <p:spPr>
          <a:xfrm>
            <a:off x="1915126" y="5422152"/>
            <a:ext cx="2341667" cy="369332"/>
          </a:xfrm>
          <a:prstGeom prst="rect">
            <a:avLst/>
          </a:prstGeom>
          <a:noFill/>
        </p:spPr>
        <p:txBody>
          <a:bodyPr wrap="none" rtlCol="0">
            <a:spAutoFit/>
          </a:bodyPr>
          <a:lstStyle/>
          <a:p>
            <a:r>
              <a:rPr kumimoji="1" lang="en-US" altLang="zh-CN" dirty="0" err="1" smtClean="0"/>
              <a:t>Xiaoshi</a:t>
            </a:r>
            <a:r>
              <a:rPr kumimoji="1" lang="zh-CN" altLang="en-US" dirty="0" smtClean="0"/>
              <a:t> </a:t>
            </a:r>
            <a:r>
              <a:rPr kumimoji="1" lang="en-US" altLang="zh-CN" dirty="0" smtClean="0"/>
              <a:t>Ma</a:t>
            </a:r>
            <a:r>
              <a:rPr kumimoji="1" lang="zh-CN" altLang="en-US" dirty="0" smtClean="0"/>
              <a:t>   </a:t>
            </a:r>
            <a:r>
              <a:rPr kumimoji="1" lang="en-US" altLang="zh-CN" dirty="0" smtClean="0"/>
              <a:t>2324277</a:t>
            </a:r>
            <a:endParaRPr kumimoji="1" lang="zh-CN" altLang="en-US" dirty="0"/>
          </a:p>
        </p:txBody>
      </p:sp>
    </p:spTree>
    <p:extLst>
      <p:ext uri="{BB962C8B-B14F-4D97-AF65-F5344CB8AC3E}">
        <p14:creationId xmlns:p14="http://schemas.microsoft.com/office/powerpoint/2010/main" val="862296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71600" y="685800"/>
            <a:ext cx="9601200" cy="710738"/>
          </a:xfrm>
        </p:spPr>
        <p:txBody>
          <a:bodyPr/>
          <a:lstStyle/>
          <a:p>
            <a:r>
              <a:rPr kumimoji="1" lang="en-US" altLang="zh-CN" dirty="0"/>
              <a:t>What is horror aesthetics?</a:t>
            </a:r>
            <a:endParaRPr kumimoji="1" lang="zh-CN" altLang="en-US" dirty="0"/>
          </a:p>
        </p:txBody>
      </p:sp>
      <p:sp>
        <p:nvSpPr>
          <p:cNvPr id="3" name="内容占位符 2"/>
          <p:cNvSpPr>
            <a:spLocks noGrp="1"/>
          </p:cNvSpPr>
          <p:nvPr>
            <p:ph idx="1"/>
          </p:nvPr>
        </p:nvSpPr>
        <p:spPr>
          <a:xfrm>
            <a:off x="1371600" y="1792283"/>
            <a:ext cx="9601200" cy="4254731"/>
          </a:xfrm>
        </p:spPr>
        <p:txBody>
          <a:bodyPr/>
          <a:lstStyle/>
          <a:p>
            <a:r>
              <a:rPr kumimoji="1" lang="en-US" altLang="zh-CN" dirty="0"/>
              <a:t>Definition of </a:t>
            </a:r>
            <a:r>
              <a:rPr kumimoji="1" lang="en-US" altLang="zh-CN" dirty="0" smtClean="0"/>
              <a:t>horror</a:t>
            </a:r>
            <a:endParaRPr kumimoji="1" lang="zh-CN" altLang="en-US" dirty="0" smtClean="0"/>
          </a:p>
          <a:p>
            <a:pPr marL="0" indent="0">
              <a:buNone/>
            </a:pPr>
            <a:r>
              <a:rPr kumimoji="1" lang="en-US" altLang="zh-CN" dirty="0" smtClean="0"/>
              <a:t>Horror </a:t>
            </a:r>
            <a:r>
              <a:rPr kumimoji="1" lang="en-US" altLang="zh-CN" dirty="0"/>
              <a:t>is a psychological state or emotional experience, usually caused by extreme fear, uneasiness or shock, often accompanied by a strong reaction to the unknown, dangerous or uncontrollable things. Horror can be a sensory impact or a profound mental shock</a:t>
            </a:r>
            <a:r>
              <a:rPr kumimoji="1" lang="en-US" altLang="zh-CN" dirty="0" smtClean="0"/>
              <a:t>.</a:t>
            </a:r>
            <a:endParaRPr kumimoji="1" lang="zh-CN" altLang="en-US" dirty="0" smtClean="0"/>
          </a:p>
          <a:p>
            <a:r>
              <a:rPr kumimoji="1" lang="en-US" altLang="zh-CN" dirty="0" smtClean="0"/>
              <a:t>Definition </a:t>
            </a:r>
            <a:r>
              <a:rPr kumimoji="1" lang="en-US" altLang="zh-CN" dirty="0"/>
              <a:t>of horror </a:t>
            </a:r>
            <a:r>
              <a:rPr kumimoji="1" lang="en-US" altLang="zh-CN" dirty="0" smtClean="0"/>
              <a:t>aesthetics</a:t>
            </a:r>
            <a:endParaRPr kumimoji="1" lang="zh-CN" altLang="en-US" dirty="0" smtClean="0"/>
          </a:p>
          <a:p>
            <a:pPr marL="0" indent="0">
              <a:buNone/>
            </a:pPr>
            <a:r>
              <a:rPr kumimoji="1" lang="en-US" altLang="zh-CN" dirty="0" smtClean="0"/>
              <a:t>Horror </a:t>
            </a:r>
            <a:r>
              <a:rPr kumimoji="1" lang="en-US" altLang="zh-CN" dirty="0"/>
              <a:t>aesthetics refers to the aesthetic experience of fear, tension and uneasiness in the audience or reader through various elements (such as vision, sound, plot) in literature, film, </a:t>
            </a:r>
            <a:r>
              <a:rPr kumimoji="1" lang="en-US" altLang="zh-CN" dirty="0" smtClean="0"/>
              <a:t>art. </a:t>
            </a:r>
            <a:r>
              <a:rPr kumimoji="1" lang="en-US" altLang="zh-CN" dirty="0"/>
              <a:t>It studies how horror works use these elements to create a compelling and emotionally intense experience.</a:t>
            </a:r>
            <a:endParaRPr kumimoji="1" lang="zh-CN" altLang="en-US" dirty="0" smtClean="0"/>
          </a:p>
          <a:p>
            <a:endParaRPr kumimoji="1" lang="zh-CN" altLang="en-US" dirty="0"/>
          </a:p>
        </p:txBody>
      </p:sp>
    </p:spTree>
    <p:extLst>
      <p:ext uri="{BB962C8B-B14F-4D97-AF65-F5344CB8AC3E}">
        <p14:creationId xmlns:p14="http://schemas.microsoft.com/office/powerpoint/2010/main" val="282821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798431" y="762999"/>
            <a:ext cx="8096597" cy="5262979"/>
          </a:xfrm>
          <a:prstGeom prst="rect">
            <a:avLst/>
          </a:prstGeom>
          <a:noFill/>
        </p:spPr>
        <p:txBody>
          <a:bodyPr wrap="square" rtlCol="0">
            <a:spAutoFit/>
          </a:bodyPr>
          <a:lstStyle/>
          <a:p>
            <a:pPr marL="342900" indent="-342900">
              <a:buFont typeface="Arial" charset="0"/>
              <a:buChar char="•"/>
            </a:pPr>
            <a:r>
              <a:rPr kumimoji="1" lang="en-US" altLang="zh-CN" sz="2400" dirty="0" smtClean="0"/>
              <a:t>How do you identify yourself as a contemporary practitioner?</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The role of epistemology and ontology in work</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Contextualizing research</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Reliability, validity and bias in research</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Ethical considerations in work, low-risk design</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Research value</a:t>
            </a:r>
            <a:endParaRPr kumimoji="1" lang="zh-CN" altLang="en-US" sz="2400" dirty="0" smtClean="0"/>
          </a:p>
          <a:p>
            <a:pPr marL="342900" indent="-342900">
              <a:buFont typeface="Arial" charset="0"/>
              <a:buChar char="•"/>
            </a:pPr>
            <a:endParaRPr kumimoji="1" lang="zh-CN" altLang="en-US" sz="2400" dirty="0"/>
          </a:p>
          <a:p>
            <a:pPr marL="342900" indent="-342900">
              <a:buFont typeface="Arial" charset="0"/>
              <a:buChar char="•"/>
            </a:pPr>
            <a:r>
              <a:rPr kumimoji="1" lang="en-US" altLang="zh-CN" sz="2400" dirty="0" smtClean="0"/>
              <a:t>Challenges</a:t>
            </a:r>
            <a:endParaRPr kumimoji="1" lang="zh-CN" altLang="en-US" sz="2400" dirty="0"/>
          </a:p>
        </p:txBody>
      </p:sp>
    </p:spTree>
    <p:extLst>
      <p:ext uri="{BB962C8B-B14F-4D97-AF65-F5344CB8AC3E}">
        <p14:creationId xmlns:p14="http://schemas.microsoft.com/office/powerpoint/2010/main" val="11118337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7686" y="669472"/>
            <a:ext cx="10820400" cy="1485900"/>
          </a:xfrm>
        </p:spPr>
        <p:txBody>
          <a:bodyPr/>
          <a:lstStyle/>
          <a:p>
            <a:r>
              <a:rPr kumimoji="1" lang="en-US" altLang="zh-CN"/>
              <a:t>How to prove yourself as a contemporary practitioner?</a:t>
            </a:r>
            <a:endParaRPr kumimoji="1" lang="zh-CN" altLang="en-US" dirty="0"/>
          </a:p>
        </p:txBody>
      </p:sp>
      <p:sp>
        <p:nvSpPr>
          <p:cNvPr id="3" name="内容占位符 2"/>
          <p:cNvSpPr>
            <a:spLocks noGrp="1"/>
          </p:cNvSpPr>
          <p:nvPr>
            <p:ph idx="1"/>
          </p:nvPr>
        </p:nvSpPr>
        <p:spPr>
          <a:xfrm>
            <a:off x="1289957" y="2433817"/>
            <a:ext cx="9601200" cy="4086726"/>
          </a:xfrm>
        </p:spPr>
        <p:txBody>
          <a:bodyPr/>
          <a:lstStyle/>
          <a:p>
            <a:pPr marL="0" indent="0">
              <a:buNone/>
            </a:pPr>
            <a:r>
              <a:rPr kumimoji="1" lang="en-US" altLang="zh-CN" dirty="0"/>
              <a:t>Definition of </a:t>
            </a:r>
            <a:r>
              <a:rPr kumimoji="1" lang="en-US" altLang="zh-CN" dirty="0" smtClean="0"/>
              <a:t>contemporary</a:t>
            </a:r>
            <a:endParaRPr kumimoji="1" lang="zh-CN" altLang="en-US" dirty="0" smtClean="0"/>
          </a:p>
          <a:p>
            <a:r>
              <a:rPr kumimoji="1" lang="en-US" altLang="zh-CN" dirty="0" smtClean="0"/>
              <a:t>The </a:t>
            </a:r>
            <a:r>
              <a:rPr kumimoji="1" lang="en-US" altLang="zh-CN" dirty="0"/>
              <a:t>contemporary nature of a research project is reflected in time, society, technology, and audience</a:t>
            </a:r>
            <a:r>
              <a:rPr kumimoji="1" lang="en-US" altLang="zh-CN" dirty="0" smtClean="0"/>
              <a:t>.</a:t>
            </a:r>
            <a:endParaRPr kumimoji="1" lang="zh-CN" altLang="en-US" dirty="0" smtClean="0"/>
          </a:p>
          <a:p>
            <a:r>
              <a:rPr kumimoji="1" lang="en-US" altLang="zh-CN" dirty="0"/>
              <a:t>Use a combination of traditional and modern methods to </a:t>
            </a:r>
            <a:r>
              <a:rPr kumimoji="1" lang="en-US" altLang="zh-CN" dirty="0" smtClean="0"/>
              <a:t>investigate</a:t>
            </a:r>
            <a:endParaRPr kumimoji="1" lang="zh-CN" altLang="en-US" dirty="0" smtClean="0"/>
          </a:p>
          <a:p>
            <a:r>
              <a:rPr kumimoji="1" lang="en-US" altLang="zh-CN" dirty="0" smtClean="0"/>
              <a:t>Integrate </a:t>
            </a:r>
            <a:r>
              <a:rPr kumimoji="1" lang="en-US" altLang="zh-CN" dirty="0"/>
              <a:t>past and present knowledge, learn from previous </a:t>
            </a:r>
            <a:r>
              <a:rPr kumimoji="1" lang="en-US" altLang="zh-CN" dirty="0" smtClean="0"/>
              <a:t>research</a:t>
            </a:r>
            <a:endParaRPr kumimoji="1" lang="zh-CN" altLang="en-US" dirty="0" smtClean="0"/>
          </a:p>
          <a:p>
            <a:r>
              <a:rPr kumimoji="1" lang="en-US" altLang="zh-CN" dirty="0" smtClean="0"/>
              <a:t>Try </a:t>
            </a:r>
            <a:r>
              <a:rPr kumimoji="1" lang="en-US" altLang="zh-CN" dirty="0"/>
              <a:t>to integrate new technologies (AI, VR)</a:t>
            </a:r>
            <a:endParaRPr kumimoji="1" lang="zh-CN" altLang="en-US" dirty="0"/>
          </a:p>
        </p:txBody>
      </p:sp>
    </p:spTree>
    <p:extLst>
      <p:ext uri="{BB962C8B-B14F-4D97-AF65-F5344CB8AC3E}">
        <p14:creationId xmlns:p14="http://schemas.microsoft.com/office/powerpoint/2010/main" val="1746281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61575" y="84281"/>
            <a:ext cx="4481624" cy="551330"/>
          </a:xfrm>
        </p:spPr>
        <p:txBody>
          <a:bodyPr>
            <a:normAutofit/>
          </a:bodyPr>
          <a:lstStyle/>
          <a:p>
            <a:r>
              <a:rPr kumimoji="1" lang="zh-CN" altLang="en-US" sz="2400" dirty="0" smtClean="0"/>
              <a:t>如今的恐怖美学</a:t>
            </a:r>
            <a:endParaRPr kumimoji="1" lang="zh-CN" altLang="en-US" sz="2400" dirty="0"/>
          </a:p>
        </p:txBody>
      </p:sp>
      <p:pic>
        <p:nvPicPr>
          <p:cNvPr id="4" name="内容占位符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80579" y="359946"/>
            <a:ext cx="4205010" cy="2662518"/>
          </a:xfrm>
        </p:spPr>
      </p:pic>
      <p:sp>
        <p:nvSpPr>
          <p:cNvPr id="5" name="文本框 4"/>
          <p:cNvSpPr txBox="1"/>
          <p:nvPr/>
        </p:nvSpPr>
        <p:spPr>
          <a:xfrm>
            <a:off x="6871659" y="3006407"/>
            <a:ext cx="4102082" cy="307777"/>
          </a:xfrm>
          <a:prstGeom prst="rect">
            <a:avLst/>
          </a:prstGeom>
          <a:noFill/>
        </p:spPr>
        <p:txBody>
          <a:bodyPr wrap="square" rtlCol="0">
            <a:spAutoFit/>
          </a:bodyPr>
          <a:lstStyle/>
          <a:p>
            <a:r>
              <a:rPr kumimoji="1" lang="en-US" altLang="zh-CN" sz="1400" dirty="0" smtClean="0"/>
              <a:t>Silent</a:t>
            </a:r>
            <a:r>
              <a:rPr kumimoji="1" lang="zh-CN" altLang="en-US" sz="1400" dirty="0" smtClean="0"/>
              <a:t> </a:t>
            </a:r>
            <a:r>
              <a:rPr kumimoji="1" lang="en-US" altLang="zh-CN" sz="1400" dirty="0" smtClean="0"/>
              <a:t>hill</a:t>
            </a:r>
            <a:endParaRPr kumimoji="1" lang="zh-CN" altLang="en-US" sz="1400" dirty="0"/>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8261" y="635611"/>
            <a:ext cx="3576018" cy="2662518"/>
          </a:xfrm>
          <a:prstGeom prst="rect">
            <a:avLst/>
          </a:prstGeom>
        </p:spPr>
      </p:pic>
      <p:sp>
        <p:nvSpPr>
          <p:cNvPr id="7" name="文本框 6"/>
          <p:cNvSpPr txBox="1"/>
          <p:nvPr/>
        </p:nvSpPr>
        <p:spPr>
          <a:xfrm>
            <a:off x="1645552" y="3261664"/>
            <a:ext cx="1986569" cy="307777"/>
          </a:xfrm>
          <a:prstGeom prst="rect">
            <a:avLst/>
          </a:prstGeom>
          <a:noFill/>
        </p:spPr>
        <p:txBody>
          <a:bodyPr wrap="none" rtlCol="0">
            <a:spAutoFit/>
          </a:bodyPr>
          <a:lstStyle/>
          <a:p>
            <a:r>
              <a:rPr kumimoji="1" lang="en-US" altLang="zh-CN" sz="1400" dirty="0" smtClean="0"/>
              <a:t>Horror</a:t>
            </a:r>
            <a:r>
              <a:rPr kumimoji="1" lang="zh-CN" altLang="en-US" sz="1400" dirty="0" smtClean="0"/>
              <a:t> </a:t>
            </a:r>
            <a:r>
              <a:rPr kumimoji="1" lang="en-US" altLang="zh-CN" sz="1400" dirty="0" smtClean="0"/>
              <a:t>house</a:t>
            </a:r>
            <a:r>
              <a:rPr kumimoji="1" lang="zh-CN" altLang="en-US" sz="1400" dirty="0" smtClean="0"/>
              <a:t> </a:t>
            </a:r>
            <a:r>
              <a:rPr kumimoji="1" lang="en-US" altLang="zh-CN" sz="1400" dirty="0" smtClean="0"/>
              <a:t>exhibition</a:t>
            </a:r>
            <a:r>
              <a:rPr kumimoji="1" lang="zh-CN" altLang="en-US" sz="1400" dirty="0" smtClean="0"/>
              <a:t> </a:t>
            </a:r>
            <a:endParaRPr kumimoji="1" lang="zh-CN" altLang="en-US" sz="1400" dirty="0"/>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3211" y="3569441"/>
            <a:ext cx="3046118" cy="3055607"/>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80579" y="3415552"/>
            <a:ext cx="4205010" cy="3111184"/>
          </a:xfrm>
          <a:prstGeom prst="rect">
            <a:avLst/>
          </a:prstGeom>
        </p:spPr>
      </p:pic>
      <p:sp>
        <p:nvSpPr>
          <p:cNvPr id="10" name="文本框 9"/>
          <p:cNvSpPr txBox="1"/>
          <p:nvPr/>
        </p:nvSpPr>
        <p:spPr>
          <a:xfrm>
            <a:off x="6871659" y="6526736"/>
            <a:ext cx="554960" cy="307777"/>
          </a:xfrm>
          <a:prstGeom prst="rect">
            <a:avLst/>
          </a:prstGeom>
          <a:noFill/>
        </p:spPr>
        <p:txBody>
          <a:bodyPr wrap="none" rtlCol="0">
            <a:spAutoFit/>
          </a:bodyPr>
          <a:lstStyle/>
          <a:p>
            <a:r>
              <a:rPr kumimoji="1" lang="en-US" altLang="zh-CN" sz="1400" dirty="0" smtClean="0"/>
              <a:t>A</a:t>
            </a:r>
            <a:r>
              <a:rPr kumimoji="1" lang="en-US" altLang="zh-CN" sz="1400" dirty="0" smtClean="0"/>
              <a:t>lien</a:t>
            </a:r>
            <a:endParaRPr kumimoji="1" lang="zh-CN" altLang="en-US" sz="1400" dirty="0"/>
          </a:p>
        </p:txBody>
      </p:sp>
      <p:sp>
        <p:nvSpPr>
          <p:cNvPr id="11" name="文本框 10"/>
          <p:cNvSpPr txBox="1"/>
          <p:nvPr/>
        </p:nvSpPr>
        <p:spPr>
          <a:xfrm>
            <a:off x="2023211" y="6596390"/>
            <a:ext cx="1886795" cy="261610"/>
          </a:xfrm>
          <a:prstGeom prst="rect">
            <a:avLst/>
          </a:prstGeom>
          <a:noFill/>
        </p:spPr>
        <p:txBody>
          <a:bodyPr wrap="square" rtlCol="0">
            <a:spAutoFit/>
          </a:bodyPr>
          <a:lstStyle/>
          <a:p>
            <a:r>
              <a:rPr kumimoji="1" lang="zh-CN" altLang="en-US" sz="1100" dirty="0" smtClean="0"/>
              <a:t>ライチ☆光クラブ</a:t>
            </a:r>
            <a:endParaRPr kumimoji="1" lang="zh-CN" altLang="en-US" sz="1100" dirty="0"/>
          </a:p>
        </p:txBody>
      </p:sp>
    </p:spTree>
    <p:extLst>
      <p:ext uri="{BB962C8B-B14F-4D97-AF65-F5344CB8AC3E}">
        <p14:creationId xmlns:p14="http://schemas.microsoft.com/office/powerpoint/2010/main" val="16477007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05567" y="359562"/>
            <a:ext cx="9601200" cy="1485900"/>
          </a:xfrm>
        </p:spPr>
        <p:txBody>
          <a:bodyPr>
            <a:normAutofit/>
          </a:bodyPr>
          <a:lstStyle/>
          <a:p>
            <a:r>
              <a:rPr kumimoji="1" lang="en-US" altLang="zh-CN" sz="3600" dirty="0"/>
              <a:t>The role of epistemology and ontology in work</a:t>
            </a:r>
            <a:endParaRPr kumimoji="1" lang="zh-CN" altLang="en-US" sz="3600" dirty="0"/>
          </a:p>
        </p:txBody>
      </p:sp>
      <p:sp>
        <p:nvSpPr>
          <p:cNvPr id="3" name="内容占位符 2"/>
          <p:cNvSpPr>
            <a:spLocks noGrp="1"/>
          </p:cNvSpPr>
          <p:nvPr>
            <p:ph idx="1"/>
          </p:nvPr>
        </p:nvSpPr>
        <p:spPr>
          <a:xfrm>
            <a:off x="1105567" y="1623550"/>
            <a:ext cx="3036466" cy="3922295"/>
          </a:xfrm>
        </p:spPr>
        <p:txBody>
          <a:bodyPr>
            <a:normAutofit fontScale="92500" lnSpcReduction="20000"/>
          </a:bodyPr>
          <a:lstStyle/>
          <a:p>
            <a:pPr marL="0" indent="0">
              <a:buNone/>
            </a:pPr>
            <a:r>
              <a:rPr kumimoji="1" lang="en-US" altLang="zh-CN" sz="2400" dirty="0" smtClean="0"/>
              <a:t>Realism</a:t>
            </a:r>
            <a:endParaRPr kumimoji="1" lang="zh-CN" altLang="en-US" sz="2400" dirty="0" smtClean="0"/>
          </a:p>
          <a:p>
            <a:r>
              <a:rPr kumimoji="1" lang="en-US" altLang="zh-CN" sz="2400" dirty="0" smtClean="0"/>
              <a:t>Realistic reproduction</a:t>
            </a:r>
            <a:endParaRPr kumimoji="1" lang="zh-CN" altLang="en-US" sz="2400" dirty="0" smtClean="0"/>
          </a:p>
          <a:p>
            <a:r>
              <a:rPr kumimoji="1" lang="en-US" altLang="zh-CN" sz="2400" dirty="0" smtClean="0"/>
              <a:t>Psychological authenticity</a:t>
            </a:r>
            <a:endParaRPr kumimoji="1" lang="zh-CN" altLang="en-US" sz="2400" dirty="0" smtClean="0"/>
          </a:p>
          <a:p>
            <a:r>
              <a:rPr kumimoji="1" lang="en-US" altLang="zh-CN" sz="2400" dirty="0" smtClean="0"/>
              <a:t>Exploration </a:t>
            </a:r>
            <a:r>
              <a:rPr kumimoji="1" lang="en-US" altLang="zh-CN" sz="2400" dirty="0"/>
              <a:t>of social </a:t>
            </a:r>
            <a:r>
              <a:rPr kumimoji="1" lang="en-US" altLang="zh-CN" sz="2400" dirty="0" smtClean="0"/>
              <a:t>background</a:t>
            </a:r>
            <a:endParaRPr kumimoji="1" lang="zh-CN" altLang="en-US" sz="2400" dirty="0" smtClean="0"/>
          </a:p>
          <a:p>
            <a:r>
              <a:rPr kumimoji="1" lang="en-US" altLang="zh-CN" sz="2400" dirty="0" smtClean="0"/>
              <a:t>Revealing </a:t>
            </a:r>
            <a:r>
              <a:rPr kumimoji="1" lang="en-US" altLang="zh-CN" sz="2400" dirty="0"/>
              <a:t>human </a:t>
            </a:r>
            <a:r>
              <a:rPr kumimoji="1" lang="en-US" altLang="zh-CN" sz="2400" dirty="0" smtClean="0"/>
              <a:t>nature</a:t>
            </a:r>
            <a:endParaRPr kumimoji="1" lang="zh-CN" altLang="en-US" sz="2400" dirty="0" smtClean="0"/>
          </a:p>
          <a:p>
            <a:r>
              <a:rPr kumimoji="1" lang="en-US" altLang="zh-CN" sz="2400" dirty="0" smtClean="0"/>
              <a:t>Building </a:t>
            </a:r>
            <a:r>
              <a:rPr kumimoji="1" lang="en-US" altLang="zh-CN" sz="2400" dirty="0"/>
              <a:t>a credible horror atmosphere</a:t>
            </a:r>
            <a:endParaRPr kumimoji="1" lang="zh-CN" altLang="en-US" sz="1800" dirty="0" smtClean="0"/>
          </a:p>
        </p:txBody>
      </p:sp>
      <p:sp>
        <p:nvSpPr>
          <p:cNvPr id="4" name="文本框 3"/>
          <p:cNvSpPr txBox="1"/>
          <p:nvPr/>
        </p:nvSpPr>
        <p:spPr>
          <a:xfrm>
            <a:off x="4661492" y="1583270"/>
            <a:ext cx="1787669" cy="400110"/>
          </a:xfrm>
          <a:prstGeom prst="rect">
            <a:avLst/>
          </a:prstGeom>
          <a:noFill/>
        </p:spPr>
        <p:txBody>
          <a:bodyPr wrap="square" rtlCol="0">
            <a:spAutoFit/>
          </a:bodyPr>
          <a:lstStyle/>
          <a:p>
            <a:r>
              <a:rPr kumimoji="1" lang="en-US" altLang="zh-CN" sz="2000" dirty="0" smtClean="0"/>
              <a:t>Constructivism</a:t>
            </a:r>
            <a:endParaRPr kumimoji="1" lang="zh-CN" altLang="en-US" sz="2000" dirty="0" smtClean="0"/>
          </a:p>
        </p:txBody>
      </p:sp>
      <p:sp>
        <p:nvSpPr>
          <p:cNvPr id="5" name="文本框 4"/>
          <p:cNvSpPr txBox="1"/>
          <p:nvPr/>
        </p:nvSpPr>
        <p:spPr>
          <a:xfrm>
            <a:off x="8380201" y="1583270"/>
            <a:ext cx="1863459" cy="400110"/>
          </a:xfrm>
          <a:prstGeom prst="rect">
            <a:avLst/>
          </a:prstGeom>
          <a:noFill/>
        </p:spPr>
        <p:txBody>
          <a:bodyPr wrap="none" rtlCol="0">
            <a:spAutoFit/>
          </a:bodyPr>
          <a:lstStyle/>
          <a:p>
            <a:r>
              <a:rPr kumimoji="1" lang="en-US" altLang="zh-CN" sz="2000" dirty="0" smtClean="0"/>
              <a:t>Critical Realism</a:t>
            </a:r>
            <a:endParaRPr kumimoji="1" lang="zh-CN" altLang="en-US" sz="2000" dirty="0"/>
          </a:p>
        </p:txBody>
      </p:sp>
      <p:sp>
        <p:nvSpPr>
          <p:cNvPr id="6" name="文本框 5"/>
          <p:cNvSpPr txBox="1"/>
          <p:nvPr/>
        </p:nvSpPr>
        <p:spPr>
          <a:xfrm>
            <a:off x="4661492" y="2345442"/>
            <a:ext cx="2919663" cy="2862322"/>
          </a:xfrm>
          <a:prstGeom prst="rect">
            <a:avLst/>
          </a:prstGeom>
          <a:noFill/>
        </p:spPr>
        <p:txBody>
          <a:bodyPr wrap="square" rtlCol="0">
            <a:spAutoFit/>
          </a:bodyPr>
          <a:lstStyle/>
          <a:p>
            <a:pPr marL="285750" indent="-285750">
              <a:buFont typeface="Wingdings" charset="2"/>
              <a:buChar char="n"/>
            </a:pPr>
            <a:r>
              <a:rPr kumimoji="1" lang="en-US" altLang="zh-CN" sz="2000" dirty="0" smtClean="0"/>
              <a:t>Social and cultural background</a:t>
            </a:r>
            <a:endParaRPr kumimoji="1" lang="zh-CN" altLang="en-US" sz="2000" dirty="0" smtClean="0"/>
          </a:p>
          <a:p>
            <a:endParaRPr kumimoji="1" lang="zh-CN" altLang="en-US" sz="2000" dirty="0" smtClean="0"/>
          </a:p>
          <a:p>
            <a:pPr marL="285750" indent="-285750">
              <a:buFont typeface="Wingdings" charset="2"/>
              <a:buChar char="n"/>
            </a:pPr>
            <a:r>
              <a:rPr kumimoji="1" lang="en-US" altLang="zh-CN" sz="2000" dirty="0" smtClean="0"/>
              <a:t>Understanding horror aesthetics through different individual perspectives</a:t>
            </a:r>
            <a:endParaRPr kumimoji="1" lang="zh-CN" altLang="en-US" sz="2000" dirty="0" smtClean="0"/>
          </a:p>
          <a:p>
            <a:endParaRPr kumimoji="1" lang="zh-CN" altLang="en-US" sz="2000" dirty="0" smtClean="0"/>
          </a:p>
          <a:p>
            <a:pPr marL="285750" indent="-285750">
              <a:buFont typeface="Wingdings" charset="2"/>
              <a:buChar char="n"/>
            </a:pPr>
            <a:r>
              <a:rPr kumimoji="1" lang="en-US" altLang="zh-CN" sz="2000" dirty="0" smtClean="0"/>
              <a:t>Diversity of meaning</a:t>
            </a:r>
            <a:endParaRPr kumimoji="1" lang="zh-CN" altLang="en-US" sz="2000" dirty="0"/>
          </a:p>
        </p:txBody>
      </p:sp>
      <p:sp>
        <p:nvSpPr>
          <p:cNvPr id="7" name="文本框 6"/>
          <p:cNvSpPr txBox="1"/>
          <p:nvPr/>
        </p:nvSpPr>
        <p:spPr>
          <a:xfrm>
            <a:off x="8100614" y="2026493"/>
            <a:ext cx="3445826" cy="4524315"/>
          </a:xfrm>
          <a:prstGeom prst="rect">
            <a:avLst/>
          </a:prstGeom>
          <a:noFill/>
        </p:spPr>
        <p:txBody>
          <a:bodyPr wrap="square" rtlCol="0">
            <a:spAutoFit/>
          </a:bodyPr>
          <a:lstStyle/>
          <a:p>
            <a:pPr marL="285750" indent="-285750">
              <a:buFont typeface="Wingdings" charset="2"/>
              <a:buChar char="n"/>
            </a:pPr>
            <a:r>
              <a:rPr kumimoji="1" lang="en-US" altLang="zh-CN" dirty="0" smtClean="0"/>
              <a:t>How terror reflects and criticizes the inequality of power, oppression and violence in society</a:t>
            </a:r>
            <a:endParaRPr kumimoji="1" lang="zh-CN" altLang="en-US" dirty="0" smtClean="0"/>
          </a:p>
          <a:p>
            <a:endParaRPr kumimoji="1" lang="zh-CN" altLang="en-US" dirty="0" smtClean="0"/>
          </a:p>
          <a:p>
            <a:pPr marL="285750" indent="-285750">
              <a:buFont typeface="Wingdings" charset="2"/>
              <a:buChar char="n"/>
            </a:pPr>
            <a:r>
              <a:rPr kumimoji="1" lang="en-US" altLang="zh-CN" dirty="0" smtClean="0"/>
              <a:t>Understand the social and historical background of events and phenomena</a:t>
            </a:r>
            <a:endParaRPr kumimoji="1" lang="zh-CN" altLang="en-US" dirty="0" smtClean="0"/>
          </a:p>
          <a:p>
            <a:pPr marL="285750" indent="-285750">
              <a:buFont typeface="Wingdings" charset="2"/>
              <a:buChar char="n"/>
            </a:pPr>
            <a:endParaRPr kumimoji="1" lang="zh-CN" altLang="en-US" dirty="0"/>
          </a:p>
          <a:p>
            <a:pPr marL="285750" indent="-285750">
              <a:buFont typeface="Wingdings" charset="2"/>
              <a:buChar char="n"/>
            </a:pPr>
            <a:r>
              <a:rPr kumimoji="1" lang="en-US" altLang="zh-CN" dirty="0" smtClean="0"/>
              <a:t>When facing inherent reality, we should not ignore different understandings and interpretations</a:t>
            </a:r>
            <a:endParaRPr kumimoji="1" lang="zh-CN" altLang="en-US" dirty="0" smtClean="0"/>
          </a:p>
          <a:p>
            <a:pPr marL="285750" indent="-285750">
              <a:buFont typeface="Wingdings" charset="2"/>
              <a:buChar char="n"/>
            </a:pPr>
            <a:endParaRPr kumimoji="1" lang="zh-CN" altLang="en-US" dirty="0"/>
          </a:p>
          <a:p>
            <a:pPr marL="285750" indent="-285750">
              <a:buFont typeface="Wingdings" charset="2"/>
              <a:buChar char="n"/>
            </a:pPr>
            <a:r>
              <a:rPr kumimoji="1" lang="en-US" altLang="zh-CN" dirty="0" smtClean="0"/>
              <a:t>Focus on the combination of theory and practice</a:t>
            </a:r>
            <a:endParaRPr kumimoji="1" lang="zh-CN" altLang="en-US" dirty="0"/>
          </a:p>
        </p:txBody>
      </p:sp>
    </p:spTree>
    <p:extLst>
      <p:ext uri="{BB962C8B-B14F-4D97-AF65-F5344CB8AC3E}">
        <p14:creationId xmlns:p14="http://schemas.microsoft.com/office/powerpoint/2010/main" val="1025944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71600" y="936812"/>
            <a:ext cx="9601200" cy="1485900"/>
          </a:xfrm>
        </p:spPr>
        <p:txBody>
          <a:bodyPr>
            <a:normAutofit/>
          </a:bodyPr>
          <a:lstStyle/>
          <a:p>
            <a:r>
              <a:rPr kumimoji="1" lang="en-US" altLang="zh-CN" sz="3200" b="1" dirty="0"/>
              <a:t>The influence of horror aesthetics on Generation Z. </a:t>
            </a:r>
            <a:endParaRPr kumimoji="1" lang="zh-CN" altLang="en-US" sz="3200" b="1" dirty="0"/>
          </a:p>
        </p:txBody>
      </p:sp>
      <p:sp>
        <p:nvSpPr>
          <p:cNvPr id="3" name="内容占位符 2"/>
          <p:cNvSpPr>
            <a:spLocks noGrp="1"/>
          </p:cNvSpPr>
          <p:nvPr>
            <p:ph idx="1"/>
          </p:nvPr>
        </p:nvSpPr>
        <p:spPr>
          <a:xfrm>
            <a:off x="1371600" y="1981200"/>
            <a:ext cx="9601200" cy="3581400"/>
          </a:xfrm>
        </p:spPr>
        <p:txBody>
          <a:bodyPr/>
          <a:lstStyle/>
          <a:p>
            <a:r>
              <a:rPr kumimoji="1" lang="en-US" altLang="zh-CN" dirty="0"/>
              <a:t>What is aesthetics of horror</a:t>
            </a:r>
            <a:r>
              <a:rPr kumimoji="1" lang="en-US" altLang="zh-CN" dirty="0" smtClean="0"/>
              <a:t>?</a:t>
            </a:r>
            <a:endParaRPr kumimoji="1" lang="zh-CN" altLang="en-US" dirty="0" smtClean="0"/>
          </a:p>
          <a:p>
            <a:r>
              <a:rPr kumimoji="1" lang="en-US" altLang="zh-CN" dirty="0" smtClean="0"/>
              <a:t>The </a:t>
            </a:r>
            <a:r>
              <a:rPr kumimoji="1" lang="en-US" altLang="zh-CN" dirty="0"/>
              <a:t>history of the development of horror </a:t>
            </a:r>
            <a:r>
              <a:rPr kumimoji="1" lang="en-US" altLang="zh-CN" dirty="0" smtClean="0"/>
              <a:t>aesthetics</a:t>
            </a:r>
            <a:endParaRPr kumimoji="1" lang="zh-CN" altLang="en-US" dirty="0" smtClean="0"/>
          </a:p>
          <a:p>
            <a:r>
              <a:rPr kumimoji="1" lang="en-US" altLang="zh-CN" dirty="0" smtClean="0"/>
              <a:t>The </a:t>
            </a:r>
            <a:r>
              <a:rPr kumimoji="1" lang="en-US" altLang="zh-CN" dirty="0"/>
              <a:t>relationship between horror and beauty. Why do people appreciate horror</a:t>
            </a:r>
            <a:r>
              <a:rPr kumimoji="1" lang="en-US" altLang="zh-CN" dirty="0" smtClean="0"/>
              <a:t>?</a:t>
            </a:r>
            <a:endParaRPr kumimoji="1" lang="zh-CN" altLang="en-US" dirty="0" smtClean="0"/>
          </a:p>
          <a:p>
            <a:r>
              <a:rPr kumimoji="1" lang="en-US" altLang="zh-CN" dirty="0" smtClean="0"/>
              <a:t>The </a:t>
            </a:r>
            <a:r>
              <a:rPr kumimoji="1" lang="en-US" altLang="zh-CN" dirty="0"/>
              <a:t>relationship between horror aesthetics and </a:t>
            </a:r>
            <a:r>
              <a:rPr kumimoji="1" lang="en-US" altLang="zh-CN" dirty="0" smtClean="0"/>
              <a:t>politics</a:t>
            </a:r>
            <a:endParaRPr kumimoji="1" lang="zh-CN" altLang="en-US" dirty="0" smtClean="0"/>
          </a:p>
          <a:p>
            <a:r>
              <a:rPr kumimoji="1" lang="en-US" altLang="zh-CN" dirty="0" smtClean="0"/>
              <a:t>What </a:t>
            </a:r>
            <a:r>
              <a:rPr kumimoji="1" lang="en-US" altLang="zh-CN" dirty="0"/>
              <a:t>are the differences in the manifestation of horror aesthetics in individuals and society</a:t>
            </a:r>
            <a:r>
              <a:rPr kumimoji="1" lang="en-US" altLang="zh-CN" dirty="0" smtClean="0"/>
              <a:t>?</a:t>
            </a:r>
            <a:endParaRPr kumimoji="1" lang="zh-CN" altLang="en-US" dirty="0" smtClean="0"/>
          </a:p>
          <a:p>
            <a:r>
              <a:rPr kumimoji="1" lang="en-US" altLang="zh-CN" dirty="0" smtClean="0"/>
              <a:t>What </a:t>
            </a:r>
            <a:r>
              <a:rPr kumimoji="1" lang="en-US" altLang="zh-CN" dirty="0"/>
              <a:t>do artists influenced by horror aesthetics have in common?</a:t>
            </a:r>
            <a:endParaRPr kumimoji="1" lang="zh-CN" altLang="en-US" dirty="0" smtClean="0"/>
          </a:p>
        </p:txBody>
      </p:sp>
    </p:spTree>
    <p:extLst>
      <p:ext uri="{BB962C8B-B14F-4D97-AF65-F5344CB8AC3E}">
        <p14:creationId xmlns:p14="http://schemas.microsoft.com/office/powerpoint/2010/main" val="17107689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71600" y="396038"/>
            <a:ext cx="9601200" cy="1485900"/>
          </a:xfrm>
        </p:spPr>
        <p:txBody>
          <a:bodyPr/>
          <a:lstStyle/>
          <a:p>
            <a:r>
              <a:rPr kumimoji="1" lang="en-US" altLang="zh-CN" dirty="0"/>
              <a:t>Contextualizing research</a:t>
            </a:r>
            <a:endParaRPr kumimoji="1" lang="zh-CN" altLang="en-US" dirty="0"/>
          </a:p>
        </p:txBody>
      </p:sp>
      <p:sp>
        <p:nvSpPr>
          <p:cNvPr id="3" name="内容占位符 2"/>
          <p:cNvSpPr>
            <a:spLocks noGrp="1"/>
          </p:cNvSpPr>
          <p:nvPr>
            <p:ph idx="1"/>
          </p:nvPr>
        </p:nvSpPr>
        <p:spPr>
          <a:xfrm>
            <a:off x="923858" y="1076411"/>
            <a:ext cx="8115300" cy="3581400"/>
          </a:xfrm>
        </p:spPr>
        <p:txBody>
          <a:bodyPr/>
          <a:lstStyle/>
          <a:p>
            <a:r>
              <a:rPr kumimoji="1" lang="en-US" altLang="zh-CN" dirty="0"/>
              <a:t>Chinese horror </a:t>
            </a:r>
            <a:r>
              <a:rPr kumimoji="1" lang="en-US" altLang="zh-CN" dirty="0" smtClean="0"/>
              <a:t>aesthetics</a:t>
            </a:r>
            <a:endParaRPr kumimoji="1" lang="zh-CN" altLang="en-US" dirty="0" smtClean="0"/>
          </a:p>
          <a:p>
            <a:pPr marL="0" indent="0">
              <a:buNone/>
            </a:pPr>
            <a:r>
              <a:rPr kumimoji="1" lang="en-US" altLang="zh-CN" dirty="0" smtClean="0"/>
              <a:t>Ancient</a:t>
            </a:r>
            <a:r>
              <a:rPr kumimoji="1" lang="en-US" altLang="zh-CN" dirty="0"/>
              <a:t>: Journey to the West, Dream of the Red Chamber, Strange Stories from a Chinese Studio, mythological </a:t>
            </a:r>
            <a:r>
              <a:rPr kumimoji="1" lang="en-US" altLang="zh-CN" dirty="0" smtClean="0"/>
              <a:t>stories</a:t>
            </a:r>
            <a:endParaRPr kumimoji="1" lang="zh-CN" altLang="en-US" dirty="0" smtClean="0"/>
          </a:p>
          <a:p>
            <a:pPr marL="0" indent="0">
              <a:buNone/>
            </a:pPr>
            <a:r>
              <a:rPr kumimoji="1" lang="en-US" altLang="zh-CN" dirty="0" smtClean="0"/>
              <a:t>Modern</a:t>
            </a:r>
            <a:r>
              <a:rPr kumimoji="1" lang="en-US" altLang="zh-CN" dirty="0"/>
              <a:t>: Cultural Revolution, folk monster </a:t>
            </a:r>
            <a:r>
              <a:rPr kumimoji="1" lang="en-US" altLang="zh-CN" dirty="0" smtClean="0"/>
              <a:t>stories</a:t>
            </a:r>
            <a:endParaRPr kumimoji="1" lang="zh-CN" altLang="en-US" dirty="0" smtClean="0"/>
          </a:p>
          <a:p>
            <a:pPr marL="0" indent="0">
              <a:buNone/>
            </a:pPr>
            <a:r>
              <a:rPr kumimoji="1" lang="en-US" altLang="zh-CN" dirty="0" smtClean="0"/>
              <a:t>Contemporary</a:t>
            </a:r>
            <a:r>
              <a:rPr kumimoji="1" lang="en-US" altLang="zh-CN" dirty="0"/>
              <a:t>: Farewell My Concubine, Black Myth: </a:t>
            </a:r>
            <a:r>
              <a:rPr kumimoji="1" lang="en-US" altLang="zh-CN" dirty="0" err="1"/>
              <a:t>Wukong</a:t>
            </a:r>
            <a:r>
              <a:rPr kumimoji="1" lang="en-US" altLang="zh-CN" dirty="0"/>
              <a:t>, Zhang </a:t>
            </a:r>
            <a:r>
              <a:rPr kumimoji="1" lang="en-US" altLang="zh-CN" dirty="0" err="1"/>
              <a:t>Xiaogang</a:t>
            </a:r>
            <a:endParaRPr kumimoji="1" lang="zh-CN" altLang="en-US" dirty="0"/>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4536" y="1092721"/>
            <a:ext cx="2571773" cy="4275221"/>
          </a:xfrm>
          <a:prstGeom prst="rect">
            <a:avLst/>
          </a:prstGeom>
        </p:spPr>
      </p:pic>
      <p:sp>
        <p:nvSpPr>
          <p:cNvPr id="5" name="文本框 4"/>
          <p:cNvSpPr txBox="1"/>
          <p:nvPr/>
        </p:nvSpPr>
        <p:spPr>
          <a:xfrm>
            <a:off x="9039158" y="5347455"/>
            <a:ext cx="1030154" cy="338554"/>
          </a:xfrm>
          <a:prstGeom prst="rect">
            <a:avLst/>
          </a:prstGeom>
          <a:noFill/>
        </p:spPr>
        <p:txBody>
          <a:bodyPr wrap="none" rtlCol="0">
            <a:spAutoFit/>
          </a:bodyPr>
          <a:lstStyle/>
          <a:p>
            <a:r>
              <a:rPr kumimoji="1" lang="en-US" altLang="zh-CN" sz="1600" dirty="0" err="1" smtClean="0"/>
              <a:t>Jicai</a:t>
            </a:r>
            <a:r>
              <a:rPr kumimoji="1" lang="zh-CN" altLang="en-US" sz="1600" dirty="0" smtClean="0"/>
              <a:t> </a:t>
            </a:r>
            <a:r>
              <a:rPr kumimoji="1" lang="en-US" altLang="zh-CN" sz="1600" dirty="0" smtClean="0"/>
              <a:t>Feng</a:t>
            </a:r>
            <a:endParaRPr kumimoji="1" lang="zh-CN" altLang="en-US" sz="1600" dirty="0"/>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8484" y="3258552"/>
            <a:ext cx="2410639" cy="3225133"/>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2632" y="3261226"/>
            <a:ext cx="2822295" cy="3225133"/>
          </a:xfrm>
          <a:prstGeom prst="rect">
            <a:avLst/>
          </a:prstGeom>
        </p:spPr>
      </p:pic>
      <p:sp>
        <p:nvSpPr>
          <p:cNvPr id="8" name="文本框 7"/>
          <p:cNvSpPr txBox="1"/>
          <p:nvPr/>
        </p:nvSpPr>
        <p:spPr>
          <a:xfrm>
            <a:off x="4812632" y="6488668"/>
            <a:ext cx="1390124" cy="307777"/>
          </a:xfrm>
          <a:prstGeom prst="rect">
            <a:avLst/>
          </a:prstGeom>
          <a:noFill/>
        </p:spPr>
        <p:txBody>
          <a:bodyPr wrap="none" rtlCol="0">
            <a:spAutoFit/>
          </a:bodyPr>
          <a:lstStyle/>
          <a:p>
            <a:r>
              <a:rPr kumimoji="1" lang="en-US" altLang="zh-CN" sz="1400" dirty="0" err="1" smtClean="0"/>
              <a:t>Xiaogang</a:t>
            </a:r>
            <a:r>
              <a:rPr kumimoji="1" lang="zh-CN" altLang="en-US" sz="1400" dirty="0" smtClean="0"/>
              <a:t> </a:t>
            </a:r>
            <a:r>
              <a:rPr kumimoji="1" lang="en-US" altLang="zh-CN" sz="1400" dirty="0" smtClean="0"/>
              <a:t>Zhang</a:t>
            </a:r>
            <a:endParaRPr kumimoji="1" lang="zh-CN" altLang="en-US" sz="1400" dirty="0"/>
          </a:p>
        </p:txBody>
      </p:sp>
      <p:sp>
        <p:nvSpPr>
          <p:cNvPr id="9" name="文本框 8"/>
          <p:cNvSpPr txBox="1"/>
          <p:nvPr/>
        </p:nvSpPr>
        <p:spPr>
          <a:xfrm>
            <a:off x="1581435" y="6483685"/>
            <a:ext cx="1922962" cy="307777"/>
          </a:xfrm>
          <a:prstGeom prst="rect">
            <a:avLst/>
          </a:prstGeom>
          <a:noFill/>
        </p:spPr>
        <p:txBody>
          <a:bodyPr wrap="none" rtlCol="0">
            <a:spAutoFit/>
          </a:bodyPr>
          <a:lstStyle/>
          <a:p>
            <a:r>
              <a:rPr kumimoji="1" lang="en-US" altLang="zh-CN" sz="1400" dirty="0" smtClean="0"/>
              <a:t>Farewell My Concubine</a:t>
            </a:r>
            <a:endParaRPr kumimoji="1" lang="zh-CN" altLang="en-US" sz="1400" dirty="0"/>
          </a:p>
        </p:txBody>
      </p:sp>
    </p:spTree>
    <p:extLst>
      <p:ext uri="{BB962C8B-B14F-4D97-AF65-F5344CB8AC3E}">
        <p14:creationId xmlns:p14="http://schemas.microsoft.com/office/powerpoint/2010/main" val="13961771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32564" y="301894"/>
            <a:ext cx="9601200" cy="1485900"/>
          </a:xfrm>
        </p:spPr>
        <p:txBody>
          <a:bodyPr>
            <a:normAutofit/>
          </a:bodyPr>
          <a:lstStyle/>
          <a:p>
            <a:r>
              <a:rPr kumimoji="1" lang="en-US" altLang="zh-CN" sz="3600" dirty="0" smtClean="0"/>
              <a:t>Journey</a:t>
            </a:r>
            <a:r>
              <a:rPr kumimoji="1" lang="zh-CN" altLang="en-US" sz="3600" dirty="0" smtClean="0"/>
              <a:t> </a:t>
            </a:r>
            <a:r>
              <a:rPr kumimoji="1" lang="en-US" altLang="zh-CN" sz="3600" dirty="0" smtClean="0"/>
              <a:t>to</a:t>
            </a:r>
            <a:r>
              <a:rPr kumimoji="1" lang="zh-CN" altLang="en-US" sz="3600" dirty="0" smtClean="0"/>
              <a:t> </a:t>
            </a:r>
            <a:r>
              <a:rPr kumimoji="1" lang="en-US" altLang="zh-CN" sz="3600" dirty="0" smtClean="0"/>
              <a:t>the</a:t>
            </a:r>
            <a:r>
              <a:rPr kumimoji="1" lang="zh-CN" altLang="en-US" sz="3600" dirty="0" smtClean="0"/>
              <a:t> </a:t>
            </a:r>
            <a:r>
              <a:rPr kumimoji="1" lang="en-US" altLang="zh-CN" sz="3600" dirty="0" smtClean="0"/>
              <a:t>west</a:t>
            </a:r>
            <a:endParaRPr kumimoji="1" lang="zh-CN" altLang="en-US" sz="3600" dirty="0"/>
          </a:p>
        </p:txBody>
      </p:sp>
      <p:sp>
        <p:nvSpPr>
          <p:cNvPr id="3" name="内容占位符 2"/>
          <p:cNvSpPr>
            <a:spLocks noGrp="1"/>
          </p:cNvSpPr>
          <p:nvPr>
            <p:ph idx="1"/>
          </p:nvPr>
        </p:nvSpPr>
        <p:spPr>
          <a:xfrm>
            <a:off x="1371600" y="1559859"/>
            <a:ext cx="9601200" cy="4307541"/>
          </a:xfrm>
        </p:spPr>
        <p:txBody>
          <a:bodyPr/>
          <a:lstStyle/>
          <a:p>
            <a:r>
              <a:rPr kumimoji="1" lang="zh-CN" altLang="en-US" dirty="0" smtClean="0"/>
              <a:t>恐怖美学在中国</a:t>
            </a:r>
            <a:endParaRPr kumimoji="1" lang="zh-CN" altLang="en-US" dirty="0"/>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564" y="1088693"/>
            <a:ext cx="3184639" cy="4453224"/>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6259" y="1094638"/>
            <a:ext cx="3071882" cy="4447279"/>
          </a:xfrm>
          <a:prstGeom prst="rect">
            <a:avLst/>
          </a:prstGeom>
        </p:spPr>
      </p:pic>
      <p:sp>
        <p:nvSpPr>
          <p:cNvPr id="7" name="文本框 6"/>
          <p:cNvSpPr txBox="1"/>
          <p:nvPr/>
        </p:nvSpPr>
        <p:spPr>
          <a:xfrm>
            <a:off x="1132564" y="5541917"/>
            <a:ext cx="1079142" cy="338554"/>
          </a:xfrm>
          <a:prstGeom prst="rect">
            <a:avLst/>
          </a:prstGeom>
          <a:noFill/>
        </p:spPr>
        <p:txBody>
          <a:bodyPr wrap="none" rtlCol="0">
            <a:spAutoFit/>
          </a:bodyPr>
          <a:lstStyle/>
          <a:p>
            <a:r>
              <a:rPr kumimoji="1" lang="en-US" altLang="zh-CN" sz="1600" dirty="0" smtClean="0"/>
              <a:t>Liu</a:t>
            </a:r>
            <a:r>
              <a:rPr kumimoji="1" lang="zh-CN" altLang="en-US" sz="1600" dirty="0" smtClean="0"/>
              <a:t> </a:t>
            </a:r>
            <a:r>
              <a:rPr kumimoji="1" lang="en-US" altLang="zh-CN" sz="1600" dirty="0" err="1" smtClean="0"/>
              <a:t>Dongzi</a:t>
            </a:r>
            <a:endParaRPr kumimoji="1" lang="zh-CN" altLang="en-US" sz="1600" dirty="0"/>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7197" y="1088693"/>
            <a:ext cx="3587287" cy="4456171"/>
          </a:xfrm>
          <a:prstGeom prst="rect">
            <a:avLst/>
          </a:prstGeom>
        </p:spPr>
      </p:pic>
      <p:sp>
        <p:nvSpPr>
          <p:cNvPr id="9" name="文本框 8"/>
          <p:cNvSpPr txBox="1"/>
          <p:nvPr/>
        </p:nvSpPr>
        <p:spPr>
          <a:xfrm>
            <a:off x="8027197" y="5541917"/>
            <a:ext cx="962508" cy="369332"/>
          </a:xfrm>
          <a:prstGeom prst="rect">
            <a:avLst/>
          </a:prstGeom>
          <a:noFill/>
        </p:spPr>
        <p:txBody>
          <a:bodyPr wrap="none" rtlCol="0">
            <a:spAutoFit/>
          </a:bodyPr>
          <a:lstStyle/>
          <a:p>
            <a:r>
              <a:rPr kumimoji="1" lang="en-US" altLang="zh-CN" smtClean="0"/>
              <a:t>Wukong</a:t>
            </a:r>
            <a:endParaRPr kumimoji="1" lang="zh-CN" altLang="en-US" dirty="0"/>
          </a:p>
        </p:txBody>
      </p:sp>
    </p:spTree>
    <p:extLst>
      <p:ext uri="{BB962C8B-B14F-4D97-AF65-F5344CB8AC3E}">
        <p14:creationId xmlns:p14="http://schemas.microsoft.com/office/powerpoint/2010/main" val="9661780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30969" y="250372"/>
            <a:ext cx="6788388" cy="677778"/>
          </a:xfrm>
        </p:spPr>
        <p:txBody>
          <a:bodyPr>
            <a:normAutofit/>
          </a:bodyPr>
          <a:lstStyle/>
          <a:p>
            <a:r>
              <a:rPr kumimoji="1" lang="en-US" altLang="zh-CN" sz="3200" dirty="0" smtClean="0"/>
              <a:t>Reliability</a:t>
            </a:r>
            <a:r>
              <a:rPr kumimoji="1" lang="zh-CN" altLang="en-US" sz="3200" dirty="0" smtClean="0"/>
              <a:t> </a:t>
            </a:r>
            <a:r>
              <a:rPr kumimoji="1" lang="en-US" altLang="zh-CN" sz="3200" dirty="0" smtClean="0"/>
              <a:t>and</a:t>
            </a:r>
            <a:r>
              <a:rPr kumimoji="1" lang="zh-CN" altLang="en-US" sz="3200" dirty="0" smtClean="0"/>
              <a:t> </a:t>
            </a:r>
            <a:r>
              <a:rPr kumimoji="1" lang="en-US" altLang="zh-CN" sz="3200" dirty="0" smtClean="0"/>
              <a:t>validity in </a:t>
            </a:r>
            <a:r>
              <a:rPr kumimoji="1" lang="en-US" altLang="zh-CN" sz="3200" dirty="0"/>
              <a:t>research</a:t>
            </a:r>
            <a:endParaRPr kumimoji="1" lang="zh-CN" altLang="en-US" sz="3200" dirty="0"/>
          </a:p>
        </p:txBody>
      </p:sp>
      <p:sp>
        <p:nvSpPr>
          <p:cNvPr id="3" name="内容占位符 2"/>
          <p:cNvSpPr>
            <a:spLocks noGrp="1"/>
          </p:cNvSpPr>
          <p:nvPr>
            <p:ph idx="1"/>
          </p:nvPr>
        </p:nvSpPr>
        <p:spPr>
          <a:xfrm>
            <a:off x="898071" y="767443"/>
            <a:ext cx="11133508" cy="5957349"/>
          </a:xfrm>
        </p:spPr>
        <p:txBody>
          <a:bodyPr>
            <a:noAutofit/>
          </a:bodyPr>
          <a:lstStyle/>
          <a:p>
            <a:pPr marL="0" indent="0">
              <a:buNone/>
            </a:pPr>
            <a:r>
              <a:rPr kumimoji="1" lang="en-US" altLang="zh-CN" sz="1050" dirty="0" smtClean="0"/>
              <a:t>Psychology</a:t>
            </a:r>
            <a:endParaRPr kumimoji="1" lang="zh-CN" altLang="en-US" sz="1050" dirty="0" smtClean="0"/>
          </a:p>
          <a:p>
            <a:pPr>
              <a:buFont typeface="Wingdings" charset="2"/>
              <a:buChar char="n"/>
            </a:pPr>
            <a:r>
              <a:rPr kumimoji="1" lang="en-US" altLang="zh-CN" sz="1050" dirty="0" smtClean="0"/>
              <a:t>Freud‘s </a:t>
            </a:r>
            <a:r>
              <a:rPr kumimoji="1" lang="en-US" altLang="zh-CN" sz="1050" dirty="0"/>
              <a:t>psychoanalytic theory - There are many repressed fears and desires in the human subconscious. Artworks, especially horror works, are externalizations of the subconscious, reflecting the </a:t>
            </a:r>
            <a:r>
              <a:rPr kumimoji="1" lang="en-US" altLang="zh-CN" sz="1050" dirty="0" smtClean="0"/>
              <a:t>artist’s </a:t>
            </a:r>
            <a:r>
              <a:rPr kumimoji="1" lang="en-US" altLang="zh-CN" sz="1050" dirty="0"/>
              <a:t>struggle with his own inner conflicts</a:t>
            </a:r>
            <a:r>
              <a:rPr kumimoji="1" lang="en-US" altLang="zh-CN" sz="1050" dirty="0" smtClean="0"/>
              <a:t>.</a:t>
            </a:r>
            <a:endParaRPr kumimoji="1" lang="zh-CN" altLang="en-US" sz="1050" dirty="0" smtClean="0"/>
          </a:p>
          <a:p>
            <a:pPr marL="0" indent="0">
              <a:buNone/>
            </a:pPr>
            <a:r>
              <a:rPr kumimoji="1" lang="en-US" altLang="zh-CN" sz="1050" dirty="0"/>
              <a:t>Emotional </a:t>
            </a:r>
            <a:r>
              <a:rPr kumimoji="1" lang="en-US" altLang="zh-CN" sz="1050" dirty="0" smtClean="0"/>
              <a:t>Psychology</a:t>
            </a:r>
            <a:endParaRPr kumimoji="1" lang="zh-CN" altLang="en-US" sz="1050" dirty="0" smtClean="0"/>
          </a:p>
          <a:p>
            <a:r>
              <a:rPr kumimoji="1" lang="en-US" altLang="zh-CN" sz="1050" dirty="0" smtClean="0"/>
              <a:t>Focus </a:t>
            </a:r>
            <a:r>
              <a:rPr kumimoji="1" lang="en-US" altLang="zh-CN" sz="1050" dirty="0"/>
              <a:t>on how emotions affect human behavior and creation, explore the role of emotions such as fear and anxiety in artistic creation, and how artists express these emotions through horror </a:t>
            </a:r>
            <a:r>
              <a:rPr kumimoji="1" lang="en-US" altLang="zh-CN" sz="1050" dirty="0" smtClean="0"/>
              <a:t>elements</a:t>
            </a:r>
            <a:r>
              <a:rPr kumimoji="1" lang="en-US" altLang="zh-CN" sz="1050" dirty="0"/>
              <a:t>.</a:t>
            </a:r>
            <a:endParaRPr kumimoji="1" lang="zh-CN" altLang="en-US" sz="1050" dirty="0" smtClean="0"/>
          </a:p>
          <a:p>
            <a:pPr marL="0" indent="0">
              <a:buNone/>
            </a:pPr>
            <a:r>
              <a:rPr kumimoji="1" lang="en-US" altLang="zh-CN" sz="1050" dirty="0" smtClean="0"/>
              <a:t>Sociology</a:t>
            </a:r>
            <a:endParaRPr kumimoji="1" lang="zh-CN" altLang="en-US" sz="1050" dirty="0" smtClean="0"/>
          </a:p>
          <a:p>
            <a:r>
              <a:rPr kumimoji="1" lang="en-US" altLang="zh-CN" sz="1050" dirty="0" smtClean="0"/>
              <a:t>Social </a:t>
            </a:r>
            <a:r>
              <a:rPr kumimoji="1" lang="en-US" altLang="zh-CN" sz="1050" dirty="0"/>
              <a:t>constructionism emphasizes how social and cultural backgrounds shape </a:t>
            </a:r>
            <a:r>
              <a:rPr kumimoji="1" lang="en-US" altLang="zh-CN" sz="1050" dirty="0" smtClean="0"/>
              <a:t>individuals‘ </a:t>
            </a:r>
            <a:r>
              <a:rPr kumimoji="1" lang="en-US" altLang="zh-CN" sz="1050" dirty="0"/>
              <a:t>understanding of reality. In contemporary society, fear is often associated with cultural cognition, historical background, and social change. Artists reflect social anxiety and fear through their works</a:t>
            </a:r>
            <a:r>
              <a:rPr kumimoji="1" lang="en-US" altLang="zh-CN" sz="1050" dirty="0" smtClean="0"/>
              <a:t>.</a:t>
            </a:r>
            <a:endParaRPr kumimoji="1" lang="zh-CN" altLang="en-US" sz="1050" dirty="0" smtClean="0"/>
          </a:p>
          <a:p>
            <a:pPr marL="0" indent="0">
              <a:buNone/>
            </a:pPr>
            <a:r>
              <a:rPr kumimoji="1" lang="en-US" altLang="zh-CN" sz="1050" dirty="0" smtClean="0"/>
              <a:t>Abraham Kaplan‘s </a:t>
            </a:r>
            <a:r>
              <a:rPr kumimoji="1" lang="en-US" altLang="zh-CN" sz="1050" dirty="0"/>
              <a:t>theory of </a:t>
            </a:r>
            <a:r>
              <a:rPr kumimoji="1" lang="en-US" altLang="zh-CN" sz="1050" dirty="0" smtClean="0"/>
              <a:t>fear</a:t>
            </a:r>
            <a:endParaRPr kumimoji="1" lang="zh-CN" altLang="en-US" sz="1050" dirty="0" smtClean="0"/>
          </a:p>
          <a:p>
            <a:r>
              <a:rPr kumimoji="1" lang="en-US" altLang="zh-CN" sz="1050" dirty="0" smtClean="0"/>
              <a:t>This </a:t>
            </a:r>
            <a:r>
              <a:rPr kumimoji="1" lang="en-US" altLang="zh-CN" sz="1050" dirty="0"/>
              <a:t>theory explores how society constructs and reflects fear, and analyzes how horror reflects collective memory, social fear, and cultural identity in works of art</a:t>
            </a:r>
            <a:r>
              <a:rPr kumimoji="1" lang="en-US" altLang="zh-CN" sz="1050" dirty="0" smtClean="0"/>
              <a:t>.</a:t>
            </a:r>
            <a:endParaRPr kumimoji="1" lang="zh-CN" altLang="en-US" sz="1050" dirty="0" smtClean="0"/>
          </a:p>
          <a:p>
            <a:pPr marL="0" indent="0">
              <a:buNone/>
            </a:pPr>
            <a:r>
              <a:rPr kumimoji="1" lang="en-US" altLang="zh-CN" sz="1050" dirty="0" smtClean="0"/>
              <a:t>Aesthetic theory</a:t>
            </a:r>
            <a:endParaRPr kumimoji="1" lang="zh-CN" altLang="en-US" sz="1050" dirty="0" smtClean="0"/>
          </a:p>
          <a:p>
            <a:pPr marL="0" indent="0">
              <a:buNone/>
            </a:pPr>
            <a:r>
              <a:rPr kumimoji="1" lang="en-US" altLang="zh-CN" sz="1050" dirty="0" smtClean="0"/>
              <a:t>Kant‘s </a:t>
            </a:r>
            <a:r>
              <a:rPr kumimoji="1" lang="en-US" altLang="zh-CN" sz="1050" dirty="0"/>
              <a:t>aesthetic theory explores the complexity of horror aesthetics and how to make the audience experience a mixed pleasure and uneasiness in appreciation through the experience of fear</a:t>
            </a:r>
            <a:r>
              <a:rPr kumimoji="1" lang="en-US" altLang="zh-CN" sz="1050" dirty="0" smtClean="0"/>
              <a:t>.</a:t>
            </a:r>
            <a:endParaRPr kumimoji="1" lang="zh-CN" altLang="en-US" sz="1050" dirty="0" smtClean="0"/>
          </a:p>
          <a:p>
            <a:pPr marL="0" indent="0">
              <a:buNone/>
            </a:pPr>
            <a:r>
              <a:rPr kumimoji="1" lang="en-US" altLang="zh-CN" sz="1050" dirty="0" smtClean="0"/>
              <a:t>Existentialism</a:t>
            </a:r>
            <a:endParaRPr kumimoji="1" lang="zh-CN" altLang="en-US" sz="1050" dirty="0" smtClean="0"/>
          </a:p>
          <a:p>
            <a:r>
              <a:rPr kumimoji="1" lang="en-US" altLang="zh-CN" sz="1050" dirty="0" smtClean="0"/>
              <a:t>Existentialism </a:t>
            </a:r>
            <a:r>
              <a:rPr kumimoji="1" lang="en-US" altLang="zh-CN" sz="1050" dirty="0"/>
              <a:t>focuses on the reaction of individuals when facing the anxiety of death and existence. Many artists explore the themes of death and existence in horror aesthetics, showing the fragility of human existence</a:t>
            </a:r>
            <a:r>
              <a:rPr kumimoji="1" lang="en-US" altLang="zh-CN" sz="1050" dirty="0" smtClean="0"/>
              <a:t>.</a:t>
            </a:r>
            <a:endParaRPr kumimoji="1" lang="zh-CN" altLang="en-US" sz="1050" dirty="0" smtClean="0"/>
          </a:p>
          <a:p>
            <a:pPr marL="0" indent="0">
              <a:buNone/>
            </a:pPr>
            <a:r>
              <a:rPr kumimoji="1" lang="en-US" altLang="zh-CN" sz="1050" dirty="0" smtClean="0"/>
              <a:t>The </a:t>
            </a:r>
            <a:r>
              <a:rPr kumimoji="1" lang="en-US" altLang="zh-CN" sz="1050" dirty="0"/>
              <a:t>relationship between art and psychology (Arnheim, R</a:t>
            </a:r>
            <a:r>
              <a:rPr kumimoji="1" lang="en-US" altLang="zh-CN" sz="1050" dirty="0" smtClean="0"/>
              <a:t>)</a:t>
            </a:r>
            <a:endParaRPr kumimoji="1" lang="zh-CN" altLang="en-US" sz="1050" dirty="0" smtClean="0"/>
          </a:p>
          <a:p>
            <a:r>
              <a:rPr kumimoji="1" lang="en-US" altLang="zh-CN" sz="1050" dirty="0" smtClean="0"/>
              <a:t>Explore </a:t>
            </a:r>
            <a:r>
              <a:rPr kumimoji="1" lang="en-US" altLang="zh-CN" sz="1050" dirty="0"/>
              <a:t>the connection between artistic creation and the psychological state of the artist, and analyze how horror aesthetics provides artists with a medium to express their inner fear and uneasiness. </a:t>
            </a:r>
            <a:endParaRPr kumimoji="1" lang="zh-CN" altLang="en-US" sz="1050" dirty="0" smtClean="0"/>
          </a:p>
          <a:p>
            <a:pPr marL="0" indent="0">
              <a:buNone/>
            </a:pPr>
            <a:r>
              <a:rPr kumimoji="1" lang="en-US" altLang="zh-CN" sz="1050" dirty="0" smtClean="0"/>
              <a:t>Postmodern </a:t>
            </a:r>
            <a:r>
              <a:rPr kumimoji="1" lang="en-US" altLang="zh-CN" sz="1050" dirty="0"/>
              <a:t>Art </a:t>
            </a:r>
            <a:r>
              <a:rPr kumimoji="1" lang="en-US" altLang="zh-CN" sz="1050" dirty="0" smtClean="0"/>
              <a:t>Theory</a:t>
            </a:r>
            <a:endParaRPr kumimoji="1" lang="zh-CN" altLang="en-US" sz="1050" dirty="0" smtClean="0"/>
          </a:p>
          <a:p>
            <a:r>
              <a:rPr kumimoji="1" lang="en-US" altLang="zh-CN" sz="1050" dirty="0" smtClean="0"/>
              <a:t>Postmodern </a:t>
            </a:r>
            <a:r>
              <a:rPr kumimoji="1" lang="en-US" altLang="zh-CN" sz="1050" dirty="0"/>
              <a:t>art theory tends to explore society, culture and identity, analyzing how horror aesthetics can be used as a means of social criticism, allowing artists to challenge traditional concepts and social standards.</a:t>
            </a:r>
            <a:endParaRPr kumimoji="1" lang="zh-CN" altLang="en-US" sz="1050" dirty="0" smtClean="0"/>
          </a:p>
        </p:txBody>
      </p:sp>
    </p:spTree>
    <p:extLst>
      <p:ext uri="{BB962C8B-B14F-4D97-AF65-F5344CB8AC3E}">
        <p14:creationId xmlns:p14="http://schemas.microsoft.com/office/powerpoint/2010/main" val="5953006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75347" y="477253"/>
            <a:ext cx="9601200" cy="1485900"/>
          </a:xfrm>
        </p:spPr>
        <p:txBody>
          <a:bodyPr/>
          <a:lstStyle/>
          <a:p>
            <a:r>
              <a:rPr kumimoji="1" lang="en-US" altLang="zh-CN" dirty="0"/>
              <a:t>Why do people appreciate horror?</a:t>
            </a:r>
            <a:endParaRPr kumimoji="1" lang="zh-CN" altLang="en-US" dirty="0"/>
          </a:p>
        </p:txBody>
      </p:sp>
      <p:sp>
        <p:nvSpPr>
          <p:cNvPr id="3" name="内容占位符 2"/>
          <p:cNvSpPr>
            <a:spLocks noGrp="1"/>
          </p:cNvSpPr>
          <p:nvPr>
            <p:ph idx="1"/>
          </p:nvPr>
        </p:nvSpPr>
        <p:spPr>
          <a:xfrm>
            <a:off x="908738" y="1377734"/>
            <a:ext cx="10898251" cy="5023066"/>
          </a:xfrm>
        </p:spPr>
        <p:txBody>
          <a:bodyPr>
            <a:normAutofit lnSpcReduction="10000"/>
          </a:bodyPr>
          <a:lstStyle/>
          <a:p>
            <a:r>
              <a:rPr kumimoji="1" lang="en-US" altLang="zh-CN" dirty="0"/>
              <a:t>Physiological factors: Watching horror content triggers the </a:t>
            </a:r>
            <a:r>
              <a:rPr kumimoji="1" lang="en-US" altLang="zh-CN" dirty="0" smtClean="0"/>
              <a:t>body‘s “fight </a:t>
            </a:r>
            <a:r>
              <a:rPr kumimoji="1" lang="en-US" altLang="zh-CN" dirty="0"/>
              <a:t>or </a:t>
            </a:r>
            <a:r>
              <a:rPr kumimoji="1" lang="en-US" altLang="zh-CN" dirty="0" smtClean="0"/>
              <a:t>flight” </a:t>
            </a:r>
            <a:r>
              <a:rPr kumimoji="1" lang="en-US" altLang="zh-CN" dirty="0"/>
              <a:t>response, leading to the release of hormones such as dopamine and adrenaline, which produces a sense of excitement</a:t>
            </a:r>
            <a:r>
              <a:rPr kumimoji="1" lang="en-US" altLang="zh-CN" dirty="0" smtClean="0"/>
              <a:t>.</a:t>
            </a:r>
            <a:endParaRPr kumimoji="1" lang="zh-CN" altLang="en-US" dirty="0" smtClean="0"/>
          </a:p>
          <a:p>
            <a:r>
              <a:rPr kumimoji="1" lang="en-US" altLang="zh-CN" dirty="0" smtClean="0"/>
              <a:t>Psychological </a:t>
            </a:r>
            <a:r>
              <a:rPr kumimoji="1" lang="en-US" altLang="zh-CN" dirty="0"/>
              <a:t>factors: </a:t>
            </a:r>
            <a:r>
              <a:rPr kumimoji="1" lang="en-US" altLang="zh-CN" dirty="0" smtClean="0"/>
              <a:t>Humans </a:t>
            </a:r>
            <a:r>
              <a:rPr kumimoji="1" lang="en-US" altLang="zh-CN" dirty="0"/>
              <a:t>are naturally curious about unknown and unexplainable phenomena, and horror content is often related to unknown, supernatural or taboo topics, attracting people to explore in depth. </a:t>
            </a:r>
            <a:endParaRPr kumimoji="1" lang="zh-CN" altLang="en-US" dirty="0" smtClean="0"/>
          </a:p>
          <a:p>
            <a:r>
              <a:rPr kumimoji="1" lang="en-US" altLang="zh-CN" dirty="0" smtClean="0"/>
              <a:t>Controlling </a:t>
            </a:r>
            <a:r>
              <a:rPr kumimoji="1" lang="en-US" altLang="zh-CN" dirty="0"/>
              <a:t>the feeling of </a:t>
            </a:r>
            <a:r>
              <a:rPr kumimoji="1" lang="en-US" altLang="zh-CN" dirty="0" smtClean="0"/>
              <a:t>fear.</a:t>
            </a:r>
            <a:endParaRPr kumimoji="1" lang="zh-CN" altLang="en-US" dirty="0" smtClean="0"/>
          </a:p>
          <a:p>
            <a:r>
              <a:rPr kumimoji="1" lang="en-US" altLang="zh-CN" dirty="0" smtClean="0"/>
              <a:t>Social </a:t>
            </a:r>
            <a:r>
              <a:rPr kumimoji="1" lang="en-US" altLang="zh-CN" dirty="0"/>
              <a:t>and cultural factors: Watching horror content or playing horror games often becomes a social activity, especially among young people, to establish a sense of group identity by showing </a:t>
            </a:r>
            <a:r>
              <a:rPr kumimoji="1" lang="en-US" altLang="zh-CN" dirty="0" smtClean="0"/>
              <a:t>“fearlessness”. </a:t>
            </a:r>
            <a:endParaRPr kumimoji="1" lang="zh-CN" altLang="en-US" dirty="0" smtClean="0"/>
          </a:p>
          <a:p>
            <a:r>
              <a:rPr kumimoji="1" lang="en-US" altLang="zh-CN" dirty="0" smtClean="0"/>
              <a:t>Adaptability </a:t>
            </a:r>
            <a:r>
              <a:rPr kumimoji="1" lang="en-US" altLang="zh-CN" dirty="0"/>
              <a:t>theory of biological evolution: Fear is a key emotion formed in the process of human evolution and is of great significance to survival. Watching horror content can help humans simulate and adapt to dangerous situations and improve their ability to deal with real threats</a:t>
            </a:r>
            <a:r>
              <a:rPr kumimoji="1" lang="en-US" altLang="zh-CN" dirty="0" smtClean="0"/>
              <a:t>.</a:t>
            </a:r>
            <a:endParaRPr kumimoji="1" lang="zh-CN" altLang="en-US" dirty="0" smtClean="0"/>
          </a:p>
          <a:p>
            <a:r>
              <a:rPr kumimoji="1" lang="en-US" altLang="zh-CN" dirty="0" smtClean="0"/>
              <a:t>Emotional </a:t>
            </a:r>
            <a:r>
              <a:rPr kumimoji="1" lang="en-US" altLang="zh-CN" dirty="0"/>
              <a:t>release and psychological healing function </a:t>
            </a:r>
            <a:r>
              <a:rPr kumimoji="1" lang="en-US" altLang="zh-CN" dirty="0" smtClean="0"/>
              <a:t>– </a:t>
            </a:r>
            <a:r>
              <a:rPr kumimoji="1" lang="en-US" altLang="zh-CN" dirty="0"/>
              <a:t>emotional </a:t>
            </a:r>
            <a:r>
              <a:rPr kumimoji="1" lang="en-US" altLang="zh-CN" dirty="0" smtClean="0"/>
              <a:t>‘purification’ </a:t>
            </a:r>
            <a:r>
              <a:rPr kumimoji="1" lang="en-US" altLang="zh-CN" dirty="0"/>
              <a:t>theory: </a:t>
            </a:r>
            <a:r>
              <a:rPr kumimoji="1" lang="en-US" altLang="zh-CN" dirty="0" smtClean="0"/>
              <a:t>Aristotle‘s ‘Catharsis’</a:t>
            </a:r>
            <a:r>
              <a:rPr kumimoji="1" lang="zh-CN" altLang="en-US" dirty="0" smtClean="0"/>
              <a:t> </a:t>
            </a:r>
            <a:r>
              <a:rPr kumimoji="1" lang="en-US" altLang="zh-CN" dirty="0" smtClean="0"/>
              <a:t>theory </a:t>
            </a:r>
            <a:r>
              <a:rPr kumimoji="1" lang="en-US" altLang="zh-CN" dirty="0"/>
              <a:t>believes that strong emotional experiences </a:t>
            </a:r>
            <a:r>
              <a:rPr kumimoji="1" lang="en-US" altLang="zh-CN" dirty="0" smtClean="0"/>
              <a:t>can </a:t>
            </a:r>
            <a:r>
              <a:rPr kumimoji="1" lang="en-US" altLang="zh-CN" dirty="0"/>
              <a:t>help humans release repressed emotions and achieve psychological balance. </a:t>
            </a:r>
            <a:endParaRPr kumimoji="1" lang="zh-CN" altLang="en-US" dirty="0"/>
          </a:p>
        </p:txBody>
      </p:sp>
    </p:spTree>
    <p:extLst>
      <p:ext uri="{BB962C8B-B14F-4D97-AF65-F5344CB8AC3E}">
        <p14:creationId xmlns:p14="http://schemas.microsoft.com/office/powerpoint/2010/main" val="562771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en-US" altLang="zh-CN" sz="3600" dirty="0"/>
              <a:t>Research value</a:t>
            </a:r>
            <a:endParaRPr kumimoji="1" lang="zh-CN" altLang="en-US" sz="3600" dirty="0"/>
          </a:p>
        </p:txBody>
      </p:sp>
      <p:sp>
        <p:nvSpPr>
          <p:cNvPr id="3" name="内容占位符 2"/>
          <p:cNvSpPr>
            <a:spLocks noGrp="1"/>
          </p:cNvSpPr>
          <p:nvPr>
            <p:ph idx="1"/>
          </p:nvPr>
        </p:nvSpPr>
        <p:spPr>
          <a:xfrm>
            <a:off x="1371600" y="1491916"/>
            <a:ext cx="9601200" cy="4375484"/>
          </a:xfrm>
        </p:spPr>
        <p:txBody>
          <a:bodyPr>
            <a:normAutofit/>
          </a:bodyPr>
          <a:lstStyle/>
          <a:p>
            <a:pPr marL="0" indent="0">
              <a:buNone/>
            </a:pPr>
            <a:r>
              <a:rPr kumimoji="1" lang="en-US" altLang="zh-CN" sz="1800" dirty="0"/>
              <a:t>Theoretical </a:t>
            </a:r>
            <a:r>
              <a:rPr kumimoji="1" lang="en-US" altLang="zh-CN" sz="1800" dirty="0" smtClean="0"/>
              <a:t>value</a:t>
            </a:r>
            <a:endParaRPr kumimoji="1" lang="zh-CN" altLang="en-US" sz="1800" dirty="0" smtClean="0"/>
          </a:p>
          <a:p>
            <a:r>
              <a:rPr kumimoji="1" lang="en-US" altLang="zh-CN" sz="1800" dirty="0" smtClean="0"/>
              <a:t>Understanding </a:t>
            </a:r>
            <a:r>
              <a:rPr kumimoji="1" lang="en-US" altLang="zh-CN" sz="1800" dirty="0"/>
              <a:t>the creative motivation of </a:t>
            </a:r>
            <a:r>
              <a:rPr kumimoji="1" lang="en-US" altLang="zh-CN" sz="1800" dirty="0" smtClean="0"/>
              <a:t>artists</a:t>
            </a:r>
            <a:endParaRPr kumimoji="1" lang="zh-CN" altLang="en-US" sz="1800" dirty="0" smtClean="0"/>
          </a:p>
          <a:p>
            <a:r>
              <a:rPr kumimoji="1" lang="en-US" altLang="zh-CN" sz="1800" dirty="0" smtClean="0"/>
              <a:t>Expanding </a:t>
            </a:r>
            <a:r>
              <a:rPr kumimoji="1" lang="en-US" altLang="zh-CN" sz="1800" dirty="0"/>
              <a:t>research in related </a:t>
            </a:r>
            <a:r>
              <a:rPr kumimoji="1" lang="en-US" altLang="zh-CN" sz="1800" dirty="0" smtClean="0"/>
              <a:t>fields</a:t>
            </a:r>
            <a:endParaRPr kumimoji="1" lang="zh-CN" altLang="en-US" sz="1800" dirty="0" smtClean="0"/>
          </a:p>
          <a:p>
            <a:r>
              <a:rPr kumimoji="1" lang="en-US" altLang="zh-CN" sz="1800" dirty="0" smtClean="0"/>
              <a:t>Exploring </a:t>
            </a:r>
            <a:r>
              <a:rPr kumimoji="1" lang="en-US" altLang="zh-CN" sz="1800" dirty="0"/>
              <a:t>human nature and emotions, providing reference for psychological </a:t>
            </a:r>
            <a:r>
              <a:rPr kumimoji="1" lang="en-US" altLang="zh-CN" sz="1800" dirty="0" smtClean="0"/>
              <a:t>research</a:t>
            </a:r>
            <a:endParaRPr kumimoji="1" lang="zh-CN" altLang="en-US" sz="1800" dirty="0" smtClean="0"/>
          </a:p>
          <a:p>
            <a:r>
              <a:rPr kumimoji="1" lang="en-US" altLang="zh-CN" sz="1800" dirty="0" smtClean="0"/>
              <a:t>Social </a:t>
            </a:r>
            <a:r>
              <a:rPr kumimoji="1" lang="en-US" altLang="zh-CN" sz="1800" dirty="0"/>
              <a:t>and cultural </a:t>
            </a:r>
            <a:r>
              <a:rPr kumimoji="1" lang="en-US" altLang="zh-CN" sz="1800" dirty="0" smtClean="0"/>
              <a:t>reflection</a:t>
            </a:r>
            <a:endParaRPr kumimoji="1" lang="zh-CN" altLang="en-US" sz="1800" dirty="0" smtClean="0"/>
          </a:p>
          <a:p>
            <a:pPr marL="0" indent="0">
              <a:buNone/>
            </a:pPr>
            <a:r>
              <a:rPr kumimoji="1" lang="en-US" altLang="zh-CN" sz="1800" dirty="0" smtClean="0"/>
              <a:t>Artistic value</a:t>
            </a:r>
            <a:endParaRPr kumimoji="1" lang="zh-CN" altLang="en-US" sz="1800" dirty="0" smtClean="0"/>
          </a:p>
          <a:p>
            <a:r>
              <a:rPr kumimoji="1" lang="en-US" altLang="zh-CN" sz="1800" dirty="0" smtClean="0"/>
              <a:t>Promoting </a:t>
            </a:r>
            <a:r>
              <a:rPr kumimoji="1" lang="en-US" altLang="zh-CN" sz="1800" dirty="0"/>
              <a:t>artistic </a:t>
            </a:r>
            <a:r>
              <a:rPr kumimoji="1" lang="en-US" altLang="zh-CN" sz="1800" dirty="0" smtClean="0"/>
              <a:t>innovation</a:t>
            </a:r>
            <a:endParaRPr kumimoji="1" lang="zh-CN" altLang="en-US" sz="1800" dirty="0" smtClean="0"/>
          </a:p>
          <a:p>
            <a:r>
              <a:rPr kumimoji="1" lang="en-US" altLang="zh-CN" sz="1800" dirty="0" smtClean="0"/>
              <a:t>Cross-field cooperation</a:t>
            </a:r>
            <a:endParaRPr kumimoji="1" lang="zh-CN" altLang="en-US" sz="1800" dirty="0" smtClean="0"/>
          </a:p>
          <a:p>
            <a:r>
              <a:rPr kumimoji="1" lang="en-US" altLang="zh-CN" sz="1800" dirty="0" smtClean="0"/>
              <a:t>Inspiring </a:t>
            </a:r>
            <a:r>
              <a:rPr kumimoji="1" lang="en-US" altLang="zh-CN" sz="1800" dirty="0"/>
              <a:t>audiences’ </a:t>
            </a:r>
            <a:r>
              <a:rPr kumimoji="1" lang="en-US" altLang="zh-CN" sz="1800" dirty="0" smtClean="0"/>
              <a:t>aesthetics</a:t>
            </a:r>
            <a:endParaRPr kumimoji="1" lang="zh-CN" altLang="en-US" sz="1800" dirty="0" smtClean="0"/>
          </a:p>
          <a:p>
            <a:r>
              <a:rPr kumimoji="1" lang="en-US" altLang="zh-CN" sz="1800" dirty="0" smtClean="0"/>
              <a:t>Promoting </a:t>
            </a:r>
            <a:r>
              <a:rPr kumimoji="1" lang="en-US" altLang="zh-CN" sz="1800" dirty="0"/>
              <a:t>the development of subcultures and creating horror aesthetics appreciation courses</a:t>
            </a:r>
            <a:endParaRPr kumimoji="1" lang="zh-CN" altLang="en-US" sz="1800" dirty="0"/>
          </a:p>
        </p:txBody>
      </p:sp>
    </p:spTree>
    <p:extLst>
      <p:ext uri="{BB962C8B-B14F-4D97-AF65-F5344CB8AC3E}">
        <p14:creationId xmlns:p14="http://schemas.microsoft.com/office/powerpoint/2010/main" val="1526791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71600" y="753979"/>
            <a:ext cx="9601200" cy="1209174"/>
          </a:xfrm>
        </p:spPr>
        <p:txBody>
          <a:bodyPr>
            <a:noAutofit/>
          </a:bodyPr>
          <a:lstStyle/>
          <a:p>
            <a:r>
              <a:rPr kumimoji="1" lang="en-US" altLang="zh-CN" sz="3600" dirty="0"/>
              <a:t>Ethical considerations in work, low-risk design</a:t>
            </a:r>
            <a:endParaRPr kumimoji="1" lang="zh-CN" altLang="en-US" sz="3600" dirty="0"/>
          </a:p>
        </p:txBody>
      </p:sp>
      <p:sp>
        <p:nvSpPr>
          <p:cNvPr id="3" name="内容占位符 2"/>
          <p:cNvSpPr>
            <a:spLocks noGrp="1"/>
          </p:cNvSpPr>
          <p:nvPr>
            <p:ph idx="1"/>
          </p:nvPr>
        </p:nvSpPr>
        <p:spPr>
          <a:xfrm>
            <a:off x="1371600" y="1708484"/>
            <a:ext cx="9601200" cy="1483895"/>
          </a:xfrm>
        </p:spPr>
        <p:txBody>
          <a:bodyPr/>
          <a:lstStyle/>
          <a:p>
            <a:r>
              <a:rPr kumimoji="1" lang="en-US" altLang="zh-CN" dirty="0"/>
              <a:t>Anonymous </a:t>
            </a:r>
            <a:r>
              <a:rPr kumimoji="1" lang="en-US" altLang="zh-CN" dirty="0" smtClean="0"/>
              <a:t>interview</a:t>
            </a:r>
            <a:endParaRPr kumimoji="1" lang="zh-CN" altLang="en-US" dirty="0" smtClean="0"/>
          </a:p>
          <a:p>
            <a:r>
              <a:rPr kumimoji="1" lang="en-US" altLang="zh-CN" dirty="0" smtClean="0"/>
              <a:t>Inform </a:t>
            </a:r>
            <a:r>
              <a:rPr kumimoji="1" lang="en-US" altLang="zh-CN" dirty="0"/>
              <a:t>interviewees of sensitive information before </a:t>
            </a:r>
            <a:r>
              <a:rPr kumimoji="1" lang="en-US" altLang="zh-CN" dirty="0" smtClean="0"/>
              <a:t>interview</a:t>
            </a:r>
            <a:endParaRPr kumimoji="1" lang="zh-CN" altLang="en-US" dirty="0" smtClean="0"/>
          </a:p>
          <a:p>
            <a:r>
              <a:rPr kumimoji="1" lang="en-US" altLang="zh-CN" dirty="0" smtClean="0"/>
              <a:t>Do </a:t>
            </a:r>
            <a:r>
              <a:rPr kumimoji="1" lang="en-US" altLang="zh-CN" dirty="0"/>
              <a:t>not interview people with heart disease or asthma</a:t>
            </a:r>
            <a:endParaRPr kumimoji="1" lang="zh-CN" altLang="en-US" dirty="0"/>
          </a:p>
        </p:txBody>
      </p:sp>
      <p:sp>
        <p:nvSpPr>
          <p:cNvPr id="4" name="文本框 3"/>
          <p:cNvSpPr txBox="1"/>
          <p:nvPr/>
        </p:nvSpPr>
        <p:spPr>
          <a:xfrm>
            <a:off x="1371600" y="3418973"/>
            <a:ext cx="7010400" cy="584775"/>
          </a:xfrm>
          <a:prstGeom prst="rect">
            <a:avLst/>
          </a:prstGeom>
          <a:noFill/>
        </p:spPr>
        <p:txBody>
          <a:bodyPr wrap="square" rtlCol="0">
            <a:spAutoFit/>
          </a:bodyPr>
          <a:lstStyle/>
          <a:p>
            <a:r>
              <a:rPr kumimoji="1" lang="en-US" altLang="zh-CN" sz="3200" dirty="0" smtClean="0"/>
              <a:t>Challenges</a:t>
            </a:r>
            <a:endParaRPr kumimoji="1" lang="zh-CN" altLang="en-US" sz="3200" dirty="0"/>
          </a:p>
        </p:txBody>
      </p:sp>
      <p:sp>
        <p:nvSpPr>
          <p:cNvPr id="5" name="文本框 4"/>
          <p:cNvSpPr txBox="1"/>
          <p:nvPr/>
        </p:nvSpPr>
        <p:spPr>
          <a:xfrm>
            <a:off x="1371600" y="4230342"/>
            <a:ext cx="7090610" cy="1938992"/>
          </a:xfrm>
          <a:prstGeom prst="rect">
            <a:avLst/>
          </a:prstGeom>
          <a:noFill/>
        </p:spPr>
        <p:txBody>
          <a:bodyPr wrap="square" rtlCol="0">
            <a:spAutoFit/>
          </a:bodyPr>
          <a:lstStyle/>
          <a:p>
            <a:pPr marL="342900" indent="-342900">
              <a:buFont typeface="Wingdings" charset="2"/>
              <a:buChar char="n"/>
            </a:pPr>
            <a:r>
              <a:rPr kumimoji="1" lang="en-US" altLang="zh-CN" sz="2000" dirty="0" smtClean="0"/>
              <a:t>Privacy of the interviewees</a:t>
            </a:r>
            <a:endParaRPr kumimoji="1" lang="zh-CN" altLang="en-US" sz="2000" dirty="0" smtClean="0"/>
          </a:p>
          <a:p>
            <a:pPr marL="342900" indent="-342900">
              <a:buFont typeface="Wingdings" charset="2"/>
              <a:buChar char="n"/>
            </a:pPr>
            <a:endParaRPr kumimoji="1" lang="zh-CN" altLang="en-US" sz="2000" dirty="0"/>
          </a:p>
          <a:p>
            <a:pPr marL="342900" indent="-342900">
              <a:buFont typeface="Wingdings" charset="2"/>
              <a:buChar char="n"/>
            </a:pPr>
            <a:r>
              <a:rPr kumimoji="1" lang="en-US" altLang="zh-CN" sz="2000" dirty="0" smtClean="0"/>
              <a:t>Psychological impact of horror elements on the interviewees</a:t>
            </a:r>
            <a:endParaRPr kumimoji="1" lang="zh-CN" altLang="en-US" sz="2000" dirty="0" smtClean="0"/>
          </a:p>
          <a:p>
            <a:pPr marL="342900" indent="-342900">
              <a:buFont typeface="Wingdings" charset="2"/>
              <a:buChar char="n"/>
            </a:pPr>
            <a:endParaRPr kumimoji="1" lang="zh-CN" altLang="en-US" sz="2000" dirty="0"/>
          </a:p>
          <a:p>
            <a:pPr marL="342900" indent="-342900">
              <a:buFont typeface="Wingdings" charset="2"/>
              <a:buChar char="n"/>
            </a:pPr>
            <a:r>
              <a:rPr kumimoji="1" lang="en-US" altLang="zh-CN" sz="2000" dirty="0" smtClean="0"/>
              <a:t>Psychological impact of recalling past experiences on the interviewees</a:t>
            </a:r>
            <a:endParaRPr kumimoji="1" lang="zh-CN" altLang="en-US" sz="2000" dirty="0"/>
          </a:p>
        </p:txBody>
      </p:sp>
    </p:spTree>
    <p:extLst>
      <p:ext uri="{BB962C8B-B14F-4D97-AF65-F5344CB8AC3E}">
        <p14:creationId xmlns:p14="http://schemas.microsoft.com/office/powerpoint/2010/main" val="315554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831977" y="237565"/>
            <a:ext cx="2931459" cy="551329"/>
          </a:xfrm>
        </p:spPr>
        <p:txBody>
          <a:bodyPr>
            <a:noAutofit/>
          </a:bodyPr>
          <a:lstStyle/>
          <a:p>
            <a:r>
              <a:rPr kumimoji="1" lang="en-US" altLang="zh-CN" sz="3600" dirty="0" smtClean="0"/>
              <a:t>Bibliography</a:t>
            </a:r>
            <a:endParaRPr kumimoji="1" lang="zh-CN" altLang="en-US" sz="3600" dirty="0"/>
          </a:p>
        </p:txBody>
      </p:sp>
      <p:sp>
        <p:nvSpPr>
          <p:cNvPr id="3" name="内容占位符 2"/>
          <p:cNvSpPr>
            <a:spLocks noGrp="1"/>
          </p:cNvSpPr>
          <p:nvPr>
            <p:ph idx="1"/>
          </p:nvPr>
        </p:nvSpPr>
        <p:spPr>
          <a:xfrm>
            <a:off x="887507" y="968188"/>
            <a:ext cx="10820400" cy="5719483"/>
          </a:xfrm>
        </p:spPr>
        <p:txBody>
          <a:bodyPr>
            <a:normAutofit fontScale="92500" lnSpcReduction="10000"/>
          </a:bodyPr>
          <a:lstStyle/>
          <a:p>
            <a:pPr marL="0" indent="0">
              <a:buNone/>
            </a:pPr>
            <a:r>
              <a:rPr kumimoji="1" lang="en-US" altLang="zh-CN" dirty="0"/>
              <a:t>Arnheim, R., 1974. </a:t>
            </a:r>
            <a:r>
              <a:rPr kumimoji="1" lang="en-US" altLang="zh-CN" i="1" dirty="0"/>
              <a:t>Art and Visual Perception: A Psychology of the Creative Eye. </a:t>
            </a:r>
            <a:r>
              <a:rPr kumimoji="1" lang="en-US" altLang="zh-CN" dirty="0"/>
              <a:t>Berkeley: University of California Press</a:t>
            </a:r>
            <a:r>
              <a:rPr kumimoji="1" lang="en-US" altLang="zh-CN" dirty="0" smtClean="0"/>
              <a:t>.</a:t>
            </a:r>
            <a:endParaRPr kumimoji="1" lang="zh-CN" altLang="en-US" dirty="0" smtClean="0"/>
          </a:p>
          <a:p>
            <a:pPr marL="0" indent="0">
              <a:buNone/>
            </a:pPr>
            <a:r>
              <a:rPr kumimoji="1" lang="en-US" altLang="zh-CN" dirty="0"/>
              <a:t>Bloom, H., 2006. </a:t>
            </a:r>
            <a:r>
              <a:rPr kumimoji="1" lang="en-US" altLang="zh-CN" i="1" dirty="0"/>
              <a:t>Gothic Horror: A Reader’s Guide from Poe to King and Beyond. </a:t>
            </a:r>
            <a:r>
              <a:rPr kumimoji="1" lang="en-US" altLang="zh-CN" dirty="0"/>
              <a:t>New York: Continuum</a:t>
            </a:r>
            <a:endParaRPr kumimoji="1" lang="zh-CN" altLang="en-US" dirty="0"/>
          </a:p>
          <a:p>
            <a:pPr marL="0" indent="0">
              <a:buNone/>
            </a:pPr>
            <a:r>
              <a:rPr kumimoji="1" lang="en-US" altLang="zh-CN" dirty="0" smtClean="0"/>
              <a:t>Bloch</a:t>
            </a:r>
            <a:r>
              <a:rPr kumimoji="1" lang="en-US" altLang="zh-CN" dirty="0"/>
              <a:t>, R., 1959</a:t>
            </a:r>
            <a:r>
              <a:rPr kumimoji="1" lang="en-US" altLang="zh-CN" i="1" dirty="0"/>
              <a:t>. Psycho. </a:t>
            </a:r>
            <a:r>
              <a:rPr kumimoji="1" lang="en-US" altLang="zh-CN" dirty="0"/>
              <a:t>New York: Simon &amp; </a:t>
            </a:r>
            <a:r>
              <a:rPr kumimoji="1" lang="en-US" altLang="zh-CN" dirty="0" smtClean="0"/>
              <a:t>Schuster.</a:t>
            </a:r>
            <a:endParaRPr kumimoji="1" lang="zh-CN" altLang="en-US" dirty="0" smtClean="0"/>
          </a:p>
          <a:p>
            <a:pPr marL="0" indent="0">
              <a:buNone/>
            </a:pPr>
            <a:r>
              <a:rPr kumimoji="1" lang="en-US" altLang="zh-CN" dirty="0"/>
              <a:t>Berger, P.L. </a:t>
            </a:r>
            <a:r>
              <a:rPr kumimoji="1" lang="en-US" altLang="zh-CN" dirty="0" smtClean="0"/>
              <a:t>&amp;</a:t>
            </a:r>
            <a:r>
              <a:rPr kumimoji="1" lang="en-US" altLang="zh-CN" dirty="0" err="1" smtClean="0"/>
              <a:t>Luckmann</a:t>
            </a:r>
            <a:r>
              <a:rPr kumimoji="1" lang="en-US" altLang="zh-CN" dirty="0"/>
              <a:t>, T., 1991. </a:t>
            </a:r>
            <a:r>
              <a:rPr kumimoji="1" lang="en-US" altLang="zh-CN" i="1" dirty="0"/>
              <a:t>The Social Construction of Reality: A Treatise in the Sociology of Knowledge. </a:t>
            </a:r>
            <a:r>
              <a:rPr kumimoji="1" lang="en-US" altLang="zh-CN" dirty="0"/>
              <a:t>New York: Anchor Books. </a:t>
            </a:r>
            <a:endParaRPr kumimoji="1" lang="zh-CN" altLang="en-US" dirty="0"/>
          </a:p>
          <a:p>
            <a:pPr marL="0" indent="0">
              <a:buNone/>
            </a:pPr>
            <a:r>
              <a:rPr kumimoji="1" lang="en-US" altLang="zh-CN" dirty="0" err="1" smtClean="0"/>
              <a:t>Blatty</a:t>
            </a:r>
            <a:r>
              <a:rPr kumimoji="1" lang="en-US" altLang="zh-CN" dirty="0"/>
              <a:t>, W.P., 1971. </a:t>
            </a:r>
            <a:r>
              <a:rPr kumimoji="1" lang="en-US" altLang="zh-CN" i="1" dirty="0"/>
              <a:t>The Exorcist. </a:t>
            </a:r>
            <a:r>
              <a:rPr kumimoji="1" lang="en-US" altLang="zh-CN" dirty="0"/>
              <a:t>New York: Harper &amp; </a:t>
            </a:r>
            <a:r>
              <a:rPr kumimoji="1" lang="en-US" altLang="zh-CN" dirty="0" smtClean="0"/>
              <a:t>Row.</a:t>
            </a:r>
            <a:endParaRPr kumimoji="1" lang="zh-CN" altLang="en-US" dirty="0" smtClean="0"/>
          </a:p>
          <a:p>
            <a:pPr marL="0" indent="0">
              <a:buNone/>
            </a:pPr>
            <a:r>
              <a:rPr kumimoji="1" lang="en-US" altLang="zh-CN" dirty="0" smtClean="0"/>
              <a:t>Carpenter</a:t>
            </a:r>
            <a:r>
              <a:rPr kumimoji="1" lang="en-US" altLang="zh-CN" dirty="0"/>
              <a:t>, J., 1978. </a:t>
            </a:r>
            <a:r>
              <a:rPr kumimoji="1" lang="en-US" altLang="zh-CN" i="1" dirty="0"/>
              <a:t>Halloween</a:t>
            </a:r>
            <a:r>
              <a:rPr kumimoji="1" lang="en-US" altLang="zh-CN" dirty="0"/>
              <a:t> [Film]. USA: Compass International Pictures</a:t>
            </a:r>
            <a:r>
              <a:rPr kumimoji="1" lang="en-US" altLang="zh-CN" dirty="0" smtClean="0"/>
              <a:t>.</a:t>
            </a:r>
            <a:endParaRPr kumimoji="1" lang="zh-CN" altLang="en-US" dirty="0" smtClean="0"/>
          </a:p>
          <a:p>
            <a:pPr marL="0" indent="0">
              <a:buNone/>
            </a:pPr>
            <a:r>
              <a:rPr kumimoji="1" lang="en-US" altLang="zh-CN" dirty="0" smtClean="0"/>
              <a:t>Craven</a:t>
            </a:r>
            <a:r>
              <a:rPr kumimoji="1" lang="en-US" altLang="zh-CN" dirty="0"/>
              <a:t>, W., 1984. A </a:t>
            </a:r>
            <a:r>
              <a:rPr kumimoji="1" lang="en-US" altLang="zh-CN" i="1" dirty="0"/>
              <a:t>Nightmare on Elm Street </a:t>
            </a:r>
            <a:r>
              <a:rPr kumimoji="1" lang="en-US" altLang="zh-CN" dirty="0"/>
              <a:t>[Film]. USA: New Line Cinema</a:t>
            </a:r>
            <a:r>
              <a:rPr kumimoji="1" lang="en-US" altLang="zh-CN" dirty="0" smtClean="0"/>
              <a:t>.</a:t>
            </a:r>
            <a:endParaRPr kumimoji="1" lang="zh-CN" altLang="en-US" dirty="0" smtClean="0"/>
          </a:p>
          <a:p>
            <a:pPr marL="0" indent="0">
              <a:buNone/>
            </a:pPr>
            <a:r>
              <a:rPr kumimoji="1" lang="en-US" altLang="zh-CN" dirty="0"/>
              <a:t>Fisher, M., 2016. </a:t>
            </a:r>
            <a:r>
              <a:rPr kumimoji="1" lang="en-US" altLang="zh-CN" i="1" dirty="0"/>
              <a:t>The Weird and the Eerie. </a:t>
            </a:r>
            <a:r>
              <a:rPr kumimoji="1" lang="en-US" altLang="zh-CN" dirty="0"/>
              <a:t>London: Repeater Books. </a:t>
            </a:r>
            <a:endParaRPr kumimoji="1" lang="zh-CN" altLang="en-US" dirty="0" smtClean="0"/>
          </a:p>
          <a:p>
            <a:pPr marL="0" indent="0">
              <a:buNone/>
            </a:pPr>
            <a:r>
              <a:rPr kumimoji="1" lang="en-US" altLang="zh-CN" dirty="0" smtClean="0"/>
              <a:t>Freud</a:t>
            </a:r>
            <a:r>
              <a:rPr kumimoji="1" lang="en-US" altLang="zh-CN" dirty="0"/>
              <a:t>,</a:t>
            </a:r>
            <a:r>
              <a:rPr kumimoji="1" lang="zh-CN" altLang="en-US" dirty="0"/>
              <a:t> </a:t>
            </a:r>
            <a:r>
              <a:rPr kumimoji="1" lang="en-US" altLang="zh-CN" dirty="0"/>
              <a:t>S.</a:t>
            </a:r>
            <a:r>
              <a:rPr kumimoji="1" lang="zh-CN" altLang="en-US" dirty="0"/>
              <a:t> </a:t>
            </a:r>
            <a:r>
              <a:rPr kumimoji="1" lang="en-US" altLang="zh-CN" dirty="0"/>
              <a:t>1991. The Standard Edition of the Complete Psychological Works of Sigmund Freud. London: Hogarth Press, pp. 217-256</a:t>
            </a:r>
            <a:endParaRPr kumimoji="1" lang="zh-CN" altLang="en-US" dirty="0"/>
          </a:p>
          <a:p>
            <a:pPr marL="0" indent="0">
              <a:buNone/>
            </a:pPr>
            <a:r>
              <a:rPr kumimoji="1" lang="en-US" altLang="zh-CN" dirty="0" smtClean="0"/>
              <a:t>Lyotard</a:t>
            </a:r>
            <a:r>
              <a:rPr kumimoji="1" lang="en-US" altLang="zh-CN" dirty="0"/>
              <a:t>, </a:t>
            </a:r>
            <a:r>
              <a:rPr kumimoji="1" lang="en-US" altLang="zh-CN" dirty="0" smtClean="0"/>
              <a:t>J.F</a:t>
            </a:r>
            <a:r>
              <a:rPr kumimoji="1" lang="en-US" altLang="zh-CN" dirty="0"/>
              <a:t>., 1984. </a:t>
            </a:r>
            <a:r>
              <a:rPr kumimoji="1" lang="en-US" altLang="zh-CN" i="1" dirty="0" smtClean="0"/>
              <a:t>The </a:t>
            </a:r>
            <a:r>
              <a:rPr kumimoji="1" lang="en-US" altLang="zh-CN" i="1" dirty="0"/>
              <a:t>Postmodern Condition: A Report on </a:t>
            </a:r>
            <a:r>
              <a:rPr kumimoji="1" lang="en-US" altLang="zh-CN" i="1" dirty="0" smtClean="0"/>
              <a:t>Knowledge</a:t>
            </a:r>
            <a:r>
              <a:rPr kumimoji="1" lang="en-US" altLang="zh-CN" dirty="0" smtClean="0"/>
              <a:t>. </a:t>
            </a:r>
            <a:r>
              <a:rPr kumimoji="1" lang="en-US" altLang="zh-CN" dirty="0"/>
              <a:t>Minneapolis: University of Minnesota Press</a:t>
            </a:r>
            <a:r>
              <a:rPr kumimoji="1" lang="en-US" altLang="zh-CN" dirty="0" smtClean="0"/>
              <a:t>.</a:t>
            </a:r>
            <a:endParaRPr kumimoji="1" lang="zh-CN" altLang="en-US" dirty="0" smtClean="0"/>
          </a:p>
          <a:p>
            <a:pPr marL="0" indent="0">
              <a:buNone/>
            </a:pPr>
            <a:r>
              <a:rPr kumimoji="1" lang="en-US" altLang="zh-CN" dirty="0" smtClean="0"/>
              <a:t> </a:t>
            </a:r>
            <a:r>
              <a:rPr kumimoji="1" lang="en-US" altLang="zh-CN" dirty="0"/>
              <a:t>Lazarus, R.S., 1991. Emotion and Adaptation. New York: Oxford University Press. </a:t>
            </a:r>
            <a:endParaRPr kumimoji="1" lang="zh-CN" altLang="en-US" dirty="0"/>
          </a:p>
          <a:p>
            <a:pPr marL="0" indent="0">
              <a:buNone/>
            </a:pPr>
            <a:endParaRPr kumimoji="1" lang="zh-CN" altLang="en-US" dirty="0"/>
          </a:p>
          <a:p>
            <a:pPr marL="0" indent="0">
              <a:buNone/>
            </a:pPr>
            <a:endParaRPr kumimoji="1" lang="zh-CN" altLang="en-US" dirty="0" smtClean="0"/>
          </a:p>
          <a:p>
            <a:pPr marL="0" indent="0">
              <a:buNone/>
            </a:pPr>
            <a:endParaRPr kumimoji="1" lang="zh-CN" altLang="en-US" dirty="0"/>
          </a:p>
          <a:p>
            <a:pPr marL="0" indent="0">
              <a:buNone/>
            </a:pPr>
            <a:endParaRPr kumimoji="1" lang="zh-CN" altLang="en-US" dirty="0"/>
          </a:p>
          <a:p>
            <a:pPr marL="0" indent="0">
              <a:buNone/>
            </a:pPr>
            <a:endParaRPr kumimoji="1" lang="zh-CN" altLang="en-US" dirty="0"/>
          </a:p>
        </p:txBody>
      </p:sp>
    </p:spTree>
    <p:extLst>
      <p:ext uri="{BB962C8B-B14F-4D97-AF65-F5344CB8AC3E}">
        <p14:creationId xmlns:p14="http://schemas.microsoft.com/office/powerpoint/2010/main" val="20265171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flipV="1">
            <a:off x="1371600" y="286871"/>
            <a:ext cx="9601200" cy="398929"/>
          </a:xfrm>
        </p:spPr>
        <p:txBody>
          <a:bodyPr>
            <a:normAutofit fontScale="90000"/>
          </a:bodyPr>
          <a:lstStyle/>
          <a:p>
            <a:endParaRPr kumimoji="1" lang="zh-CN" altLang="en-US" dirty="0"/>
          </a:p>
        </p:txBody>
      </p:sp>
      <p:sp>
        <p:nvSpPr>
          <p:cNvPr id="3" name="内容占位符 2"/>
          <p:cNvSpPr>
            <a:spLocks noGrp="1"/>
          </p:cNvSpPr>
          <p:nvPr>
            <p:ph idx="1"/>
          </p:nvPr>
        </p:nvSpPr>
        <p:spPr>
          <a:xfrm>
            <a:off x="938463" y="466165"/>
            <a:ext cx="10820400" cy="6391835"/>
          </a:xfrm>
        </p:spPr>
        <p:txBody>
          <a:bodyPr>
            <a:normAutofit/>
          </a:bodyPr>
          <a:lstStyle/>
          <a:p>
            <a:pPr marL="0" indent="0">
              <a:buNone/>
            </a:pPr>
            <a:r>
              <a:rPr kumimoji="1" lang="en-US" altLang="zh-CN" dirty="0" smtClean="0"/>
              <a:t>Jackson</a:t>
            </a:r>
            <a:r>
              <a:rPr kumimoji="1" lang="en-US" altLang="zh-CN" dirty="0"/>
              <a:t>, S., 1959. The Haunting of Hill House. New York: Viking Press</a:t>
            </a:r>
            <a:r>
              <a:rPr kumimoji="1" lang="en-US" altLang="zh-CN" dirty="0" smtClean="0"/>
              <a:t>.</a:t>
            </a:r>
            <a:r>
              <a:rPr kumimoji="1" lang="en-US" altLang="zh-CN" dirty="0"/>
              <a:t> </a:t>
            </a:r>
            <a:endParaRPr kumimoji="1" lang="zh-CN" altLang="en-US" dirty="0" smtClean="0"/>
          </a:p>
          <a:p>
            <a:pPr marL="0" indent="0">
              <a:buNone/>
            </a:pPr>
            <a:r>
              <a:rPr kumimoji="1" lang="en-US" altLang="zh-CN" dirty="0" smtClean="0"/>
              <a:t>Punter</a:t>
            </a:r>
            <a:r>
              <a:rPr kumimoji="1" lang="en-US" altLang="zh-CN" dirty="0"/>
              <a:t>, D. and Byron, G., 2004. </a:t>
            </a:r>
            <a:r>
              <a:rPr kumimoji="1" lang="en-US" altLang="zh-CN" i="1" dirty="0"/>
              <a:t>The Gothic. </a:t>
            </a:r>
            <a:r>
              <a:rPr kumimoji="1" lang="en-US" altLang="zh-CN" dirty="0"/>
              <a:t>Malden, MA: Blackwell Publishing.</a:t>
            </a:r>
            <a:endParaRPr kumimoji="1" lang="zh-CN" altLang="en-US" dirty="0"/>
          </a:p>
          <a:p>
            <a:pPr marL="0" indent="0">
              <a:buNone/>
            </a:pPr>
            <a:r>
              <a:rPr kumimoji="1" lang="en-US" altLang="zh-CN" dirty="0" smtClean="0"/>
              <a:t>King</a:t>
            </a:r>
            <a:r>
              <a:rPr kumimoji="1" lang="en-US" altLang="zh-CN" dirty="0"/>
              <a:t>, S., 1977. The Shining. New York: Doubleday.</a:t>
            </a:r>
            <a:endParaRPr kumimoji="1" lang="zh-CN" altLang="en-US" dirty="0"/>
          </a:p>
          <a:p>
            <a:pPr marL="0" indent="0">
              <a:buNone/>
            </a:pPr>
            <a:r>
              <a:rPr kumimoji="1" lang="en-US" altLang="zh-CN" dirty="0" smtClean="0"/>
              <a:t>Kaplan, A.G., 1994. </a:t>
            </a:r>
            <a:r>
              <a:rPr kumimoji="1" lang="en-US" altLang="zh-CN" i="1" dirty="0" smtClean="0"/>
              <a:t>The Terror of Life: The Self in Horror Fiction.</a:t>
            </a:r>
            <a:r>
              <a:rPr kumimoji="1" lang="en-US" altLang="zh-CN" dirty="0" smtClean="0"/>
              <a:t> Studies in Popular Culture, 17(2), pp. 51-64</a:t>
            </a:r>
            <a:endParaRPr kumimoji="1" lang="zh-CN" altLang="en-US" dirty="0" smtClean="0"/>
          </a:p>
          <a:p>
            <a:pPr marL="0" indent="0">
              <a:buNone/>
            </a:pPr>
            <a:r>
              <a:rPr kumimoji="1" lang="en-US" altLang="zh-CN" dirty="0" smtClean="0"/>
              <a:t>Kant, I., 2000. </a:t>
            </a:r>
            <a:r>
              <a:rPr kumimoji="1" lang="en-US" altLang="zh-CN" i="1" dirty="0" smtClean="0"/>
              <a:t>Critique of Judgment. </a:t>
            </a:r>
            <a:r>
              <a:rPr kumimoji="1" lang="en-US" altLang="zh-CN" dirty="0" smtClean="0"/>
              <a:t>New York: Cambridge University Press.</a:t>
            </a:r>
            <a:endParaRPr kumimoji="1" lang="zh-CN" altLang="en-US" dirty="0" smtClean="0"/>
          </a:p>
          <a:p>
            <a:pPr marL="0" indent="0">
              <a:buNone/>
            </a:pPr>
            <a:r>
              <a:rPr kumimoji="1" lang="en-US" altLang="zh-CN" dirty="0" smtClean="0"/>
              <a:t>Sartre, J.P., 1992.</a:t>
            </a:r>
            <a:r>
              <a:rPr kumimoji="1" lang="en-US" altLang="zh-CN" i="1" dirty="0" smtClean="0"/>
              <a:t> Being and Nothingness: An Essay on Phenomenological Ontology. </a:t>
            </a:r>
            <a:r>
              <a:rPr kumimoji="1" lang="en-US" altLang="zh-CN" dirty="0" smtClean="0"/>
              <a:t>New York: Routledge.</a:t>
            </a:r>
            <a:r>
              <a:rPr kumimoji="1" lang="en-US" altLang="zh-CN" dirty="0"/>
              <a:t> </a:t>
            </a:r>
            <a:endParaRPr kumimoji="1" lang="zh-CN" altLang="en-US" dirty="0" smtClean="0"/>
          </a:p>
          <a:p>
            <a:pPr marL="0" indent="0">
              <a:buNone/>
            </a:pPr>
            <a:r>
              <a:rPr kumimoji="1" lang="en-US" altLang="zh-CN" dirty="0" smtClean="0"/>
              <a:t>Stoker</a:t>
            </a:r>
            <a:r>
              <a:rPr kumimoji="1" lang="en-US" altLang="zh-CN" dirty="0"/>
              <a:t>, B., 1897</a:t>
            </a:r>
            <a:r>
              <a:rPr kumimoji="1" lang="en-US" altLang="zh-CN" i="1" dirty="0"/>
              <a:t>. Dracula. </a:t>
            </a:r>
            <a:r>
              <a:rPr kumimoji="1" lang="en-US" altLang="zh-CN" dirty="0"/>
              <a:t>London: Archibald Constable and Company.</a:t>
            </a:r>
            <a:endParaRPr kumimoji="1" lang="zh-CN" altLang="en-US" dirty="0"/>
          </a:p>
          <a:p>
            <a:pPr marL="0" indent="0">
              <a:buNone/>
            </a:pPr>
            <a:r>
              <a:rPr kumimoji="1" lang="en-US" altLang="zh-CN" dirty="0"/>
              <a:t>Shelley, M., 1818</a:t>
            </a:r>
            <a:r>
              <a:rPr kumimoji="1" lang="en-US" altLang="zh-CN" i="1" dirty="0"/>
              <a:t>. Frankenstein; or, The Modern Prometheus. </a:t>
            </a:r>
            <a:r>
              <a:rPr kumimoji="1" lang="en-US" altLang="zh-CN" dirty="0"/>
              <a:t>London: </a:t>
            </a:r>
            <a:r>
              <a:rPr kumimoji="1" lang="en-US" altLang="zh-CN" dirty="0" err="1"/>
              <a:t>Lackington</a:t>
            </a:r>
            <a:r>
              <a:rPr kumimoji="1" lang="en-US" altLang="zh-CN" dirty="0"/>
              <a:t>, Hughes, Harding, </a:t>
            </a:r>
            <a:r>
              <a:rPr kumimoji="1" lang="en-US" altLang="zh-CN" dirty="0" err="1"/>
              <a:t>Mavor</a:t>
            </a:r>
            <a:r>
              <a:rPr kumimoji="1" lang="en-US" altLang="zh-CN" dirty="0"/>
              <a:t> &amp; Jones</a:t>
            </a:r>
            <a:r>
              <a:rPr kumimoji="1" lang="en-US" altLang="zh-CN" dirty="0" smtClean="0"/>
              <a:t>.</a:t>
            </a:r>
            <a:endParaRPr kumimoji="1" lang="zh-CN" altLang="en-US" dirty="0" smtClean="0"/>
          </a:p>
          <a:p>
            <a:pPr marL="0" indent="0">
              <a:buNone/>
            </a:pPr>
            <a:r>
              <a:rPr kumimoji="1" lang="en-US" altLang="zh-CN" dirty="0"/>
              <a:t>Schneider, S.J., 2004.</a:t>
            </a:r>
            <a:r>
              <a:rPr kumimoji="1" lang="en-US" altLang="zh-CN" i="1" dirty="0"/>
              <a:t> Horror Film and Psychoanalysis: Freud’s Worst Nightmare. </a:t>
            </a:r>
            <a:r>
              <a:rPr kumimoji="1" lang="en-US" altLang="zh-CN" dirty="0"/>
              <a:t>New York: Cambridge University Press</a:t>
            </a:r>
            <a:r>
              <a:rPr kumimoji="1" lang="en-US" altLang="zh-CN" dirty="0" smtClean="0"/>
              <a:t>.</a:t>
            </a:r>
            <a:endParaRPr kumimoji="1" lang="zh-CN" altLang="en-US" dirty="0"/>
          </a:p>
          <a:p>
            <a:pPr marL="0" indent="0">
              <a:buNone/>
            </a:pPr>
            <a:r>
              <a:rPr kumimoji="1" lang="en-US" altLang="zh-CN" dirty="0" smtClean="0"/>
              <a:t>Zald</a:t>
            </a:r>
            <a:r>
              <a:rPr kumimoji="1" lang="en-US" altLang="zh-CN" dirty="0"/>
              <a:t>, D. H. (2003). </a:t>
            </a:r>
            <a:r>
              <a:rPr kumimoji="1" lang="en-US" altLang="zh-CN" i="1" dirty="0" smtClean="0"/>
              <a:t>The </a:t>
            </a:r>
            <a:r>
              <a:rPr kumimoji="1" lang="en-US" altLang="zh-CN" i="1" dirty="0"/>
              <a:t>human amygdala and the emotional evaluation of sensory </a:t>
            </a:r>
            <a:r>
              <a:rPr kumimoji="1" lang="en-US" altLang="zh-CN" i="1" dirty="0" smtClean="0"/>
              <a:t>stimuli</a:t>
            </a:r>
            <a:r>
              <a:rPr kumimoji="1" lang="en-US" altLang="zh-CN" dirty="0" smtClean="0"/>
              <a:t>. Brain </a:t>
            </a:r>
            <a:r>
              <a:rPr kumimoji="1" lang="en-US" altLang="zh-CN" dirty="0"/>
              <a:t>Research </a:t>
            </a:r>
            <a:r>
              <a:rPr kumimoji="1" lang="en-US" altLang="zh-CN" dirty="0" smtClean="0"/>
              <a:t>Reviews.</a:t>
            </a:r>
            <a:endParaRPr kumimoji="1" lang="zh-CN" altLang="en-US" dirty="0"/>
          </a:p>
          <a:p>
            <a:pPr marL="0" indent="0">
              <a:buNone/>
            </a:pPr>
            <a:endParaRPr kumimoji="1" lang="zh-CN" altLang="en-US" dirty="0" smtClean="0"/>
          </a:p>
          <a:p>
            <a:pPr marL="0" indent="0">
              <a:buNone/>
            </a:pPr>
            <a:endParaRPr kumimoji="1" lang="zh-CN" altLang="en-US" dirty="0" smtClean="0"/>
          </a:p>
          <a:p>
            <a:pPr marL="0" indent="0">
              <a:buNone/>
            </a:pPr>
            <a:endParaRPr kumimoji="1" lang="zh-CN" altLang="en-US" dirty="0"/>
          </a:p>
        </p:txBody>
      </p:sp>
    </p:spTree>
    <p:extLst>
      <p:ext uri="{BB962C8B-B14F-4D97-AF65-F5344CB8AC3E}">
        <p14:creationId xmlns:p14="http://schemas.microsoft.com/office/powerpoint/2010/main" val="18642309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721629" y="2477192"/>
            <a:ext cx="3166893" cy="923330"/>
          </a:xfrm>
          <a:prstGeom prst="rect">
            <a:avLst/>
          </a:prstGeom>
          <a:noFill/>
        </p:spPr>
        <p:txBody>
          <a:bodyPr wrap="none" rtlCol="0">
            <a:spAutoFit/>
          </a:bodyPr>
          <a:lstStyle/>
          <a:p>
            <a:r>
              <a:rPr kumimoji="1" lang="en-US" altLang="zh-CN" sz="5400" dirty="0" smtClean="0"/>
              <a:t>Thank</a:t>
            </a:r>
            <a:r>
              <a:rPr kumimoji="1" lang="zh-CN" altLang="en-US" sz="5400" dirty="0" smtClean="0"/>
              <a:t> </a:t>
            </a:r>
            <a:r>
              <a:rPr kumimoji="1" lang="en-US" altLang="zh-CN" sz="5400" dirty="0" smtClean="0"/>
              <a:t>you</a:t>
            </a:r>
            <a:endParaRPr kumimoji="1" lang="zh-CN" altLang="en-US" sz="5400" dirty="0"/>
          </a:p>
        </p:txBody>
      </p:sp>
    </p:spTree>
    <p:extLst>
      <p:ext uri="{BB962C8B-B14F-4D97-AF65-F5344CB8AC3E}">
        <p14:creationId xmlns:p14="http://schemas.microsoft.com/office/powerpoint/2010/main" val="1372535740"/>
      </p:ext>
    </p:extLst>
  </p:cSld>
  <p:clrMapOvr>
    <a:masterClrMapping/>
  </p:clrMapOvr>
  <p:timing>
    <p:tnLst>
      <p:par>
        <p:cTn id="1" dur="indefinite" restart="never" nodeType="tmRoot"/>
      </p:par>
    </p:tnLst>
  </p:timing>
</p:sld>
</file>

<file path=ppt/theme/theme1.xml><?xml version="1.0" encoding="utf-8"?>
<a:theme xmlns:a="http://schemas.openxmlformats.org/drawingml/2006/main" name="裁剪">
  <a:themeElements>
    <a:clrScheme name="裁剪">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裁剪">
      <a:majorFont>
        <a:latin typeface="Franklin Gothic Book" panose="020B0503020102020204"/>
        <a:ea typeface=""/>
        <a:cs typeface=""/>
      </a:majorFont>
      <a:minorFont>
        <a:latin typeface="Franklin Gothic Book" panose="020B0503020102020204"/>
        <a:ea typeface=""/>
        <a:cs typeface=""/>
      </a:minorFont>
    </a:fontScheme>
    <a:fmtScheme name="裁剪">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2月9presentation 最终" id="{628E5EAE-4A8F-B64C-BFCB-929745911946}" vid="{2888054E-D04E-5C4C-920D-C475ED55FFEB}"/>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826</TotalTime>
  <Words>1819</Words>
  <Application>Microsoft Macintosh PowerPoint</Application>
  <PresentationFormat>宽屏</PresentationFormat>
  <Paragraphs>160</Paragraphs>
  <Slides>16</Slides>
  <Notes>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16</vt:i4>
      </vt:variant>
    </vt:vector>
  </HeadingPairs>
  <TitlesOfParts>
    <vt:vector size="22" baseType="lpstr">
      <vt:lpstr>Calibri</vt:lpstr>
      <vt:lpstr>Franklin Gothic Book</vt:lpstr>
      <vt:lpstr>Wingdings</vt:lpstr>
      <vt:lpstr>宋体</vt:lpstr>
      <vt:lpstr>Arial</vt:lpstr>
      <vt:lpstr>裁剪</vt:lpstr>
      <vt:lpstr>The influence of horror aesthetics on Generation Z. </vt:lpstr>
      <vt:lpstr>What is horror aesthetics?</vt:lpstr>
      <vt:lpstr>PowerPoint 演示文稿</vt:lpstr>
      <vt:lpstr>How to prove yourself as a contemporary practitioner?</vt:lpstr>
      <vt:lpstr>如今的恐怖美学</vt:lpstr>
      <vt:lpstr>The role of epistemology and ontology in work</vt:lpstr>
      <vt:lpstr>The influence of horror aesthetics on Generation Z. </vt:lpstr>
      <vt:lpstr>Contextualizing research</vt:lpstr>
      <vt:lpstr>Journey to the west</vt:lpstr>
      <vt:lpstr>Reliability and validity in research</vt:lpstr>
      <vt:lpstr>Why do people appreciate horror?</vt:lpstr>
      <vt:lpstr>Research value</vt:lpstr>
      <vt:lpstr>Ethical considerations in work, low-risk design</vt:lpstr>
      <vt:lpstr>Bibliography</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influence of horror aesthetics on Generation Z. </dc:title>
  <dc:creator>Microsoft Office 用户</dc:creator>
  <cp:lastModifiedBy>Microsoft Office 用户</cp:lastModifiedBy>
  <cp:revision>39</cp:revision>
  <dcterms:created xsi:type="dcterms:W3CDTF">2024-12-08T17:20:44Z</dcterms:created>
  <dcterms:modified xsi:type="dcterms:W3CDTF">2024-12-09T07:07:31Z</dcterms:modified>
</cp:coreProperties>
</file>