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98"/>
  </p:normalViewPr>
  <p:slideViewPr>
    <p:cSldViewPr snapToGrid="0">
      <p:cViewPr varScale="1">
        <p:scale>
          <a:sx n="88" d="100"/>
          <a:sy n="88" d="100"/>
        </p:scale>
        <p:origin x="9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52157E-C612-430C-B3E7-93DDB2E20103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96AAFB-191E-4768-9B60-41A3995E0C36}">
      <dgm:prSet/>
      <dgm:spPr/>
      <dgm:t>
        <a:bodyPr/>
        <a:lstStyle/>
        <a:p>
          <a:r>
            <a:rPr lang="en-US"/>
            <a:t>Sun Tzu’s The Art of War provides timeless strategic principles applied in modern business contexts.</a:t>
          </a:r>
        </a:p>
      </dgm:t>
    </dgm:pt>
    <dgm:pt modelId="{0B859490-B15C-4474-A4C8-08CB01D23A07}" type="parTrans" cxnId="{5972DB68-D392-41D2-BEAD-79030ED0A664}">
      <dgm:prSet/>
      <dgm:spPr/>
      <dgm:t>
        <a:bodyPr/>
        <a:lstStyle/>
        <a:p>
          <a:endParaRPr lang="en-US"/>
        </a:p>
      </dgm:t>
    </dgm:pt>
    <dgm:pt modelId="{A0BC9AAC-1353-4D86-A93A-6C31E0985F34}" type="sibTrans" cxnId="{5972DB68-D392-41D2-BEAD-79030ED0A664}">
      <dgm:prSet/>
      <dgm:spPr/>
      <dgm:t>
        <a:bodyPr/>
        <a:lstStyle/>
        <a:p>
          <a:endParaRPr lang="en-US"/>
        </a:p>
      </dgm:t>
    </dgm:pt>
    <dgm:pt modelId="{6D1D3F07-4466-4732-A2BA-0B9C4B14B4E7}">
      <dgm:prSet/>
      <dgm:spPr/>
      <dgm:t>
        <a:bodyPr/>
        <a:lstStyle/>
        <a:p>
          <a:r>
            <a:rPr lang="en-US"/>
            <a:t>Tesla’s success story demonstrates effective application of these principles in the EV market (Gao, 2023).</a:t>
          </a:r>
        </a:p>
      </dgm:t>
    </dgm:pt>
    <dgm:pt modelId="{E744E85D-47DE-4EE0-8501-2917E547FA54}" type="parTrans" cxnId="{3C16CD78-0A23-4555-A966-B11A17E2D0F5}">
      <dgm:prSet/>
      <dgm:spPr/>
      <dgm:t>
        <a:bodyPr/>
        <a:lstStyle/>
        <a:p>
          <a:endParaRPr lang="en-US"/>
        </a:p>
      </dgm:t>
    </dgm:pt>
    <dgm:pt modelId="{9AAE3A58-0D53-4FBC-8FAF-10F8BC99BD0B}" type="sibTrans" cxnId="{3C16CD78-0A23-4555-A966-B11A17E2D0F5}">
      <dgm:prSet/>
      <dgm:spPr/>
      <dgm:t>
        <a:bodyPr/>
        <a:lstStyle/>
        <a:p>
          <a:endParaRPr lang="en-US"/>
        </a:p>
      </dgm:t>
    </dgm:pt>
    <dgm:pt modelId="{D04F4DAE-8383-440D-9642-81C7FE9902B3}">
      <dgm:prSet/>
      <dgm:spPr/>
      <dgm:t>
        <a:bodyPr/>
        <a:lstStyle/>
        <a:p>
          <a:r>
            <a:rPr lang="en-US" b="1"/>
            <a:t>Objective</a:t>
          </a:r>
          <a:r>
            <a:rPr lang="en-US"/>
            <a:t>: Analyze Tesla using three key principles from </a:t>
          </a:r>
          <a:r>
            <a:rPr lang="en-US" i="1"/>
            <a:t>The Art of War</a:t>
          </a:r>
          <a:r>
            <a:rPr lang="en-US"/>
            <a:t> to explore strategy.</a:t>
          </a:r>
        </a:p>
      </dgm:t>
    </dgm:pt>
    <dgm:pt modelId="{C8C1E7BC-F629-4D17-B91D-B8D0A0C04360}" type="parTrans" cxnId="{A4BCA155-B261-47B9-A444-6D7F3221AC14}">
      <dgm:prSet/>
      <dgm:spPr/>
      <dgm:t>
        <a:bodyPr/>
        <a:lstStyle/>
        <a:p>
          <a:endParaRPr lang="en-US"/>
        </a:p>
      </dgm:t>
    </dgm:pt>
    <dgm:pt modelId="{F639A113-6686-4968-9BB6-BCA82F509BF5}" type="sibTrans" cxnId="{A4BCA155-B261-47B9-A444-6D7F3221AC14}">
      <dgm:prSet/>
      <dgm:spPr/>
      <dgm:t>
        <a:bodyPr/>
        <a:lstStyle/>
        <a:p>
          <a:endParaRPr lang="en-US"/>
        </a:p>
      </dgm:t>
    </dgm:pt>
    <dgm:pt modelId="{A477324A-D71E-0B44-AF94-1EB90014B388}" type="pres">
      <dgm:prSet presAssocID="{D552157E-C612-430C-B3E7-93DDB2E20103}" presName="vert0" presStyleCnt="0">
        <dgm:presLayoutVars>
          <dgm:dir/>
          <dgm:animOne val="branch"/>
          <dgm:animLvl val="lvl"/>
        </dgm:presLayoutVars>
      </dgm:prSet>
      <dgm:spPr/>
    </dgm:pt>
    <dgm:pt modelId="{1D4E80DD-D11A-4A40-A8C0-915F4664BDC7}" type="pres">
      <dgm:prSet presAssocID="{BC96AAFB-191E-4768-9B60-41A3995E0C36}" presName="thickLine" presStyleLbl="alignNode1" presStyleIdx="0" presStyleCnt="3"/>
      <dgm:spPr/>
    </dgm:pt>
    <dgm:pt modelId="{07FBC9A0-8631-CA45-ACCA-6AF49B6C7BC6}" type="pres">
      <dgm:prSet presAssocID="{BC96AAFB-191E-4768-9B60-41A3995E0C36}" presName="horz1" presStyleCnt="0"/>
      <dgm:spPr/>
    </dgm:pt>
    <dgm:pt modelId="{1955D8E0-D158-0B4E-9838-0D07B8AAA750}" type="pres">
      <dgm:prSet presAssocID="{BC96AAFB-191E-4768-9B60-41A3995E0C36}" presName="tx1" presStyleLbl="revTx" presStyleIdx="0" presStyleCnt="3"/>
      <dgm:spPr/>
    </dgm:pt>
    <dgm:pt modelId="{53123A53-1DEC-E143-A9D7-A1419B2BB3D7}" type="pres">
      <dgm:prSet presAssocID="{BC96AAFB-191E-4768-9B60-41A3995E0C36}" presName="vert1" presStyleCnt="0"/>
      <dgm:spPr/>
    </dgm:pt>
    <dgm:pt modelId="{81A3EEDE-C10E-1048-9E5E-583B7A8D33DB}" type="pres">
      <dgm:prSet presAssocID="{6D1D3F07-4466-4732-A2BA-0B9C4B14B4E7}" presName="thickLine" presStyleLbl="alignNode1" presStyleIdx="1" presStyleCnt="3"/>
      <dgm:spPr/>
    </dgm:pt>
    <dgm:pt modelId="{435AA1B4-9E3C-C145-8612-DB7EEFC8CFFF}" type="pres">
      <dgm:prSet presAssocID="{6D1D3F07-4466-4732-A2BA-0B9C4B14B4E7}" presName="horz1" presStyleCnt="0"/>
      <dgm:spPr/>
    </dgm:pt>
    <dgm:pt modelId="{DFFBC033-EC7E-E545-AB14-18E555D310F2}" type="pres">
      <dgm:prSet presAssocID="{6D1D3F07-4466-4732-A2BA-0B9C4B14B4E7}" presName="tx1" presStyleLbl="revTx" presStyleIdx="1" presStyleCnt="3"/>
      <dgm:spPr/>
    </dgm:pt>
    <dgm:pt modelId="{CB88F049-50C0-B441-AC12-1F12F18A49F2}" type="pres">
      <dgm:prSet presAssocID="{6D1D3F07-4466-4732-A2BA-0B9C4B14B4E7}" presName="vert1" presStyleCnt="0"/>
      <dgm:spPr/>
    </dgm:pt>
    <dgm:pt modelId="{7E556A6D-C0F7-6A47-B53D-E2EEB770A088}" type="pres">
      <dgm:prSet presAssocID="{D04F4DAE-8383-440D-9642-81C7FE9902B3}" presName="thickLine" presStyleLbl="alignNode1" presStyleIdx="2" presStyleCnt="3"/>
      <dgm:spPr/>
    </dgm:pt>
    <dgm:pt modelId="{D2917C5C-2FF1-4745-93A8-14999998D52D}" type="pres">
      <dgm:prSet presAssocID="{D04F4DAE-8383-440D-9642-81C7FE9902B3}" presName="horz1" presStyleCnt="0"/>
      <dgm:spPr/>
    </dgm:pt>
    <dgm:pt modelId="{11421934-1664-4241-8FD0-EBD4D4703E27}" type="pres">
      <dgm:prSet presAssocID="{D04F4DAE-8383-440D-9642-81C7FE9902B3}" presName="tx1" presStyleLbl="revTx" presStyleIdx="2" presStyleCnt="3"/>
      <dgm:spPr/>
    </dgm:pt>
    <dgm:pt modelId="{949AE328-B9FC-1B47-8223-4F82621B0868}" type="pres">
      <dgm:prSet presAssocID="{D04F4DAE-8383-440D-9642-81C7FE9902B3}" presName="vert1" presStyleCnt="0"/>
      <dgm:spPr/>
    </dgm:pt>
  </dgm:ptLst>
  <dgm:cxnLst>
    <dgm:cxn modelId="{A4BCA155-B261-47B9-A444-6D7F3221AC14}" srcId="{D552157E-C612-430C-B3E7-93DDB2E20103}" destId="{D04F4DAE-8383-440D-9642-81C7FE9902B3}" srcOrd="2" destOrd="0" parTransId="{C8C1E7BC-F629-4D17-B91D-B8D0A0C04360}" sibTransId="{F639A113-6686-4968-9BB6-BCA82F509BF5}"/>
    <dgm:cxn modelId="{C61ABD61-7ADF-7B43-98DA-B0ACB64E919A}" type="presOf" srcId="{D552157E-C612-430C-B3E7-93DDB2E20103}" destId="{A477324A-D71E-0B44-AF94-1EB90014B388}" srcOrd="0" destOrd="0" presId="urn:microsoft.com/office/officeart/2008/layout/LinedList"/>
    <dgm:cxn modelId="{5972DB68-D392-41D2-BEAD-79030ED0A664}" srcId="{D552157E-C612-430C-B3E7-93DDB2E20103}" destId="{BC96AAFB-191E-4768-9B60-41A3995E0C36}" srcOrd="0" destOrd="0" parTransId="{0B859490-B15C-4474-A4C8-08CB01D23A07}" sibTransId="{A0BC9AAC-1353-4D86-A93A-6C31E0985F34}"/>
    <dgm:cxn modelId="{3C16CD78-0A23-4555-A966-B11A17E2D0F5}" srcId="{D552157E-C612-430C-B3E7-93DDB2E20103}" destId="{6D1D3F07-4466-4732-A2BA-0B9C4B14B4E7}" srcOrd="1" destOrd="0" parTransId="{E744E85D-47DE-4EE0-8501-2917E547FA54}" sibTransId="{9AAE3A58-0D53-4FBC-8FAF-10F8BC99BD0B}"/>
    <dgm:cxn modelId="{80D2A8BB-AA55-FC42-A02A-01B628631142}" type="presOf" srcId="{D04F4DAE-8383-440D-9642-81C7FE9902B3}" destId="{11421934-1664-4241-8FD0-EBD4D4703E27}" srcOrd="0" destOrd="0" presId="urn:microsoft.com/office/officeart/2008/layout/LinedList"/>
    <dgm:cxn modelId="{58671FE5-DB11-5640-8384-B93E8778BF89}" type="presOf" srcId="{BC96AAFB-191E-4768-9B60-41A3995E0C36}" destId="{1955D8E0-D158-0B4E-9838-0D07B8AAA750}" srcOrd="0" destOrd="0" presId="urn:microsoft.com/office/officeart/2008/layout/LinedList"/>
    <dgm:cxn modelId="{A32215EB-14E2-A84A-8252-CEE39F9305D8}" type="presOf" srcId="{6D1D3F07-4466-4732-A2BA-0B9C4B14B4E7}" destId="{DFFBC033-EC7E-E545-AB14-18E555D310F2}" srcOrd="0" destOrd="0" presId="urn:microsoft.com/office/officeart/2008/layout/LinedList"/>
    <dgm:cxn modelId="{9B77FFDE-F190-B140-96A6-DF2AA0905C53}" type="presParOf" srcId="{A477324A-D71E-0B44-AF94-1EB90014B388}" destId="{1D4E80DD-D11A-4A40-A8C0-915F4664BDC7}" srcOrd="0" destOrd="0" presId="urn:microsoft.com/office/officeart/2008/layout/LinedList"/>
    <dgm:cxn modelId="{0794C43C-05D5-7941-874B-A7AF8959D1A6}" type="presParOf" srcId="{A477324A-D71E-0B44-AF94-1EB90014B388}" destId="{07FBC9A0-8631-CA45-ACCA-6AF49B6C7BC6}" srcOrd="1" destOrd="0" presId="urn:microsoft.com/office/officeart/2008/layout/LinedList"/>
    <dgm:cxn modelId="{F3ECF832-06F6-FB4A-A5C3-A71F68BCDE2E}" type="presParOf" srcId="{07FBC9A0-8631-CA45-ACCA-6AF49B6C7BC6}" destId="{1955D8E0-D158-0B4E-9838-0D07B8AAA750}" srcOrd="0" destOrd="0" presId="urn:microsoft.com/office/officeart/2008/layout/LinedList"/>
    <dgm:cxn modelId="{B7D39EAA-B033-D14C-906A-4D3C64E2C5F6}" type="presParOf" srcId="{07FBC9A0-8631-CA45-ACCA-6AF49B6C7BC6}" destId="{53123A53-1DEC-E143-A9D7-A1419B2BB3D7}" srcOrd="1" destOrd="0" presId="urn:microsoft.com/office/officeart/2008/layout/LinedList"/>
    <dgm:cxn modelId="{11AF4563-31A0-C84C-A769-2B9A3E813F13}" type="presParOf" srcId="{A477324A-D71E-0B44-AF94-1EB90014B388}" destId="{81A3EEDE-C10E-1048-9E5E-583B7A8D33DB}" srcOrd="2" destOrd="0" presId="urn:microsoft.com/office/officeart/2008/layout/LinedList"/>
    <dgm:cxn modelId="{923A00AB-2E32-D742-AF53-5EE9559AB3C9}" type="presParOf" srcId="{A477324A-D71E-0B44-AF94-1EB90014B388}" destId="{435AA1B4-9E3C-C145-8612-DB7EEFC8CFFF}" srcOrd="3" destOrd="0" presId="urn:microsoft.com/office/officeart/2008/layout/LinedList"/>
    <dgm:cxn modelId="{47B4846D-E727-154B-9C2B-B9D810645540}" type="presParOf" srcId="{435AA1B4-9E3C-C145-8612-DB7EEFC8CFFF}" destId="{DFFBC033-EC7E-E545-AB14-18E555D310F2}" srcOrd="0" destOrd="0" presId="urn:microsoft.com/office/officeart/2008/layout/LinedList"/>
    <dgm:cxn modelId="{659F9958-3FCE-6342-B628-4F1E61EF5DDD}" type="presParOf" srcId="{435AA1B4-9E3C-C145-8612-DB7EEFC8CFFF}" destId="{CB88F049-50C0-B441-AC12-1F12F18A49F2}" srcOrd="1" destOrd="0" presId="urn:microsoft.com/office/officeart/2008/layout/LinedList"/>
    <dgm:cxn modelId="{EC9E946F-36F5-B34C-BDED-15540E532415}" type="presParOf" srcId="{A477324A-D71E-0B44-AF94-1EB90014B388}" destId="{7E556A6D-C0F7-6A47-B53D-E2EEB770A088}" srcOrd="4" destOrd="0" presId="urn:microsoft.com/office/officeart/2008/layout/LinedList"/>
    <dgm:cxn modelId="{159E2D24-2D24-4840-8430-93B57F408C03}" type="presParOf" srcId="{A477324A-D71E-0B44-AF94-1EB90014B388}" destId="{D2917C5C-2FF1-4745-93A8-14999998D52D}" srcOrd="5" destOrd="0" presId="urn:microsoft.com/office/officeart/2008/layout/LinedList"/>
    <dgm:cxn modelId="{F64AADA3-68CA-F14B-8FCB-DD417727E895}" type="presParOf" srcId="{D2917C5C-2FF1-4745-93A8-14999998D52D}" destId="{11421934-1664-4241-8FD0-EBD4D4703E27}" srcOrd="0" destOrd="0" presId="urn:microsoft.com/office/officeart/2008/layout/LinedList"/>
    <dgm:cxn modelId="{AD01B621-6C4E-6B41-A074-271C58AC84C8}" type="presParOf" srcId="{D2917C5C-2FF1-4745-93A8-14999998D52D}" destId="{949AE328-B9FC-1B47-8223-4F82621B08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41B9AD-B380-4717-A580-97E121EA50DC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0B5B0A-92CF-49EC-8F3F-3F1FD95C5111}">
      <dgm:prSet/>
      <dgm:spPr/>
      <dgm:t>
        <a:bodyPr/>
        <a:lstStyle/>
        <a:p>
          <a:r>
            <a:rPr lang="en-US"/>
            <a:t>Tesla, led by Elon Musk, revolutionized the electric vehicle market with groundbreaking technology.</a:t>
          </a:r>
        </a:p>
      </dgm:t>
    </dgm:pt>
    <dgm:pt modelId="{35F20BE5-E304-4F23-AD5B-0912ABE57DE3}" type="parTrans" cxnId="{BD974860-0A8C-4FF4-9E29-89CAD93DB59E}">
      <dgm:prSet/>
      <dgm:spPr/>
      <dgm:t>
        <a:bodyPr/>
        <a:lstStyle/>
        <a:p>
          <a:endParaRPr lang="en-US"/>
        </a:p>
      </dgm:t>
    </dgm:pt>
    <dgm:pt modelId="{7BD31AD0-C042-4257-AE2B-054A242ECBE6}" type="sibTrans" cxnId="{BD974860-0A8C-4FF4-9E29-89CAD93DB59E}">
      <dgm:prSet/>
      <dgm:spPr/>
      <dgm:t>
        <a:bodyPr/>
        <a:lstStyle/>
        <a:p>
          <a:endParaRPr lang="en-US"/>
        </a:p>
      </dgm:t>
    </dgm:pt>
    <dgm:pt modelId="{EC3C4DFF-74A6-4047-B488-2A75C745615E}">
      <dgm:prSet/>
      <dgm:spPr/>
      <dgm:t>
        <a:bodyPr/>
        <a:lstStyle/>
        <a:p>
          <a:r>
            <a:rPr lang="en-US"/>
            <a:t>Known for its innovation, Tesla quickly became a leader in electric and autonomous vehicles.</a:t>
          </a:r>
        </a:p>
      </dgm:t>
    </dgm:pt>
    <dgm:pt modelId="{29E45E35-9B8E-4499-BA99-EF6156C9BCE5}" type="parTrans" cxnId="{C8E2F7E0-07CA-4AD6-ACAA-6315613F5211}">
      <dgm:prSet/>
      <dgm:spPr/>
      <dgm:t>
        <a:bodyPr/>
        <a:lstStyle/>
        <a:p>
          <a:endParaRPr lang="en-US"/>
        </a:p>
      </dgm:t>
    </dgm:pt>
    <dgm:pt modelId="{4BF0401A-508E-4074-8CC4-4C35F45007FA}" type="sibTrans" cxnId="{C8E2F7E0-07CA-4AD6-ACAA-6315613F5211}">
      <dgm:prSet/>
      <dgm:spPr/>
      <dgm:t>
        <a:bodyPr/>
        <a:lstStyle/>
        <a:p>
          <a:endParaRPr lang="en-US"/>
        </a:p>
      </dgm:t>
    </dgm:pt>
    <dgm:pt modelId="{1A8BA2A0-A511-4645-95C8-418BF2CE6218}">
      <dgm:prSet/>
      <dgm:spPr/>
      <dgm:t>
        <a:bodyPr/>
        <a:lstStyle/>
        <a:p>
          <a:r>
            <a:rPr lang="en-US"/>
            <a:t>Tesla disrupted the automotive industry with a new focus on sustainability and technology.</a:t>
          </a:r>
        </a:p>
      </dgm:t>
    </dgm:pt>
    <dgm:pt modelId="{F56446E5-A358-4754-9A71-353BAF6FE130}" type="parTrans" cxnId="{B32A0CED-A557-4BE2-A41C-D58F54FBB6FD}">
      <dgm:prSet/>
      <dgm:spPr/>
      <dgm:t>
        <a:bodyPr/>
        <a:lstStyle/>
        <a:p>
          <a:endParaRPr lang="en-US"/>
        </a:p>
      </dgm:t>
    </dgm:pt>
    <dgm:pt modelId="{5801E990-87D5-46B5-8726-ED1A54FA203B}" type="sibTrans" cxnId="{B32A0CED-A557-4BE2-A41C-D58F54FBB6FD}">
      <dgm:prSet/>
      <dgm:spPr/>
      <dgm:t>
        <a:bodyPr/>
        <a:lstStyle/>
        <a:p>
          <a:endParaRPr lang="en-US"/>
        </a:p>
      </dgm:t>
    </dgm:pt>
    <dgm:pt modelId="{E44185CC-4942-D84E-A189-712AFCB3504A}" type="pres">
      <dgm:prSet presAssocID="{2F41B9AD-B380-4717-A580-97E121EA50DC}" presName="linear" presStyleCnt="0">
        <dgm:presLayoutVars>
          <dgm:animLvl val="lvl"/>
          <dgm:resizeHandles val="exact"/>
        </dgm:presLayoutVars>
      </dgm:prSet>
      <dgm:spPr/>
    </dgm:pt>
    <dgm:pt modelId="{58A46185-5C12-0F4B-AC4C-59C53933B58B}" type="pres">
      <dgm:prSet presAssocID="{E60B5B0A-92CF-49EC-8F3F-3F1FD95C511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7BCF9AC-B120-8C48-84CD-417BA9418DAF}" type="pres">
      <dgm:prSet presAssocID="{7BD31AD0-C042-4257-AE2B-054A242ECBE6}" presName="spacer" presStyleCnt="0"/>
      <dgm:spPr/>
    </dgm:pt>
    <dgm:pt modelId="{3A03C49B-1682-CC48-803A-C476C1F95485}" type="pres">
      <dgm:prSet presAssocID="{EC3C4DFF-74A6-4047-B488-2A75C745615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F25247B-2D68-DD42-9299-6D2B4BF73013}" type="pres">
      <dgm:prSet presAssocID="{4BF0401A-508E-4074-8CC4-4C35F45007FA}" presName="spacer" presStyleCnt="0"/>
      <dgm:spPr/>
    </dgm:pt>
    <dgm:pt modelId="{6787AF94-DD68-E94C-9285-ABBCFDE7C614}" type="pres">
      <dgm:prSet presAssocID="{1A8BA2A0-A511-4645-95C8-418BF2CE621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ADD080F-26E8-BA4A-A022-DCAED7FE4D27}" type="presOf" srcId="{E60B5B0A-92CF-49EC-8F3F-3F1FD95C5111}" destId="{58A46185-5C12-0F4B-AC4C-59C53933B58B}" srcOrd="0" destOrd="0" presId="urn:microsoft.com/office/officeart/2005/8/layout/vList2"/>
    <dgm:cxn modelId="{D0342439-C78F-AB4A-A30E-EAE2BD3CF181}" type="presOf" srcId="{1A8BA2A0-A511-4645-95C8-418BF2CE6218}" destId="{6787AF94-DD68-E94C-9285-ABBCFDE7C614}" srcOrd="0" destOrd="0" presId="urn:microsoft.com/office/officeart/2005/8/layout/vList2"/>
    <dgm:cxn modelId="{7F8B3946-AEED-B04A-892B-3BE946D5F7A3}" type="presOf" srcId="{2F41B9AD-B380-4717-A580-97E121EA50DC}" destId="{E44185CC-4942-D84E-A189-712AFCB3504A}" srcOrd="0" destOrd="0" presId="urn:microsoft.com/office/officeart/2005/8/layout/vList2"/>
    <dgm:cxn modelId="{BD974860-0A8C-4FF4-9E29-89CAD93DB59E}" srcId="{2F41B9AD-B380-4717-A580-97E121EA50DC}" destId="{E60B5B0A-92CF-49EC-8F3F-3F1FD95C5111}" srcOrd="0" destOrd="0" parTransId="{35F20BE5-E304-4F23-AD5B-0912ABE57DE3}" sibTransId="{7BD31AD0-C042-4257-AE2B-054A242ECBE6}"/>
    <dgm:cxn modelId="{4EE5B571-A730-8B4A-844F-496D4FAA3DF5}" type="presOf" srcId="{EC3C4DFF-74A6-4047-B488-2A75C745615E}" destId="{3A03C49B-1682-CC48-803A-C476C1F95485}" srcOrd="0" destOrd="0" presId="urn:microsoft.com/office/officeart/2005/8/layout/vList2"/>
    <dgm:cxn modelId="{C8E2F7E0-07CA-4AD6-ACAA-6315613F5211}" srcId="{2F41B9AD-B380-4717-A580-97E121EA50DC}" destId="{EC3C4DFF-74A6-4047-B488-2A75C745615E}" srcOrd="1" destOrd="0" parTransId="{29E45E35-9B8E-4499-BA99-EF6156C9BCE5}" sibTransId="{4BF0401A-508E-4074-8CC4-4C35F45007FA}"/>
    <dgm:cxn modelId="{B32A0CED-A557-4BE2-A41C-D58F54FBB6FD}" srcId="{2F41B9AD-B380-4717-A580-97E121EA50DC}" destId="{1A8BA2A0-A511-4645-95C8-418BF2CE6218}" srcOrd="2" destOrd="0" parTransId="{F56446E5-A358-4754-9A71-353BAF6FE130}" sibTransId="{5801E990-87D5-46B5-8726-ED1A54FA203B}"/>
    <dgm:cxn modelId="{96DCE858-0BDA-8B4E-A58E-52541F31B7E0}" type="presParOf" srcId="{E44185CC-4942-D84E-A189-712AFCB3504A}" destId="{58A46185-5C12-0F4B-AC4C-59C53933B58B}" srcOrd="0" destOrd="0" presId="urn:microsoft.com/office/officeart/2005/8/layout/vList2"/>
    <dgm:cxn modelId="{13B84820-68DE-D746-8273-5312EE43F813}" type="presParOf" srcId="{E44185CC-4942-D84E-A189-712AFCB3504A}" destId="{27BCF9AC-B120-8C48-84CD-417BA9418DAF}" srcOrd="1" destOrd="0" presId="urn:microsoft.com/office/officeart/2005/8/layout/vList2"/>
    <dgm:cxn modelId="{D75E5EBA-436D-0A45-96F4-0FD687DC140B}" type="presParOf" srcId="{E44185CC-4942-D84E-A189-712AFCB3504A}" destId="{3A03C49B-1682-CC48-803A-C476C1F95485}" srcOrd="2" destOrd="0" presId="urn:microsoft.com/office/officeart/2005/8/layout/vList2"/>
    <dgm:cxn modelId="{77D83842-F80B-5C4E-AE48-2E8978582C38}" type="presParOf" srcId="{E44185CC-4942-D84E-A189-712AFCB3504A}" destId="{FF25247B-2D68-DD42-9299-6D2B4BF73013}" srcOrd="3" destOrd="0" presId="urn:microsoft.com/office/officeart/2005/8/layout/vList2"/>
    <dgm:cxn modelId="{BF348A77-E8BD-C049-80A6-1E48D5C029C7}" type="presParOf" srcId="{E44185CC-4942-D84E-A189-712AFCB3504A}" destId="{6787AF94-DD68-E94C-9285-ABBCFDE7C61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24D88B-3531-4E10-AA32-55C19A8A0B09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A3AD7C-5341-4B35-B253-8BBC557DF25B}">
      <dgm:prSet/>
      <dgm:spPr/>
      <dgm:t>
        <a:bodyPr/>
        <a:lstStyle/>
        <a:p>
          <a:r>
            <a:rPr lang="en-US"/>
            <a:t>Tesla’s deep understanding of technological innovation allowed them to predict and fill gaps in the market (Daylan et al., 2021).</a:t>
          </a:r>
        </a:p>
      </dgm:t>
    </dgm:pt>
    <dgm:pt modelId="{DFE25274-3C88-44BA-88BF-9F0835254B1C}" type="parTrans" cxnId="{F80F2C8A-0AF2-4364-B4F7-2391CC31B5C9}">
      <dgm:prSet/>
      <dgm:spPr/>
      <dgm:t>
        <a:bodyPr/>
        <a:lstStyle/>
        <a:p>
          <a:endParaRPr lang="en-US"/>
        </a:p>
      </dgm:t>
    </dgm:pt>
    <dgm:pt modelId="{B648B46F-0C3A-41EA-A599-7C55E6B22A93}" type="sibTrans" cxnId="{F80F2C8A-0AF2-4364-B4F7-2391CC31B5C9}">
      <dgm:prSet/>
      <dgm:spPr/>
      <dgm:t>
        <a:bodyPr/>
        <a:lstStyle/>
        <a:p>
          <a:endParaRPr lang="en-US"/>
        </a:p>
      </dgm:t>
    </dgm:pt>
    <dgm:pt modelId="{1E09DECE-6048-4207-9DF3-076509CE2C13}">
      <dgm:prSet/>
      <dgm:spPr/>
      <dgm:t>
        <a:bodyPr/>
        <a:lstStyle/>
        <a:p>
          <a:r>
            <a:rPr lang="en-US"/>
            <a:t>Musk’s vision of electric vehicles predates the mainstream automotive industry’s interest in electric cars.</a:t>
          </a:r>
        </a:p>
      </dgm:t>
    </dgm:pt>
    <dgm:pt modelId="{D8E6C928-D4CF-401A-84F3-6E6569A78E71}" type="parTrans" cxnId="{FD96F612-2262-499F-9B4E-09DD0FD80FA3}">
      <dgm:prSet/>
      <dgm:spPr/>
      <dgm:t>
        <a:bodyPr/>
        <a:lstStyle/>
        <a:p>
          <a:endParaRPr lang="en-US"/>
        </a:p>
      </dgm:t>
    </dgm:pt>
    <dgm:pt modelId="{ACEDAB90-9C2E-4039-B653-6AE91F26D36C}" type="sibTrans" cxnId="{FD96F612-2262-499F-9B4E-09DD0FD80FA3}">
      <dgm:prSet/>
      <dgm:spPr/>
      <dgm:t>
        <a:bodyPr/>
        <a:lstStyle/>
        <a:p>
          <a:endParaRPr lang="en-US"/>
        </a:p>
      </dgm:t>
    </dgm:pt>
    <dgm:pt modelId="{F3696766-C816-4118-BDDD-30D84ACD21E9}">
      <dgm:prSet/>
      <dgm:spPr/>
      <dgm:t>
        <a:bodyPr/>
        <a:lstStyle/>
        <a:p>
          <a:r>
            <a:rPr lang="en-US"/>
            <a:t>Tesla outsmarted competitors like GM and Ford by offering electric cars that combined luxury and performance.</a:t>
          </a:r>
        </a:p>
      </dgm:t>
    </dgm:pt>
    <dgm:pt modelId="{B459CB13-0BA1-47B8-B613-E58DA6596560}" type="parTrans" cxnId="{2E389F7A-6F72-4179-A082-BDC361348F81}">
      <dgm:prSet/>
      <dgm:spPr/>
      <dgm:t>
        <a:bodyPr/>
        <a:lstStyle/>
        <a:p>
          <a:endParaRPr lang="en-US"/>
        </a:p>
      </dgm:t>
    </dgm:pt>
    <dgm:pt modelId="{3D0005B9-48F3-409F-852B-33AD291BA584}" type="sibTrans" cxnId="{2E389F7A-6F72-4179-A082-BDC361348F81}">
      <dgm:prSet/>
      <dgm:spPr/>
      <dgm:t>
        <a:bodyPr/>
        <a:lstStyle/>
        <a:p>
          <a:endParaRPr lang="en-US"/>
        </a:p>
      </dgm:t>
    </dgm:pt>
    <dgm:pt modelId="{5B043528-175F-3449-9E99-9523778E4C58}" type="pres">
      <dgm:prSet presAssocID="{0724D88B-3531-4E10-AA32-55C19A8A0B09}" presName="vert0" presStyleCnt="0">
        <dgm:presLayoutVars>
          <dgm:dir/>
          <dgm:animOne val="branch"/>
          <dgm:animLvl val="lvl"/>
        </dgm:presLayoutVars>
      </dgm:prSet>
      <dgm:spPr/>
    </dgm:pt>
    <dgm:pt modelId="{61494376-1831-8A4E-B056-BACFC126EEA9}" type="pres">
      <dgm:prSet presAssocID="{43A3AD7C-5341-4B35-B253-8BBC557DF25B}" presName="thickLine" presStyleLbl="alignNode1" presStyleIdx="0" presStyleCnt="3"/>
      <dgm:spPr/>
    </dgm:pt>
    <dgm:pt modelId="{727ACE56-DCAF-4646-B128-96F25D9FE389}" type="pres">
      <dgm:prSet presAssocID="{43A3AD7C-5341-4B35-B253-8BBC557DF25B}" presName="horz1" presStyleCnt="0"/>
      <dgm:spPr/>
    </dgm:pt>
    <dgm:pt modelId="{E01A4C5F-82B4-FC4B-A8AF-BA01DAEE4E9C}" type="pres">
      <dgm:prSet presAssocID="{43A3AD7C-5341-4B35-B253-8BBC557DF25B}" presName="tx1" presStyleLbl="revTx" presStyleIdx="0" presStyleCnt="3"/>
      <dgm:spPr/>
    </dgm:pt>
    <dgm:pt modelId="{C5367E17-2FAA-9C46-99D2-6A521B49CCEB}" type="pres">
      <dgm:prSet presAssocID="{43A3AD7C-5341-4B35-B253-8BBC557DF25B}" presName="vert1" presStyleCnt="0"/>
      <dgm:spPr/>
    </dgm:pt>
    <dgm:pt modelId="{23E8FFF9-5C9F-5E4E-9155-5C01FA47A24E}" type="pres">
      <dgm:prSet presAssocID="{1E09DECE-6048-4207-9DF3-076509CE2C13}" presName="thickLine" presStyleLbl="alignNode1" presStyleIdx="1" presStyleCnt="3"/>
      <dgm:spPr/>
    </dgm:pt>
    <dgm:pt modelId="{F2A935C5-5615-EF4B-BF82-91CD23152C7C}" type="pres">
      <dgm:prSet presAssocID="{1E09DECE-6048-4207-9DF3-076509CE2C13}" presName="horz1" presStyleCnt="0"/>
      <dgm:spPr/>
    </dgm:pt>
    <dgm:pt modelId="{15296D13-74E5-4445-BF67-2C1C5B23CD9F}" type="pres">
      <dgm:prSet presAssocID="{1E09DECE-6048-4207-9DF3-076509CE2C13}" presName="tx1" presStyleLbl="revTx" presStyleIdx="1" presStyleCnt="3"/>
      <dgm:spPr/>
    </dgm:pt>
    <dgm:pt modelId="{965FE2E9-EE41-D746-9F7C-A4400505F57E}" type="pres">
      <dgm:prSet presAssocID="{1E09DECE-6048-4207-9DF3-076509CE2C13}" presName="vert1" presStyleCnt="0"/>
      <dgm:spPr/>
    </dgm:pt>
    <dgm:pt modelId="{80ADC49D-4EEE-FA40-ACEC-D4F044601BC8}" type="pres">
      <dgm:prSet presAssocID="{F3696766-C816-4118-BDDD-30D84ACD21E9}" presName="thickLine" presStyleLbl="alignNode1" presStyleIdx="2" presStyleCnt="3"/>
      <dgm:spPr/>
    </dgm:pt>
    <dgm:pt modelId="{66CD7137-FD9A-2E48-9A52-BC6A86A73484}" type="pres">
      <dgm:prSet presAssocID="{F3696766-C816-4118-BDDD-30D84ACD21E9}" presName="horz1" presStyleCnt="0"/>
      <dgm:spPr/>
    </dgm:pt>
    <dgm:pt modelId="{6ACC7ACF-C7D3-C644-82FE-D91FAB8A632A}" type="pres">
      <dgm:prSet presAssocID="{F3696766-C816-4118-BDDD-30D84ACD21E9}" presName="tx1" presStyleLbl="revTx" presStyleIdx="2" presStyleCnt="3"/>
      <dgm:spPr/>
    </dgm:pt>
    <dgm:pt modelId="{373875CB-B837-964D-BD4A-C334F23E449E}" type="pres">
      <dgm:prSet presAssocID="{F3696766-C816-4118-BDDD-30D84ACD21E9}" presName="vert1" presStyleCnt="0"/>
      <dgm:spPr/>
    </dgm:pt>
  </dgm:ptLst>
  <dgm:cxnLst>
    <dgm:cxn modelId="{7F941302-4594-F843-AD11-8464EF25424D}" type="presOf" srcId="{1E09DECE-6048-4207-9DF3-076509CE2C13}" destId="{15296D13-74E5-4445-BF67-2C1C5B23CD9F}" srcOrd="0" destOrd="0" presId="urn:microsoft.com/office/officeart/2008/layout/LinedList"/>
    <dgm:cxn modelId="{D9EEC606-2571-8544-953A-B1E401B6D76F}" type="presOf" srcId="{F3696766-C816-4118-BDDD-30D84ACD21E9}" destId="{6ACC7ACF-C7D3-C644-82FE-D91FAB8A632A}" srcOrd="0" destOrd="0" presId="urn:microsoft.com/office/officeart/2008/layout/LinedList"/>
    <dgm:cxn modelId="{FD96F612-2262-499F-9B4E-09DD0FD80FA3}" srcId="{0724D88B-3531-4E10-AA32-55C19A8A0B09}" destId="{1E09DECE-6048-4207-9DF3-076509CE2C13}" srcOrd="1" destOrd="0" parTransId="{D8E6C928-D4CF-401A-84F3-6E6569A78E71}" sibTransId="{ACEDAB90-9C2E-4039-B653-6AE91F26D36C}"/>
    <dgm:cxn modelId="{2E389F7A-6F72-4179-A082-BDC361348F81}" srcId="{0724D88B-3531-4E10-AA32-55C19A8A0B09}" destId="{F3696766-C816-4118-BDDD-30D84ACD21E9}" srcOrd="2" destOrd="0" parTransId="{B459CB13-0BA1-47B8-B613-E58DA6596560}" sibTransId="{3D0005B9-48F3-409F-852B-33AD291BA584}"/>
    <dgm:cxn modelId="{F80F2C8A-0AF2-4364-B4F7-2391CC31B5C9}" srcId="{0724D88B-3531-4E10-AA32-55C19A8A0B09}" destId="{43A3AD7C-5341-4B35-B253-8BBC557DF25B}" srcOrd="0" destOrd="0" parTransId="{DFE25274-3C88-44BA-88BF-9F0835254B1C}" sibTransId="{B648B46F-0C3A-41EA-A599-7C55E6B22A93}"/>
    <dgm:cxn modelId="{714E13DE-225C-B74C-954D-1BC3C5E6C3FB}" type="presOf" srcId="{43A3AD7C-5341-4B35-B253-8BBC557DF25B}" destId="{E01A4C5F-82B4-FC4B-A8AF-BA01DAEE4E9C}" srcOrd="0" destOrd="0" presId="urn:microsoft.com/office/officeart/2008/layout/LinedList"/>
    <dgm:cxn modelId="{09D896FD-175B-A349-B285-016372258371}" type="presOf" srcId="{0724D88B-3531-4E10-AA32-55C19A8A0B09}" destId="{5B043528-175F-3449-9E99-9523778E4C58}" srcOrd="0" destOrd="0" presId="urn:microsoft.com/office/officeart/2008/layout/LinedList"/>
    <dgm:cxn modelId="{E4FBE705-892E-4C49-BA39-354DACF1AAB4}" type="presParOf" srcId="{5B043528-175F-3449-9E99-9523778E4C58}" destId="{61494376-1831-8A4E-B056-BACFC126EEA9}" srcOrd="0" destOrd="0" presId="urn:microsoft.com/office/officeart/2008/layout/LinedList"/>
    <dgm:cxn modelId="{25B8AD4D-4C49-A547-BF9D-D0F4A0430C9F}" type="presParOf" srcId="{5B043528-175F-3449-9E99-9523778E4C58}" destId="{727ACE56-DCAF-4646-B128-96F25D9FE389}" srcOrd="1" destOrd="0" presId="urn:microsoft.com/office/officeart/2008/layout/LinedList"/>
    <dgm:cxn modelId="{1CB3A2C3-9A81-C041-9816-E92B384F2345}" type="presParOf" srcId="{727ACE56-DCAF-4646-B128-96F25D9FE389}" destId="{E01A4C5F-82B4-FC4B-A8AF-BA01DAEE4E9C}" srcOrd="0" destOrd="0" presId="urn:microsoft.com/office/officeart/2008/layout/LinedList"/>
    <dgm:cxn modelId="{A6D5894D-9F76-8F46-ADCB-9BAFB8895C0E}" type="presParOf" srcId="{727ACE56-DCAF-4646-B128-96F25D9FE389}" destId="{C5367E17-2FAA-9C46-99D2-6A521B49CCEB}" srcOrd="1" destOrd="0" presId="urn:microsoft.com/office/officeart/2008/layout/LinedList"/>
    <dgm:cxn modelId="{DBE20254-EE3D-574B-8A24-2BCEA0D6FE78}" type="presParOf" srcId="{5B043528-175F-3449-9E99-9523778E4C58}" destId="{23E8FFF9-5C9F-5E4E-9155-5C01FA47A24E}" srcOrd="2" destOrd="0" presId="urn:microsoft.com/office/officeart/2008/layout/LinedList"/>
    <dgm:cxn modelId="{946BE60D-3F51-314D-9E5D-C4A35812A976}" type="presParOf" srcId="{5B043528-175F-3449-9E99-9523778E4C58}" destId="{F2A935C5-5615-EF4B-BF82-91CD23152C7C}" srcOrd="3" destOrd="0" presId="urn:microsoft.com/office/officeart/2008/layout/LinedList"/>
    <dgm:cxn modelId="{0E4CD648-60DB-3149-BBDC-8AA57C73E34D}" type="presParOf" srcId="{F2A935C5-5615-EF4B-BF82-91CD23152C7C}" destId="{15296D13-74E5-4445-BF67-2C1C5B23CD9F}" srcOrd="0" destOrd="0" presId="urn:microsoft.com/office/officeart/2008/layout/LinedList"/>
    <dgm:cxn modelId="{9644E32B-B90A-3347-B369-077EEF4B8860}" type="presParOf" srcId="{F2A935C5-5615-EF4B-BF82-91CD23152C7C}" destId="{965FE2E9-EE41-D746-9F7C-A4400505F57E}" srcOrd="1" destOrd="0" presId="urn:microsoft.com/office/officeart/2008/layout/LinedList"/>
    <dgm:cxn modelId="{120632AE-D1D5-6548-8992-250CD1ECFB49}" type="presParOf" srcId="{5B043528-175F-3449-9E99-9523778E4C58}" destId="{80ADC49D-4EEE-FA40-ACEC-D4F044601BC8}" srcOrd="4" destOrd="0" presId="urn:microsoft.com/office/officeart/2008/layout/LinedList"/>
    <dgm:cxn modelId="{536DEE16-7FB0-D94B-8056-0523B30FDC78}" type="presParOf" srcId="{5B043528-175F-3449-9E99-9523778E4C58}" destId="{66CD7137-FD9A-2E48-9A52-BC6A86A73484}" srcOrd="5" destOrd="0" presId="urn:microsoft.com/office/officeart/2008/layout/LinedList"/>
    <dgm:cxn modelId="{3F46E3B2-F241-4949-BFC6-D008C0DE3D03}" type="presParOf" srcId="{66CD7137-FD9A-2E48-9A52-BC6A86A73484}" destId="{6ACC7ACF-C7D3-C644-82FE-D91FAB8A632A}" srcOrd="0" destOrd="0" presId="urn:microsoft.com/office/officeart/2008/layout/LinedList"/>
    <dgm:cxn modelId="{EBCD364A-8F7C-B34A-8BE1-EDA2F9C8AC27}" type="presParOf" srcId="{66CD7137-FD9A-2E48-9A52-BC6A86A73484}" destId="{373875CB-B837-964D-BD4A-C334F23E44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D39470-93FB-4C29-9ED3-61FBA1747AAC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2C67E2-0D13-41AB-9D92-AA946D86571E}">
      <dgm:prSet/>
      <dgm:spPr/>
      <dgm:t>
        <a:bodyPr/>
        <a:lstStyle/>
        <a:p>
          <a:r>
            <a:rPr lang="en-US"/>
            <a:t>Tesla knew the market needed a powerful EV with style, luxury, and a high performance (Rafiee, 2024).</a:t>
          </a:r>
        </a:p>
      </dgm:t>
    </dgm:pt>
    <dgm:pt modelId="{8C254A27-FF62-4FF6-9F23-90A7E87B37FD}" type="parTrans" cxnId="{A0223D1C-3642-4AA2-B303-86E54714D6F7}">
      <dgm:prSet/>
      <dgm:spPr/>
      <dgm:t>
        <a:bodyPr/>
        <a:lstStyle/>
        <a:p>
          <a:endParaRPr lang="en-US"/>
        </a:p>
      </dgm:t>
    </dgm:pt>
    <dgm:pt modelId="{FB9327B5-6BA7-42D6-9E5C-F8011FE3B370}" type="sibTrans" cxnId="{A0223D1C-3642-4AA2-B303-86E54714D6F7}">
      <dgm:prSet/>
      <dgm:spPr/>
      <dgm:t>
        <a:bodyPr/>
        <a:lstStyle/>
        <a:p>
          <a:endParaRPr lang="en-US"/>
        </a:p>
      </dgm:t>
    </dgm:pt>
    <dgm:pt modelId="{8F797791-0E61-4FA2-ABC8-1CA1DC212537}">
      <dgm:prSet/>
      <dgm:spPr/>
      <dgm:t>
        <a:bodyPr/>
        <a:lstStyle/>
        <a:p>
          <a:r>
            <a:rPr lang="en-US"/>
            <a:t>By understanding the evolving EV market, Tesla positioned itself as the leader in innovation.</a:t>
          </a:r>
        </a:p>
      </dgm:t>
    </dgm:pt>
    <dgm:pt modelId="{F4569F31-139F-4A40-AD32-D98ED9992270}" type="parTrans" cxnId="{2EF47EDA-609A-4080-943E-D1720583FB6B}">
      <dgm:prSet/>
      <dgm:spPr/>
      <dgm:t>
        <a:bodyPr/>
        <a:lstStyle/>
        <a:p>
          <a:endParaRPr lang="en-US"/>
        </a:p>
      </dgm:t>
    </dgm:pt>
    <dgm:pt modelId="{7693B3AF-13B5-4241-A28B-00522CAE0F63}" type="sibTrans" cxnId="{2EF47EDA-609A-4080-943E-D1720583FB6B}">
      <dgm:prSet/>
      <dgm:spPr/>
      <dgm:t>
        <a:bodyPr/>
        <a:lstStyle/>
        <a:p>
          <a:endParaRPr lang="en-US"/>
        </a:p>
      </dgm:t>
    </dgm:pt>
    <dgm:pt modelId="{89117362-38C0-4E74-92B2-37DCBBC80FFF}">
      <dgm:prSet/>
      <dgm:spPr/>
      <dgm:t>
        <a:bodyPr/>
        <a:lstStyle/>
        <a:p>
          <a:r>
            <a:rPr lang="en-US" b="1"/>
            <a:t>Competitor analysis: </a:t>
          </a:r>
          <a:r>
            <a:rPr lang="en-US"/>
            <a:t>Tesla foresaw traditional automakers’ slow adoption of electric vehicles.</a:t>
          </a:r>
        </a:p>
      </dgm:t>
    </dgm:pt>
    <dgm:pt modelId="{91BC37BA-18CD-49E0-82E0-9D61556E97B1}" type="parTrans" cxnId="{41D847EF-2007-4F47-97E2-5661F1E6657C}">
      <dgm:prSet/>
      <dgm:spPr/>
      <dgm:t>
        <a:bodyPr/>
        <a:lstStyle/>
        <a:p>
          <a:endParaRPr lang="en-US"/>
        </a:p>
      </dgm:t>
    </dgm:pt>
    <dgm:pt modelId="{9C6514C5-CEB5-49A9-B64D-C8CDC3C94900}" type="sibTrans" cxnId="{41D847EF-2007-4F47-97E2-5661F1E6657C}">
      <dgm:prSet/>
      <dgm:spPr/>
      <dgm:t>
        <a:bodyPr/>
        <a:lstStyle/>
        <a:p>
          <a:endParaRPr lang="en-US"/>
        </a:p>
      </dgm:t>
    </dgm:pt>
    <dgm:pt modelId="{242D7A23-C5F6-9340-9AE8-63E528B03390}" type="pres">
      <dgm:prSet presAssocID="{19D39470-93FB-4C29-9ED3-61FBA1747AAC}" presName="linear" presStyleCnt="0">
        <dgm:presLayoutVars>
          <dgm:animLvl val="lvl"/>
          <dgm:resizeHandles val="exact"/>
        </dgm:presLayoutVars>
      </dgm:prSet>
      <dgm:spPr/>
    </dgm:pt>
    <dgm:pt modelId="{CFA3DB99-4D00-CF44-8FBB-0138AFC5B071}" type="pres">
      <dgm:prSet presAssocID="{132C67E2-0D13-41AB-9D92-AA946D86571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216F502-91B0-AE4F-A1CE-9108A90598C2}" type="pres">
      <dgm:prSet presAssocID="{FB9327B5-6BA7-42D6-9E5C-F8011FE3B370}" presName="spacer" presStyleCnt="0"/>
      <dgm:spPr/>
    </dgm:pt>
    <dgm:pt modelId="{51C442DA-9A7D-954C-B318-EA7981784B71}" type="pres">
      <dgm:prSet presAssocID="{8F797791-0E61-4FA2-ABC8-1CA1DC21253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62C7D0-0246-D24B-B2DA-AC07E5766880}" type="pres">
      <dgm:prSet presAssocID="{7693B3AF-13B5-4241-A28B-00522CAE0F63}" presName="spacer" presStyleCnt="0"/>
      <dgm:spPr/>
    </dgm:pt>
    <dgm:pt modelId="{44FAFECE-3C1C-BB42-B740-DE1EA8D53C1A}" type="pres">
      <dgm:prSet presAssocID="{89117362-38C0-4E74-92B2-37DCBBC80FF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A181209-73D6-C849-BE8E-1C9F8E8FF552}" type="presOf" srcId="{8F797791-0E61-4FA2-ABC8-1CA1DC212537}" destId="{51C442DA-9A7D-954C-B318-EA7981784B71}" srcOrd="0" destOrd="0" presId="urn:microsoft.com/office/officeart/2005/8/layout/vList2"/>
    <dgm:cxn modelId="{57DF9712-EB32-4540-829A-3E891FB0B865}" type="presOf" srcId="{89117362-38C0-4E74-92B2-37DCBBC80FFF}" destId="{44FAFECE-3C1C-BB42-B740-DE1EA8D53C1A}" srcOrd="0" destOrd="0" presId="urn:microsoft.com/office/officeart/2005/8/layout/vList2"/>
    <dgm:cxn modelId="{A0223D1C-3642-4AA2-B303-86E54714D6F7}" srcId="{19D39470-93FB-4C29-9ED3-61FBA1747AAC}" destId="{132C67E2-0D13-41AB-9D92-AA946D86571E}" srcOrd="0" destOrd="0" parTransId="{8C254A27-FF62-4FF6-9F23-90A7E87B37FD}" sibTransId="{FB9327B5-6BA7-42D6-9E5C-F8011FE3B370}"/>
    <dgm:cxn modelId="{D49E4227-107A-9748-B11D-5C167D8CFA60}" type="presOf" srcId="{19D39470-93FB-4C29-9ED3-61FBA1747AAC}" destId="{242D7A23-C5F6-9340-9AE8-63E528B03390}" srcOrd="0" destOrd="0" presId="urn:microsoft.com/office/officeart/2005/8/layout/vList2"/>
    <dgm:cxn modelId="{6B99C9B8-63DD-0148-A97E-814F3D7E3A8E}" type="presOf" srcId="{132C67E2-0D13-41AB-9D92-AA946D86571E}" destId="{CFA3DB99-4D00-CF44-8FBB-0138AFC5B071}" srcOrd="0" destOrd="0" presId="urn:microsoft.com/office/officeart/2005/8/layout/vList2"/>
    <dgm:cxn modelId="{2EF47EDA-609A-4080-943E-D1720583FB6B}" srcId="{19D39470-93FB-4C29-9ED3-61FBA1747AAC}" destId="{8F797791-0E61-4FA2-ABC8-1CA1DC212537}" srcOrd="1" destOrd="0" parTransId="{F4569F31-139F-4A40-AD32-D98ED9992270}" sibTransId="{7693B3AF-13B5-4241-A28B-00522CAE0F63}"/>
    <dgm:cxn modelId="{41D847EF-2007-4F47-97E2-5661F1E6657C}" srcId="{19D39470-93FB-4C29-9ED3-61FBA1747AAC}" destId="{89117362-38C0-4E74-92B2-37DCBBC80FFF}" srcOrd="2" destOrd="0" parTransId="{91BC37BA-18CD-49E0-82E0-9D61556E97B1}" sibTransId="{9C6514C5-CEB5-49A9-B64D-C8CDC3C94900}"/>
    <dgm:cxn modelId="{29273980-547B-BF4D-90A2-F29B5418E820}" type="presParOf" srcId="{242D7A23-C5F6-9340-9AE8-63E528B03390}" destId="{CFA3DB99-4D00-CF44-8FBB-0138AFC5B071}" srcOrd="0" destOrd="0" presId="urn:microsoft.com/office/officeart/2005/8/layout/vList2"/>
    <dgm:cxn modelId="{6A975F29-D143-0843-B44B-B1E0FA60EEF5}" type="presParOf" srcId="{242D7A23-C5F6-9340-9AE8-63E528B03390}" destId="{9216F502-91B0-AE4F-A1CE-9108A90598C2}" srcOrd="1" destOrd="0" presId="urn:microsoft.com/office/officeart/2005/8/layout/vList2"/>
    <dgm:cxn modelId="{7D7B582F-23A9-254F-9BC5-CA2A9B372C8F}" type="presParOf" srcId="{242D7A23-C5F6-9340-9AE8-63E528B03390}" destId="{51C442DA-9A7D-954C-B318-EA7981784B71}" srcOrd="2" destOrd="0" presId="urn:microsoft.com/office/officeart/2005/8/layout/vList2"/>
    <dgm:cxn modelId="{162F7306-8DB5-2541-AC2A-F5A402BB5442}" type="presParOf" srcId="{242D7A23-C5F6-9340-9AE8-63E528B03390}" destId="{BC62C7D0-0246-D24B-B2DA-AC07E5766880}" srcOrd="3" destOrd="0" presId="urn:microsoft.com/office/officeart/2005/8/layout/vList2"/>
    <dgm:cxn modelId="{1CA9E897-F627-B645-B9EC-C88099FCF362}" type="presParOf" srcId="{242D7A23-C5F6-9340-9AE8-63E528B03390}" destId="{44FAFECE-3C1C-BB42-B740-DE1EA8D53C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E80DD-D11A-4A40-A8C0-915F4664BDC7}">
      <dsp:nvSpPr>
        <dsp:cNvPr id="0" name=""/>
        <dsp:cNvSpPr/>
      </dsp:nvSpPr>
      <dsp:spPr>
        <a:xfrm>
          <a:off x="0" y="2288"/>
          <a:ext cx="590632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955D8E0-D158-0B4E-9838-0D07B8AAA750}">
      <dsp:nvSpPr>
        <dsp:cNvPr id="0" name=""/>
        <dsp:cNvSpPr/>
      </dsp:nvSpPr>
      <dsp:spPr>
        <a:xfrm>
          <a:off x="0" y="2288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Sun Tzu’s The Art of War provides timeless strategic principles applied in modern business contexts.</a:t>
          </a:r>
        </a:p>
      </dsp:txBody>
      <dsp:txXfrm>
        <a:off x="0" y="2288"/>
        <a:ext cx="5906327" cy="1560689"/>
      </dsp:txXfrm>
    </dsp:sp>
    <dsp:sp modelId="{81A3EEDE-C10E-1048-9E5E-583B7A8D33DB}">
      <dsp:nvSpPr>
        <dsp:cNvPr id="0" name=""/>
        <dsp:cNvSpPr/>
      </dsp:nvSpPr>
      <dsp:spPr>
        <a:xfrm>
          <a:off x="0" y="1562977"/>
          <a:ext cx="5906327" cy="0"/>
        </a:xfrm>
        <a:prstGeom prst="line">
          <a:avLst/>
        </a:prstGeom>
        <a:solidFill>
          <a:schemeClr val="accent2">
            <a:hueOff val="-692971"/>
            <a:satOff val="-2463"/>
            <a:lumOff val="491"/>
            <a:alphaOff val="0"/>
          </a:schemeClr>
        </a:solidFill>
        <a:ln w="15875" cap="rnd" cmpd="sng" algn="ctr">
          <a:solidFill>
            <a:schemeClr val="accent2">
              <a:hueOff val="-692971"/>
              <a:satOff val="-2463"/>
              <a:lumOff val="4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FBC033-EC7E-E545-AB14-18E555D310F2}">
      <dsp:nvSpPr>
        <dsp:cNvPr id="0" name=""/>
        <dsp:cNvSpPr/>
      </dsp:nvSpPr>
      <dsp:spPr>
        <a:xfrm>
          <a:off x="0" y="1562977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Tesla’s success story demonstrates effective application of these principles in the EV market (Gao, 2023).</a:t>
          </a:r>
        </a:p>
      </dsp:txBody>
      <dsp:txXfrm>
        <a:off x="0" y="1562977"/>
        <a:ext cx="5906327" cy="1560689"/>
      </dsp:txXfrm>
    </dsp:sp>
    <dsp:sp modelId="{7E556A6D-C0F7-6A47-B53D-E2EEB770A088}">
      <dsp:nvSpPr>
        <dsp:cNvPr id="0" name=""/>
        <dsp:cNvSpPr/>
      </dsp:nvSpPr>
      <dsp:spPr>
        <a:xfrm>
          <a:off x="0" y="3123667"/>
          <a:ext cx="5906327" cy="0"/>
        </a:xfrm>
        <a:prstGeom prst="line">
          <a:avLst/>
        </a:prstGeom>
        <a:solidFill>
          <a:schemeClr val="accent2">
            <a:hueOff val="-1385941"/>
            <a:satOff val="-4927"/>
            <a:lumOff val="982"/>
            <a:alphaOff val="0"/>
          </a:schemeClr>
        </a:solidFill>
        <a:ln w="15875" cap="rnd" cmpd="sng" algn="ctr">
          <a:solidFill>
            <a:schemeClr val="accent2">
              <a:hueOff val="-1385941"/>
              <a:satOff val="-4927"/>
              <a:lumOff val="9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1421934-1664-4241-8FD0-EBD4D4703E27}">
      <dsp:nvSpPr>
        <dsp:cNvPr id="0" name=""/>
        <dsp:cNvSpPr/>
      </dsp:nvSpPr>
      <dsp:spPr>
        <a:xfrm>
          <a:off x="0" y="3123667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Objective</a:t>
          </a:r>
          <a:r>
            <a:rPr lang="en-US" sz="2400" kern="1200"/>
            <a:t>: Analyze Tesla using three key principles from </a:t>
          </a:r>
          <a:r>
            <a:rPr lang="en-US" sz="2400" i="1" kern="1200"/>
            <a:t>The Art of War</a:t>
          </a:r>
          <a:r>
            <a:rPr lang="en-US" sz="2400" kern="1200"/>
            <a:t> to explore strategy.</a:t>
          </a:r>
        </a:p>
      </dsp:txBody>
      <dsp:txXfrm>
        <a:off x="0" y="3123667"/>
        <a:ext cx="5906327" cy="15606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46185-5C12-0F4B-AC4C-59C53933B58B}">
      <dsp:nvSpPr>
        <dsp:cNvPr id="0" name=""/>
        <dsp:cNvSpPr/>
      </dsp:nvSpPr>
      <dsp:spPr>
        <a:xfrm>
          <a:off x="0" y="252442"/>
          <a:ext cx="5906327" cy="1347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Tesla, led by Elon Musk, revolutionized the electric vehicle market with groundbreaking technology.</a:t>
          </a:r>
        </a:p>
      </dsp:txBody>
      <dsp:txXfrm>
        <a:off x="65796" y="318238"/>
        <a:ext cx="5774735" cy="1216248"/>
      </dsp:txXfrm>
    </dsp:sp>
    <dsp:sp modelId="{3A03C49B-1682-CC48-803A-C476C1F95485}">
      <dsp:nvSpPr>
        <dsp:cNvPr id="0" name=""/>
        <dsp:cNvSpPr/>
      </dsp:nvSpPr>
      <dsp:spPr>
        <a:xfrm>
          <a:off x="0" y="1669402"/>
          <a:ext cx="5906327" cy="1347840"/>
        </a:xfrm>
        <a:prstGeom prst="roundRect">
          <a:avLst/>
        </a:prstGeom>
        <a:solidFill>
          <a:schemeClr val="accent2">
            <a:hueOff val="-692971"/>
            <a:satOff val="-2463"/>
            <a:lumOff val="491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Known for its innovation, Tesla quickly became a leader in electric and autonomous vehicles.</a:t>
          </a:r>
        </a:p>
      </dsp:txBody>
      <dsp:txXfrm>
        <a:off x="65796" y="1735198"/>
        <a:ext cx="5774735" cy="1216248"/>
      </dsp:txXfrm>
    </dsp:sp>
    <dsp:sp modelId="{6787AF94-DD68-E94C-9285-ABBCFDE7C614}">
      <dsp:nvSpPr>
        <dsp:cNvPr id="0" name=""/>
        <dsp:cNvSpPr/>
      </dsp:nvSpPr>
      <dsp:spPr>
        <a:xfrm>
          <a:off x="0" y="3086362"/>
          <a:ext cx="5906327" cy="1347840"/>
        </a:xfrm>
        <a:prstGeom prst="roundRect">
          <a:avLst/>
        </a:prstGeom>
        <a:solidFill>
          <a:schemeClr val="accent2">
            <a:hueOff val="-1385941"/>
            <a:satOff val="-4927"/>
            <a:lumOff val="982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Tesla disrupted the automotive industry with a new focus on sustainability and technology.</a:t>
          </a:r>
        </a:p>
      </dsp:txBody>
      <dsp:txXfrm>
        <a:off x="65796" y="3152158"/>
        <a:ext cx="5774735" cy="12162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94376-1831-8A4E-B056-BACFC126EEA9}">
      <dsp:nvSpPr>
        <dsp:cNvPr id="0" name=""/>
        <dsp:cNvSpPr/>
      </dsp:nvSpPr>
      <dsp:spPr>
        <a:xfrm>
          <a:off x="0" y="2288"/>
          <a:ext cx="590632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01A4C5F-82B4-FC4B-A8AF-BA01DAEE4E9C}">
      <dsp:nvSpPr>
        <dsp:cNvPr id="0" name=""/>
        <dsp:cNvSpPr/>
      </dsp:nvSpPr>
      <dsp:spPr>
        <a:xfrm>
          <a:off x="0" y="2288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Tesla’s deep understanding of technological innovation allowed them to predict and fill gaps in the market (Daylan et al., 2021).</a:t>
          </a:r>
        </a:p>
      </dsp:txBody>
      <dsp:txXfrm>
        <a:off x="0" y="2288"/>
        <a:ext cx="5906327" cy="1560689"/>
      </dsp:txXfrm>
    </dsp:sp>
    <dsp:sp modelId="{23E8FFF9-5C9F-5E4E-9155-5C01FA47A24E}">
      <dsp:nvSpPr>
        <dsp:cNvPr id="0" name=""/>
        <dsp:cNvSpPr/>
      </dsp:nvSpPr>
      <dsp:spPr>
        <a:xfrm>
          <a:off x="0" y="1562977"/>
          <a:ext cx="5906327" cy="0"/>
        </a:xfrm>
        <a:prstGeom prst="line">
          <a:avLst/>
        </a:prstGeom>
        <a:solidFill>
          <a:schemeClr val="accent2">
            <a:hueOff val="-692971"/>
            <a:satOff val="-2463"/>
            <a:lumOff val="491"/>
            <a:alphaOff val="0"/>
          </a:schemeClr>
        </a:solidFill>
        <a:ln w="15875" cap="rnd" cmpd="sng" algn="ctr">
          <a:solidFill>
            <a:schemeClr val="accent2">
              <a:hueOff val="-692971"/>
              <a:satOff val="-2463"/>
              <a:lumOff val="4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296D13-74E5-4445-BF67-2C1C5B23CD9F}">
      <dsp:nvSpPr>
        <dsp:cNvPr id="0" name=""/>
        <dsp:cNvSpPr/>
      </dsp:nvSpPr>
      <dsp:spPr>
        <a:xfrm>
          <a:off x="0" y="1562977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Musk’s vision of electric vehicles predates the mainstream automotive industry’s interest in electric cars.</a:t>
          </a:r>
        </a:p>
      </dsp:txBody>
      <dsp:txXfrm>
        <a:off x="0" y="1562977"/>
        <a:ext cx="5906327" cy="1560689"/>
      </dsp:txXfrm>
    </dsp:sp>
    <dsp:sp modelId="{80ADC49D-4EEE-FA40-ACEC-D4F044601BC8}">
      <dsp:nvSpPr>
        <dsp:cNvPr id="0" name=""/>
        <dsp:cNvSpPr/>
      </dsp:nvSpPr>
      <dsp:spPr>
        <a:xfrm>
          <a:off x="0" y="3123667"/>
          <a:ext cx="5906327" cy="0"/>
        </a:xfrm>
        <a:prstGeom prst="line">
          <a:avLst/>
        </a:prstGeom>
        <a:solidFill>
          <a:schemeClr val="accent2">
            <a:hueOff val="-1385941"/>
            <a:satOff val="-4927"/>
            <a:lumOff val="982"/>
            <a:alphaOff val="0"/>
          </a:schemeClr>
        </a:solidFill>
        <a:ln w="15875" cap="rnd" cmpd="sng" algn="ctr">
          <a:solidFill>
            <a:schemeClr val="accent2">
              <a:hueOff val="-1385941"/>
              <a:satOff val="-4927"/>
              <a:lumOff val="9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ACC7ACF-C7D3-C644-82FE-D91FAB8A632A}">
      <dsp:nvSpPr>
        <dsp:cNvPr id="0" name=""/>
        <dsp:cNvSpPr/>
      </dsp:nvSpPr>
      <dsp:spPr>
        <a:xfrm>
          <a:off x="0" y="3123667"/>
          <a:ext cx="5906327" cy="156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Tesla outsmarted competitors like GM and Ford by offering electric cars that combined luxury and performance.</a:t>
          </a:r>
        </a:p>
      </dsp:txBody>
      <dsp:txXfrm>
        <a:off x="0" y="3123667"/>
        <a:ext cx="5906327" cy="15606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3DB99-4D00-CF44-8FBB-0138AFC5B071}">
      <dsp:nvSpPr>
        <dsp:cNvPr id="0" name=""/>
        <dsp:cNvSpPr/>
      </dsp:nvSpPr>
      <dsp:spPr>
        <a:xfrm>
          <a:off x="0" y="165322"/>
          <a:ext cx="5906327" cy="1404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Tesla knew the market needed a powerful EV with style, luxury, and a high performance (Rafiee, 2024).</a:t>
          </a:r>
        </a:p>
      </dsp:txBody>
      <dsp:txXfrm>
        <a:off x="68538" y="233860"/>
        <a:ext cx="5769251" cy="1266924"/>
      </dsp:txXfrm>
    </dsp:sp>
    <dsp:sp modelId="{51C442DA-9A7D-954C-B318-EA7981784B71}">
      <dsp:nvSpPr>
        <dsp:cNvPr id="0" name=""/>
        <dsp:cNvSpPr/>
      </dsp:nvSpPr>
      <dsp:spPr>
        <a:xfrm>
          <a:off x="0" y="1641322"/>
          <a:ext cx="5906327" cy="1404000"/>
        </a:xfrm>
        <a:prstGeom prst="roundRect">
          <a:avLst/>
        </a:prstGeom>
        <a:solidFill>
          <a:schemeClr val="accent2">
            <a:hueOff val="-692971"/>
            <a:satOff val="-2463"/>
            <a:lumOff val="491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By understanding the evolving EV market, Tesla positioned itself as the leader in innovation.</a:t>
          </a:r>
        </a:p>
      </dsp:txBody>
      <dsp:txXfrm>
        <a:off x="68538" y="1709860"/>
        <a:ext cx="5769251" cy="1266924"/>
      </dsp:txXfrm>
    </dsp:sp>
    <dsp:sp modelId="{44FAFECE-3C1C-BB42-B740-DE1EA8D53C1A}">
      <dsp:nvSpPr>
        <dsp:cNvPr id="0" name=""/>
        <dsp:cNvSpPr/>
      </dsp:nvSpPr>
      <dsp:spPr>
        <a:xfrm>
          <a:off x="0" y="3117322"/>
          <a:ext cx="5906327" cy="1404000"/>
        </a:xfrm>
        <a:prstGeom prst="roundRect">
          <a:avLst/>
        </a:prstGeom>
        <a:solidFill>
          <a:schemeClr val="accent2">
            <a:hueOff val="-1385941"/>
            <a:satOff val="-4927"/>
            <a:lumOff val="982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Competitor analysis: </a:t>
          </a:r>
          <a:r>
            <a:rPr lang="en-US" sz="2500" kern="1200"/>
            <a:t>Tesla foresaw traditional automakers’ slow adoption of electric vehicles.</a:t>
          </a:r>
        </a:p>
      </dsp:txBody>
      <dsp:txXfrm>
        <a:off x="68538" y="3185860"/>
        <a:ext cx="5769251" cy="1266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65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94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857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811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75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87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5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12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652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900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80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25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711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DAAFF48-E46E-0B44-8847-5378C8F60F02}" type="datetimeFigureOut">
              <a:rPr lang="en-US" smtClean="0"/>
              <a:t>1/19/26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11BA703E-A67D-D443-8628-DC3952440D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458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4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4.png"/><Relationship Id="rId4" Type="http://schemas.openxmlformats.org/officeDocument/2006/relationships/image" Target="../media/image1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4.png"/><Relationship Id="rId4" Type="http://schemas.openxmlformats.org/officeDocument/2006/relationships/image" Target="../media/image1.jpe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arc.cct.ie/business/42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16/j.tra.2023.103730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doi.org/10.54097/es6rry79" TargetMode="External"/><Relationship Id="rId5" Type="http://schemas.openxmlformats.org/officeDocument/2006/relationships/hyperlink" Target="https://doi.org/10.1080/10406026.2024.2427713" TargetMode="External"/><Relationship Id="rId4" Type="http://schemas.openxmlformats.org/officeDocument/2006/relationships/hyperlink" Target="https://www.utupub.fi/bitstream/handle/10024/174431/Daylan_Arda_Thesis.pdf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B4BA6-CAF6-FE9D-8CF6-2813D4B46A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4389427" cy="4962786"/>
          </a:xfrm>
        </p:spPr>
        <p:txBody>
          <a:bodyPr anchor="ctr">
            <a:normAutofit/>
          </a:bodyPr>
          <a:lstStyle/>
          <a:p>
            <a:r>
              <a:rPr lang="en-US" b="1"/>
              <a:t>Strategic Analysis of Tesla Using Sun Tzu's The Art of War</a:t>
            </a:r>
            <a:endParaRPr lang="en-GB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C96D21-7907-1144-094D-5861DD016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US" sz="2800"/>
              <a:t>A Strategic Consultant’s Perspective</a:t>
            </a:r>
            <a:endParaRPr lang="en-GB" sz="2800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EDEFF372-0681-5A41-B62B-7FF8E8F88BA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52204" y="4718304"/>
            <a:ext cx="3657600" cy="205740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D32AE2BA-6B0C-C4DC-A095-7B0490ADA1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457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327"/>
    </mc:Choice>
    <mc:Fallback>
      <p:transition spd="slow" advTm="66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D41414-0B5E-4BCA-AA71-9BB5192C5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D2AF4A9-C348-4DDF-922C-7D0544AC0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68AA0-B6AE-6360-E951-4835238D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A2521D-07C1-C3AC-F543-DFDC98581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57049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F09AB6C2-C24E-8698-E3ED-70B3B6BD9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334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5166"/>
    </mc:Choice>
    <mc:Fallback>
      <p:transition spd="slow" advTm="35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D41414-0B5E-4BCA-AA71-9BB5192C5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23">
            <a:extLst>
              <a:ext uri="{FF2B5EF4-FFF2-40B4-BE49-F238E27FC236}">
                <a16:creationId xmlns:a16="http://schemas.microsoft.com/office/drawing/2014/main" id="{7D2AF4A9-C348-4DDF-922C-7D0544AC0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CDD01-73B6-A673-2FA1-511F2EBED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US" b="1"/>
              <a:t>Case Overview: Tesla’s Rise</a:t>
            </a:r>
            <a:endParaRPr lang="en-GB" b="1" dirty="0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2DEDC2C-4516-EF49-1398-1996FBCA06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4136997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extLst>
              <a:ext uri="{FF2B5EF4-FFF2-40B4-BE49-F238E27FC236}">
                <a16:creationId xmlns:a16="http://schemas.microsoft.com/office/drawing/2014/main" id="{228BEC23-38D8-8560-8195-00AA4B911C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1847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796"/>
    </mc:Choice>
    <mc:Fallback>
      <p:transition spd="slow" advTm="48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D41414-0B5E-4BCA-AA71-9BB5192C5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7D2AF4A9-C348-4DDF-922C-7D0544AC0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54B26-1E1C-BD4B-C7E3-C695BDCC8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US" b="1" dirty="0"/>
              <a:t>Sun Tzu’s Principle 1: "Know Yourself, Know Your Enemy"</a:t>
            </a:r>
            <a:endParaRPr lang="en-GB" b="1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5B7D0EF-3CFC-31CF-8EEB-A132EBD22F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1557982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FEB690F6-8FB3-A129-4C36-97AC1498E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887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5631"/>
    </mc:Choice>
    <mc:Fallback>
      <p:transition spd="slow" advTm="35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D41414-0B5E-4BCA-AA71-9BB5192C5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D2AF4A9-C348-4DDF-922C-7D0544AC0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5297A-ACB3-B925-BFCB-B0A92990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US" b="1" dirty="0"/>
              <a:t>Application of Principle 1 to Tesla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46E0ED-5DB3-5446-AEEA-15AFD0442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9804813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6002E843-E231-AFAA-E5B4-BF42E89690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726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9841"/>
    </mc:Choice>
    <mc:Fallback>
      <p:transition spd="slow" advTm="49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6DE4C-D33E-B570-D9B7-5C725D060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b="1" dirty="0"/>
              <a:t>Sun Tzu’s Principle 2: "All Warfare is Based on Deception"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3C4F-C156-FCB2-FDDC-683795B46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 used product secrecy as a tactic to create hype and intrigue, especially with the Cybertruck.</a:t>
            </a:r>
          </a:p>
          <a:p>
            <a:r>
              <a:rPr lang="en-US" sz="2000"/>
              <a:t>Elon Musk made bold, unpredictable statements to throw competitors off balance, increasing Tesla’s public appeal.</a:t>
            </a:r>
          </a:p>
          <a:p>
            <a:r>
              <a:rPr lang="en-US" sz="2000"/>
              <a:t>Tesla’s under-promise and over-deliver strategy built an aura of exclusivity around its products.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F3EC167B-DB8B-6E6D-9CCC-40941A0C9A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92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5739"/>
    </mc:Choice>
    <mc:Fallback>
      <p:transition spd="slow" advTm="25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90B6D-A0C4-6084-AA67-5B026716F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b="1" dirty="0"/>
              <a:t>Application of Principle 2 to Tesla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0DD23-EEED-BE4F-502E-20492B632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 often kept key developments secret, creating anticipation, like with the Cybertruck and Model S.</a:t>
            </a:r>
          </a:p>
          <a:p>
            <a:r>
              <a:rPr lang="en-US" sz="2000"/>
              <a:t>The company’s deliberate secrecy and unpredictable announcements kept competitors on edge.</a:t>
            </a:r>
          </a:p>
          <a:p>
            <a:r>
              <a:rPr lang="en-US" sz="2000"/>
              <a:t>Musk's public statements, such as self-driving cars, fuel speculation, keeping competitors guessing (Fitch, 2024).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B7879C7F-F047-F121-BCBE-F1CC8411A4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524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014"/>
    </mc:Choice>
    <mc:Fallback>
      <p:transition spd="slow" advTm="36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9E2A4-0D2A-BDBC-4241-E77A2539B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b="1" dirty="0"/>
              <a:t>Sun Tzu’s Principle 3: "Attack When Your Enemy is Unprepared"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40FAB-2952-DED4-6F61-663DC8D32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 seized the EV market when traditional automakers were unprepared and slow to innovate.</a:t>
            </a:r>
          </a:p>
          <a:p>
            <a:r>
              <a:rPr lang="en-US" sz="2000"/>
              <a:t>Tesla expanded into the Chinese market where competition was minimal, capturing a first-mover advantage.</a:t>
            </a:r>
          </a:p>
          <a:p>
            <a:r>
              <a:rPr lang="en-US" sz="2000"/>
              <a:t>Tesla’s vertical integration strategy allowed it to control its supply chain and stay ahead of competitors.</a:t>
            </a:r>
            <a:endParaRPr lang="en-GB" sz="2000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714D9C51-D057-B87C-C12F-1BFCAF6E6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3907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295"/>
    </mc:Choice>
    <mc:Fallback>
      <p:transition spd="slow" advTm="27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149F8-E67A-C3A4-269A-B3E1E4C78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b="1" dirty="0"/>
              <a:t>Application of Principle 3 to Tesla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4EED5-2072-7D7D-3E33-BDAF54461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 capitalized on early market dominance in EVs, forcing competitors to catch up.</a:t>
            </a:r>
          </a:p>
          <a:p>
            <a:r>
              <a:rPr lang="en-US" sz="2000"/>
              <a:t>Tesla entered new markets, such as China, when local automakers were not yet ready for EV competition (He and Hao, 2023).</a:t>
            </a:r>
          </a:p>
          <a:p>
            <a:r>
              <a:rPr lang="en-US" sz="2000"/>
              <a:t>Strategic use of in-house battery production and gigafactories minimized reliance on external suppliers.</a:t>
            </a:r>
            <a:endParaRPr lang="en-GB" sz="2000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62C4F460-985B-5F8D-5DD9-0DD8323AAA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791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3254"/>
    </mc:Choice>
    <mc:Fallback>
      <p:transition spd="slow" advTm="232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C37E7-AFD8-FC61-1902-778792F24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b="1" dirty="0"/>
              <a:t>Impact of Sun Tzu’s Principles on Tesla’s Success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EED6A-A38C-4ACD-531F-0FA844589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Tesla’s ability to anticipate market trends, leverage secrecy, and capitalize on competitors' weaknesses has been key.</a:t>
            </a:r>
          </a:p>
          <a:p>
            <a:r>
              <a:rPr lang="en-US" sz="2000"/>
              <a:t>Sun Tzu’s principles allowed Tesla to outmaneuver larger, more established companies in the automotive sector.</a:t>
            </a:r>
          </a:p>
          <a:p>
            <a:r>
              <a:rPr lang="en-US" sz="2000"/>
              <a:t>The application of these strategies has positioned Tesla as an industry leader in electric vehicles.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EB351001-293B-5996-49F5-A41484E541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597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107"/>
    </mc:Choice>
    <mc:Fallback>
      <p:transition spd="slow" advTm="43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CE05C-E507-C40A-3C07-D84F28FF9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EF0CC-B834-B87A-12DD-E4EED9302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000"/>
              <a:t>Tesla’s rise is a direct reflection of Sun Tzu’s strategic principles: Know your enemy, use deception, and attack unprepared markets.</a:t>
            </a:r>
          </a:p>
          <a:p>
            <a:r>
              <a:rPr lang="en-US" sz="2000"/>
              <a:t>Through innovative product development and strategic market entry, Tesla became a dominant force in the automotive industry.</a:t>
            </a:r>
          </a:p>
          <a:p>
            <a:r>
              <a:rPr lang="en-US" sz="2000"/>
              <a:t>Sun Tzu’s teachings show that ancient wisdom can be effectively applied to modern business challenges.</a:t>
            </a:r>
            <a:endParaRPr lang="en-GB" sz="2000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141F325F-E73E-4475-8DB2-389D91DE0D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30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5948"/>
    </mc:Choice>
    <mc:Fallback>
      <p:transition spd="slow" advTm="25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74F1482-69C3-47D5-95FE-67C0FA2DF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EEC9E-9401-F686-2464-86E68934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3200" b="1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6FDB0D7A-9AB3-6D51-8EE3-FECE33C75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1610745"/>
            <a:ext cx="10554574" cy="3636511"/>
          </a:xfrm>
          <a:effectLst/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/>
              <a:t>Daylan, A., Majid, D. and Sandberg, A. (2023). </a:t>
            </a:r>
            <a:r>
              <a:rPr lang="en-US" sz="1500" i="1"/>
              <a:t>Examining the Disruptive Innovation Theory by Analysing Tesla, Inc</a:t>
            </a:r>
            <a:r>
              <a:rPr lang="en-US" sz="1500"/>
              <a:t>. [online] Available at: </a:t>
            </a:r>
            <a:r>
              <a:rPr lang="en-US" sz="1500">
                <a:hlinkClick r:id="rId4"/>
              </a:rPr>
              <a:t>https://www.utupub.fi/bitstream/handle/10024/174431/Daylan_Arda_Thesis.pdf</a:t>
            </a:r>
            <a:r>
              <a:rPr lang="en-US" sz="1500"/>
              <a:t>. </a:t>
            </a:r>
          </a:p>
          <a:p>
            <a:pPr>
              <a:lnSpc>
                <a:spcPct val="90000"/>
              </a:lnSpc>
            </a:pPr>
            <a:r>
              <a:rPr lang="en-US" sz="1500"/>
              <a:t>Fitch, A. (2024). Green Giants: Competition and Climate Monopoly. </a:t>
            </a:r>
            <a:r>
              <a:rPr lang="en-US" sz="1500" i="1"/>
              <a:t>Environmental Claims Journal</a:t>
            </a:r>
            <a:r>
              <a:rPr lang="en-US" sz="1500"/>
              <a:t>, pp.1–48. doi: </a:t>
            </a:r>
            <a:r>
              <a:rPr lang="en-US" sz="1500">
                <a:hlinkClick r:id="rId5"/>
              </a:rPr>
              <a:t>https://doi.org/10.1080/10406026.2024.2427713</a:t>
            </a:r>
            <a:r>
              <a:rPr lang="en-US" sz="1500"/>
              <a:t> </a:t>
            </a:r>
          </a:p>
          <a:p>
            <a:pPr>
              <a:lnSpc>
                <a:spcPct val="90000"/>
              </a:lnSpc>
            </a:pPr>
            <a:r>
              <a:rPr lang="en-US" sz="1500"/>
              <a:t>Gao, Y. (2023). A Study of Tesla’s International Marketing Strategy Based on the STEPPS Model. </a:t>
            </a:r>
            <a:r>
              <a:rPr lang="en-US" sz="1500" i="1"/>
              <a:t>Highlights in Business, Economics and Management</a:t>
            </a:r>
            <a:r>
              <a:rPr lang="en-US" sz="1500"/>
              <a:t>, [online] 23, pp.971–979. doi: </a:t>
            </a:r>
            <a:r>
              <a:rPr lang="en-US" sz="1500">
                <a:hlinkClick r:id="rId6"/>
              </a:rPr>
              <a:t>https://doi.org/10.54097/es6rry79</a:t>
            </a:r>
            <a:r>
              <a:rPr lang="en-US" sz="1500"/>
              <a:t>. </a:t>
            </a:r>
          </a:p>
          <a:p>
            <a:pPr>
              <a:lnSpc>
                <a:spcPct val="90000"/>
              </a:lnSpc>
            </a:pPr>
            <a:r>
              <a:rPr lang="en-US" sz="1500"/>
              <a:t>He, W. and Hao, X. (2023). Competition and welfare effects of introducing new products into the new energy vehicle market: Empirical evidence from Tesla’s entry into the Chinese market. </a:t>
            </a:r>
            <a:r>
              <a:rPr lang="en-US" sz="1500" i="1"/>
              <a:t>Transportation Research Part A: Policy and Practice</a:t>
            </a:r>
            <a:r>
              <a:rPr lang="en-US" sz="1500"/>
              <a:t>, [online] 174(103730), p.103730. doi: </a:t>
            </a:r>
            <a:r>
              <a:rPr lang="en-US" sz="1500">
                <a:hlinkClick r:id="rId7"/>
              </a:rPr>
              <a:t>https://doi.org/10.1016/j.tra.2023.103730</a:t>
            </a:r>
            <a:r>
              <a:rPr lang="en-US" sz="1500"/>
              <a:t> </a:t>
            </a:r>
          </a:p>
          <a:p>
            <a:pPr>
              <a:lnSpc>
                <a:spcPct val="90000"/>
              </a:lnSpc>
            </a:pPr>
            <a:r>
              <a:rPr lang="en-US" sz="1500"/>
              <a:t>Rafiee, K. (2024). </a:t>
            </a:r>
            <a:r>
              <a:rPr lang="en-US" sz="1500" i="1"/>
              <a:t>Recommended Strategies for Tesla Company in Encouraging People to Buy Electric Vehicles (EVs).</a:t>
            </a:r>
            <a:r>
              <a:rPr lang="en-US" sz="1500"/>
              <a:t> [online] ARC (Academic Research Collection). Available at: </a:t>
            </a:r>
            <a:r>
              <a:rPr lang="en-US" sz="1500">
                <a:hlinkClick r:id="rId8"/>
              </a:rPr>
              <a:t>https://arc.cct.ie/business/42/</a:t>
            </a:r>
            <a:r>
              <a:rPr lang="en-US" sz="1500"/>
              <a:t>.</a:t>
            </a:r>
            <a:r>
              <a:rPr lang="en-GB" sz="1500"/>
              <a:t> </a:t>
            </a:r>
            <a:endParaRPr lang="en-US" sz="15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1CA5367-149E-428C-B4D8-C1ECC9EA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Audio 3">
            <a:extLst>
              <a:ext uri="{FF2B5EF4-FFF2-40B4-BE49-F238E27FC236}">
                <a16:creationId xmlns:a16="http://schemas.microsoft.com/office/drawing/2014/main" id="{9837DAB8-9FCA-C7C7-103D-6B276FD8C7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259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14"/>
    </mc:Choice>
    <mc:Fallback>
      <p:transition spd="slow" advTm="16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9ECD33"/>
      </a:accent1>
      <a:accent2>
        <a:srgbClr val="E19933"/>
      </a:accent2>
      <a:accent3>
        <a:srgbClr val="DC5D3D"/>
      </a:accent3>
      <a:accent4>
        <a:srgbClr val="A967CB"/>
      </a:accent4>
      <a:accent5>
        <a:srgbClr val="5EA5DD"/>
      </a:accent5>
      <a:accent6>
        <a:srgbClr val="44BEA9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98D1675B-7325-48AD-994B-0DEF3379A9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29</TotalTime>
  <Words>859</Words>
  <Application>Microsoft Macintosh PowerPoint</Application>
  <PresentationFormat>Widescreen</PresentationFormat>
  <Paragraphs>48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Century Gothic</vt:lpstr>
      <vt:lpstr>Wingdings 2</vt:lpstr>
      <vt:lpstr>Quotable</vt:lpstr>
      <vt:lpstr>Strategic Analysis of Tesla Using Sun Tzu's The Art of War</vt:lpstr>
      <vt:lpstr>Introduction</vt:lpstr>
      <vt:lpstr>Case Overview: Tesla’s Rise</vt:lpstr>
      <vt:lpstr>Sun Tzu’s Principle 1: "Know Yourself, Know Your Enemy"</vt:lpstr>
      <vt:lpstr>Application of Principle 1 to Tesla</vt:lpstr>
      <vt:lpstr>Sun Tzu’s Principle 2: "All Warfare is Based on Deception"</vt:lpstr>
      <vt:lpstr>Application of Principle 2 to Tesla</vt:lpstr>
      <vt:lpstr>Sun Tzu’s Principle 3: "Attack When Your Enemy is Unprepared"</vt:lpstr>
      <vt:lpstr>Application of Principle 3 to Tesla</vt:lpstr>
      <vt:lpstr>Impact of Sun Tzu’s Principles on Tesla’s Success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Ibrahim Mohamed Mohamed Hussein Mohamed (2132801)</dc:creator>
  <cp:keywords/>
  <dc:description/>
  <cp:lastModifiedBy>Ibrahim Mohamed Mohamed Hussein Mohamed (2132801)</cp:lastModifiedBy>
  <cp:revision>4</cp:revision>
  <dcterms:created xsi:type="dcterms:W3CDTF">2026-01-19T18:01:39Z</dcterms:created>
  <dcterms:modified xsi:type="dcterms:W3CDTF">2026-01-19T20:50:04Z</dcterms:modified>
  <cp:category/>
</cp:coreProperties>
</file>