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B68C"/>
    <a:srgbClr val="5D321D"/>
    <a:srgbClr val="B46339"/>
    <a:srgbClr val="0F07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765E7B-76A6-4449-B3DE-D68E63EC924D}" v="4" dt="2023-03-05T13:54:21.5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E06BD-3403-4720-F00D-E9F7AF98C8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109833-2D3E-58EF-BE97-63F8305926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F4AA9-C75A-568E-1C4C-A63E33C6C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8B8FE-16CE-CDD2-EE12-941B2976A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388D0-6566-D8E2-3DA3-F68F7565B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28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34BB8-0B48-092D-6A45-29D812B88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2D534-BD77-AFFE-8815-AADD9DAE3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685A0-30C0-9BC1-ACCA-BCD12C2F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7F33E-40A9-085E-C880-B2A8A7F41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7304F-F571-0DFE-3C3A-11BE4766B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141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657BB-FABF-D4EC-A7C6-E532581DB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7FE84-A883-F82F-6284-2F954A4BE1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F61BB-9BCC-0FB5-10B1-83366ABF6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84126-F843-C23D-6324-38CD01E53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FCDEF-E015-8786-1067-4A2AC25B5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7C4E0-50E9-0829-210F-627E3A574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47773-D0AD-0BE9-0217-D7A3FEF54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081D9-F580-AE76-0141-8B37489CE7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C1206-E800-4F64-0262-7F1B9E70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65A50-22B7-4FBD-FE2B-9E085D9A1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4BE924-53AC-93B6-5C28-616555168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33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44C8-F022-5E74-6631-AA77C6F80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D8B74F-FF16-6798-CC6B-001A9C88E1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EEC2D0-AA0F-8F3E-AE1A-91EEF6025B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C39101-1D9A-41E6-2CCA-66B932318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E30492-A51A-14CF-2FFE-EF97C72100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92D6B3-9D64-8FEE-FE43-357BED348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8298B1-DA45-537D-8D7C-64CF4188C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E850FB-054C-AC7D-0F68-8B4B1B18E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490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8289-0815-2C0B-74E7-679B2816A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3E815A-CDA4-8837-2E9D-E19F658A8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6AD6BD-D630-89D4-916A-494D0DDA2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409021-2B15-DF6C-98CA-1A42155B0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484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91F897-D066-8B8B-11C5-33F2E2131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7B1282-94BB-2646-3CBE-1D74AD796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F4BA97-DC8D-FEC5-225B-32CBEFBFF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752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1AAF6-93E1-FF42-83EA-5A24BB2B5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40E91-677B-B6EE-98DA-5685BED59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0EAA99-BAF0-0B0E-1454-4ABA5731B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57E44-9316-A066-BB91-3B4BD5489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3DE390-9B74-1503-AA67-47E346FC7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E2C6BD-4DD0-549F-CD73-AF81C3785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22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F8D16-A64B-5FD4-3C29-B74B67B35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4E60A7-AA02-15C4-F3CE-C257E4EA1C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9348D4-62F5-8B1B-CC29-0575AB6E4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D4E58-9C24-5274-F32F-94D9DC360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C9CD3E-1205-DEFA-EF68-10A5EC647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4F59E-50EC-F87F-7D73-DD2257587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029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738C-9784-F78E-3DFA-3025FFA7E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5DAEE9-72E7-070C-66C0-D6CF864BB6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F5E21-727B-1FEB-4E12-4761CFCBB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92221D-21FE-8D18-F473-C027FBCA5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0CF75-9A0E-9B97-2653-1A7DA9E26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4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853D4E-726E-6688-B805-85DD4505AC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9F1774-4964-7377-8AEB-EFD69B2795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458C5-6CA5-7CF8-6FCA-7D1BD188B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5094F-AE4A-CE6E-9BB1-9F1BB5B6F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6E5D8-436C-E29B-94CD-83151B135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824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3458F-0832-68CC-0630-C25354C72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BF521-AA7C-18A0-3B2B-F11B23C358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ACD18-53BE-1C66-926C-3A994CC7C7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D4EDF-AC68-4658-82A7-55A7594E21BB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607AB-D6F8-7B40-FCEA-8C2E95B4C6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4E04F-BC3B-1205-BEA3-BA4F606E35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CC39F-0401-4402-B57B-5437A42F9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345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78863A31-B6B8-6F45-1E31-2EBDB51C4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29D96BB-AD6F-C9E9-BED4-3930A2327C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48" y="10"/>
            <a:ext cx="12191999" cy="6857990"/>
          </a:xfrm>
          <a:prstGeom prst="rect">
            <a:avLst/>
          </a:prstGeom>
          <a:ln>
            <a:noFill/>
          </a:ln>
          <a:scene3d>
            <a:camera prst="orthographicFront"/>
            <a:lightRig rig="threePt" dir="t"/>
          </a:scene3d>
          <a:sp3d extrusionH="6350"/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A556D-BB1B-6940-CFBC-8F87D38AE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8281" y="130849"/>
            <a:ext cx="6051319" cy="1804295"/>
          </a:xfrm>
          <a:ln>
            <a:noFill/>
          </a:ln>
          <a:effectLst>
            <a:outerShdw blurRad="50800" dist="101600" dir="10800000" algn="r" rotWithShape="0">
              <a:schemeClr val="tx1">
                <a:alpha val="70000"/>
              </a:schemeClr>
            </a:outerShdw>
          </a:effectLst>
          <a:scene3d>
            <a:camera prst="orthographicFront"/>
            <a:lightRig rig="morning" dir="t"/>
          </a:scene3d>
          <a:sp3d extrusionH="69850" prstMaterial="matte">
            <a:extrusionClr>
              <a:schemeClr val="tx1"/>
            </a:extrusionClr>
          </a:sp3d>
        </p:spPr>
        <p:txBody>
          <a:bodyPr>
            <a:normAutofit/>
          </a:bodyPr>
          <a:lstStyle/>
          <a:p>
            <a:r>
              <a:rPr lang="en-GB" sz="5200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50800" dist="127000" dir="5400000" algn="t" rotWithShape="0">
                    <a:prstClr val="black">
                      <a:alpha val="40000"/>
                    </a:prstClr>
                  </a:outerShdw>
                </a:effectLst>
                <a:latin typeface="Franklin Gothic Heavy" panose="020B0903020102020204" pitchFamily="34" charset="0"/>
              </a:rPr>
              <a:t>Negative Spiritual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A3294-1059-116C-42F0-A37C9BAF68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2367" y="2207602"/>
            <a:ext cx="4833855" cy="677239"/>
          </a:xfrm>
          <a:ln>
            <a:noFill/>
          </a:ln>
          <a:effectLst>
            <a:glow rad="38100">
              <a:schemeClr val="accent2">
                <a:satMod val="175000"/>
                <a:alpha val="54000"/>
              </a:schemeClr>
            </a:glow>
            <a:outerShdw blurRad="50800" dist="38100" dir="4920000" algn="tl" rotWithShape="0">
              <a:prstClr val="black"/>
            </a:outerShdw>
          </a:effectLst>
          <a:scene3d>
            <a:camera prst="orthographicFront"/>
            <a:lightRig rig="chilly" dir="t"/>
          </a:scene3d>
          <a:sp3d>
            <a:bevelT/>
          </a:sp3d>
        </p:spPr>
        <p:txBody>
          <a:bodyPr>
            <a:normAutofit/>
            <a:flatTx/>
          </a:bodyPr>
          <a:lstStyle/>
          <a:p>
            <a:r>
              <a:rPr lang="en-GB" sz="3600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50800" dist="88900" dir="8100000" algn="tr" rotWithShape="0">
                    <a:prstClr val="black">
                      <a:alpha val="39000"/>
                    </a:prstClr>
                  </a:outerShdw>
                </a:effectLst>
                <a:latin typeface="Franklin Gothic Heavy" panose="020B0903020102020204" pitchFamily="34" charset="0"/>
              </a:rPr>
              <a:t>Encounters with Evil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EB8871-29C0-7AE0-A6CF-88DCD602C7AE}"/>
              </a:ext>
            </a:extLst>
          </p:cNvPr>
          <p:cNvSpPr txBox="1"/>
          <p:nvPr/>
        </p:nvSpPr>
        <p:spPr>
          <a:xfrm>
            <a:off x="456811" y="3061424"/>
            <a:ext cx="3321697" cy="2677656"/>
          </a:xfrm>
          <a:prstGeom prst="rect">
            <a:avLst/>
          </a:prstGeom>
          <a:noFill/>
          <a:effectLst>
            <a:glow rad="139700">
              <a:schemeClr val="accent2">
                <a:lumMod val="20000"/>
                <a:lumOff val="80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5D321D"/>
                </a:solidFill>
                <a:effectLst>
                  <a:glow rad="228600">
                    <a:schemeClr val="accent6">
                      <a:lumMod val="40000"/>
                      <a:lumOff val="60000"/>
                      <a:alpha val="40000"/>
                    </a:schemeClr>
                  </a:glow>
                </a:effectLst>
                <a:latin typeface="ROMANUS" panose="02000500000000000000" pitchFamily="50" charset="0"/>
              </a:rPr>
              <a:t>Acceptable Evil ?</a:t>
            </a:r>
          </a:p>
          <a:p>
            <a:pPr algn="ctr"/>
            <a:endParaRPr lang="en-GB" sz="2400" b="1" dirty="0">
              <a:solidFill>
                <a:srgbClr val="5D321D"/>
              </a:solidFill>
              <a:effectLst>
                <a:glow rad="228600">
                  <a:schemeClr val="accent6">
                    <a:lumMod val="40000"/>
                    <a:lumOff val="60000"/>
                    <a:alpha val="40000"/>
                  </a:schemeClr>
                </a:glow>
              </a:effectLst>
              <a:latin typeface="ROMANUS" panose="02000500000000000000" pitchFamily="50" charset="0"/>
            </a:endParaRPr>
          </a:p>
          <a:p>
            <a:pPr algn="ctr"/>
            <a:r>
              <a:rPr lang="en-GB" sz="2400" b="1" dirty="0">
                <a:solidFill>
                  <a:srgbClr val="5D321D"/>
                </a:solidFill>
                <a:effectLst>
                  <a:glow rad="228600">
                    <a:schemeClr val="accent6">
                      <a:lumMod val="40000"/>
                      <a:lumOff val="60000"/>
                      <a:alpha val="40000"/>
                    </a:schemeClr>
                  </a:glow>
                </a:effectLst>
                <a:latin typeface="ROMANUS" panose="02000500000000000000" pitchFamily="50" charset="0"/>
              </a:rPr>
              <a:t>Visions, Scripture and Cultural Bias </a:t>
            </a:r>
          </a:p>
          <a:p>
            <a:pPr algn="ctr"/>
            <a:endParaRPr lang="en-GB" sz="2400" b="1" dirty="0">
              <a:solidFill>
                <a:srgbClr val="5D321D"/>
              </a:solidFill>
              <a:effectLst>
                <a:glow rad="228600">
                  <a:schemeClr val="accent6">
                    <a:lumMod val="40000"/>
                    <a:lumOff val="60000"/>
                    <a:alpha val="40000"/>
                  </a:schemeClr>
                </a:glow>
              </a:effectLst>
              <a:latin typeface="ROMANUS" panose="02000500000000000000" pitchFamily="50" charset="0"/>
            </a:endParaRPr>
          </a:p>
          <a:p>
            <a:pPr algn="ctr"/>
            <a:r>
              <a:rPr lang="en-GB" sz="2400" b="1" dirty="0">
                <a:solidFill>
                  <a:srgbClr val="5D321D"/>
                </a:solidFill>
                <a:effectLst>
                  <a:glow rad="228600">
                    <a:schemeClr val="accent6">
                      <a:lumMod val="40000"/>
                      <a:lumOff val="60000"/>
                      <a:alpha val="40000"/>
                    </a:schemeClr>
                  </a:glow>
                </a:effectLst>
                <a:latin typeface="ROMANUS" panose="02000500000000000000" pitchFamily="50" charset="0"/>
              </a:rPr>
              <a:t>The Christian Magic Bullet 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A0B3F2-9DA3-5539-A35B-DC0714852272}"/>
              </a:ext>
            </a:extLst>
          </p:cNvPr>
          <p:cNvSpPr txBox="1"/>
          <p:nvPr/>
        </p:nvSpPr>
        <p:spPr>
          <a:xfrm>
            <a:off x="4235319" y="4400252"/>
            <a:ext cx="4622931" cy="1938992"/>
          </a:xfrm>
          <a:prstGeom prst="rect">
            <a:avLst/>
          </a:prstGeom>
          <a:noFill/>
          <a:effectLst>
            <a:glow rad="139700">
              <a:schemeClr val="accent2">
                <a:lumMod val="20000"/>
                <a:lumOff val="80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5D321D"/>
                </a:solidFill>
                <a:effectLst>
                  <a:glow rad="228600">
                    <a:schemeClr val="accent6">
                      <a:lumMod val="40000"/>
                      <a:lumOff val="60000"/>
                      <a:alpha val="40000"/>
                    </a:schemeClr>
                  </a:glow>
                </a:effectLst>
                <a:latin typeface="ROMANUS" panose="02000500000000000000" pitchFamily="50" charset="0"/>
              </a:rPr>
              <a:t>Dualism and Omnipresence</a:t>
            </a:r>
          </a:p>
          <a:p>
            <a:pPr algn="ctr"/>
            <a:endParaRPr lang="en-GB" sz="2400" b="1" dirty="0">
              <a:solidFill>
                <a:srgbClr val="5D321D"/>
              </a:solidFill>
              <a:effectLst>
                <a:glow rad="228600">
                  <a:schemeClr val="accent6">
                    <a:lumMod val="40000"/>
                    <a:lumOff val="60000"/>
                    <a:alpha val="40000"/>
                  </a:schemeClr>
                </a:glow>
              </a:effectLst>
              <a:latin typeface="ROMANUS" panose="02000500000000000000" pitchFamily="50" charset="0"/>
            </a:endParaRPr>
          </a:p>
          <a:p>
            <a:pPr algn="ctr"/>
            <a:r>
              <a:rPr lang="en-GB" sz="2400" b="1" dirty="0">
                <a:solidFill>
                  <a:srgbClr val="5D321D"/>
                </a:solidFill>
                <a:effectLst>
                  <a:glow rad="228600">
                    <a:schemeClr val="accent6">
                      <a:lumMod val="40000"/>
                      <a:lumOff val="60000"/>
                      <a:alpha val="40000"/>
                    </a:schemeClr>
                  </a:glow>
                </a:effectLst>
                <a:latin typeface="ROMANUS" panose="02000500000000000000" pitchFamily="50" charset="0"/>
              </a:rPr>
              <a:t>Dark Gods and Hell’s Angels</a:t>
            </a:r>
          </a:p>
          <a:p>
            <a:pPr algn="ctr"/>
            <a:endParaRPr lang="en-GB" sz="2400" b="1" dirty="0">
              <a:solidFill>
                <a:srgbClr val="5D321D"/>
              </a:solidFill>
              <a:effectLst>
                <a:glow rad="228600">
                  <a:schemeClr val="accent6">
                    <a:lumMod val="40000"/>
                    <a:lumOff val="60000"/>
                    <a:alpha val="40000"/>
                  </a:schemeClr>
                </a:glow>
              </a:effectLst>
              <a:latin typeface="ROMANUS" panose="02000500000000000000" pitchFamily="50" charset="0"/>
            </a:endParaRPr>
          </a:p>
          <a:p>
            <a:pPr algn="ctr"/>
            <a:r>
              <a:rPr lang="en-GB" sz="2400" b="1" dirty="0">
                <a:solidFill>
                  <a:srgbClr val="5D321D"/>
                </a:solidFill>
                <a:effectLst>
                  <a:glow rad="228600">
                    <a:schemeClr val="accent6">
                      <a:lumMod val="40000"/>
                      <a:lumOff val="60000"/>
                      <a:alpha val="40000"/>
                    </a:schemeClr>
                  </a:glow>
                </a:effectLst>
                <a:latin typeface="ROMANUS" panose="02000500000000000000" pitchFamily="50" charset="0"/>
              </a:rPr>
              <a:t>God Is Not Alone</a:t>
            </a:r>
          </a:p>
        </p:txBody>
      </p:sp>
    </p:spTree>
    <p:extLst>
      <p:ext uri="{BB962C8B-B14F-4D97-AF65-F5344CB8AC3E}">
        <p14:creationId xmlns:p14="http://schemas.microsoft.com/office/powerpoint/2010/main" val="3865488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0"/>
                    </a14:imgEffect>
                    <a14:imgEffect>
                      <a14:brightnessContrast bright="-12000" contrast="46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the mouth open&#10;&#10;Description automatically generated with low confidence">
            <a:extLst>
              <a:ext uri="{FF2B5EF4-FFF2-40B4-BE49-F238E27FC236}">
                <a16:creationId xmlns:a16="http://schemas.microsoft.com/office/drawing/2014/main" id="{08B3796A-AB47-09B4-5E2C-0F40CC83D39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lum bright="70000" contrast="-70000"/>
            <a:alphaModFix amt="3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colorTemperature colorTemp="10900"/>
                    </a14:imgEffect>
                    <a14:imgEffect>
                      <a14:saturation sat="132000"/>
                    </a14:imgEffect>
                    <a14:imgEffect>
                      <a14:brightnessContrast bright="32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159" b="19591"/>
          <a:stretch/>
        </p:blipFill>
        <p:spPr>
          <a:xfrm flipH="1">
            <a:off x="20" y="0"/>
            <a:ext cx="12191980" cy="6857990"/>
          </a:xfrm>
          <a:prstGeom prst="rect">
            <a:avLst/>
          </a:prstGeom>
          <a:effectLst>
            <a:glow rad="127000">
              <a:schemeClr val="accent1">
                <a:alpha val="34000"/>
              </a:schemeClr>
            </a:glo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9F65E64-9C2D-5FD9-E9A9-6712537802F2}"/>
              </a:ext>
            </a:extLst>
          </p:cNvPr>
          <p:cNvSpPr txBox="1"/>
          <p:nvPr/>
        </p:nvSpPr>
        <p:spPr>
          <a:xfrm>
            <a:off x="279898" y="243507"/>
            <a:ext cx="1191208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Bibliography: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		</a:t>
            </a:r>
            <a:r>
              <a:rPr lang="en-GB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design elements and artwork ©Richard Temple 2023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Bible, </a:t>
            </a:r>
            <a:r>
              <a:rPr lang="en-GB" sz="1400" b="1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Chronicles 21-22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――― Job 1-2</a:t>
            </a: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――― Numbers 22</a:t>
            </a:r>
            <a:r>
              <a:rPr lang="en-GB" sz="1400" b="1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――― </a:t>
            </a:r>
            <a:r>
              <a:rPr lang="en-GB" sz="1400" b="1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Zechariah 3</a:t>
            </a:r>
          </a:p>
          <a:p>
            <a:endParaRPr lang="en-GB" sz="1400" b="1" dirty="0">
              <a:solidFill>
                <a:srgbClr val="040C2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Gächter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Othmar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‘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Evil And Suffering In Hinduism’,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Anthropos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93.4/6 (1998), 393-403</a:t>
            </a:r>
            <a:endParaRPr lang="en-GB" sz="1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Jakobsen, Merete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Demant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Spiritual Experiences: Encounters With Evil (RERC Occasional Paper Third Series, 1) 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(Oxford: Religious Experience 	Research Centre, 1999)</a:t>
            </a: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Lovecraft, H. P.,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Call Of Cthulhu And Other Weird Stories,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US" sz="1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edn. (London: Penguin Classics, 2002)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Murly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Aaron C.A., ‘Reflections On Nothingness And Oneness: The Phenomenology Of Religious And Mystical Experience’, </a:t>
            </a:r>
            <a:r>
              <a:rPr lang="en-GB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For The Study Of 	Religious Experience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8.1 (2022), 5-20</a:t>
            </a: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O'Flaherty, Wendy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Doniger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Origins Of Evils In Hindu Mythology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(Delhi: </a:t>
            </a:r>
            <a:r>
              <a:rPr lang="pt-BR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Motilal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Banarsidass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1976)</a:t>
            </a: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Otto, Rudolf, </a:t>
            </a:r>
            <a:r>
              <a:rPr lang="en-GB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Idea Of The Holy, 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trans. John W. Harvey, 2</a:t>
            </a:r>
            <a:r>
              <a:rPr lang="en-GB" sz="1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edn. (London: Oxford University Press, 1950)</a:t>
            </a: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Rankin, Marianne, </a:t>
            </a:r>
            <a:r>
              <a:rPr lang="en-GB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Religious Experience (RERC Occasional Paper Third Series, 2)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(Lampeter: Religious Experience Research Centre, 	2005)</a:t>
            </a:r>
            <a:endParaRPr lang="en-GB" sz="1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Tallon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Philip, ‘Through A Mirror, Darkly: Art-Horror as a Medium for Moral Reflection’, in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Philosophy of Horror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ed. Thomas 	Fahy (Kentucky: 	University Press of Kentucky, 2010), pp. 33-41</a:t>
            </a:r>
          </a:p>
          <a:p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Tooley, Michael, ‘The Problem Of Evil’,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Stanford Encyclopedia of Philosophy,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Winter edn. (2001) 	&lt;https://plato.stanford.edu/archives/win2021/entries/evil/&gt;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3281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42c055-deae-4b33-9236-5de9f9543fe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078E25741D654FBF450EFF8123985F" ma:contentTypeVersion="16" ma:contentTypeDescription="Create a new document." ma:contentTypeScope="" ma:versionID="bf1241781720e299873b7b71aba1a9a3">
  <xsd:schema xmlns:xsd="http://www.w3.org/2001/XMLSchema" xmlns:xs="http://www.w3.org/2001/XMLSchema" xmlns:p="http://schemas.microsoft.com/office/2006/metadata/properties" xmlns:ns3="8042c055-deae-4b33-9236-5de9f9543fe2" xmlns:ns4="03f00649-0555-4cd2-a748-58a0d77379f2" targetNamespace="http://schemas.microsoft.com/office/2006/metadata/properties" ma:root="true" ma:fieldsID="70e77351cb658a8c679f3d8d4b7e3851" ns3:_="" ns4:_="">
    <xsd:import namespace="8042c055-deae-4b33-9236-5de9f9543fe2"/>
    <xsd:import namespace="03f00649-0555-4cd2-a748-58a0d77379f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3:MediaServiceLocation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42c055-deae-4b33-9236-5de9f9543fe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18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f00649-0555-4cd2-a748-58a0d77379f2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CECEA8B-8C7E-4E64-ADC6-AB12644C3949}">
  <ds:schemaRefs>
    <ds:schemaRef ds:uri="http://schemas.microsoft.com/office/2006/documentManagement/types"/>
    <ds:schemaRef ds:uri="http://purl.org/dc/dcmitype/"/>
    <ds:schemaRef ds:uri="http://purl.org/dc/terms/"/>
    <ds:schemaRef ds:uri="8042c055-deae-4b33-9236-5de9f9543fe2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03f00649-0555-4cd2-a748-58a0d77379f2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66DD2AA-B4B7-4301-B595-D8833BB318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698A0C-DBA1-4E5F-962F-FD0A80428F2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042c055-deae-4b33-9236-5de9f9543fe2"/>
    <ds:schemaRef ds:uri="03f00649-0555-4cd2-a748-58a0d77379f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1284</TotalTime>
  <Words>340</Words>
  <Application>Microsoft Office PowerPoint</Application>
  <PresentationFormat>Widescreen</PresentationFormat>
  <Paragraphs>36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Calibri Light</vt:lpstr>
      <vt:lpstr>Franklin Gothic Heavy</vt:lpstr>
      <vt:lpstr>ROMANUS</vt:lpstr>
      <vt:lpstr>Times New Roman</vt:lpstr>
      <vt:lpstr>Office Theme</vt:lpstr>
      <vt:lpstr>Negative Spiritual Experience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Negative Spiritual Experience</dc:title>
  <dc:creator>Richard Temple-Purcell (2006258)</dc:creator>
  <cp:lastModifiedBy>Richard Temple-Purcell</cp:lastModifiedBy>
  <cp:revision>7</cp:revision>
  <dcterms:created xsi:type="dcterms:W3CDTF">2023-03-02T19:50:59Z</dcterms:created>
  <dcterms:modified xsi:type="dcterms:W3CDTF">2023-03-05T14:45:16Z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0x01010089078E25741D654FBF450EFF8123985F</vt:lpwstr>
  </property>
</Properties>
</file>