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4BEDC"/>
    <a:srgbClr val="E1D6C1"/>
    <a:srgbClr val="DAC8D9"/>
    <a:srgbClr val="DFC3DB"/>
    <a:srgbClr val="F9A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E0FE83-E22C-4FDC-84AF-DF11D45B4CC9}" type="datetimeFigureOut">
              <a:rPr lang="en-US" smtClean="0"/>
              <a:t>3/18/23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C0E91AE-0E6C-46CF-A39D-530F7DEAFD9B}" type="slidenum">
              <a:rPr lang="en-US" smtClean="0"/>
              <a:t>‹#›</a:t>
            </a:fld>
            <a:endParaRPr lang="en-US"/>
          </a:p>
        </p:txBody>
      </p:sp>
    </p:spTree>
    <p:extLst>
      <p:ext uri="{BB962C8B-B14F-4D97-AF65-F5344CB8AC3E}">
        <p14:creationId xmlns:p14="http://schemas.microsoft.com/office/powerpoint/2010/main" val="24384703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A new company that sells cakes and cupcakes of the highest </a:t>
            </a:r>
            <a:r>
              <a:rPr lang="en-US" sz="1200" kern="1200" err="1">
                <a:solidFill>
                  <a:schemeClr val="tx1"/>
                </a:solidFill>
                <a:effectLst/>
                <a:latin typeface="+mn-lt"/>
                <a:ea typeface="+mn-ea"/>
                <a:cs typeface="+mn-cs"/>
              </a:rPr>
              <a:t>calibre</a:t>
            </a:r>
            <a:r>
              <a:rPr lang="en-US" sz="1200" kern="1200">
                <a:solidFill>
                  <a:schemeClr val="tx1"/>
                </a:solidFill>
                <a:effectLst/>
                <a:latin typeface="+mn-lt"/>
                <a:ea typeface="+mn-ea"/>
                <a:cs typeface="+mn-cs"/>
              </a:rPr>
              <a:t> and beauty. This business offers </a:t>
            </a:r>
            <a:r>
              <a:rPr lang="en-US" sz="1200" kern="1200" err="1">
                <a:solidFill>
                  <a:schemeClr val="tx1"/>
                </a:solidFill>
                <a:effectLst/>
                <a:latin typeface="+mn-lt"/>
                <a:ea typeface="+mn-ea"/>
                <a:cs typeface="+mn-cs"/>
              </a:rPr>
              <a:t>customisable</a:t>
            </a:r>
            <a:r>
              <a:rPr lang="en-US" sz="1200" kern="1200">
                <a:solidFill>
                  <a:schemeClr val="tx1"/>
                </a:solidFill>
                <a:effectLst/>
                <a:latin typeface="+mn-lt"/>
                <a:ea typeface="+mn-ea"/>
                <a:cs typeface="+mn-cs"/>
              </a:rPr>
              <a:t> alternatives and accommodates a range of dietary needs for its clients (Burrow et al., 2017). Our marketing plan, target market, marketing plans, management group, and revenue plans will all be included in this presentation.</a:t>
            </a:r>
          </a:p>
          <a:p>
            <a:endParaRPr lang="en-US"/>
          </a:p>
        </p:txBody>
      </p:sp>
      <p:sp>
        <p:nvSpPr>
          <p:cNvPr id="4" name="Slide Number Placeholder 3"/>
          <p:cNvSpPr>
            <a:spLocks noGrp="1"/>
          </p:cNvSpPr>
          <p:nvPr>
            <p:ph type="sldNum" sz="quarter" idx="10"/>
          </p:nvPr>
        </p:nvSpPr>
        <p:spPr/>
        <p:txBody>
          <a:bodyPr/>
          <a:lstStyle/>
          <a:p>
            <a:fld id="{6C0E91AE-0E6C-46CF-A39D-530F7DEAFD9B}" type="slidenum">
              <a:rPr lang="en-US" smtClean="0"/>
              <a:t>2</a:t>
            </a:fld>
            <a:endParaRPr lang="en-US"/>
          </a:p>
        </p:txBody>
      </p:sp>
    </p:spTree>
    <p:extLst>
      <p:ext uri="{BB962C8B-B14F-4D97-AF65-F5344CB8AC3E}">
        <p14:creationId xmlns:p14="http://schemas.microsoft.com/office/powerpoint/2010/main" val="12127278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The company's capacity to accommodate different dietary restrictions, such as allergens and ethical vegans, is its distinctive selling proposition. Cupcake Bakeoff strives to give clients a unique and tasty experience by putting an emphasis on premium ingredients and careful preparation.</a:t>
            </a:r>
          </a:p>
          <a:p>
            <a:endParaRPr lang="en-US"/>
          </a:p>
        </p:txBody>
      </p:sp>
      <p:sp>
        <p:nvSpPr>
          <p:cNvPr id="4" name="Slide Number Placeholder 3"/>
          <p:cNvSpPr>
            <a:spLocks noGrp="1"/>
          </p:cNvSpPr>
          <p:nvPr>
            <p:ph type="sldNum" sz="quarter" idx="10"/>
          </p:nvPr>
        </p:nvSpPr>
        <p:spPr/>
        <p:txBody>
          <a:bodyPr/>
          <a:lstStyle/>
          <a:p>
            <a:fld id="{6C0E91AE-0E6C-46CF-A39D-530F7DEAFD9B}" type="slidenum">
              <a:rPr lang="en-US" smtClean="0"/>
              <a:t>3</a:t>
            </a:fld>
            <a:endParaRPr lang="en-US"/>
          </a:p>
        </p:txBody>
      </p:sp>
    </p:spTree>
    <p:extLst>
      <p:ext uri="{BB962C8B-B14F-4D97-AF65-F5344CB8AC3E}">
        <p14:creationId xmlns:p14="http://schemas.microsoft.com/office/powerpoint/2010/main" val="15995167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To maintain legal conformity and fiscal responsibility, the business may also need outside business services, such as those provided by lawyers and accountants. A group of knowledgeable workers would also be needed by the business to help with manufacturing, designing, and customer support.</a:t>
            </a:r>
          </a:p>
          <a:p>
            <a:endParaRPr lang="en-US"/>
          </a:p>
        </p:txBody>
      </p:sp>
      <p:sp>
        <p:nvSpPr>
          <p:cNvPr id="4" name="Slide Number Placeholder 3"/>
          <p:cNvSpPr>
            <a:spLocks noGrp="1"/>
          </p:cNvSpPr>
          <p:nvPr>
            <p:ph type="sldNum" sz="quarter" idx="10"/>
          </p:nvPr>
        </p:nvSpPr>
        <p:spPr/>
        <p:txBody>
          <a:bodyPr/>
          <a:lstStyle/>
          <a:p>
            <a:fld id="{6C0E91AE-0E6C-46CF-A39D-530F7DEAFD9B}" type="slidenum">
              <a:rPr lang="en-US" smtClean="0"/>
              <a:t>4</a:t>
            </a:fld>
            <a:endParaRPr lang="en-US"/>
          </a:p>
        </p:txBody>
      </p:sp>
    </p:spTree>
    <p:extLst>
      <p:ext uri="{BB962C8B-B14F-4D97-AF65-F5344CB8AC3E}">
        <p14:creationId xmlns:p14="http://schemas.microsoft.com/office/powerpoint/2010/main" val="41797287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a:solidFill>
                  <a:schemeClr val="tx1"/>
                </a:solidFill>
                <a:effectLst/>
                <a:latin typeface="+mn-lt"/>
                <a:ea typeface="+mn-ea"/>
                <a:cs typeface="+mn-cs"/>
              </a:rPr>
              <a:t>The business will also run specials and discounts to entice repeat customers and patronage. The emphasis will be on fostering strong brand ties and client loyalty through top-notch customer support and a tailored experience.</a:t>
            </a:r>
            <a:endParaRPr lang="en-US"/>
          </a:p>
        </p:txBody>
      </p:sp>
      <p:sp>
        <p:nvSpPr>
          <p:cNvPr id="4" name="Slide Number Placeholder 3"/>
          <p:cNvSpPr>
            <a:spLocks noGrp="1"/>
          </p:cNvSpPr>
          <p:nvPr>
            <p:ph type="sldNum" sz="quarter" idx="10"/>
          </p:nvPr>
        </p:nvSpPr>
        <p:spPr/>
        <p:txBody>
          <a:bodyPr/>
          <a:lstStyle/>
          <a:p>
            <a:fld id="{6C0E91AE-0E6C-46CF-A39D-530F7DEAFD9B}" type="slidenum">
              <a:rPr lang="en-US" smtClean="0"/>
              <a:t>5</a:t>
            </a:fld>
            <a:endParaRPr lang="en-US"/>
          </a:p>
        </p:txBody>
      </p:sp>
    </p:spTree>
    <p:extLst>
      <p:ext uri="{BB962C8B-B14F-4D97-AF65-F5344CB8AC3E}">
        <p14:creationId xmlns:p14="http://schemas.microsoft.com/office/powerpoint/2010/main" val="6389365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Overall, Cupcake Bakeoff has a solid company concept with distinctive selling points, but in order to be successful, it will need to navigate a cutthroat market and build a strong brand.</a:t>
            </a:r>
          </a:p>
          <a:p>
            <a:endParaRPr lang="en-US"/>
          </a:p>
        </p:txBody>
      </p:sp>
      <p:sp>
        <p:nvSpPr>
          <p:cNvPr id="4" name="Slide Number Placeholder 3"/>
          <p:cNvSpPr>
            <a:spLocks noGrp="1"/>
          </p:cNvSpPr>
          <p:nvPr>
            <p:ph type="sldNum" sz="quarter" idx="10"/>
          </p:nvPr>
        </p:nvSpPr>
        <p:spPr/>
        <p:txBody>
          <a:bodyPr/>
          <a:lstStyle/>
          <a:p>
            <a:fld id="{6C0E91AE-0E6C-46CF-A39D-530F7DEAFD9B}" type="slidenum">
              <a:rPr lang="en-US" smtClean="0"/>
              <a:t>6</a:t>
            </a:fld>
            <a:endParaRPr lang="en-US"/>
          </a:p>
        </p:txBody>
      </p:sp>
    </p:spTree>
    <p:extLst>
      <p:ext uri="{BB962C8B-B14F-4D97-AF65-F5344CB8AC3E}">
        <p14:creationId xmlns:p14="http://schemas.microsoft.com/office/powerpoint/2010/main" val="23501916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In general, Cupcake Bakeoff faces both opportunities and difficulties from the external world, particularly in light of shifting consumer tastes and potential negative economic effects (</a:t>
            </a:r>
            <a:r>
              <a:rPr lang="en-US" sz="1200" kern="1200" err="1">
                <a:solidFill>
                  <a:schemeClr val="tx1"/>
                </a:solidFill>
                <a:effectLst/>
                <a:latin typeface="+mn-lt"/>
                <a:ea typeface="+mn-ea"/>
                <a:cs typeface="+mn-cs"/>
              </a:rPr>
              <a:t>Wratten</a:t>
            </a:r>
            <a:r>
              <a:rPr lang="en-US" sz="1200" kern="1200">
                <a:solidFill>
                  <a:schemeClr val="tx1"/>
                </a:solidFill>
                <a:effectLst/>
                <a:latin typeface="+mn-lt"/>
                <a:ea typeface="+mn-ea"/>
                <a:cs typeface="+mn-cs"/>
              </a:rPr>
              <a:t>, 2017). For the business to continue to be effective and competitive, it will be necessary to stay current on these trends and laws.</a:t>
            </a:r>
          </a:p>
          <a:p>
            <a:endParaRPr lang="en-US"/>
          </a:p>
        </p:txBody>
      </p:sp>
      <p:sp>
        <p:nvSpPr>
          <p:cNvPr id="4" name="Slide Number Placeholder 3"/>
          <p:cNvSpPr>
            <a:spLocks noGrp="1"/>
          </p:cNvSpPr>
          <p:nvPr>
            <p:ph type="sldNum" sz="quarter" idx="10"/>
          </p:nvPr>
        </p:nvSpPr>
        <p:spPr/>
        <p:txBody>
          <a:bodyPr/>
          <a:lstStyle/>
          <a:p>
            <a:fld id="{6C0E91AE-0E6C-46CF-A39D-530F7DEAFD9B}" type="slidenum">
              <a:rPr lang="en-US" smtClean="0"/>
              <a:t>7</a:t>
            </a:fld>
            <a:endParaRPr lang="en-US"/>
          </a:p>
        </p:txBody>
      </p:sp>
    </p:spTree>
    <p:extLst>
      <p:ext uri="{BB962C8B-B14F-4D97-AF65-F5344CB8AC3E}">
        <p14:creationId xmlns:p14="http://schemas.microsoft.com/office/powerpoint/2010/main" val="38089645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Ultimately, Cupcake Bakeoff's main marketing strategies will focus on highlighting the distinctiveness and excellence of its goods while also providing competitive pricing and practical purchase options. Also, the business must cultivate solid brand recognition through efficient marketing and solid client interactions.</a:t>
            </a:r>
          </a:p>
          <a:p>
            <a:endParaRPr lang="en-US"/>
          </a:p>
        </p:txBody>
      </p:sp>
      <p:sp>
        <p:nvSpPr>
          <p:cNvPr id="4" name="Slide Number Placeholder 3"/>
          <p:cNvSpPr>
            <a:spLocks noGrp="1"/>
          </p:cNvSpPr>
          <p:nvPr>
            <p:ph type="sldNum" sz="quarter" idx="10"/>
          </p:nvPr>
        </p:nvSpPr>
        <p:spPr/>
        <p:txBody>
          <a:bodyPr/>
          <a:lstStyle/>
          <a:p>
            <a:fld id="{6C0E91AE-0E6C-46CF-A39D-530F7DEAFD9B}" type="slidenum">
              <a:rPr lang="en-US" smtClean="0"/>
              <a:t>8</a:t>
            </a:fld>
            <a:endParaRPr lang="en-US"/>
          </a:p>
        </p:txBody>
      </p:sp>
    </p:spTree>
    <p:extLst>
      <p:ext uri="{BB962C8B-B14F-4D97-AF65-F5344CB8AC3E}">
        <p14:creationId xmlns:p14="http://schemas.microsoft.com/office/powerpoint/2010/main" val="7026174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a:solidFill>
                  <a:schemeClr val="tx1"/>
                </a:solidFill>
                <a:effectLst/>
                <a:latin typeface="+mn-lt"/>
                <a:ea typeface="+mn-ea"/>
                <a:cs typeface="+mn-cs"/>
              </a:rPr>
              <a:t>In essence, Cupcake Bakeoff offers a solid business concept with distinctive selling factors that accommodate a variety of dietary needs (</a:t>
            </a:r>
            <a:r>
              <a:rPr lang="en-US" sz="1200" kern="1200" err="1">
                <a:solidFill>
                  <a:schemeClr val="tx1"/>
                </a:solidFill>
                <a:effectLst/>
                <a:latin typeface="+mn-lt"/>
                <a:ea typeface="+mn-ea"/>
                <a:cs typeface="+mn-cs"/>
              </a:rPr>
              <a:t>Linta</a:t>
            </a:r>
            <a:r>
              <a:rPr lang="en-US" sz="1200" kern="1200">
                <a:solidFill>
                  <a:schemeClr val="tx1"/>
                </a:solidFill>
                <a:effectLst/>
                <a:latin typeface="+mn-lt"/>
                <a:ea typeface="+mn-ea"/>
                <a:cs typeface="+mn-cs"/>
              </a:rPr>
              <a:t>, 2023). Facing significant competition in the London market, the business remains out because of its individualized and aesthetically pleasing cakes and cupcakes as well as its multi-channel marketing strategy. Cupcake Bakeoff can succeed in the market by staying vigilant about market developments and consumer relations.</a:t>
            </a:r>
          </a:p>
          <a:p>
            <a:endParaRPr lang="en-US"/>
          </a:p>
        </p:txBody>
      </p:sp>
      <p:sp>
        <p:nvSpPr>
          <p:cNvPr id="4" name="Slide Number Placeholder 3"/>
          <p:cNvSpPr>
            <a:spLocks noGrp="1"/>
          </p:cNvSpPr>
          <p:nvPr>
            <p:ph type="sldNum" sz="quarter" idx="10"/>
          </p:nvPr>
        </p:nvSpPr>
        <p:spPr/>
        <p:txBody>
          <a:bodyPr/>
          <a:lstStyle/>
          <a:p>
            <a:fld id="{6C0E91AE-0E6C-46CF-A39D-530F7DEAFD9B}" type="slidenum">
              <a:rPr lang="en-US" smtClean="0"/>
              <a:t>10</a:t>
            </a:fld>
            <a:endParaRPr lang="en-US"/>
          </a:p>
        </p:txBody>
      </p:sp>
    </p:spTree>
    <p:extLst>
      <p:ext uri="{BB962C8B-B14F-4D97-AF65-F5344CB8AC3E}">
        <p14:creationId xmlns:p14="http://schemas.microsoft.com/office/powerpoint/2010/main" val="35631264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2F2BA2FD-F848-4FCB-A57B-9607B6E36635}" type="datetimeFigureOut">
              <a:rPr lang="en-US" smtClean="0"/>
              <a:t>3/18/23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B1297B-1FEF-410A-BE8F-1B8BDB2E603F}" type="slidenum">
              <a:rPr lang="en-US" smtClean="0"/>
              <a:t>‹#›</a:t>
            </a:fld>
            <a:endParaRPr lang="en-US"/>
          </a:p>
        </p:txBody>
      </p:sp>
    </p:spTree>
    <p:extLst>
      <p:ext uri="{BB962C8B-B14F-4D97-AF65-F5344CB8AC3E}">
        <p14:creationId xmlns:p14="http://schemas.microsoft.com/office/powerpoint/2010/main" val="28250233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F2BA2FD-F848-4FCB-A57B-9607B6E36635}" type="datetimeFigureOut">
              <a:rPr lang="en-US" smtClean="0"/>
              <a:t>3/18/23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B1297B-1FEF-410A-BE8F-1B8BDB2E603F}" type="slidenum">
              <a:rPr lang="en-US" smtClean="0"/>
              <a:t>‹#›</a:t>
            </a:fld>
            <a:endParaRPr lang="en-US"/>
          </a:p>
        </p:txBody>
      </p:sp>
    </p:spTree>
    <p:extLst>
      <p:ext uri="{BB962C8B-B14F-4D97-AF65-F5344CB8AC3E}">
        <p14:creationId xmlns:p14="http://schemas.microsoft.com/office/powerpoint/2010/main" val="38387935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F2BA2FD-F848-4FCB-A57B-9607B6E36635}" type="datetimeFigureOut">
              <a:rPr lang="en-US" smtClean="0"/>
              <a:t>3/18/23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B1297B-1FEF-410A-BE8F-1B8BDB2E603F}" type="slidenum">
              <a:rPr lang="en-US" smtClean="0"/>
              <a:t>‹#›</a:t>
            </a:fld>
            <a:endParaRPr lang="en-US"/>
          </a:p>
        </p:txBody>
      </p:sp>
    </p:spTree>
    <p:extLst>
      <p:ext uri="{BB962C8B-B14F-4D97-AF65-F5344CB8AC3E}">
        <p14:creationId xmlns:p14="http://schemas.microsoft.com/office/powerpoint/2010/main" val="1983823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F2BA2FD-F848-4FCB-A57B-9607B6E36635}" type="datetimeFigureOut">
              <a:rPr lang="en-US" smtClean="0"/>
              <a:t>3/18/23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5B1297B-1FEF-410A-BE8F-1B8BDB2E603F}" type="slidenum">
              <a:rPr lang="en-US" smtClean="0"/>
              <a:t>‹#›</a:t>
            </a:fld>
            <a:endParaRPr lang="en-US"/>
          </a:p>
        </p:txBody>
      </p:sp>
    </p:spTree>
    <p:extLst>
      <p:ext uri="{BB962C8B-B14F-4D97-AF65-F5344CB8AC3E}">
        <p14:creationId xmlns:p14="http://schemas.microsoft.com/office/powerpoint/2010/main" val="30660176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F2BA2FD-F848-4FCB-A57B-9607B6E36635}" type="datetimeFigureOut">
              <a:rPr lang="en-US" smtClean="0"/>
              <a:t>3/18/23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5B1297B-1FEF-410A-BE8F-1B8BDB2E603F}" type="slidenum">
              <a:rPr lang="en-US" smtClean="0"/>
              <a:t>‹#›</a:t>
            </a:fld>
            <a:endParaRPr lang="en-US"/>
          </a:p>
        </p:txBody>
      </p:sp>
    </p:spTree>
    <p:extLst>
      <p:ext uri="{BB962C8B-B14F-4D97-AF65-F5344CB8AC3E}">
        <p14:creationId xmlns:p14="http://schemas.microsoft.com/office/powerpoint/2010/main" val="2578477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F2BA2FD-F848-4FCB-A57B-9607B6E36635}" type="datetimeFigureOut">
              <a:rPr lang="en-US" smtClean="0"/>
              <a:t>3/18/23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5B1297B-1FEF-410A-BE8F-1B8BDB2E603F}" type="slidenum">
              <a:rPr lang="en-US" smtClean="0"/>
              <a:t>‹#›</a:t>
            </a:fld>
            <a:endParaRPr lang="en-US"/>
          </a:p>
        </p:txBody>
      </p:sp>
    </p:spTree>
    <p:extLst>
      <p:ext uri="{BB962C8B-B14F-4D97-AF65-F5344CB8AC3E}">
        <p14:creationId xmlns:p14="http://schemas.microsoft.com/office/powerpoint/2010/main" val="25299406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2BA2FD-F848-4FCB-A57B-9607B6E36635}" type="datetimeFigureOut">
              <a:rPr lang="en-US" smtClean="0"/>
              <a:t>3/18/23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5B1297B-1FEF-410A-BE8F-1B8BDB2E603F}" type="slidenum">
              <a:rPr lang="en-US" smtClean="0"/>
              <a:t>‹#›</a:t>
            </a:fld>
            <a:endParaRPr lang="en-US"/>
          </a:p>
        </p:txBody>
      </p:sp>
    </p:spTree>
    <p:extLst>
      <p:ext uri="{BB962C8B-B14F-4D97-AF65-F5344CB8AC3E}">
        <p14:creationId xmlns:p14="http://schemas.microsoft.com/office/powerpoint/2010/main" val="20249029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F2BA2FD-F848-4FCB-A57B-9607B6E36635}" type="datetimeFigureOut">
              <a:rPr lang="en-US" smtClean="0"/>
              <a:t>3/18/23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5B1297B-1FEF-410A-BE8F-1B8BDB2E603F}" type="slidenum">
              <a:rPr lang="en-US" smtClean="0"/>
              <a:t>‹#›</a:t>
            </a:fld>
            <a:endParaRPr lang="en-US"/>
          </a:p>
        </p:txBody>
      </p:sp>
    </p:spTree>
    <p:extLst>
      <p:ext uri="{BB962C8B-B14F-4D97-AF65-F5344CB8AC3E}">
        <p14:creationId xmlns:p14="http://schemas.microsoft.com/office/powerpoint/2010/main" val="41380130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F2BA2FD-F848-4FCB-A57B-9607B6E36635}" type="datetimeFigureOut">
              <a:rPr lang="en-US" smtClean="0"/>
              <a:t>3/18/23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5B1297B-1FEF-410A-BE8F-1B8BDB2E603F}" type="slidenum">
              <a:rPr lang="en-US" smtClean="0"/>
              <a:t>‹#›</a:t>
            </a:fld>
            <a:endParaRPr lang="en-US"/>
          </a:p>
        </p:txBody>
      </p:sp>
    </p:spTree>
    <p:extLst>
      <p:ext uri="{BB962C8B-B14F-4D97-AF65-F5344CB8AC3E}">
        <p14:creationId xmlns:p14="http://schemas.microsoft.com/office/powerpoint/2010/main" val="30707143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F2BA2FD-F848-4FCB-A57B-9607B6E36635}" type="datetimeFigureOut">
              <a:rPr lang="en-US" smtClean="0"/>
              <a:t>3/18/23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B1297B-1FEF-410A-BE8F-1B8BDB2E603F}" type="slidenum">
              <a:rPr lang="en-US" smtClean="0"/>
              <a:t>‹#›</a:t>
            </a:fld>
            <a:endParaRPr lang="en-US"/>
          </a:p>
        </p:txBody>
      </p:sp>
    </p:spTree>
    <p:extLst>
      <p:ext uri="{BB962C8B-B14F-4D97-AF65-F5344CB8AC3E}">
        <p14:creationId xmlns:p14="http://schemas.microsoft.com/office/powerpoint/2010/main" val="4074698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F2BA2FD-F848-4FCB-A57B-9607B6E36635}" type="datetimeFigureOut">
              <a:rPr lang="en-US" smtClean="0"/>
              <a:t>3/18/23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B1297B-1FEF-410A-BE8F-1B8BDB2E603F}" type="slidenum">
              <a:rPr lang="en-US" smtClean="0"/>
              <a:t>‹#›</a:t>
            </a:fld>
            <a:endParaRPr lang="en-US"/>
          </a:p>
        </p:txBody>
      </p:sp>
    </p:spTree>
    <p:extLst>
      <p:ext uri="{BB962C8B-B14F-4D97-AF65-F5344CB8AC3E}">
        <p14:creationId xmlns:p14="http://schemas.microsoft.com/office/powerpoint/2010/main" val="40153789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100000">
              <a:srgbClr val="E4BEDC"/>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2BA2FD-F848-4FCB-A57B-9607B6E36635}" type="datetimeFigureOut">
              <a:rPr lang="en-US" smtClean="0"/>
              <a:t>3/18/23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B1297B-1FEF-410A-BE8F-1B8BDB2E603F}" type="slidenum">
              <a:rPr lang="en-US" smtClean="0"/>
              <a:t>‹#›</a:t>
            </a:fld>
            <a:endParaRPr lang="en-US"/>
          </a:p>
        </p:txBody>
      </p:sp>
    </p:spTree>
    <p:extLst>
      <p:ext uri="{BB962C8B-B14F-4D97-AF65-F5344CB8AC3E}">
        <p14:creationId xmlns:p14="http://schemas.microsoft.com/office/powerpoint/2010/main" val="1119217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928048"/>
            <a:ext cx="9144000" cy="2581915"/>
          </a:xfrm>
          <a:solidFill>
            <a:schemeClr val="accent3">
              <a:lumMod val="40000"/>
              <a:lumOff val="60000"/>
            </a:schemeClr>
          </a:solidFill>
          <a:ln>
            <a:solidFill>
              <a:schemeClr val="tx1"/>
            </a:solidFill>
          </a:ln>
          <a:effectLst>
            <a:innerShdw blurRad="114300">
              <a:prstClr val="black"/>
            </a:innerShdw>
          </a:effectLst>
        </p:spPr>
        <p:txBody>
          <a:bodyPr>
            <a:noAutofit/>
          </a:bodyPr>
          <a:lstStyle/>
          <a:p>
            <a:r>
              <a:rPr lang="en-US" sz="3600" b="1">
                <a:latin typeface="Times New Roman" panose="02020603050405020304" pitchFamily="18" charset="0"/>
                <a:cs typeface="Times New Roman" panose="02020603050405020304" pitchFamily="18" charset="0"/>
              </a:rPr>
              <a:t>BMSW4006 Managing Enterprise in the 21st Century</a:t>
            </a:r>
            <a:br>
              <a:rPr lang="en-US" sz="3600" b="1">
                <a:latin typeface="Times New Roman" panose="02020603050405020304" pitchFamily="18" charset="0"/>
                <a:cs typeface="Times New Roman" panose="02020603050405020304" pitchFamily="18" charset="0"/>
              </a:rPr>
            </a:br>
            <a:br>
              <a:rPr lang="en-US" sz="3600" b="1">
                <a:latin typeface="Times New Roman" panose="02020603050405020304" pitchFamily="18" charset="0"/>
                <a:cs typeface="Times New Roman" panose="02020603050405020304" pitchFamily="18" charset="0"/>
              </a:rPr>
            </a:br>
            <a:r>
              <a:rPr lang="en-US" sz="3600" b="1">
                <a:latin typeface="Times New Roman" panose="02020603050405020304" pitchFamily="18" charset="0"/>
                <a:cs typeface="Times New Roman" panose="02020603050405020304" pitchFamily="18" charset="0"/>
              </a:rPr>
              <a:t>Welcome to the Presentation</a:t>
            </a:r>
          </a:p>
        </p:txBody>
      </p:sp>
      <p:sp>
        <p:nvSpPr>
          <p:cNvPr id="3" name="Subtitle 2"/>
          <p:cNvSpPr>
            <a:spLocks noGrp="1"/>
          </p:cNvSpPr>
          <p:nvPr>
            <p:ph type="subTitle" idx="1"/>
          </p:nvPr>
        </p:nvSpPr>
        <p:spPr>
          <a:xfrm>
            <a:off x="3630304" y="4188892"/>
            <a:ext cx="4931391" cy="2364288"/>
          </a:xfrm>
          <a:solidFill>
            <a:schemeClr val="accent4">
              <a:lumMod val="20000"/>
              <a:lumOff val="80000"/>
            </a:schemeClr>
          </a:solidFill>
          <a:ln>
            <a:solidFill>
              <a:schemeClr val="tx1"/>
            </a:solidFill>
          </a:ln>
          <a:effectLst>
            <a:innerShdw blurRad="114300">
              <a:prstClr val="black"/>
            </a:innerShdw>
          </a:effectLst>
        </p:spPr>
        <p:txBody>
          <a:bodyPr vert="horz" lIns="91440" tIns="45720" rIns="91440" bIns="45720" rtlCol="0" anchor="t">
            <a:normAutofit fontScale="92500" lnSpcReduction="20000"/>
          </a:bodyPr>
          <a:lstStyle/>
          <a:p>
            <a:pPr>
              <a:lnSpc>
                <a:spcPct val="150000"/>
              </a:lnSpc>
              <a:spcBef>
                <a:spcPts val="0"/>
              </a:spcBef>
              <a:spcAft>
                <a:spcPts val="800"/>
              </a:spcAft>
            </a:pPr>
            <a:r>
              <a:rPr lang="en-US" b="1">
                <a:effectLst/>
                <a:latin typeface="Times New Roman"/>
                <a:ea typeface="Calibri" panose="020F0502020204030204" pitchFamily="34" charset="0"/>
                <a:cs typeface="Times New Roman"/>
              </a:rPr>
              <a:t>Shenaz Parveen 2132610</a:t>
            </a:r>
            <a:endParaRPr lang="en-US" sz="1400" b="1">
              <a:effectLst/>
              <a:latin typeface="Times New Roman"/>
              <a:ea typeface="Calibri" panose="020F0502020204030204" pitchFamily="34" charset="0"/>
              <a:cs typeface="Times New Roman"/>
            </a:endParaRPr>
          </a:p>
          <a:p>
            <a:pPr>
              <a:lnSpc>
                <a:spcPct val="150000"/>
              </a:lnSpc>
              <a:spcBef>
                <a:spcPts val="0"/>
              </a:spcBef>
              <a:spcAft>
                <a:spcPts val="800"/>
              </a:spcAft>
            </a:pPr>
            <a:r>
              <a:rPr lang="en-US" b="1">
                <a:effectLst/>
                <a:latin typeface="Times New Roman"/>
                <a:ea typeface="Calibri" panose="020F0502020204030204" pitchFamily="34" charset="0"/>
                <a:cs typeface="Times New Roman"/>
              </a:rPr>
              <a:t>Tabasum Yousaf 2132506</a:t>
            </a:r>
            <a:endParaRPr lang="en-US" sz="1400" b="1">
              <a:effectLst/>
              <a:latin typeface="Times New Roman"/>
              <a:ea typeface="Calibri" panose="020F0502020204030204" pitchFamily="34" charset="0"/>
              <a:cs typeface="Times New Roman"/>
            </a:endParaRPr>
          </a:p>
          <a:p>
            <a:pPr>
              <a:lnSpc>
                <a:spcPct val="150000"/>
              </a:lnSpc>
              <a:spcBef>
                <a:spcPts val="0"/>
              </a:spcBef>
              <a:spcAft>
                <a:spcPts val="800"/>
              </a:spcAft>
            </a:pPr>
            <a:r>
              <a:rPr lang="en-US" b="1">
                <a:effectLst/>
                <a:latin typeface="Times New Roman"/>
                <a:ea typeface="Calibri" panose="020F0502020204030204" pitchFamily="34" charset="0"/>
                <a:cs typeface="Times New Roman"/>
              </a:rPr>
              <a:t>Asma Sohail 2132608</a:t>
            </a:r>
            <a:endParaRPr lang="en-US" sz="1400" b="1">
              <a:effectLst/>
              <a:latin typeface="Times New Roman"/>
              <a:ea typeface="Calibri" panose="020F0502020204030204" pitchFamily="34" charset="0"/>
              <a:cs typeface="Times New Roman"/>
            </a:endParaRPr>
          </a:p>
          <a:p>
            <a:pPr>
              <a:lnSpc>
                <a:spcPct val="150000"/>
              </a:lnSpc>
              <a:spcBef>
                <a:spcPts val="0"/>
              </a:spcBef>
              <a:spcAft>
                <a:spcPts val="800"/>
              </a:spcAft>
            </a:pPr>
            <a:r>
              <a:rPr lang="en-US" b="1">
                <a:latin typeface="Times New Roman"/>
                <a:cs typeface="Times New Roman"/>
              </a:rPr>
              <a:t>Salma Aslam 2132607</a:t>
            </a:r>
            <a:endParaRPr lang="en-US" b="1">
              <a:latin typeface="Times New Roman" panose="02020603050405020304" pitchFamily="18" charset="0"/>
              <a:cs typeface="Times New Roman" panose="02020603050405020304" pitchFamily="18" charset="0"/>
            </a:endParaRPr>
          </a:p>
          <a:p>
            <a:endParaRPr lang="en-US" b="1">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0909239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3">
              <a:lumMod val="40000"/>
              <a:lumOff val="60000"/>
            </a:schemeClr>
          </a:solidFill>
          <a:ln>
            <a:solidFill>
              <a:schemeClr val="tx1"/>
            </a:solidFill>
          </a:ln>
        </p:spPr>
        <p:txBody>
          <a:bodyPr/>
          <a:lstStyle/>
          <a:p>
            <a:pPr algn="ctr"/>
            <a:r>
              <a:rPr lang="en-US" b="1">
                <a:latin typeface="Times New Roman" panose="02020603050405020304" pitchFamily="18" charset="0"/>
                <a:cs typeface="Times New Roman" panose="02020603050405020304" pitchFamily="18" charset="0"/>
              </a:rPr>
              <a:t>Introduction</a:t>
            </a:r>
          </a:p>
        </p:txBody>
      </p:sp>
      <p:sp>
        <p:nvSpPr>
          <p:cNvPr id="3" name="Content Placeholder 2"/>
          <p:cNvSpPr>
            <a:spLocks noGrp="1"/>
          </p:cNvSpPr>
          <p:nvPr>
            <p:ph idx="1"/>
          </p:nvPr>
        </p:nvSpPr>
        <p:spPr>
          <a:xfrm>
            <a:off x="838200" y="1825625"/>
            <a:ext cx="10515600" cy="4629766"/>
          </a:xfrm>
          <a:solidFill>
            <a:schemeClr val="accent4">
              <a:lumMod val="20000"/>
              <a:lumOff val="80000"/>
            </a:schemeClr>
          </a:solidFill>
        </p:spPr>
        <p:txBody>
          <a:bodyPr/>
          <a:lstStyle/>
          <a:p>
            <a:pPr marL="0" indent="0" algn="just">
              <a:lnSpc>
                <a:spcPct val="150000"/>
              </a:lnSpc>
              <a:buNone/>
            </a:pPr>
            <a:r>
              <a:rPr lang="en-US" sz="2400" b="1">
                <a:latin typeface="Times New Roman" panose="02020603050405020304" pitchFamily="18" charset="0"/>
                <a:cs typeface="Times New Roman" panose="02020603050405020304" pitchFamily="18" charset="0"/>
              </a:rPr>
              <a:t>A new company that sells cakes and cupcakes of the highest </a:t>
            </a:r>
            <a:r>
              <a:rPr lang="en-US" sz="2400" b="1" err="1">
                <a:latin typeface="Times New Roman" panose="02020603050405020304" pitchFamily="18" charset="0"/>
                <a:cs typeface="Times New Roman" panose="02020603050405020304" pitchFamily="18" charset="0"/>
              </a:rPr>
              <a:t>calibre</a:t>
            </a:r>
            <a:r>
              <a:rPr lang="en-US" sz="2400" b="1">
                <a:latin typeface="Times New Roman" panose="02020603050405020304" pitchFamily="18" charset="0"/>
                <a:cs typeface="Times New Roman" panose="02020603050405020304" pitchFamily="18" charset="0"/>
              </a:rPr>
              <a:t> and beauty. This business offers </a:t>
            </a:r>
            <a:r>
              <a:rPr lang="en-US" sz="2400" b="1" err="1">
                <a:latin typeface="Times New Roman" panose="02020603050405020304" pitchFamily="18" charset="0"/>
                <a:cs typeface="Times New Roman" panose="02020603050405020304" pitchFamily="18" charset="0"/>
              </a:rPr>
              <a:t>customisable</a:t>
            </a:r>
            <a:r>
              <a:rPr lang="en-US" sz="2400" b="1">
                <a:latin typeface="Times New Roman" panose="02020603050405020304" pitchFamily="18" charset="0"/>
                <a:cs typeface="Times New Roman" panose="02020603050405020304" pitchFamily="18" charset="0"/>
              </a:rPr>
              <a:t> alternatives and accommodates a range of dietary needs for its clients (Burrow et al., 2017). Our marketing plan, target market, marketing plans, management group, and revenue plans will all be included in this presentation.</a:t>
            </a:r>
          </a:p>
          <a:p>
            <a:pPr marL="0" indent="0" algn="just">
              <a:lnSpc>
                <a:spcPct val="150000"/>
              </a:lnSpc>
              <a:buNone/>
            </a:pPr>
            <a:endParaRPr lang="en-US" b="1">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898340" y="4189864"/>
            <a:ext cx="2455460" cy="2265528"/>
          </a:xfrm>
          <a:prstGeom prst="rect">
            <a:avLst/>
          </a:prstGeom>
        </p:spPr>
      </p:pic>
      <p:pic>
        <p:nvPicPr>
          <p:cNvPr id="5" name="Picture 4"/>
          <p:cNvPicPr>
            <a:picLocks noChangeAspect="1"/>
          </p:cNvPicPr>
          <p:nvPr/>
        </p:nvPicPr>
        <p:blipFill>
          <a:blip r:embed="rId4"/>
          <a:stretch>
            <a:fillRect/>
          </a:stretch>
        </p:blipFill>
        <p:spPr>
          <a:xfrm>
            <a:off x="6387153" y="4189864"/>
            <a:ext cx="2265528" cy="2265528"/>
          </a:xfrm>
          <a:prstGeom prst="rect">
            <a:avLst/>
          </a:prstGeom>
        </p:spPr>
      </p:pic>
      <p:sp>
        <p:nvSpPr>
          <p:cNvPr id="6" name="TextBox 5">
            <a:extLst>
              <a:ext uri="{FF2B5EF4-FFF2-40B4-BE49-F238E27FC236}">
                <a16:creationId xmlns:a16="http://schemas.microsoft.com/office/drawing/2014/main" id="{4C8CAEF0-6F8C-42DF-8A99-AD39E2A0B9BC}"/>
              </a:ext>
            </a:extLst>
          </p:cNvPr>
          <p:cNvSpPr txBox="1"/>
          <p:nvPr/>
        </p:nvSpPr>
        <p:spPr>
          <a:xfrm>
            <a:off x="842211" y="6015789"/>
            <a:ext cx="17445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Salma</a:t>
            </a:r>
            <a:endParaRPr lang="en-GB"/>
          </a:p>
        </p:txBody>
      </p:sp>
    </p:spTree>
    <p:extLst>
      <p:ext uri="{BB962C8B-B14F-4D97-AF65-F5344CB8AC3E}">
        <p14:creationId xmlns:p14="http://schemas.microsoft.com/office/powerpoint/2010/main" val="19337092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3">
              <a:lumMod val="40000"/>
              <a:lumOff val="60000"/>
            </a:schemeClr>
          </a:solidFill>
          <a:ln>
            <a:solidFill>
              <a:schemeClr val="tx1"/>
            </a:solidFill>
          </a:ln>
        </p:spPr>
        <p:txBody>
          <a:bodyPr/>
          <a:lstStyle/>
          <a:p>
            <a:pPr algn="ctr"/>
            <a:r>
              <a:rPr lang="en-US" b="1">
                <a:latin typeface="Times New Roman" panose="02020603050405020304" pitchFamily="18" charset="0"/>
                <a:cs typeface="Times New Roman" panose="02020603050405020304" pitchFamily="18" charset="0"/>
              </a:rPr>
              <a:t>Business idea</a:t>
            </a:r>
          </a:p>
        </p:txBody>
      </p:sp>
      <p:sp>
        <p:nvSpPr>
          <p:cNvPr id="3" name="Content Placeholder 2"/>
          <p:cNvSpPr>
            <a:spLocks noGrp="1"/>
          </p:cNvSpPr>
          <p:nvPr>
            <p:ph idx="1"/>
          </p:nvPr>
        </p:nvSpPr>
        <p:spPr>
          <a:solidFill>
            <a:schemeClr val="accent4">
              <a:lumMod val="20000"/>
              <a:lumOff val="80000"/>
            </a:schemeClr>
          </a:solidFill>
        </p:spPr>
        <p:txBody>
          <a:bodyPr>
            <a:normAutofit/>
          </a:bodyPr>
          <a:lstStyle/>
          <a:p>
            <a:pPr marL="0" indent="0" algn="just">
              <a:lnSpc>
                <a:spcPct val="150000"/>
              </a:lnSpc>
              <a:buNone/>
            </a:pPr>
            <a:r>
              <a:rPr lang="en-US" sz="2400" b="1">
                <a:latin typeface="Times New Roman" panose="02020603050405020304" pitchFamily="18" charset="0"/>
                <a:cs typeface="Times New Roman" panose="02020603050405020304" pitchFamily="18" charset="0"/>
              </a:rPr>
              <a:t>A business called Cupcake Bakeoff specializes in making distinctive and aesthetically pleasing cupcakes for occasions like weddings, birthday parties, and business gatherings (</a:t>
            </a:r>
            <a:r>
              <a:rPr lang="en-US" sz="2400" b="1" err="1">
                <a:latin typeface="Times New Roman" panose="02020603050405020304" pitchFamily="18" charset="0"/>
                <a:cs typeface="Times New Roman" panose="02020603050405020304" pitchFamily="18" charset="0"/>
              </a:rPr>
              <a:t>Hougaard</a:t>
            </a:r>
            <a:r>
              <a:rPr lang="en-US" sz="2400" b="1">
                <a:latin typeface="Times New Roman" panose="02020603050405020304" pitchFamily="18" charset="0"/>
                <a:cs typeface="Times New Roman" panose="02020603050405020304" pitchFamily="18" charset="0"/>
              </a:rPr>
              <a:t>, 2015). </a:t>
            </a:r>
          </a:p>
        </p:txBody>
      </p:sp>
      <p:pic>
        <p:nvPicPr>
          <p:cNvPr id="5" name="Picture 4"/>
          <p:cNvPicPr>
            <a:picLocks noChangeAspect="1"/>
          </p:cNvPicPr>
          <p:nvPr/>
        </p:nvPicPr>
        <p:blipFill>
          <a:blip r:embed="rId3"/>
          <a:stretch>
            <a:fillRect/>
          </a:stretch>
        </p:blipFill>
        <p:spPr>
          <a:xfrm>
            <a:off x="6931072" y="3368863"/>
            <a:ext cx="4055376" cy="2583805"/>
          </a:xfrm>
          <a:prstGeom prst="rect">
            <a:avLst/>
          </a:prstGeom>
        </p:spPr>
      </p:pic>
      <p:sp>
        <p:nvSpPr>
          <p:cNvPr id="4" name="TextBox 3">
            <a:extLst>
              <a:ext uri="{FF2B5EF4-FFF2-40B4-BE49-F238E27FC236}">
                <a16:creationId xmlns:a16="http://schemas.microsoft.com/office/drawing/2014/main" id="{F95F0053-27C1-E061-A3CA-C3DA933BDB9A}"/>
              </a:ext>
            </a:extLst>
          </p:cNvPr>
          <p:cNvSpPr txBox="1"/>
          <p:nvPr/>
        </p:nvSpPr>
        <p:spPr>
          <a:xfrm>
            <a:off x="922421" y="5654842"/>
            <a:ext cx="17245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Asma</a:t>
            </a:r>
            <a:endParaRPr lang="en-GB"/>
          </a:p>
        </p:txBody>
      </p:sp>
    </p:spTree>
    <p:extLst>
      <p:ext uri="{BB962C8B-B14F-4D97-AF65-F5344CB8AC3E}">
        <p14:creationId xmlns:p14="http://schemas.microsoft.com/office/powerpoint/2010/main" val="10235444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3">
              <a:lumMod val="40000"/>
              <a:lumOff val="60000"/>
            </a:schemeClr>
          </a:solidFill>
          <a:ln>
            <a:solidFill>
              <a:schemeClr val="tx1"/>
            </a:solidFill>
          </a:ln>
        </p:spPr>
        <p:txBody>
          <a:bodyPr/>
          <a:lstStyle/>
          <a:p>
            <a:pPr algn="ctr"/>
            <a:r>
              <a:rPr lang="en-US" b="1">
                <a:latin typeface="Times New Roman" panose="02020603050405020304" pitchFamily="18" charset="0"/>
                <a:cs typeface="Times New Roman" panose="02020603050405020304" pitchFamily="18" charset="0"/>
              </a:rPr>
              <a:t>Legal format and Management</a:t>
            </a:r>
          </a:p>
        </p:txBody>
      </p:sp>
      <p:sp>
        <p:nvSpPr>
          <p:cNvPr id="3" name="Content Placeholder 2"/>
          <p:cNvSpPr>
            <a:spLocks noGrp="1"/>
          </p:cNvSpPr>
          <p:nvPr>
            <p:ph idx="1"/>
          </p:nvPr>
        </p:nvSpPr>
        <p:spPr>
          <a:xfrm>
            <a:off x="838200" y="1812257"/>
            <a:ext cx="10515600" cy="4351338"/>
          </a:xfrm>
          <a:solidFill>
            <a:schemeClr val="accent4">
              <a:lumMod val="20000"/>
              <a:lumOff val="80000"/>
            </a:schemeClr>
          </a:solidFill>
        </p:spPr>
        <p:txBody>
          <a:bodyPr>
            <a:normAutofit/>
          </a:bodyPr>
          <a:lstStyle/>
          <a:p>
            <a:pPr marL="0" indent="0" algn="just">
              <a:lnSpc>
                <a:spcPct val="150000"/>
              </a:lnSpc>
              <a:buNone/>
            </a:pPr>
            <a:r>
              <a:rPr lang="en-US" sz="2400" b="1">
                <a:latin typeface="Times New Roman" panose="02020603050405020304" pitchFamily="18" charset="0"/>
                <a:cs typeface="Times New Roman" panose="02020603050405020304" pitchFamily="18" charset="0"/>
              </a:rPr>
              <a:t>Cupcake Bakeoff's legal structure could be either a single proprietorship or a limited liability company. The proprietor, a chief bread or executive chef, a director of operations, a brand manager, and a financial manager would all be necessary for the organization's management (</a:t>
            </a:r>
            <a:r>
              <a:rPr lang="en-US" sz="2400" b="1" err="1">
                <a:latin typeface="Times New Roman" panose="02020603050405020304" pitchFamily="18" charset="0"/>
                <a:cs typeface="Times New Roman" panose="02020603050405020304" pitchFamily="18" charset="0"/>
              </a:rPr>
              <a:t>Hitt</a:t>
            </a:r>
            <a:r>
              <a:rPr lang="en-US" sz="2400" b="1">
                <a:latin typeface="Times New Roman" panose="02020603050405020304" pitchFamily="18" charset="0"/>
                <a:cs typeface="Times New Roman" panose="02020603050405020304" pitchFamily="18" charset="0"/>
              </a:rPr>
              <a:t>, 2014). </a:t>
            </a:r>
          </a:p>
        </p:txBody>
      </p:sp>
      <p:pic>
        <p:nvPicPr>
          <p:cNvPr id="4" name="Picture 3"/>
          <p:cNvPicPr>
            <a:picLocks noChangeAspect="1"/>
          </p:cNvPicPr>
          <p:nvPr/>
        </p:nvPicPr>
        <p:blipFill>
          <a:blip r:embed="rId3"/>
          <a:stretch>
            <a:fillRect/>
          </a:stretch>
        </p:blipFill>
        <p:spPr>
          <a:xfrm>
            <a:off x="4957692" y="4201927"/>
            <a:ext cx="3162726" cy="1975036"/>
          </a:xfrm>
          <a:prstGeom prst="rect">
            <a:avLst/>
          </a:prstGeom>
        </p:spPr>
      </p:pic>
      <p:sp>
        <p:nvSpPr>
          <p:cNvPr id="5" name="TextBox 4">
            <a:extLst>
              <a:ext uri="{FF2B5EF4-FFF2-40B4-BE49-F238E27FC236}">
                <a16:creationId xmlns:a16="http://schemas.microsoft.com/office/drawing/2014/main" id="{FE8B54E1-C1E8-331D-2859-95A08F100739}"/>
              </a:ext>
            </a:extLst>
          </p:cNvPr>
          <p:cNvSpPr txBox="1"/>
          <p:nvPr/>
        </p:nvSpPr>
        <p:spPr>
          <a:xfrm>
            <a:off x="942473" y="5614736"/>
            <a:ext cx="21456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Shanaz</a:t>
            </a:r>
            <a:endParaRPr lang="en-GB"/>
          </a:p>
        </p:txBody>
      </p:sp>
    </p:spTree>
    <p:extLst>
      <p:ext uri="{BB962C8B-B14F-4D97-AF65-F5344CB8AC3E}">
        <p14:creationId xmlns:p14="http://schemas.microsoft.com/office/powerpoint/2010/main" val="10860791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3">
              <a:lumMod val="40000"/>
              <a:lumOff val="60000"/>
            </a:schemeClr>
          </a:solidFill>
          <a:ln>
            <a:solidFill>
              <a:schemeClr val="tx1"/>
            </a:solidFill>
          </a:ln>
        </p:spPr>
        <p:txBody>
          <a:bodyPr/>
          <a:lstStyle/>
          <a:p>
            <a:pPr algn="ctr"/>
            <a:r>
              <a:rPr lang="en-US" b="1">
                <a:latin typeface="Times New Roman" panose="02020603050405020304" pitchFamily="18" charset="0"/>
                <a:cs typeface="Times New Roman" panose="02020603050405020304" pitchFamily="18" charset="0"/>
              </a:rPr>
              <a:t>Target market and the marketing strategies</a:t>
            </a:r>
          </a:p>
        </p:txBody>
      </p:sp>
      <p:sp>
        <p:nvSpPr>
          <p:cNvPr id="3" name="Content Placeholder 2"/>
          <p:cNvSpPr>
            <a:spLocks noGrp="1"/>
          </p:cNvSpPr>
          <p:nvPr>
            <p:ph idx="1"/>
          </p:nvPr>
        </p:nvSpPr>
        <p:spPr>
          <a:xfrm>
            <a:off x="838200" y="1852362"/>
            <a:ext cx="10515600" cy="4351338"/>
          </a:xfrm>
          <a:solidFill>
            <a:schemeClr val="accent4">
              <a:lumMod val="20000"/>
              <a:lumOff val="80000"/>
            </a:schemeClr>
          </a:solidFill>
        </p:spPr>
        <p:txBody>
          <a:bodyPr>
            <a:normAutofit/>
          </a:bodyPr>
          <a:lstStyle/>
          <a:p>
            <a:pPr marL="0" indent="0" algn="just">
              <a:lnSpc>
                <a:spcPct val="150000"/>
              </a:lnSpc>
              <a:buNone/>
            </a:pPr>
            <a:r>
              <a:rPr lang="en-US" sz="2400" b="1">
                <a:latin typeface="Times New Roman" panose="02020603050405020304" pitchFamily="18" charset="0"/>
                <a:cs typeface="Times New Roman" panose="02020603050405020304" pitchFamily="18" charset="0"/>
              </a:rPr>
              <a:t>Customers who value delicious cakes and cupcakes that meet a variety of dietary needs make up the Cupcake Bakeoff's target audience. The business will use a cross-marketing strategy that combines phrase recommendations, online marketing, and social networking sites (Paley, 2021). </a:t>
            </a:r>
          </a:p>
        </p:txBody>
      </p:sp>
      <p:pic>
        <p:nvPicPr>
          <p:cNvPr id="4" name="Picture 3"/>
          <p:cNvPicPr>
            <a:picLocks noChangeAspect="1"/>
          </p:cNvPicPr>
          <p:nvPr/>
        </p:nvPicPr>
        <p:blipFill>
          <a:blip r:embed="rId3"/>
          <a:stretch>
            <a:fillRect/>
          </a:stretch>
        </p:blipFill>
        <p:spPr>
          <a:xfrm>
            <a:off x="9024725" y="3718873"/>
            <a:ext cx="1647824" cy="2286143"/>
          </a:xfrm>
          <a:prstGeom prst="rect">
            <a:avLst/>
          </a:prstGeom>
        </p:spPr>
      </p:pic>
      <p:sp>
        <p:nvSpPr>
          <p:cNvPr id="5" name="TextBox 4">
            <a:extLst>
              <a:ext uri="{FF2B5EF4-FFF2-40B4-BE49-F238E27FC236}">
                <a16:creationId xmlns:a16="http://schemas.microsoft.com/office/drawing/2014/main" id="{24E9EAD1-D6FD-CFB4-65CA-71C7B74EB22F}"/>
              </a:ext>
            </a:extLst>
          </p:cNvPr>
          <p:cNvSpPr txBox="1"/>
          <p:nvPr/>
        </p:nvSpPr>
        <p:spPr>
          <a:xfrm>
            <a:off x="882315" y="5775157"/>
            <a:ext cx="2446421" cy="3810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Tabasum</a:t>
            </a:r>
            <a:endParaRPr lang="en-GB" err="1"/>
          </a:p>
        </p:txBody>
      </p:sp>
    </p:spTree>
    <p:extLst>
      <p:ext uri="{BB962C8B-B14F-4D97-AF65-F5344CB8AC3E}">
        <p14:creationId xmlns:p14="http://schemas.microsoft.com/office/powerpoint/2010/main" val="14437774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3">
              <a:lumMod val="40000"/>
              <a:lumOff val="60000"/>
            </a:schemeClr>
          </a:solidFill>
          <a:ln>
            <a:solidFill>
              <a:schemeClr val="tx1"/>
            </a:solidFill>
          </a:ln>
        </p:spPr>
        <p:txBody>
          <a:bodyPr/>
          <a:lstStyle/>
          <a:p>
            <a:pPr algn="ctr"/>
            <a:r>
              <a:rPr lang="en-US" b="1">
                <a:latin typeface="Times New Roman" panose="02020603050405020304" pitchFamily="18" charset="0"/>
                <a:cs typeface="Times New Roman" panose="02020603050405020304" pitchFamily="18" charset="0"/>
              </a:rPr>
              <a:t>Evaluation of the business idea</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215056132"/>
              </p:ext>
            </p:extLst>
          </p:nvPr>
        </p:nvGraphicFramePr>
        <p:xfrm>
          <a:off x="1967313" y="2114148"/>
          <a:ext cx="8555110" cy="4057187"/>
        </p:xfrm>
        <a:graphic>
          <a:graphicData uri="http://schemas.openxmlformats.org/drawingml/2006/table">
            <a:tbl>
              <a:tblPr firstRow="1" firstCol="1" bandRow="1">
                <a:tableStyleId>{08FB837D-C827-4EFA-A057-4D05807E0F7C}</a:tableStyleId>
              </a:tblPr>
              <a:tblGrid>
                <a:gridCol w="4277555">
                  <a:extLst>
                    <a:ext uri="{9D8B030D-6E8A-4147-A177-3AD203B41FA5}">
                      <a16:colId xmlns:a16="http://schemas.microsoft.com/office/drawing/2014/main" val="20000"/>
                    </a:ext>
                  </a:extLst>
                </a:gridCol>
                <a:gridCol w="4277555">
                  <a:extLst>
                    <a:ext uri="{9D8B030D-6E8A-4147-A177-3AD203B41FA5}">
                      <a16:colId xmlns:a16="http://schemas.microsoft.com/office/drawing/2014/main" val="20001"/>
                    </a:ext>
                  </a:extLst>
                </a:gridCol>
              </a:tblGrid>
              <a:tr h="335147">
                <a:tc gridSpan="2">
                  <a:txBody>
                    <a:bodyPr/>
                    <a:lstStyle/>
                    <a:p>
                      <a:pPr marL="0" marR="0" algn="ctr">
                        <a:lnSpc>
                          <a:spcPct val="150000"/>
                        </a:lnSpc>
                        <a:spcBef>
                          <a:spcPts val="0"/>
                        </a:spcBef>
                        <a:spcAft>
                          <a:spcPts val="0"/>
                        </a:spcAft>
                      </a:pPr>
                      <a:r>
                        <a:rPr lang="en-US" sz="1800" b="1">
                          <a:solidFill>
                            <a:schemeClr val="tx1"/>
                          </a:solidFill>
                          <a:effectLst/>
                          <a:latin typeface="Times New Roman" panose="02020603050405020304" pitchFamily="18" charset="0"/>
                          <a:cs typeface="Times New Roman" panose="02020603050405020304" pitchFamily="18" charset="0"/>
                        </a:rPr>
                        <a:t>SWOT Analysis of Cupcake Bakeoff</a:t>
                      </a:r>
                      <a:endParaRPr lang="en-US" sz="1800" b="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US"/>
                    </a:p>
                  </a:txBody>
                  <a:tcPr/>
                </a:tc>
                <a:extLst>
                  <a:ext uri="{0D108BD9-81ED-4DB2-BD59-A6C34878D82A}">
                    <a16:rowId xmlns:a16="http://schemas.microsoft.com/office/drawing/2014/main" val="10000"/>
                  </a:ext>
                </a:extLst>
              </a:tr>
              <a:tr h="287182">
                <a:tc>
                  <a:txBody>
                    <a:bodyPr/>
                    <a:lstStyle/>
                    <a:p>
                      <a:pPr marL="0" marR="0" algn="ctr">
                        <a:lnSpc>
                          <a:spcPct val="150000"/>
                        </a:lnSpc>
                        <a:spcBef>
                          <a:spcPts val="0"/>
                        </a:spcBef>
                        <a:spcAft>
                          <a:spcPts val="0"/>
                        </a:spcAft>
                      </a:pPr>
                      <a:r>
                        <a:rPr lang="en-US" sz="1600" b="1">
                          <a:effectLst/>
                          <a:latin typeface="Times New Roman" panose="02020603050405020304" pitchFamily="18" charset="0"/>
                          <a:cs typeface="Times New Roman" panose="02020603050405020304" pitchFamily="18" charset="0"/>
                        </a:rPr>
                        <a:t>Strengths</a:t>
                      </a:r>
                      <a:endParaRPr lang="en-US" sz="16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600" b="1">
                          <a:effectLst/>
                          <a:latin typeface="Times New Roman" panose="02020603050405020304" pitchFamily="18" charset="0"/>
                          <a:cs typeface="Times New Roman" panose="02020603050405020304" pitchFamily="18" charset="0"/>
                        </a:rPr>
                        <a:t>Opportunities</a:t>
                      </a:r>
                      <a:endParaRPr lang="en-US" sz="16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1592417">
                <a:tc>
                  <a:txBody>
                    <a:bodyPr/>
                    <a:lstStyle/>
                    <a:p>
                      <a:pPr marL="342900" marR="0" lvl="0" indent="-342900" algn="just">
                        <a:lnSpc>
                          <a:spcPct val="150000"/>
                        </a:lnSpc>
                        <a:spcBef>
                          <a:spcPts val="0"/>
                        </a:spcBef>
                        <a:spcAft>
                          <a:spcPts val="0"/>
                        </a:spcAft>
                        <a:buFont typeface="Wingdings" panose="05000000000000000000" pitchFamily="2" charset="2"/>
                        <a:buChar char=""/>
                      </a:pPr>
                      <a:r>
                        <a:rPr lang="en-US" sz="1600" b="1">
                          <a:effectLst/>
                          <a:latin typeface="Times New Roman" panose="02020603050405020304" pitchFamily="18" charset="0"/>
                          <a:cs typeface="Times New Roman" panose="02020603050405020304" pitchFamily="18" charset="0"/>
                        </a:rPr>
                        <a:t>the capacity to accommodate a variety of dietary needs</a:t>
                      </a:r>
                    </a:p>
                    <a:p>
                      <a:pPr marL="342900" marR="0" lvl="0" indent="-342900" algn="just">
                        <a:lnSpc>
                          <a:spcPct val="150000"/>
                        </a:lnSpc>
                        <a:spcBef>
                          <a:spcPts val="0"/>
                        </a:spcBef>
                        <a:spcAft>
                          <a:spcPts val="0"/>
                        </a:spcAft>
                        <a:buFont typeface="Wingdings" panose="05000000000000000000" pitchFamily="2" charset="2"/>
                        <a:buChar char=""/>
                      </a:pPr>
                      <a:r>
                        <a:rPr lang="en-US" sz="1600" b="1">
                          <a:effectLst/>
                          <a:latin typeface="Times New Roman" panose="02020603050405020304" pitchFamily="18" charset="0"/>
                          <a:cs typeface="Times New Roman" panose="02020603050405020304" pitchFamily="18" charset="0"/>
                        </a:rPr>
                        <a:t>superior ingredients</a:t>
                      </a:r>
                    </a:p>
                    <a:p>
                      <a:pPr marL="342900" marR="0" lvl="0" indent="-342900" algn="just">
                        <a:lnSpc>
                          <a:spcPct val="150000"/>
                        </a:lnSpc>
                        <a:spcBef>
                          <a:spcPts val="0"/>
                        </a:spcBef>
                        <a:spcAft>
                          <a:spcPts val="0"/>
                        </a:spcAft>
                        <a:buFont typeface="Wingdings" panose="05000000000000000000" pitchFamily="2" charset="2"/>
                        <a:buChar char=""/>
                      </a:pPr>
                      <a:r>
                        <a:rPr lang="en-US" sz="1600" b="1">
                          <a:effectLst/>
                          <a:latin typeface="Times New Roman" panose="02020603050405020304" pitchFamily="18" charset="0"/>
                          <a:cs typeface="Times New Roman" panose="02020603050405020304" pitchFamily="18" charset="0"/>
                        </a:rPr>
                        <a:t>Customized cakes and cupcakes with beautiful aesthetics</a:t>
                      </a:r>
                      <a:endParaRPr lang="en-US" sz="16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gn="just">
                        <a:lnSpc>
                          <a:spcPct val="150000"/>
                        </a:lnSpc>
                        <a:spcBef>
                          <a:spcPts val="0"/>
                        </a:spcBef>
                        <a:spcAft>
                          <a:spcPts val="0"/>
                        </a:spcAft>
                        <a:buFont typeface="Wingdings" panose="05000000000000000000" pitchFamily="2" charset="2"/>
                        <a:buChar char=""/>
                      </a:pPr>
                      <a:r>
                        <a:rPr lang="en-US" sz="1600" b="1">
                          <a:effectLst/>
                          <a:latin typeface="Times New Roman" panose="02020603050405020304" pitchFamily="18" charset="0"/>
                          <a:cs typeface="Times New Roman" panose="02020603050405020304" pitchFamily="18" charset="0"/>
                        </a:rPr>
                        <a:t>rising demand for desserts that have dietary restrictions and personalized</a:t>
                      </a:r>
                    </a:p>
                    <a:p>
                      <a:pPr marL="342900" marR="0" lvl="0" indent="-342900" algn="just">
                        <a:lnSpc>
                          <a:spcPct val="150000"/>
                        </a:lnSpc>
                        <a:spcBef>
                          <a:spcPts val="0"/>
                        </a:spcBef>
                        <a:spcAft>
                          <a:spcPts val="0"/>
                        </a:spcAft>
                        <a:buFont typeface="Wingdings" panose="05000000000000000000" pitchFamily="2" charset="2"/>
                        <a:buChar char=""/>
                      </a:pPr>
                      <a:r>
                        <a:rPr lang="en-US" sz="1600" b="1">
                          <a:effectLst/>
                          <a:latin typeface="Times New Roman" panose="02020603050405020304" pitchFamily="18" charset="0"/>
                          <a:cs typeface="Times New Roman" panose="02020603050405020304" pitchFamily="18" charset="0"/>
                        </a:rPr>
                        <a:t>Possibility of growth towards online shipping and sales (</a:t>
                      </a:r>
                      <a:r>
                        <a:rPr lang="en-US" sz="1600" b="1" err="1">
                          <a:effectLst/>
                          <a:latin typeface="Times New Roman" panose="02020603050405020304" pitchFamily="18" charset="0"/>
                          <a:cs typeface="Times New Roman" panose="02020603050405020304" pitchFamily="18" charset="0"/>
                        </a:rPr>
                        <a:t>Blokdyk</a:t>
                      </a:r>
                      <a:r>
                        <a:rPr lang="en-US" sz="1600" b="1">
                          <a:effectLst/>
                          <a:latin typeface="Times New Roman" panose="02020603050405020304" pitchFamily="18" charset="0"/>
                          <a:cs typeface="Times New Roman" panose="02020603050405020304" pitchFamily="18" charset="0"/>
                        </a:rPr>
                        <a:t>, 2018).</a:t>
                      </a:r>
                      <a:endParaRPr lang="en-US" sz="16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287182">
                <a:tc>
                  <a:txBody>
                    <a:bodyPr/>
                    <a:lstStyle/>
                    <a:p>
                      <a:pPr marL="0" marR="0" algn="ctr">
                        <a:lnSpc>
                          <a:spcPct val="150000"/>
                        </a:lnSpc>
                        <a:spcBef>
                          <a:spcPts val="0"/>
                        </a:spcBef>
                        <a:spcAft>
                          <a:spcPts val="0"/>
                        </a:spcAft>
                      </a:pPr>
                      <a:r>
                        <a:rPr lang="en-US" sz="1600" b="1">
                          <a:effectLst/>
                          <a:latin typeface="Times New Roman" panose="02020603050405020304" pitchFamily="18" charset="0"/>
                          <a:cs typeface="Times New Roman" panose="02020603050405020304" pitchFamily="18" charset="0"/>
                        </a:rPr>
                        <a:t>Weaknesses</a:t>
                      </a:r>
                      <a:endParaRPr lang="en-US" sz="16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ctr">
                        <a:lnSpc>
                          <a:spcPct val="150000"/>
                        </a:lnSpc>
                        <a:spcBef>
                          <a:spcPts val="0"/>
                        </a:spcBef>
                        <a:spcAft>
                          <a:spcPts val="0"/>
                        </a:spcAft>
                      </a:pPr>
                      <a:r>
                        <a:rPr lang="en-US" sz="1600" b="1">
                          <a:effectLst/>
                          <a:latin typeface="Times New Roman" panose="02020603050405020304" pitchFamily="18" charset="0"/>
                          <a:cs typeface="Times New Roman" panose="02020603050405020304" pitchFamily="18" charset="0"/>
                        </a:rPr>
                        <a:t>Threats</a:t>
                      </a:r>
                      <a:endParaRPr lang="en-US" sz="16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1266108">
                <a:tc>
                  <a:txBody>
                    <a:bodyPr/>
                    <a:lstStyle/>
                    <a:p>
                      <a:pPr marL="342900" marR="0" lvl="0" indent="-342900" algn="just">
                        <a:lnSpc>
                          <a:spcPct val="150000"/>
                        </a:lnSpc>
                        <a:spcBef>
                          <a:spcPts val="0"/>
                        </a:spcBef>
                        <a:spcAft>
                          <a:spcPts val="0"/>
                        </a:spcAft>
                        <a:buFont typeface="Wingdings" panose="05000000000000000000" pitchFamily="2" charset="2"/>
                        <a:buChar char=""/>
                      </a:pPr>
                      <a:r>
                        <a:rPr lang="en-US" sz="1600" b="1">
                          <a:effectLst/>
                          <a:latin typeface="Times New Roman" panose="02020603050405020304" pitchFamily="18" charset="0"/>
                          <a:cs typeface="Times New Roman" panose="02020603050405020304" pitchFamily="18" charset="0"/>
                        </a:rPr>
                        <a:t>High competition in the London market</a:t>
                      </a:r>
                    </a:p>
                    <a:p>
                      <a:pPr marL="342900" marR="0" lvl="0" indent="-342900" algn="just">
                        <a:lnSpc>
                          <a:spcPct val="150000"/>
                        </a:lnSpc>
                        <a:spcBef>
                          <a:spcPts val="0"/>
                        </a:spcBef>
                        <a:spcAft>
                          <a:spcPts val="0"/>
                        </a:spcAft>
                        <a:buFont typeface="Wingdings" panose="05000000000000000000" pitchFamily="2" charset="2"/>
                        <a:buChar char=""/>
                      </a:pPr>
                      <a:r>
                        <a:rPr lang="en-US" sz="1600" b="1">
                          <a:effectLst/>
                          <a:latin typeface="Times New Roman" panose="02020603050405020304" pitchFamily="18" charset="0"/>
                          <a:cs typeface="Times New Roman" panose="02020603050405020304" pitchFamily="18" charset="0"/>
                        </a:rPr>
                        <a:t>Limited brand recognition</a:t>
                      </a:r>
                      <a:endParaRPr lang="en-US" sz="16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342900" marR="0" lvl="0" indent="-342900" algn="just">
                        <a:lnSpc>
                          <a:spcPct val="150000"/>
                        </a:lnSpc>
                        <a:spcBef>
                          <a:spcPts val="0"/>
                        </a:spcBef>
                        <a:spcAft>
                          <a:spcPts val="0"/>
                        </a:spcAft>
                        <a:buFont typeface="Wingdings" panose="05000000000000000000" pitchFamily="2" charset="2"/>
                        <a:buChar char=""/>
                      </a:pPr>
                      <a:r>
                        <a:rPr lang="en-US" sz="1600" b="1">
                          <a:effectLst/>
                          <a:latin typeface="Times New Roman" panose="02020603050405020304" pitchFamily="18" charset="0"/>
                          <a:cs typeface="Times New Roman" panose="02020603050405020304" pitchFamily="18" charset="0"/>
                        </a:rPr>
                        <a:t>Possible shifts in food choices and patterns</a:t>
                      </a:r>
                    </a:p>
                    <a:p>
                      <a:pPr marL="342900" marR="0" lvl="0" indent="-342900" algn="just">
                        <a:lnSpc>
                          <a:spcPct val="150000"/>
                        </a:lnSpc>
                        <a:spcBef>
                          <a:spcPts val="0"/>
                        </a:spcBef>
                        <a:spcAft>
                          <a:spcPts val="0"/>
                        </a:spcAft>
                        <a:buFont typeface="Wingdings" panose="05000000000000000000" pitchFamily="2" charset="2"/>
                        <a:buChar char=""/>
                      </a:pPr>
                      <a:r>
                        <a:rPr lang="en-US" sz="1600" b="1">
                          <a:effectLst/>
                          <a:latin typeface="Times New Roman" panose="02020603050405020304" pitchFamily="18" charset="0"/>
                          <a:cs typeface="Times New Roman" panose="02020603050405020304" pitchFamily="18" charset="0"/>
                        </a:rPr>
                        <a:t>Financial downturns that might have an effect on discretionary spending</a:t>
                      </a:r>
                      <a:endParaRPr lang="en-US" sz="16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bl>
          </a:graphicData>
        </a:graphic>
      </p:graphicFrame>
      <p:sp>
        <p:nvSpPr>
          <p:cNvPr id="3" name="TextBox 2">
            <a:extLst>
              <a:ext uri="{FF2B5EF4-FFF2-40B4-BE49-F238E27FC236}">
                <a16:creationId xmlns:a16="http://schemas.microsoft.com/office/drawing/2014/main" id="{194C21DA-EFB6-15CE-034A-83EE4AF7872F}"/>
              </a:ext>
            </a:extLst>
          </p:cNvPr>
          <p:cNvSpPr txBox="1"/>
          <p:nvPr/>
        </p:nvSpPr>
        <p:spPr>
          <a:xfrm>
            <a:off x="835525" y="5948946"/>
            <a:ext cx="11831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Salma</a:t>
            </a:r>
            <a:endParaRPr lang="en-GB"/>
          </a:p>
        </p:txBody>
      </p:sp>
    </p:spTree>
    <p:extLst>
      <p:ext uri="{BB962C8B-B14F-4D97-AF65-F5344CB8AC3E}">
        <p14:creationId xmlns:p14="http://schemas.microsoft.com/office/powerpoint/2010/main" val="30743857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3">
              <a:lumMod val="40000"/>
              <a:lumOff val="60000"/>
            </a:schemeClr>
          </a:solidFill>
          <a:ln>
            <a:solidFill>
              <a:schemeClr val="tx1"/>
            </a:solidFill>
          </a:ln>
        </p:spPr>
        <p:txBody>
          <a:bodyPr/>
          <a:lstStyle/>
          <a:p>
            <a:pPr algn="ctr"/>
            <a:r>
              <a:rPr lang="en-US" b="1">
                <a:latin typeface="Times New Roman" panose="02020603050405020304" pitchFamily="18" charset="0"/>
                <a:cs typeface="Times New Roman" panose="02020603050405020304" pitchFamily="18" charset="0"/>
              </a:rPr>
              <a:t>Current external environment </a:t>
            </a:r>
            <a:endParaRPr lang="en-US">
              <a:latin typeface="Times New Roman" panose="02020603050405020304" pitchFamily="18" charset="0"/>
              <a:cs typeface="Times New Roman" panose="02020603050405020304" pitchFamily="18"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77688545"/>
              </p:ext>
            </p:extLst>
          </p:nvPr>
        </p:nvGraphicFramePr>
        <p:xfrm>
          <a:off x="2144735" y="1870636"/>
          <a:ext cx="8213915" cy="4150172"/>
        </p:xfrm>
        <a:graphic>
          <a:graphicData uri="http://schemas.openxmlformats.org/drawingml/2006/table">
            <a:tbl>
              <a:tblPr firstRow="1" firstCol="1" bandRow="1">
                <a:tableStyleId>{F5AB1C69-6EDB-4FF4-983F-18BD219EF322}</a:tableStyleId>
              </a:tblPr>
              <a:tblGrid>
                <a:gridCol w="2051283">
                  <a:extLst>
                    <a:ext uri="{9D8B030D-6E8A-4147-A177-3AD203B41FA5}">
                      <a16:colId xmlns:a16="http://schemas.microsoft.com/office/drawing/2014/main" val="20000"/>
                    </a:ext>
                  </a:extLst>
                </a:gridCol>
                <a:gridCol w="6162632">
                  <a:extLst>
                    <a:ext uri="{9D8B030D-6E8A-4147-A177-3AD203B41FA5}">
                      <a16:colId xmlns:a16="http://schemas.microsoft.com/office/drawing/2014/main" val="20001"/>
                    </a:ext>
                  </a:extLst>
                </a:gridCol>
              </a:tblGrid>
              <a:tr h="383974">
                <a:tc gridSpan="2">
                  <a:txBody>
                    <a:bodyPr/>
                    <a:lstStyle/>
                    <a:p>
                      <a:pPr marL="0" marR="0" algn="ctr">
                        <a:lnSpc>
                          <a:spcPct val="150000"/>
                        </a:lnSpc>
                        <a:spcBef>
                          <a:spcPts val="0"/>
                        </a:spcBef>
                        <a:spcAft>
                          <a:spcPts val="0"/>
                        </a:spcAft>
                      </a:pPr>
                      <a:r>
                        <a:rPr lang="en-US" sz="1800">
                          <a:solidFill>
                            <a:schemeClr val="tx1"/>
                          </a:solidFill>
                          <a:effectLst/>
                          <a:latin typeface="Times New Roman" panose="02020603050405020304" pitchFamily="18" charset="0"/>
                          <a:cs typeface="Times New Roman" panose="02020603050405020304" pitchFamily="18" charset="0"/>
                        </a:rPr>
                        <a:t>PESTEL analysis</a:t>
                      </a:r>
                      <a:endParaRPr lang="en-US" sz="18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hMerge="1">
                  <a:txBody>
                    <a:bodyPr/>
                    <a:lstStyle/>
                    <a:p>
                      <a:endParaRPr lang="en-US"/>
                    </a:p>
                  </a:txBody>
                  <a:tcPr/>
                </a:tc>
                <a:extLst>
                  <a:ext uri="{0D108BD9-81ED-4DB2-BD59-A6C34878D82A}">
                    <a16:rowId xmlns:a16="http://schemas.microsoft.com/office/drawing/2014/main" val="10000"/>
                  </a:ext>
                </a:extLst>
              </a:tr>
              <a:tr h="322435">
                <a:tc>
                  <a:txBody>
                    <a:bodyPr/>
                    <a:lstStyle/>
                    <a:p>
                      <a:pPr marL="0" marR="0" algn="ctr">
                        <a:lnSpc>
                          <a:spcPct val="150000"/>
                        </a:lnSpc>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Political</a:t>
                      </a:r>
                      <a:endParaRPr lang="en-US"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Food security and labelling regulations</a:t>
                      </a:r>
                      <a:endParaRPr lang="en-US"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1"/>
                  </a:ext>
                </a:extLst>
              </a:tr>
              <a:tr h="688753">
                <a:tc>
                  <a:txBody>
                    <a:bodyPr/>
                    <a:lstStyle/>
                    <a:p>
                      <a:pPr marL="0" marR="0" algn="ctr">
                        <a:lnSpc>
                          <a:spcPct val="150000"/>
                        </a:lnSpc>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Economic</a:t>
                      </a:r>
                      <a:endParaRPr lang="en-US"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Economic downturns may affect consumer expenditures on upscale goods.</a:t>
                      </a:r>
                      <a:endParaRPr lang="en-US"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2"/>
                  </a:ext>
                </a:extLst>
              </a:tr>
              <a:tr h="1421387">
                <a:tc>
                  <a:txBody>
                    <a:bodyPr/>
                    <a:lstStyle/>
                    <a:p>
                      <a:pPr marL="0" marR="0" algn="ctr">
                        <a:lnSpc>
                          <a:spcPct val="150000"/>
                        </a:lnSpc>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Sociocultural</a:t>
                      </a:r>
                      <a:endParaRPr lang="en-US"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Rising demand for desserts that have dietary restrictions and are personalized (Roberts, 2021).</a:t>
                      </a:r>
                    </a:p>
                    <a:p>
                      <a:pPr marL="0" marR="0" algn="just">
                        <a:lnSpc>
                          <a:spcPct val="150000"/>
                        </a:lnSpc>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Sales of customary cupcakes and cakes may be impacted by the trend toward eating healthy.</a:t>
                      </a:r>
                      <a:endParaRPr lang="en-US"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3"/>
                  </a:ext>
                </a:extLst>
              </a:tr>
              <a:tr h="322435">
                <a:tc>
                  <a:txBody>
                    <a:bodyPr/>
                    <a:lstStyle/>
                    <a:p>
                      <a:pPr marL="0" marR="0" algn="ctr">
                        <a:lnSpc>
                          <a:spcPct val="150000"/>
                        </a:lnSpc>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Technological</a:t>
                      </a:r>
                      <a:endParaRPr lang="en-US"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Possibility of online deliveries and sales.</a:t>
                      </a:r>
                      <a:endParaRPr lang="en-US"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4"/>
                  </a:ext>
                </a:extLst>
              </a:tr>
              <a:tr h="688753">
                <a:tc>
                  <a:txBody>
                    <a:bodyPr/>
                    <a:lstStyle/>
                    <a:p>
                      <a:pPr marL="0" marR="0" algn="ctr">
                        <a:lnSpc>
                          <a:spcPct val="150000"/>
                        </a:lnSpc>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Environmental</a:t>
                      </a:r>
                      <a:endParaRPr lang="en-US"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Growing understanding of the effects of food manufacturing and packing on the environment.</a:t>
                      </a:r>
                      <a:endParaRPr lang="en-US"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5"/>
                  </a:ext>
                </a:extLst>
              </a:tr>
              <a:tr h="322435">
                <a:tc>
                  <a:txBody>
                    <a:bodyPr/>
                    <a:lstStyle/>
                    <a:p>
                      <a:pPr marL="0" marR="0" algn="ctr">
                        <a:lnSpc>
                          <a:spcPct val="150000"/>
                        </a:lnSpc>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Legal</a:t>
                      </a:r>
                      <a:endParaRPr lang="en-US"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0" marR="0" algn="just">
                        <a:lnSpc>
                          <a:spcPct val="150000"/>
                        </a:lnSpc>
                        <a:spcBef>
                          <a:spcPts val="0"/>
                        </a:spcBef>
                        <a:spcAft>
                          <a:spcPts val="0"/>
                        </a:spcAft>
                      </a:pPr>
                      <a:r>
                        <a:rPr lang="en-US" sz="1600">
                          <a:solidFill>
                            <a:schemeClr val="tx1"/>
                          </a:solidFill>
                          <a:effectLst/>
                          <a:latin typeface="Times New Roman" panose="02020603050405020304" pitchFamily="18" charset="0"/>
                          <a:cs typeface="Times New Roman" panose="02020603050405020304" pitchFamily="18" charset="0"/>
                        </a:rPr>
                        <a:t>Regulations for labelling and food safety. </a:t>
                      </a:r>
                      <a:endParaRPr lang="en-US" sz="160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06"/>
                  </a:ext>
                </a:extLst>
              </a:tr>
            </a:tbl>
          </a:graphicData>
        </a:graphic>
      </p:graphicFrame>
      <p:sp>
        <p:nvSpPr>
          <p:cNvPr id="3" name="TextBox 2">
            <a:extLst>
              <a:ext uri="{FF2B5EF4-FFF2-40B4-BE49-F238E27FC236}">
                <a16:creationId xmlns:a16="http://schemas.microsoft.com/office/drawing/2014/main" id="{51F6F774-EC38-4F44-FD94-508130499430}"/>
              </a:ext>
            </a:extLst>
          </p:cNvPr>
          <p:cNvSpPr txBox="1"/>
          <p:nvPr/>
        </p:nvSpPr>
        <p:spPr>
          <a:xfrm>
            <a:off x="835525" y="5915526"/>
            <a:ext cx="12298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Tabasum</a:t>
            </a:r>
            <a:endParaRPr lang="en-GB"/>
          </a:p>
        </p:txBody>
      </p:sp>
    </p:spTree>
    <p:extLst>
      <p:ext uri="{BB962C8B-B14F-4D97-AF65-F5344CB8AC3E}">
        <p14:creationId xmlns:p14="http://schemas.microsoft.com/office/powerpoint/2010/main" val="21963071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3">
              <a:lumMod val="40000"/>
              <a:lumOff val="60000"/>
            </a:schemeClr>
          </a:solidFill>
          <a:ln>
            <a:solidFill>
              <a:schemeClr val="tx1"/>
            </a:solidFill>
          </a:ln>
        </p:spPr>
        <p:txBody>
          <a:bodyPr/>
          <a:lstStyle/>
          <a:p>
            <a:pPr algn="ctr"/>
            <a:r>
              <a:rPr lang="en-US" b="1">
                <a:latin typeface="Times New Roman" panose="02020603050405020304" pitchFamily="18" charset="0"/>
                <a:cs typeface="Times New Roman" panose="02020603050405020304" pitchFamily="18" charset="0"/>
              </a:rPr>
              <a:t>Key marketing factors</a:t>
            </a:r>
          </a:p>
        </p:txBody>
      </p:sp>
      <p:sp>
        <p:nvSpPr>
          <p:cNvPr id="3" name="Content Placeholder 2"/>
          <p:cNvSpPr>
            <a:spLocks noGrp="1"/>
          </p:cNvSpPr>
          <p:nvPr>
            <p:ph idx="1"/>
          </p:nvPr>
        </p:nvSpPr>
        <p:spPr>
          <a:solidFill>
            <a:schemeClr val="accent4">
              <a:lumMod val="20000"/>
              <a:lumOff val="80000"/>
            </a:schemeClr>
          </a:solidFill>
        </p:spPr>
        <p:txBody>
          <a:bodyPr>
            <a:normAutofit fontScale="77500" lnSpcReduction="20000"/>
          </a:bodyPr>
          <a:lstStyle/>
          <a:p>
            <a:pPr marL="0" indent="0" algn="just">
              <a:buNone/>
            </a:pPr>
            <a:r>
              <a:rPr lang="en-US" b="1">
                <a:latin typeface="Times New Roman" panose="02020603050405020304" pitchFamily="18" charset="0"/>
                <a:cs typeface="Times New Roman" panose="02020603050405020304" pitchFamily="18" charset="0"/>
              </a:rPr>
              <a:t>Product:</a:t>
            </a:r>
          </a:p>
          <a:p>
            <a:pPr lvl="0" algn="just"/>
            <a:r>
              <a:rPr lang="en-US" b="1">
                <a:latin typeface="Times New Roman" panose="02020603050405020304" pitchFamily="18" charset="0"/>
                <a:cs typeface="Times New Roman" panose="02020603050405020304" pitchFamily="18" charset="0"/>
              </a:rPr>
              <a:t>High-quality cakes and cupcakes with wonderful aesthetics.</a:t>
            </a:r>
          </a:p>
          <a:p>
            <a:pPr lvl="0" algn="just"/>
            <a:r>
              <a:rPr lang="en-US" b="1">
                <a:latin typeface="Times New Roman" panose="02020603050405020304" pitchFamily="18" charset="0"/>
                <a:cs typeface="Times New Roman" panose="02020603050405020304" pitchFamily="18" charset="0"/>
              </a:rPr>
              <a:t>the capacity to accommodate a variety of dietary needs(</a:t>
            </a:r>
            <a:r>
              <a:rPr lang="en-US" b="1" err="1">
                <a:latin typeface="Times New Roman" panose="02020603050405020304" pitchFamily="18" charset="0"/>
                <a:cs typeface="Times New Roman" panose="02020603050405020304" pitchFamily="18" charset="0"/>
              </a:rPr>
              <a:t>Mizik</a:t>
            </a:r>
            <a:r>
              <a:rPr lang="en-US" b="1">
                <a:latin typeface="Times New Roman" panose="02020603050405020304" pitchFamily="18" charset="0"/>
                <a:cs typeface="Times New Roman" panose="02020603050405020304" pitchFamily="18" charset="0"/>
              </a:rPr>
              <a:t> &amp; </a:t>
            </a:r>
            <a:r>
              <a:rPr lang="en-US" b="1" err="1">
                <a:latin typeface="Times New Roman" panose="02020603050405020304" pitchFamily="18" charset="0"/>
                <a:cs typeface="Times New Roman" panose="02020603050405020304" pitchFamily="18" charset="0"/>
              </a:rPr>
              <a:t>Hanssens</a:t>
            </a:r>
            <a:r>
              <a:rPr lang="en-US" b="1">
                <a:latin typeface="Times New Roman" panose="02020603050405020304" pitchFamily="18" charset="0"/>
                <a:cs typeface="Times New Roman" panose="02020603050405020304" pitchFamily="18" charset="0"/>
              </a:rPr>
              <a:t>, 2019).</a:t>
            </a:r>
          </a:p>
          <a:p>
            <a:pPr marL="0" indent="0" algn="just">
              <a:buNone/>
            </a:pPr>
            <a:r>
              <a:rPr lang="en-US" b="1">
                <a:latin typeface="Times New Roman" panose="02020603050405020304" pitchFamily="18" charset="0"/>
                <a:cs typeface="Times New Roman" panose="02020603050405020304" pitchFamily="18" charset="0"/>
              </a:rPr>
              <a:t>Price:</a:t>
            </a:r>
          </a:p>
          <a:p>
            <a:pPr lvl="0" algn="just"/>
            <a:r>
              <a:rPr lang="en-US" b="1">
                <a:latin typeface="Times New Roman" panose="02020603050405020304" pitchFamily="18" charset="0"/>
                <a:cs typeface="Times New Roman" panose="02020603050405020304" pitchFamily="18" charset="0"/>
              </a:rPr>
              <a:t>Best price that takes into account the standard of the materials and degree of personalization</a:t>
            </a:r>
          </a:p>
          <a:p>
            <a:pPr marL="0" indent="0" algn="just">
              <a:buNone/>
            </a:pPr>
            <a:r>
              <a:rPr lang="en-US" b="1">
                <a:latin typeface="Times New Roman" panose="02020603050405020304" pitchFamily="18" charset="0"/>
                <a:cs typeface="Times New Roman" panose="02020603050405020304" pitchFamily="18" charset="0"/>
              </a:rPr>
              <a:t>Place:</a:t>
            </a:r>
          </a:p>
          <a:p>
            <a:pPr lvl="0" algn="just"/>
            <a:r>
              <a:rPr lang="en-US" b="1">
                <a:latin typeface="Times New Roman" panose="02020603050405020304" pitchFamily="18" charset="0"/>
                <a:cs typeface="Times New Roman" panose="02020603050405020304" pitchFamily="18" charset="0"/>
              </a:rPr>
              <a:t>Possibility of digital shopping and shipping from a central London location</a:t>
            </a:r>
          </a:p>
          <a:p>
            <a:pPr marL="0" indent="0" algn="just">
              <a:buNone/>
            </a:pPr>
            <a:r>
              <a:rPr lang="en-US" b="1">
                <a:latin typeface="Times New Roman" panose="02020603050405020304" pitchFamily="18" charset="0"/>
                <a:cs typeface="Times New Roman" panose="02020603050405020304" pitchFamily="18" charset="0"/>
              </a:rPr>
              <a:t>Promotion:</a:t>
            </a:r>
          </a:p>
          <a:p>
            <a:pPr lvl="0" algn="just"/>
            <a:r>
              <a:rPr lang="en-US" b="1">
                <a:latin typeface="Times New Roman" panose="02020603050405020304" pitchFamily="18" charset="0"/>
                <a:cs typeface="Times New Roman" panose="02020603050405020304" pitchFamily="18" charset="0"/>
              </a:rPr>
              <a:t>multi-channel strategy incorporating email marketing, social networking sites, and word-of-mouth recommendations (Monika, 2014). </a:t>
            </a:r>
          </a:p>
          <a:p>
            <a:pPr lvl="0" algn="just"/>
            <a:r>
              <a:rPr lang="en-US" b="1">
                <a:latin typeface="Times New Roman" panose="02020603050405020304" pitchFamily="18" charset="0"/>
                <a:cs typeface="Times New Roman" panose="02020603050405020304" pitchFamily="18" charset="0"/>
              </a:rPr>
              <a:t>incentives and discounts that promote client loyalty and customer retention</a:t>
            </a:r>
          </a:p>
          <a:p>
            <a:pPr marL="0" indent="0" algn="just">
              <a:buNone/>
            </a:pPr>
            <a:endParaRPr lang="en-US" b="1">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E315B112-56C3-B39B-F2F2-396FEDA07569}"/>
              </a:ext>
            </a:extLst>
          </p:cNvPr>
          <p:cNvSpPr txBox="1"/>
          <p:nvPr/>
        </p:nvSpPr>
        <p:spPr>
          <a:xfrm>
            <a:off x="761999" y="6176210"/>
            <a:ext cx="1684421" cy="3810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Shanaz</a:t>
            </a:r>
            <a:endParaRPr lang="en-GB"/>
          </a:p>
        </p:txBody>
      </p:sp>
    </p:spTree>
    <p:extLst>
      <p:ext uri="{BB962C8B-B14F-4D97-AF65-F5344CB8AC3E}">
        <p14:creationId xmlns:p14="http://schemas.microsoft.com/office/powerpoint/2010/main" val="1219805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3">
              <a:lumMod val="40000"/>
              <a:lumOff val="60000"/>
            </a:schemeClr>
          </a:solidFill>
          <a:ln>
            <a:solidFill>
              <a:schemeClr val="tx1"/>
            </a:solidFill>
          </a:ln>
        </p:spPr>
        <p:txBody>
          <a:bodyPr/>
          <a:lstStyle/>
          <a:p>
            <a:pPr algn="ctr"/>
            <a:r>
              <a:rPr lang="en-US" b="1">
                <a:latin typeface="Times New Roman" panose="02020603050405020304" pitchFamily="18" charset="0"/>
                <a:cs typeface="Times New Roman" panose="02020603050405020304" pitchFamily="18" charset="0"/>
              </a:rPr>
              <a:t>Cash Flow Forecast</a:t>
            </a:r>
          </a:p>
        </p:txBody>
      </p:sp>
      <p:pic>
        <p:nvPicPr>
          <p:cNvPr id="6" name="Picture 6" descr="Table&#10;&#10;Description automatically generated">
            <a:extLst>
              <a:ext uri="{FF2B5EF4-FFF2-40B4-BE49-F238E27FC236}">
                <a16:creationId xmlns:a16="http://schemas.microsoft.com/office/drawing/2014/main" id="{75AAA188-224E-A6B6-86EF-DB78A51FC979}"/>
              </a:ext>
            </a:extLst>
          </p:cNvPr>
          <p:cNvPicPr>
            <a:picLocks noGrp="1" noChangeAspect="1"/>
          </p:cNvPicPr>
          <p:nvPr>
            <p:ph idx="1"/>
          </p:nvPr>
        </p:nvPicPr>
        <p:blipFill>
          <a:blip r:embed="rId2"/>
          <a:stretch>
            <a:fillRect/>
          </a:stretch>
        </p:blipFill>
        <p:spPr>
          <a:xfrm>
            <a:off x="976907" y="2052888"/>
            <a:ext cx="3741134" cy="4351338"/>
          </a:xfrm>
        </p:spPr>
      </p:pic>
      <p:pic>
        <p:nvPicPr>
          <p:cNvPr id="7" name="Picture 7" descr="A picture containing chart&#10;&#10;Description automatically generated">
            <a:extLst>
              <a:ext uri="{FF2B5EF4-FFF2-40B4-BE49-F238E27FC236}">
                <a16:creationId xmlns:a16="http://schemas.microsoft.com/office/drawing/2014/main" id="{186452A4-48DA-CC98-3AF6-4C21FD953890}"/>
              </a:ext>
            </a:extLst>
          </p:cNvPr>
          <p:cNvPicPr>
            <a:picLocks noChangeAspect="1"/>
          </p:cNvPicPr>
          <p:nvPr/>
        </p:nvPicPr>
        <p:blipFill>
          <a:blip r:embed="rId3"/>
          <a:stretch>
            <a:fillRect/>
          </a:stretch>
        </p:blipFill>
        <p:spPr>
          <a:xfrm>
            <a:off x="5071979" y="2058617"/>
            <a:ext cx="3906252" cy="4344975"/>
          </a:xfrm>
          <a:prstGeom prst="rect">
            <a:avLst/>
          </a:prstGeom>
        </p:spPr>
      </p:pic>
      <p:sp>
        <p:nvSpPr>
          <p:cNvPr id="8" name="TextBox 7">
            <a:extLst>
              <a:ext uri="{FF2B5EF4-FFF2-40B4-BE49-F238E27FC236}">
                <a16:creationId xmlns:a16="http://schemas.microsoft.com/office/drawing/2014/main" id="{BA8CC021-8CCE-EA44-A8E2-0CA6C6E4EE30}"/>
              </a:ext>
            </a:extLst>
          </p:cNvPr>
          <p:cNvSpPr txBox="1"/>
          <p:nvPr/>
        </p:nvSpPr>
        <p:spPr>
          <a:xfrm>
            <a:off x="9184105" y="2185736"/>
            <a:ext cx="2165684"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We found as a group after doing the financial forecast to break even we need to sell 2348 cupcakes a year, which means we need to sell 195.6 a month. </a:t>
            </a:r>
            <a:endParaRPr lang="en-GB">
              <a:ea typeface="+mn-lt"/>
              <a:cs typeface="+mn-lt"/>
            </a:endParaRPr>
          </a:p>
        </p:txBody>
      </p:sp>
      <p:sp>
        <p:nvSpPr>
          <p:cNvPr id="9" name="TextBox 8">
            <a:extLst>
              <a:ext uri="{FF2B5EF4-FFF2-40B4-BE49-F238E27FC236}">
                <a16:creationId xmlns:a16="http://schemas.microsoft.com/office/drawing/2014/main" id="{0F3B4C2B-06A2-FB0F-7E1E-407CF0D15B44}"/>
              </a:ext>
            </a:extLst>
          </p:cNvPr>
          <p:cNvSpPr txBox="1"/>
          <p:nvPr/>
        </p:nvSpPr>
        <p:spPr>
          <a:xfrm>
            <a:off x="10434051" y="5915525"/>
            <a:ext cx="76868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Salma </a:t>
            </a:r>
            <a:endParaRPr lang="en-GB"/>
          </a:p>
        </p:txBody>
      </p:sp>
    </p:spTree>
    <p:extLst>
      <p:ext uri="{BB962C8B-B14F-4D97-AF65-F5344CB8AC3E}">
        <p14:creationId xmlns:p14="http://schemas.microsoft.com/office/powerpoint/2010/main" val="41545196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3">
              <a:lumMod val="40000"/>
              <a:lumOff val="60000"/>
            </a:schemeClr>
          </a:solidFill>
          <a:ln>
            <a:solidFill>
              <a:schemeClr val="tx1"/>
            </a:solidFill>
          </a:ln>
        </p:spPr>
        <p:txBody>
          <a:bodyPr/>
          <a:lstStyle/>
          <a:p>
            <a:pPr algn="ctr"/>
            <a:r>
              <a:rPr lang="en-US" b="1">
                <a:latin typeface="Times New Roman" panose="02020603050405020304" pitchFamily="18" charset="0"/>
                <a:cs typeface="Times New Roman" panose="02020603050405020304" pitchFamily="18" charset="0"/>
              </a:rPr>
              <a:t>Conclusion</a:t>
            </a:r>
          </a:p>
        </p:txBody>
      </p:sp>
      <p:sp>
        <p:nvSpPr>
          <p:cNvPr id="3" name="Content Placeholder 2"/>
          <p:cNvSpPr>
            <a:spLocks noGrp="1"/>
          </p:cNvSpPr>
          <p:nvPr>
            <p:ph idx="1"/>
          </p:nvPr>
        </p:nvSpPr>
        <p:spPr>
          <a:solidFill>
            <a:schemeClr val="accent4">
              <a:lumMod val="20000"/>
              <a:lumOff val="80000"/>
            </a:schemeClr>
          </a:solidFill>
        </p:spPr>
        <p:txBody>
          <a:bodyPr>
            <a:normAutofit/>
          </a:bodyPr>
          <a:lstStyle/>
          <a:p>
            <a:pPr marL="0" indent="0" algn="just">
              <a:lnSpc>
                <a:spcPct val="150000"/>
              </a:lnSpc>
              <a:buNone/>
            </a:pPr>
            <a:r>
              <a:rPr lang="en-US" sz="2000" b="1">
                <a:latin typeface="Times New Roman" panose="02020603050405020304" pitchFamily="18" charset="0"/>
                <a:cs typeface="Times New Roman" panose="02020603050405020304" pitchFamily="18" charset="0"/>
              </a:rPr>
              <a:t>In essence, Cupcake Bakeoff offers a solid business concept with distinctive selling factors that accommodate a variety of dietary needs (</a:t>
            </a:r>
            <a:r>
              <a:rPr lang="en-US" sz="2000" b="1" err="1">
                <a:latin typeface="Times New Roman" panose="02020603050405020304" pitchFamily="18" charset="0"/>
                <a:cs typeface="Times New Roman" panose="02020603050405020304" pitchFamily="18" charset="0"/>
              </a:rPr>
              <a:t>Linta</a:t>
            </a:r>
            <a:r>
              <a:rPr lang="en-US" sz="2000" b="1">
                <a:latin typeface="Times New Roman" panose="02020603050405020304" pitchFamily="18" charset="0"/>
                <a:cs typeface="Times New Roman" panose="02020603050405020304" pitchFamily="18" charset="0"/>
              </a:rPr>
              <a:t>, 2023). Facing significant competition in the London market, the business remains out because of its individualized and aesthetically pleasing cakes and cupcakes as well as its multi-channel marketing strategy. Cupcake Bakeoff can succeed in the market by staying vigilant about market developments and consumer relations.</a:t>
            </a:r>
          </a:p>
          <a:p>
            <a:pPr marL="0" indent="0" algn="just">
              <a:lnSpc>
                <a:spcPct val="150000"/>
              </a:lnSpc>
              <a:buNone/>
            </a:pPr>
            <a:endParaRPr lang="en-US" sz="2400" b="1"/>
          </a:p>
        </p:txBody>
      </p:sp>
      <p:pic>
        <p:nvPicPr>
          <p:cNvPr id="5" name="Picture 4"/>
          <p:cNvPicPr>
            <a:picLocks noChangeAspect="1"/>
          </p:cNvPicPr>
          <p:nvPr/>
        </p:nvPicPr>
        <p:blipFill>
          <a:blip r:embed="rId3"/>
          <a:stretch>
            <a:fillRect/>
          </a:stretch>
        </p:blipFill>
        <p:spPr>
          <a:xfrm>
            <a:off x="5257942" y="4329103"/>
            <a:ext cx="2780589" cy="1847860"/>
          </a:xfrm>
          <a:prstGeom prst="rect">
            <a:avLst/>
          </a:prstGeom>
        </p:spPr>
      </p:pic>
      <p:sp>
        <p:nvSpPr>
          <p:cNvPr id="4" name="TextBox 3">
            <a:extLst>
              <a:ext uri="{FF2B5EF4-FFF2-40B4-BE49-F238E27FC236}">
                <a16:creationId xmlns:a16="http://schemas.microsoft.com/office/drawing/2014/main" id="{458C4CF0-BB99-F1F7-3B9E-469B7652269F}"/>
              </a:ext>
            </a:extLst>
          </p:cNvPr>
          <p:cNvSpPr txBox="1"/>
          <p:nvPr/>
        </p:nvSpPr>
        <p:spPr>
          <a:xfrm>
            <a:off x="842210" y="5801893"/>
            <a:ext cx="11897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cs typeface="Calibri"/>
              </a:rPr>
              <a:t>Asma</a:t>
            </a:r>
            <a:endParaRPr lang="en-GB"/>
          </a:p>
        </p:txBody>
      </p:sp>
    </p:spTree>
    <p:extLst>
      <p:ext uri="{BB962C8B-B14F-4D97-AF65-F5344CB8AC3E}">
        <p14:creationId xmlns:p14="http://schemas.microsoft.com/office/powerpoint/2010/main" val="23302350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3">
              <a:lumMod val="40000"/>
              <a:lumOff val="60000"/>
            </a:schemeClr>
          </a:solidFill>
          <a:ln>
            <a:solidFill>
              <a:schemeClr val="tx1"/>
            </a:solidFill>
          </a:ln>
        </p:spPr>
        <p:txBody>
          <a:bodyPr/>
          <a:lstStyle/>
          <a:p>
            <a:pPr algn="ctr"/>
            <a:r>
              <a:rPr lang="en-US" b="1">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a:solidFill>
            <a:schemeClr val="accent4">
              <a:lumMod val="20000"/>
              <a:lumOff val="80000"/>
            </a:schemeClr>
          </a:solidFill>
        </p:spPr>
        <p:txBody>
          <a:bodyPr>
            <a:normAutofit fontScale="62500" lnSpcReduction="20000"/>
          </a:bodyPr>
          <a:lstStyle/>
          <a:p>
            <a:pPr algn="just"/>
            <a:r>
              <a:rPr lang="en-US" b="1" err="1">
                <a:latin typeface="Times New Roman" panose="02020603050405020304" pitchFamily="18" charset="0"/>
                <a:cs typeface="Times New Roman" panose="02020603050405020304" pitchFamily="18" charset="0"/>
              </a:rPr>
              <a:t>Blokdyk</a:t>
            </a:r>
            <a:r>
              <a:rPr lang="en-US" b="1">
                <a:latin typeface="Times New Roman" panose="02020603050405020304" pitchFamily="18" charset="0"/>
                <a:cs typeface="Times New Roman" panose="02020603050405020304" pitchFamily="18" charset="0"/>
              </a:rPr>
              <a:t>, G. 2018 </a:t>
            </a:r>
            <a:r>
              <a:rPr lang="en-US" b="1" i="1">
                <a:latin typeface="Times New Roman" panose="02020603050405020304" pitchFamily="18" charset="0"/>
                <a:cs typeface="Times New Roman" panose="02020603050405020304" pitchFamily="18" charset="0"/>
              </a:rPr>
              <a:t>SWOT analysis: A clear and concise reference</a:t>
            </a:r>
            <a:r>
              <a:rPr lang="en-US" b="1">
                <a:latin typeface="Times New Roman" panose="02020603050405020304" pitchFamily="18" charset="0"/>
                <a:cs typeface="Times New Roman" panose="02020603050405020304" pitchFamily="18" charset="0"/>
              </a:rPr>
              <a:t>. </a:t>
            </a:r>
            <a:r>
              <a:rPr lang="en-US" b="1" err="1">
                <a:latin typeface="Times New Roman" panose="02020603050405020304" pitchFamily="18" charset="0"/>
                <a:cs typeface="Times New Roman" panose="02020603050405020304" pitchFamily="18" charset="0"/>
              </a:rPr>
              <a:t>Brendale</a:t>
            </a:r>
            <a:r>
              <a:rPr lang="en-US" b="1">
                <a:latin typeface="Times New Roman" panose="02020603050405020304" pitchFamily="18" charset="0"/>
                <a:cs typeface="Times New Roman" panose="02020603050405020304" pitchFamily="18" charset="0"/>
              </a:rPr>
              <a:t>, Australia: The Art of Service. </a:t>
            </a:r>
          </a:p>
          <a:p>
            <a:pPr algn="just"/>
            <a:r>
              <a:rPr lang="en-US" b="1">
                <a:latin typeface="Times New Roman" panose="02020603050405020304" pitchFamily="18" charset="0"/>
                <a:cs typeface="Times New Roman" panose="02020603050405020304" pitchFamily="18" charset="0"/>
              </a:rPr>
              <a:t>Burrow, J., </a:t>
            </a:r>
            <a:r>
              <a:rPr lang="en-US" b="1" err="1">
                <a:latin typeface="Times New Roman" panose="02020603050405020304" pitchFamily="18" charset="0"/>
                <a:cs typeface="Times New Roman" panose="02020603050405020304" pitchFamily="18" charset="0"/>
              </a:rPr>
              <a:t>Kleindl</a:t>
            </a:r>
            <a:r>
              <a:rPr lang="en-US" b="1">
                <a:latin typeface="Times New Roman" panose="02020603050405020304" pitchFamily="18" charset="0"/>
                <a:cs typeface="Times New Roman" panose="02020603050405020304" pitchFamily="18" charset="0"/>
              </a:rPr>
              <a:t>, B.A. and Becraft, M.B. 2017 </a:t>
            </a:r>
            <a:r>
              <a:rPr lang="en-US" b="1" i="1">
                <a:latin typeface="Times New Roman" panose="02020603050405020304" pitchFamily="18" charset="0"/>
                <a:cs typeface="Times New Roman" panose="02020603050405020304" pitchFamily="18" charset="0"/>
              </a:rPr>
              <a:t>Business management</a:t>
            </a:r>
            <a:r>
              <a:rPr lang="en-US" b="1">
                <a:latin typeface="Times New Roman" panose="02020603050405020304" pitchFamily="18" charset="0"/>
                <a:cs typeface="Times New Roman" panose="02020603050405020304" pitchFamily="18" charset="0"/>
              </a:rPr>
              <a:t>. Boston, MA: $$b </a:t>
            </a:r>
            <a:r>
              <a:rPr lang="en-US" b="1" err="1">
                <a:latin typeface="Times New Roman" panose="02020603050405020304" pitchFamily="18" charset="0"/>
                <a:cs typeface="Times New Roman" panose="02020603050405020304" pitchFamily="18" charset="0"/>
              </a:rPr>
              <a:t>Cengage</a:t>
            </a:r>
            <a:r>
              <a:rPr lang="en-US" b="1">
                <a:latin typeface="Times New Roman" panose="02020603050405020304" pitchFamily="18" charset="0"/>
                <a:cs typeface="Times New Roman" panose="02020603050405020304" pitchFamily="18" charset="0"/>
              </a:rPr>
              <a:t> Learning, $$c 2016, ©2017.: South-Western </a:t>
            </a:r>
            <a:r>
              <a:rPr lang="en-US" b="1" err="1">
                <a:latin typeface="Times New Roman" panose="02020603050405020304" pitchFamily="18" charset="0"/>
                <a:cs typeface="Times New Roman" panose="02020603050405020304" pitchFamily="18" charset="0"/>
              </a:rPr>
              <a:t>Cengage</a:t>
            </a:r>
            <a:r>
              <a:rPr lang="en-US" b="1">
                <a:latin typeface="Times New Roman" panose="02020603050405020304" pitchFamily="18" charset="0"/>
                <a:cs typeface="Times New Roman" panose="02020603050405020304" pitchFamily="18" charset="0"/>
              </a:rPr>
              <a:t> Learning. </a:t>
            </a:r>
          </a:p>
          <a:p>
            <a:pPr algn="just"/>
            <a:r>
              <a:rPr lang="en-US" b="1" err="1">
                <a:latin typeface="Times New Roman" panose="02020603050405020304" pitchFamily="18" charset="0"/>
                <a:cs typeface="Times New Roman" panose="02020603050405020304" pitchFamily="18" charset="0"/>
              </a:rPr>
              <a:t>Hitt</a:t>
            </a:r>
            <a:r>
              <a:rPr lang="en-US" b="1">
                <a:latin typeface="Times New Roman" panose="02020603050405020304" pitchFamily="18" charset="0"/>
                <a:cs typeface="Times New Roman" panose="02020603050405020304" pitchFamily="18" charset="0"/>
              </a:rPr>
              <a:t>, M.A. 2014 </a:t>
            </a:r>
            <a:r>
              <a:rPr lang="en-US" b="1" i="1">
                <a:latin typeface="Times New Roman" panose="02020603050405020304" pitchFamily="18" charset="0"/>
                <a:cs typeface="Times New Roman" panose="02020603050405020304" pitchFamily="18" charset="0"/>
              </a:rPr>
              <a:t>Management</a:t>
            </a:r>
            <a:r>
              <a:rPr lang="en-US" b="1">
                <a:latin typeface="Times New Roman" panose="02020603050405020304" pitchFamily="18" charset="0"/>
                <a:cs typeface="Times New Roman" panose="02020603050405020304" pitchFamily="18" charset="0"/>
              </a:rPr>
              <a:t>. Pearson. </a:t>
            </a:r>
          </a:p>
          <a:p>
            <a:pPr algn="just"/>
            <a:r>
              <a:rPr lang="en-US" b="1" err="1">
                <a:latin typeface="Times New Roman" panose="02020603050405020304" pitchFamily="18" charset="0"/>
                <a:cs typeface="Times New Roman" panose="02020603050405020304" pitchFamily="18" charset="0"/>
              </a:rPr>
              <a:t>Hougaard</a:t>
            </a:r>
            <a:r>
              <a:rPr lang="en-US" b="1">
                <a:latin typeface="Times New Roman" panose="02020603050405020304" pitchFamily="18" charset="0"/>
                <a:cs typeface="Times New Roman" panose="02020603050405020304" pitchFamily="18" charset="0"/>
              </a:rPr>
              <a:t>, S. 2015 </a:t>
            </a:r>
            <a:r>
              <a:rPr lang="en-US" b="1" i="1">
                <a:latin typeface="Times New Roman" panose="02020603050405020304" pitchFamily="18" charset="0"/>
                <a:cs typeface="Times New Roman" panose="02020603050405020304" pitchFamily="18" charset="0"/>
              </a:rPr>
              <a:t>The business idea: The early stages of Entrepreneurship</a:t>
            </a:r>
            <a:r>
              <a:rPr lang="en-US" b="1">
                <a:latin typeface="Times New Roman" panose="02020603050405020304" pitchFamily="18" charset="0"/>
                <a:cs typeface="Times New Roman" panose="02020603050405020304" pitchFamily="18" charset="0"/>
              </a:rPr>
              <a:t>. Berlin: Springer. </a:t>
            </a:r>
          </a:p>
          <a:p>
            <a:pPr algn="just"/>
            <a:r>
              <a:rPr lang="en-US" b="1" err="1">
                <a:latin typeface="Times New Roman" panose="02020603050405020304" pitchFamily="18" charset="0"/>
                <a:cs typeface="Times New Roman" panose="02020603050405020304" pitchFamily="18" charset="0"/>
              </a:rPr>
              <a:t>Linta</a:t>
            </a:r>
            <a:r>
              <a:rPr lang="en-US" b="1">
                <a:latin typeface="Times New Roman" panose="02020603050405020304" pitchFamily="18" charset="0"/>
                <a:cs typeface="Times New Roman" panose="02020603050405020304" pitchFamily="18" charset="0"/>
              </a:rPr>
              <a:t>, H. 2023 </a:t>
            </a:r>
            <a:r>
              <a:rPr lang="en-US" b="1" i="1">
                <a:latin typeface="Times New Roman" panose="02020603050405020304" pitchFamily="18" charset="0"/>
                <a:cs typeface="Times New Roman" panose="02020603050405020304" pitchFamily="18" charset="0"/>
              </a:rPr>
              <a:t>How to start a cake business in 2023</a:t>
            </a:r>
            <a:r>
              <a:rPr lang="en-US" b="1">
                <a:latin typeface="Times New Roman" panose="02020603050405020304" pitchFamily="18" charset="0"/>
                <a:cs typeface="Times New Roman" panose="02020603050405020304" pitchFamily="18" charset="0"/>
              </a:rPr>
              <a:t>, </a:t>
            </a:r>
            <a:r>
              <a:rPr lang="en-US" b="1" i="1">
                <a:latin typeface="Times New Roman" panose="02020603050405020304" pitchFamily="18" charset="0"/>
                <a:cs typeface="Times New Roman" panose="02020603050405020304" pitchFamily="18" charset="0"/>
              </a:rPr>
              <a:t>Step By Step Business</a:t>
            </a:r>
            <a:r>
              <a:rPr lang="en-US" b="1">
                <a:latin typeface="Times New Roman" panose="02020603050405020304" pitchFamily="18" charset="0"/>
                <a:cs typeface="Times New Roman" panose="02020603050405020304" pitchFamily="18" charset="0"/>
              </a:rPr>
              <a:t>. Available at: https://stepbystepbusiness.com/business-ideas/start-a-cake-business/ (Accessed: March 4, 2023). </a:t>
            </a:r>
          </a:p>
          <a:p>
            <a:pPr algn="just"/>
            <a:r>
              <a:rPr lang="en-US" b="1" err="1">
                <a:latin typeface="Times New Roman" panose="02020603050405020304" pitchFamily="18" charset="0"/>
                <a:cs typeface="Times New Roman" panose="02020603050405020304" pitchFamily="18" charset="0"/>
              </a:rPr>
              <a:t>Mizik</a:t>
            </a:r>
            <a:r>
              <a:rPr lang="en-US" b="1">
                <a:latin typeface="Times New Roman" panose="02020603050405020304" pitchFamily="18" charset="0"/>
                <a:cs typeface="Times New Roman" panose="02020603050405020304" pitchFamily="18" charset="0"/>
              </a:rPr>
              <a:t>, N. and </a:t>
            </a:r>
            <a:r>
              <a:rPr lang="en-US" b="1" err="1">
                <a:latin typeface="Times New Roman" panose="02020603050405020304" pitchFamily="18" charset="0"/>
                <a:cs typeface="Times New Roman" panose="02020603050405020304" pitchFamily="18" charset="0"/>
              </a:rPr>
              <a:t>Hanssens</a:t>
            </a:r>
            <a:r>
              <a:rPr lang="en-US" b="1">
                <a:latin typeface="Times New Roman" panose="02020603050405020304" pitchFamily="18" charset="0"/>
                <a:cs typeface="Times New Roman" panose="02020603050405020304" pitchFamily="18" charset="0"/>
              </a:rPr>
              <a:t>, D.M. 2019 </a:t>
            </a:r>
            <a:r>
              <a:rPr lang="en-US" b="1" i="1">
                <a:latin typeface="Times New Roman" panose="02020603050405020304" pitchFamily="18" charset="0"/>
                <a:cs typeface="Times New Roman" panose="02020603050405020304" pitchFamily="18" charset="0"/>
              </a:rPr>
              <a:t>Handbook of Marketing Analytics: Methods and applications in Marketing Management, public policy, and Litigation Support</a:t>
            </a:r>
            <a:r>
              <a:rPr lang="en-US" b="1">
                <a:latin typeface="Times New Roman" panose="02020603050405020304" pitchFamily="18" charset="0"/>
                <a:cs typeface="Times New Roman" panose="02020603050405020304" pitchFamily="18" charset="0"/>
              </a:rPr>
              <a:t>. Cheltenham, UK: Edward Elgar Publishing. </a:t>
            </a:r>
          </a:p>
          <a:p>
            <a:pPr algn="just"/>
            <a:r>
              <a:rPr lang="en-US" b="1">
                <a:latin typeface="Times New Roman" panose="02020603050405020304" pitchFamily="18" charset="0"/>
                <a:cs typeface="Times New Roman" panose="02020603050405020304" pitchFamily="18" charset="0"/>
              </a:rPr>
              <a:t>Monika, S. 2014 </a:t>
            </a:r>
            <a:r>
              <a:rPr lang="en-US" b="1" i="1">
                <a:latin typeface="Times New Roman" panose="02020603050405020304" pitchFamily="18" charset="0"/>
                <a:cs typeface="Times New Roman" panose="02020603050405020304" pitchFamily="18" charset="0"/>
              </a:rPr>
              <a:t>Promotion</a:t>
            </a:r>
            <a:r>
              <a:rPr lang="en-US" b="1">
                <a:latin typeface="Times New Roman" panose="02020603050405020304" pitchFamily="18" charset="0"/>
                <a:cs typeface="Times New Roman" panose="02020603050405020304" pitchFamily="18" charset="0"/>
              </a:rPr>
              <a:t>. Corte Madera: Gingko Press. </a:t>
            </a:r>
          </a:p>
          <a:p>
            <a:pPr algn="just"/>
            <a:r>
              <a:rPr lang="en-US" b="1">
                <a:latin typeface="Times New Roman" panose="02020603050405020304" pitchFamily="18" charset="0"/>
                <a:cs typeface="Times New Roman" panose="02020603050405020304" pitchFamily="18" charset="0"/>
              </a:rPr>
              <a:t>Paley, N. 2021 “Market strategies,” </a:t>
            </a:r>
            <a:r>
              <a:rPr lang="en-US" b="1" i="1">
                <a:latin typeface="Times New Roman" panose="02020603050405020304" pitchFamily="18" charset="0"/>
                <a:cs typeface="Times New Roman" panose="02020603050405020304" pitchFamily="18" charset="0"/>
              </a:rPr>
              <a:t>The Manager's Guide to Competitive Marketing Strategies</a:t>
            </a:r>
            <a:r>
              <a:rPr lang="en-US" b="1">
                <a:latin typeface="Times New Roman" panose="02020603050405020304" pitchFamily="18" charset="0"/>
                <a:cs typeface="Times New Roman" panose="02020603050405020304" pitchFamily="18" charset="0"/>
              </a:rPr>
              <a:t>, pp. 275–288. Available at: https://doi.org/10.4324/9780203736463-12. </a:t>
            </a:r>
          </a:p>
          <a:p>
            <a:pPr algn="just"/>
            <a:r>
              <a:rPr lang="en-US" b="1">
                <a:latin typeface="Times New Roman" panose="02020603050405020304" pitchFamily="18" charset="0"/>
                <a:cs typeface="Times New Roman" panose="02020603050405020304" pitchFamily="18" charset="0"/>
              </a:rPr>
              <a:t>Roberts, K. (2021) </a:t>
            </a:r>
            <a:r>
              <a:rPr lang="en-US" b="1" i="1">
                <a:latin typeface="Times New Roman" panose="02020603050405020304" pitchFamily="18" charset="0"/>
                <a:cs typeface="Times New Roman" panose="02020603050405020304" pitchFamily="18" charset="0"/>
              </a:rPr>
              <a:t>Food security</a:t>
            </a:r>
            <a:r>
              <a:rPr lang="en-US" b="1">
                <a:latin typeface="Times New Roman" panose="02020603050405020304" pitchFamily="18" charset="0"/>
                <a:cs typeface="Times New Roman" panose="02020603050405020304" pitchFamily="18" charset="0"/>
              </a:rPr>
              <a:t>. New York, NY: </a:t>
            </a:r>
            <a:r>
              <a:rPr lang="en-US" b="1" err="1">
                <a:latin typeface="Times New Roman" panose="02020603050405020304" pitchFamily="18" charset="0"/>
                <a:cs typeface="Times New Roman" panose="02020603050405020304" pitchFamily="18" charset="0"/>
              </a:rPr>
              <a:t>Greenhaven</a:t>
            </a:r>
            <a:r>
              <a:rPr lang="en-US" b="1">
                <a:latin typeface="Times New Roman" panose="02020603050405020304" pitchFamily="18" charset="0"/>
                <a:cs typeface="Times New Roman" panose="02020603050405020304" pitchFamily="18" charset="0"/>
              </a:rPr>
              <a:t> Publishing, LLC. </a:t>
            </a:r>
          </a:p>
          <a:p>
            <a:pPr algn="just"/>
            <a:r>
              <a:rPr lang="en-US" b="1">
                <a:latin typeface="Times New Roman" panose="02020603050405020304" pitchFamily="18" charset="0"/>
                <a:cs typeface="Times New Roman" panose="02020603050405020304" pitchFamily="18" charset="0"/>
              </a:rPr>
              <a:t>Wratten, S. 2017 “Sales and marketing,” </a:t>
            </a:r>
            <a:r>
              <a:rPr lang="en-US" b="1" i="1">
                <a:latin typeface="Times New Roman" panose="02020603050405020304" pitchFamily="18" charset="0"/>
                <a:cs typeface="Times New Roman" panose="02020603050405020304" pitchFamily="18" charset="0"/>
              </a:rPr>
              <a:t>Oxford Scholarship Online</a:t>
            </a:r>
            <a:r>
              <a:rPr lang="en-US" b="1">
                <a:latin typeface="Times New Roman" panose="02020603050405020304" pitchFamily="18" charset="0"/>
                <a:cs typeface="Times New Roman" panose="02020603050405020304" pitchFamily="18" charset="0"/>
              </a:rPr>
              <a:t> [Preprint]. Available at: https://doi.org/10.1093/acprof:oso/9780199574797.003.0006. </a:t>
            </a:r>
          </a:p>
        </p:txBody>
      </p:sp>
    </p:spTree>
    <p:extLst>
      <p:ext uri="{BB962C8B-B14F-4D97-AF65-F5344CB8AC3E}">
        <p14:creationId xmlns:p14="http://schemas.microsoft.com/office/powerpoint/2010/main" val="9510780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8</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BMSW4006 Managing Enterprise in the 21st Century  Welcome to the Presentation</vt:lpstr>
      <vt:lpstr>Introduction</vt:lpstr>
      <vt:lpstr>Business idea</vt:lpstr>
      <vt:lpstr>Legal format and Management</vt:lpstr>
      <vt:lpstr>Target market and the marketing strategies</vt:lpstr>
      <vt:lpstr>Evaluation of the business idea</vt:lpstr>
      <vt:lpstr>Current external environment </vt:lpstr>
      <vt:lpstr>Key marketing factors</vt:lpstr>
      <vt:lpstr>Cash Flow Forecast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BMSW4006 Managing Enterprise in the 21st Century  Welcome to the Presentation</dc:title>
  <cp:lastModifiedBy>Salma Aslam (2132607)</cp:lastModifiedBy>
  <cp:revision>2</cp:revision>
  <dcterms:created xsi:type="dcterms:W3CDTF">2023-03-04T17:00:08Z</dcterms:created>
  <dcterms:modified xsi:type="dcterms:W3CDTF">2023-03-18T14:42:08Z</dcterms:modified>
</cp:coreProperties>
</file>