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88" r:id="rId6"/>
    <p:sldId id="318" r:id="rId7"/>
    <p:sldId id="319" r:id="rId8"/>
    <p:sldId id="320" r:id="rId9"/>
    <p:sldId id="322" r:id="rId10"/>
    <p:sldId id="321" r:id="rId11"/>
    <p:sldId id="323" r:id="rId12"/>
    <p:sldId id="326" r:id="rId13"/>
    <p:sldId id="324" r:id="rId14"/>
    <p:sldId id="325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 showGuides="1">
      <p:cViewPr varScale="1">
        <p:scale>
          <a:sx n="57" d="100"/>
          <a:sy n="57" d="100"/>
        </p:scale>
        <p:origin x="3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11/2/2020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11/2/2020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131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ECHC7001</a:t>
            </a:r>
            <a:br>
              <a:rPr lang="en-GB" b="1" dirty="0"/>
            </a:br>
            <a:r>
              <a:rPr lang="en-US" dirty="0" smtClean="0"/>
              <a:t>Advanced Research Methods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Lead: Andrea Williams</a:t>
            </a:r>
            <a:endParaRPr lang="en-US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792">
        <p:fade/>
      </p:transition>
    </mc:Choice>
    <mc:Fallback>
      <p:transition spd="med" advTm="57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77337" y="2292094"/>
            <a:ext cx="7348451" cy="3305142"/>
          </a:xfrm>
        </p:spPr>
        <p:txBody>
          <a:bodyPr anchor="ctr">
            <a:normAutofit/>
          </a:bodyPr>
          <a:lstStyle/>
          <a:p>
            <a:r>
              <a:rPr lang="en-GB" sz="1600" b="1" dirty="0" smtClean="0"/>
              <a:t/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/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>Learning </a:t>
            </a:r>
            <a:r>
              <a:rPr lang="en-GB" sz="1600" b="1" dirty="0"/>
              <a:t>Aims for this week: w/c </a:t>
            </a:r>
            <a:r>
              <a:rPr lang="en-GB" sz="1600" b="1" dirty="0" smtClean="0"/>
              <a:t>2</a:t>
            </a:r>
            <a:r>
              <a:rPr lang="en-GB" sz="1600" b="1" baseline="30000" dirty="0" smtClean="0"/>
              <a:t>nd</a:t>
            </a:r>
            <a:r>
              <a:rPr lang="en-GB" sz="1600" b="1" dirty="0" smtClean="0"/>
              <a:t> November 2020</a:t>
            </a:r>
            <a:br>
              <a:rPr lang="en-GB" sz="1600" b="1" dirty="0" smtClean="0"/>
            </a:br>
            <a:r>
              <a:rPr lang="en-GB" sz="1600" b="1" dirty="0" smtClean="0"/>
              <a:t> </a:t>
            </a:r>
            <a:br>
              <a:rPr lang="en-GB" sz="1600" b="1" dirty="0" smtClean="0"/>
            </a:br>
            <a:r>
              <a:rPr lang="en-GB" sz="1600" b="1" dirty="0" smtClean="0"/>
              <a:t>Qualitative Research Methods</a:t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>Doing </a:t>
            </a:r>
            <a:r>
              <a:rPr lang="en-GB" sz="1600" b="1" dirty="0" smtClean="0"/>
              <a:t>Interpretative </a:t>
            </a:r>
            <a:r>
              <a:rPr lang="en-GB" sz="1600" b="1" dirty="0" smtClean="0"/>
              <a:t>Phenomenological Analysis</a:t>
            </a: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dirty="0"/>
              <a:t/>
            </a:r>
            <a:br>
              <a:rPr lang="en-GB" sz="1600" dirty="0"/>
            </a:br>
            <a:r>
              <a:rPr lang="en-GB" dirty="0"/>
              <a:t/>
            </a:r>
            <a:br>
              <a:rPr lang="en-GB" dirty="0"/>
            </a:br>
            <a:endParaRPr lang="en-US" sz="2400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>
          <a:xfrm>
            <a:off x="7581207" y="1310656"/>
            <a:ext cx="4610793" cy="4208604"/>
          </a:xfr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23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4625">
        <p:fade/>
      </p:transition>
    </mc:Choice>
    <mc:Fallback>
      <p:transition spd="med" advTm="2462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Interpretative </a:t>
            </a:r>
            <a:r>
              <a:rPr lang="en-GB" dirty="0"/>
              <a:t>Phenomenological Analysis (IPA)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Q</a:t>
            </a:r>
            <a:r>
              <a:rPr lang="en-GB" dirty="0" smtClean="0"/>
              <a:t>ualitative </a:t>
            </a:r>
            <a:r>
              <a:rPr lang="en-GB" dirty="0"/>
              <a:t>research with an idiographic focus, which means that it aims to offer insights into how a given person, in a given context, makes sense of a given phenomenon.</a:t>
            </a:r>
            <a:endParaRPr lang="en-GB" dirty="0" smtClean="0"/>
          </a:p>
          <a:p>
            <a:r>
              <a:rPr lang="en-GB" dirty="0" smtClean="0"/>
              <a:t>Accepts the impossibility of gaining direct access to research participants’ live worlds</a:t>
            </a:r>
          </a:p>
          <a:p>
            <a:r>
              <a:rPr lang="en-GB" dirty="0" smtClean="0"/>
              <a:t>Phenomenological analysis produced by the researcher is always an interpretation of the participants experience.</a:t>
            </a:r>
          </a:p>
          <a:p>
            <a:r>
              <a:rPr lang="en-GB" dirty="0" smtClean="0"/>
              <a:t>Attempts to unravel the meanings contained in engagement with the texts and transcripts</a:t>
            </a:r>
          </a:p>
          <a:p>
            <a:r>
              <a:rPr lang="en-GB" dirty="0" smtClean="0"/>
              <a:t>A systemic series of steps enable the researcher to identify ‘themes’ and integrate these into meaningful clusters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343650" y="1600200"/>
            <a:ext cx="4572000" cy="45720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764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8534">
        <p:fade/>
      </p:transition>
    </mc:Choice>
    <mc:Fallback>
      <p:transition spd="med" advTm="885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Interpretative </a:t>
            </a:r>
            <a:r>
              <a:rPr lang="en-GB" dirty="0"/>
              <a:t>Phenomenological Analysis (IPA)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Works with transcripts of semi-structured interviews </a:t>
            </a:r>
            <a:endParaRPr lang="en-GB" dirty="0"/>
          </a:p>
          <a:p>
            <a:r>
              <a:rPr lang="en-GB" dirty="0" smtClean="0"/>
              <a:t>Smith, 1995b provides guidance on how to conduct interviews that generate suitable data, Also in </a:t>
            </a:r>
            <a:r>
              <a:rPr lang="en-GB" dirty="0" err="1" smtClean="0"/>
              <a:t>Willig</a:t>
            </a:r>
            <a:r>
              <a:rPr lang="en-GB" dirty="0" smtClean="0"/>
              <a:t> (2008, Chapter 2)</a:t>
            </a:r>
          </a:p>
          <a:p>
            <a:r>
              <a:rPr lang="en-GB" dirty="0" smtClean="0"/>
              <a:t>Focused/ specific questions should be used to encourage participants to elaborate, rather than agree or disagree with a statement</a:t>
            </a:r>
          </a:p>
          <a:p>
            <a:r>
              <a:rPr lang="en-GB" dirty="0" smtClean="0"/>
              <a:t>Possible to generate data from diaries (audio, written or video)</a:t>
            </a:r>
          </a:p>
          <a:p>
            <a:r>
              <a:rPr lang="en-GB" dirty="0" smtClean="0"/>
              <a:t>Analysed using an ‘idiographic’ approach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343650" y="1600200"/>
            <a:ext cx="4572000" cy="45720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491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27835">
        <p:fade/>
      </p:transition>
    </mc:Choice>
    <mc:Fallback>
      <p:transition spd="med" advTm="12783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Interpretative </a:t>
            </a:r>
            <a:r>
              <a:rPr lang="en-GB" dirty="0"/>
              <a:t>Phenomenological Analysis (IPA)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</a:t>
            </a:r>
            <a:r>
              <a:rPr lang="en-GB" b="1" dirty="0" smtClean="0"/>
              <a:t>irst stage </a:t>
            </a:r>
            <a:r>
              <a:rPr lang="en-GB" dirty="0" smtClean="0"/>
              <a:t>of analysis involves reading and rereading transcript</a:t>
            </a:r>
          </a:p>
          <a:p>
            <a:r>
              <a:rPr lang="en-GB" dirty="0" smtClean="0"/>
              <a:t>Researcher produces wide-ranging and unfocused notes that reflect initial thoughts and observations</a:t>
            </a:r>
          </a:p>
          <a:p>
            <a:r>
              <a:rPr lang="en-GB" dirty="0" smtClean="0"/>
              <a:t>Might include associations, questions, descriptive labels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b="1" dirty="0" smtClean="0"/>
              <a:t>Second stage </a:t>
            </a:r>
            <a:r>
              <a:rPr lang="en-GB" dirty="0" smtClean="0"/>
              <a:t>requires researcher to identify and label </a:t>
            </a:r>
            <a:r>
              <a:rPr lang="en-GB" i="1" dirty="0" smtClean="0"/>
              <a:t>themes </a:t>
            </a:r>
            <a:r>
              <a:rPr lang="en-GB" dirty="0" smtClean="0"/>
              <a:t>that characterise each section of the text</a:t>
            </a:r>
          </a:p>
          <a:p>
            <a:r>
              <a:rPr lang="en-GB" b="1" dirty="0" smtClean="0"/>
              <a:t>Third stage </a:t>
            </a:r>
            <a:r>
              <a:rPr lang="en-GB" dirty="0" smtClean="0"/>
              <a:t>introduces structure into the analysis. i.e. some themes might form natural clusters of concepts that share similar meaning. Clusters and themes need to be given labels that capture their essence</a:t>
            </a:r>
          </a:p>
          <a:p>
            <a:r>
              <a:rPr lang="en-GB" b="1" dirty="0" smtClean="0"/>
              <a:t>Fourth Stage </a:t>
            </a:r>
            <a:r>
              <a:rPr lang="en-GB" dirty="0" smtClean="0"/>
              <a:t>involves the production of a summary table of the structured themes, together with quotations that illustrate each theme.  This should only include those themes that capture something about the quality of the experience under investigation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866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12802">
        <p:fade/>
      </p:transition>
    </mc:Choice>
    <mc:Fallback>
      <p:transition spd="med" advTm="1128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is a worked example  on Pages 59 – 66 (</a:t>
            </a:r>
            <a:r>
              <a:rPr lang="en-GB" dirty="0" err="1" smtClean="0"/>
              <a:t>Willig</a:t>
            </a:r>
            <a:r>
              <a:rPr lang="en-GB" dirty="0" smtClean="0"/>
              <a:t>, 2008)</a:t>
            </a:r>
          </a:p>
          <a:p>
            <a:r>
              <a:rPr lang="en-GB" dirty="0" smtClean="0"/>
              <a:t>Please work with this first individually, then discuss as a group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971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3678">
        <p:fade/>
      </p:transition>
    </mc:Choice>
    <mc:Fallback>
      <p:transition spd="med" advTm="336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Two distinct levels of interpretation (Larkin et al, 2006; </a:t>
            </a:r>
            <a:r>
              <a:rPr lang="en-GB" dirty="0" err="1" smtClean="0"/>
              <a:t>Eatugh</a:t>
            </a:r>
            <a:r>
              <a:rPr lang="en-GB" dirty="0" smtClean="0"/>
              <a:t> and Smith, 2008)</a:t>
            </a:r>
          </a:p>
          <a:p>
            <a:r>
              <a:rPr lang="en-GB" dirty="0" smtClean="0"/>
              <a:t>The first draws on a more descriptive, empathic approach</a:t>
            </a:r>
          </a:p>
          <a:p>
            <a:r>
              <a:rPr lang="en-GB" dirty="0" smtClean="0"/>
              <a:t>The second aims to ‘ critically interrogate’ beyond the participants’ account, in order to gain further insight.  This is obviously more speculative in nature an there is a need to consider ethical implications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683432" y="2391063"/>
            <a:ext cx="4804757" cy="2990274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489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3215">
        <p:fade/>
      </p:transition>
    </mc:Choice>
    <mc:Fallback>
      <p:transition spd="med" advTm="832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Up of Interpretative Phenomenological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Introduction</a:t>
            </a:r>
          </a:p>
          <a:p>
            <a:r>
              <a:rPr lang="en-GB" dirty="0" smtClean="0"/>
              <a:t>Provides an account of the methodological rationale and process</a:t>
            </a:r>
          </a:p>
          <a:p>
            <a:r>
              <a:rPr lang="en-GB" b="1" dirty="0" smtClean="0"/>
              <a:t>Presentation of </a:t>
            </a:r>
            <a:r>
              <a:rPr lang="en-GB" b="1" i="1" dirty="0"/>
              <a:t>t</a:t>
            </a:r>
            <a:r>
              <a:rPr lang="en-GB" b="1" i="1" dirty="0" smtClean="0"/>
              <a:t>hemes</a:t>
            </a:r>
            <a:r>
              <a:rPr lang="en-GB" b="1" dirty="0" smtClean="0"/>
              <a:t> </a:t>
            </a:r>
            <a:r>
              <a:rPr lang="en-GB" dirty="0" smtClean="0"/>
              <a:t>including illustrative quotations from participants</a:t>
            </a:r>
          </a:p>
          <a:p>
            <a:r>
              <a:rPr lang="en-GB" b="1" dirty="0" smtClean="0"/>
              <a:t>Analysis and result section </a:t>
            </a:r>
            <a:r>
              <a:rPr lang="en-GB" dirty="0" smtClean="0"/>
              <a:t>– structured around master </a:t>
            </a:r>
            <a:r>
              <a:rPr lang="en-GB" i="1" dirty="0" smtClean="0"/>
              <a:t>themes.  </a:t>
            </a:r>
            <a:r>
              <a:rPr lang="en-GB" dirty="0" smtClean="0"/>
              <a:t>Each</a:t>
            </a:r>
            <a:r>
              <a:rPr lang="en-GB" i="1" dirty="0" smtClean="0"/>
              <a:t> theme </a:t>
            </a:r>
            <a:r>
              <a:rPr lang="en-GB" dirty="0" smtClean="0"/>
              <a:t>is introduced and discussed.  Illustrative quotations from participants are included. Relationship between </a:t>
            </a:r>
            <a:r>
              <a:rPr lang="en-GB" i="1" dirty="0" smtClean="0"/>
              <a:t>themes</a:t>
            </a:r>
            <a:r>
              <a:rPr lang="en-GB" dirty="0" smtClean="0"/>
              <a:t> should be addressed.  A table or diagram might be included in this section.</a:t>
            </a:r>
          </a:p>
          <a:p>
            <a:r>
              <a:rPr lang="en-GB" dirty="0" smtClean="0"/>
              <a:t>Important to be clear about the distinction between participants’ comments and researcher’s interpretation.</a:t>
            </a:r>
          </a:p>
          <a:p>
            <a:r>
              <a:rPr lang="en-GB" dirty="0" smtClean="0"/>
              <a:t>Reflexivity issues should be addressed in this section</a:t>
            </a:r>
          </a:p>
          <a:p>
            <a:r>
              <a:rPr lang="en-GB" b="1" dirty="0" smtClean="0"/>
              <a:t>Discussion </a:t>
            </a:r>
            <a:r>
              <a:rPr lang="en-GB" dirty="0" smtClean="0"/>
              <a:t>considers the themes identified within the analysis in relation to the existing literature.  Implications for future research.</a:t>
            </a:r>
            <a:endParaRPr lang="en-GB" b="1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901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23233">
        <p:fade/>
      </p:transition>
    </mc:Choice>
    <mc:Fallback>
      <p:transition spd="med" advTm="2232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Interactive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Select an everyday activity. Before you engage in it the next time, adopt a phenomenological attitude and see how  this changes your experience.  Requires you to stay in the moment, to bracket previous knowledge and assumptions</a:t>
            </a:r>
          </a:p>
          <a:p>
            <a:r>
              <a:rPr lang="en-GB" dirty="0" smtClean="0"/>
              <a:t>2, Select an experience you have had recently.  Describe the experience </a:t>
            </a:r>
            <a:r>
              <a:rPr lang="en-GB" dirty="0" err="1" smtClean="0"/>
              <a:t>phenomenologically</a:t>
            </a:r>
            <a:r>
              <a:rPr lang="en-GB" dirty="0" smtClean="0"/>
              <a:t>.  Record and transcribe this.  Focus on internal feelings and sensations as you underwent experience rather than what you think or know about it.  Read and reread transcript and ask yourself </a:t>
            </a:r>
          </a:p>
          <a:p>
            <a:r>
              <a:rPr lang="en-GB" dirty="0"/>
              <a:t>W</a:t>
            </a:r>
            <a:r>
              <a:rPr lang="en-GB" dirty="0" smtClean="0"/>
              <a:t>hat makes the experience what it is?</a:t>
            </a:r>
          </a:p>
          <a:p>
            <a:r>
              <a:rPr lang="en-GB" dirty="0" smtClean="0"/>
              <a:t>What is its </a:t>
            </a:r>
            <a:r>
              <a:rPr lang="en-GB" i="1" dirty="0" smtClean="0"/>
              <a:t>essence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Which features of the experience need to be present to make </a:t>
            </a:r>
            <a:r>
              <a:rPr lang="en-GB" smtClean="0"/>
              <a:t>it what it is?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896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99450">
        <p:fade/>
      </p:transition>
    </mc:Choice>
    <mc:Fallback>
      <p:transition spd="med" advTm="19945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of Interpretative Phenomenological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engage with the worked example in </a:t>
            </a:r>
            <a:r>
              <a:rPr lang="en-GB" dirty="0" err="1" smtClean="0"/>
              <a:t>Willig</a:t>
            </a:r>
            <a:r>
              <a:rPr lang="en-GB" dirty="0" smtClean="0"/>
              <a:t> (2008) pages 64 – 66</a:t>
            </a:r>
          </a:p>
          <a:p>
            <a:r>
              <a:rPr lang="en-GB" dirty="0" smtClean="0"/>
              <a:t>Work individually and discuss in groups the limitations of IPA as a research method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50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3222">
        <p:fade/>
      </p:transition>
    </mc:Choice>
    <mc:Fallback>
      <p:transition spd="med" advTm="3322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Epistemological Questions (</a:t>
            </a:r>
            <a:r>
              <a:rPr lang="en-GB" dirty="0" err="1" smtClean="0"/>
              <a:t>Willig</a:t>
            </a:r>
            <a:r>
              <a:rPr lang="en-GB" dirty="0" smtClean="0"/>
              <a:t>, 2008) pp69 - 73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1. What kind of knowledge does Interpretative Phenomenological Analysis aim to produce?</a:t>
            </a:r>
          </a:p>
          <a:p>
            <a:r>
              <a:rPr lang="en-GB" sz="2400" dirty="0" smtClean="0"/>
              <a:t>2. What kinds of assumptions does Interpretative Phenomenological Analysis make about the world?</a:t>
            </a:r>
          </a:p>
          <a:p>
            <a:r>
              <a:rPr lang="en-GB" sz="2400" dirty="0" smtClean="0"/>
              <a:t>3. How does </a:t>
            </a:r>
            <a:r>
              <a:rPr lang="en-GB" sz="2400" dirty="0"/>
              <a:t>Interpretative Phenomenological Analysis </a:t>
            </a:r>
            <a:r>
              <a:rPr lang="en-GB" sz="2400" dirty="0" smtClean="0"/>
              <a:t>conceptualise the role of the researcher in the research process?</a:t>
            </a:r>
            <a:endParaRPr lang="en-GB" sz="24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503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1361">
        <p:fade/>
      </p:transition>
    </mc:Choice>
    <mc:Fallback>
      <p:transition spd="med" advTm="813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4900" y="1318953"/>
            <a:ext cx="9982200" cy="553904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Andrews, G. (2017) How to write a master's dissertation. </a:t>
            </a:r>
            <a:r>
              <a:rPr lang="en-GB" dirty="0" err="1"/>
              <a:t>Ebook</a:t>
            </a:r>
            <a:r>
              <a:rPr lang="en-GB" dirty="0"/>
              <a:t> and free on Kindle. This will only take you about an hour to read and gives you the basics of the format and content of a </a:t>
            </a:r>
            <a:r>
              <a:rPr lang="en-GB" dirty="0" smtClean="0"/>
              <a:t>dissertation</a:t>
            </a:r>
          </a:p>
          <a:p>
            <a:r>
              <a:rPr lang="en-GB" dirty="0" smtClean="0"/>
              <a:t>Cooper, M. </a:t>
            </a:r>
            <a:r>
              <a:rPr lang="en-GB" dirty="0"/>
              <a:t>(2008) </a:t>
            </a:r>
            <a:r>
              <a:rPr lang="en-GB" i="1" dirty="0"/>
              <a:t>Essential Research Findings in Counselling and Psychotherapy: the facts are friendly.</a:t>
            </a:r>
            <a:r>
              <a:rPr lang="en-GB" dirty="0"/>
              <a:t> London, Sage. </a:t>
            </a:r>
            <a:endParaRPr lang="en-GB" dirty="0" smtClean="0"/>
          </a:p>
          <a:p>
            <a:r>
              <a:rPr lang="en-GB" dirty="0"/>
              <a:t>Cooper, M. Et al (2010</a:t>
            </a:r>
            <a:r>
              <a:rPr lang="en-GB" i="1" dirty="0"/>
              <a:t>) Person-Centred and Experiential Therapies Work: A Review of the Research on Counselling, Psychotherapy and Related Practices. </a:t>
            </a:r>
            <a:r>
              <a:rPr lang="en-GB" dirty="0"/>
              <a:t>Ross on Wye, PCCS.</a:t>
            </a:r>
            <a:endParaRPr lang="en-GB" dirty="0" smtClean="0"/>
          </a:p>
          <a:p>
            <a:r>
              <a:rPr lang="en-GB" dirty="0" err="1" smtClean="0"/>
              <a:t>Glatthorn</a:t>
            </a:r>
            <a:r>
              <a:rPr lang="en-GB" dirty="0"/>
              <a:t>, A.A. and Randy, L.J. (2005) Writing the winning thesis or dissertation.  Online </a:t>
            </a:r>
          </a:p>
          <a:p>
            <a:r>
              <a:rPr lang="en-GB" dirty="0"/>
              <a:t>Harper, D. (2012) Qualitative research methods in mental health and psychotherapy: a guide for students and practitioners, Oxford: Wiley-Blackwell. Online</a:t>
            </a:r>
          </a:p>
          <a:p>
            <a:r>
              <a:rPr lang="en-GB" dirty="0" smtClean="0"/>
              <a:t>McLeod</a:t>
            </a:r>
            <a:r>
              <a:rPr lang="en-GB" dirty="0"/>
              <a:t>, J. (2011) Qualitative Research in Counselling and Psychotherapy. 2</a:t>
            </a:r>
            <a:r>
              <a:rPr lang="en-GB" baseline="30000" dirty="0"/>
              <a:t>nd</a:t>
            </a:r>
            <a:r>
              <a:rPr lang="en-GB" dirty="0"/>
              <a:t> Ed.  London: Sage </a:t>
            </a:r>
          </a:p>
          <a:p>
            <a:r>
              <a:rPr lang="en-GB" dirty="0" err="1"/>
              <a:t>Pyrczak</a:t>
            </a:r>
            <a:r>
              <a:rPr lang="en-GB" dirty="0"/>
              <a:t>, F. (2014) Evaluating Research in Academic Journals: A Practical Guide to Realistic Evaluation. Taylor &amp; Francis. Online</a:t>
            </a:r>
          </a:p>
          <a:p>
            <a:r>
              <a:rPr lang="en-GB" dirty="0"/>
              <a:t>Staines, G, M. (2019) Social Sciences Research, Research Writing and Presentation for Students. London: </a:t>
            </a:r>
            <a:r>
              <a:rPr lang="en-GB" dirty="0" err="1"/>
              <a:t>Rowman</a:t>
            </a:r>
            <a:r>
              <a:rPr lang="en-GB" dirty="0"/>
              <a:t> &amp; Little Publishers. Online</a:t>
            </a:r>
          </a:p>
          <a:p>
            <a:r>
              <a:rPr lang="en-GB" b="1" dirty="0" err="1"/>
              <a:t>Willig</a:t>
            </a:r>
            <a:r>
              <a:rPr lang="en-GB" b="1" dirty="0"/>
              <a:t>, C. (2008) Introducing Qualitative Research in Psychology. 2</a:t>
            </a:r>
            <a:r>
              <a:rPr lang="en-GB" b="1" baseline="30000" dirty="0"/>
              <a:t>nd</a:t>
            </a:r>
            <a:r>
              <a:rPr lang="en-GB" b="1" dirty="0"/>
              <a:t> Ed. Berkshire: Open University </a:t>
            </a:r>
            <a:r>
              <a:rPr lang="en-GB" b="1" dirty="0" smtClean="0"/>
              <a:t>Press. Chapter 4</a:t>
            </a:r>
            <a:endParaRPr lang="en-GB" b="1" dirty="0"/>
          </a:p>
          <a:p>
            <a:r>
              <a:rPr lang="en-GB" dirty="0" err="1"/>
              <a:t>Wodak</a:t>
            </a:r>
            <a:r>
              <a:rPr lang="en-GB" dirty="0"/>
              <a:t>, R (2009) Methods of Critical Discourse Analysis 2</a:t>
            </a:r>
            <a:r>
              <a:rPr lang="en-GB" baseline="30000" dirty="0"/>
              <a:t>nd</a:t>
            </a:r>
            <a:r>
              <a:rPr lang="en-GB" dirty="0"/>
              <a:t> Ed. London: Sage.    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023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4071">
        <p:fade/>
      </p:transition>
    </mc:Choice>
    <mc:Fallback>
      <p:transition spd="med" advTm="340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purl.org/dc/terms/"/>
    <ds:schemaRef ds:uri="http://purl.org/dc/elements/1.1/"/>
    <ds:schemaRef ds:uri="4873beb7-5857-4685-be1f-d57550cc96cc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1228</TotalTime>
  <Words>918</Words>
  <Application>Microsoft Office PowerPoint</Application>
  <PresentationFormat>Widescreen</PresentationFormat>
  <Paragraphs>67</Paragraphs>
  <Slides>12</Slides>
  <Notes>2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Euphemia</vt:lpstr>
      <vt:lpstr>Plantagenet Cherokee</vt:lpstr>
      <vt:lpstr>Wingdings</vt:lpstr>
      <vt:lpstr>Academic Literature 16x9</vt:lpstr>
      <vt:lpstr>ECHC7001 Advanced Research Methods</vt:lpstr>
      <vt:lpstr>    Learning Aims for this week: w/c 2nd November 2020   Qualitative Research Methods  Doing Interpretative Phenomenological Analysis   </vt:lpstr>
      <vt:lpstr>Interpretative Phenomenological Analysis (IPA) </vt:lpstr>
      <vt:lpstr>Interpretative Phenomenological Analysis (IPA) </vt:lpstr>
      <vt:lpstr>Interpretative Phenomenological Analysis (IPA) </vt:lpstr>
      <vt:lpstr>Worked Example</vt:lpstr>
      <vt:lpstr>Interpretation</vt:lpstr>
      <vt:lpstr>Writing Up of Interpretative Phenomenological Analysis</vt:lpstr>
      <vt:lpstr>Interactive Exercise</vt:lpstr>
      <vt:lpstr>An example of Interpretative Phenomenological Analysis</vt:lpstr>
      <vt:lpstr>Three Epistemological Questions (Willig, 2008) pp69 - 73</vt:lpstr>
      <vt:lpstr>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ECHC7001 Advanced Research Methods</dc:title>
  <dc:creator>Andrea Williams</dc:creator>
  <cp:lastModifiedBy>Andrea Williams</cp:lastModifiedBy>
  <cp:revision>92</cp:revision>
  <dcterms:created xsi:type="dcterms:W3CDTF">2020-09-09T20:43:18Z</dcterms:created>
  <dcterms:modified xsi:type="dcterms:W3CDTF">2020-11-02T10:12:56Z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