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1"/>
  </p:notesMasterIdLst>
  <p:sldIdLst>
    <p:sldId id="268" r:id="rId2"/>
    <p:sldId id="260" r:id="rId3"/>
    <p:sldId id="261" r:id="rId4"/>
    <p:sldId id="262" r:id="rId5"/>
    <p:sldId id="263" r:id="rId6"/>
    <p:sldId id="264" r:id="rId7"/>
    <p:sldId id="265" r:id="rId8"/>
    <p:sldId id="266" r:id="rId9"/>
    <p:sldId id="267" r:id="rId10"/>
  </p:sldIdLst>
  <p:sldSz cx="9144000" cy="5143500" type="screen16x9"/>
  <p:notesSz cx="6858000" cy="9144000"/>
  <p:embeddedFontLst>
    <p:embeddedFont>
      <p:font typeface="Proxima Nova" panose="020B0604020202020204" charset="0"/>
      <p:regular r:id="rId12"/>
      <p:bold r:id="rId13"/>
      <p:italic r:id="rId14"/>
      <p:boldItalic r:id="rId1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64052" autoAdjust="0"/>
  </p:normalViewPr>
  <p:slideViewPr>
    <p:cSldViewPr snapToGrid="0">
      <p:cViewPr varScale="1">
        <p:scale>
          <a:sx n="70" d="100"/>
          <a:sy n="70" d="100"/>
        </p:scale>
        <p:origin x="1834" y="43"/>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dirty="0"/>
              <a:t>The Macedonian front during World War I presents a fascinating study of military strategy and international collaboration. Our focus centers on the British Expeditionary Force's involvement from 1915 to 1917—a period marked by intense battles and strategic maneuvers. By delving into this topic, we aim to uncover the complexities of the BEF's operations and the formidable Bulgarian defenses they encountered. This analysis not only sheds light on a lesser-known theater of the Great War but also enhances our understanding of coalition warfare and its challenges.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dirty="0"/>
              <a:t>The historiography of the Macedonian front presents di</a:t>
            </a:r>
            <a:r>
              <a:rPr lang="en-US" dirty="0"/>
              <a:t>fferent</a:t>
            </a:r>
            <a:r>
              <a:rPr dirty="0"/>
              <a:t> views on its significance in World War I. Some historians, like Alan Palmer, emphasize its strategic importance, arguing that it forced Bulgaria into a war of attrition. Others, such as Collinson Owen, view the front as a costly diversion from the Western Front.</a:t>
            </a:r>
          </a:p>
          <a:p>
            <a:endParaRPr dirty="0"/>
          </a:p>
          <a:p>
            <a:r>
              <a:rPr dirty="0"/>
              <a:t>The effectiveness of the British Expeditionary Force (BEF) remains debated. While it engaged in key battles like Doiran, its overall impact on the war's outcome is contested. Bulgarian defenses, characterized by fortified positions and strong counteroffensives, played a crucial role in stalling Allied advances.</a:t>
            </a:r>
          </a:p>
          <a:p>
            <a:endParaRPr dirty="0"/>
          </a:p>
          <a:p>
            <a:r>
              <a:rPr dirty="0"/>
              <a:t>To explore these perspectives, </a:t>
            </a:r>
            <a:r>
              <a:rPr lang="en-US" dirty="0"/>
              <a:t>my</a:t>
            </a:r>
            <a:r>
              <a:rPr dirty="0"/>
              <a:t> research integrates </a:t>
            </a:r>
            <a:r>
              <a:rPr lang="en-US" dirty="0"/>
              <a:t>primary sources (</a:t>
            </a:r>
            <a:r>
              <a:rPr dirty="0"/>
              <a:t>official war records, soldier testimonies</a:t>
            </a:r>
            <a:r>
              <a:rPr lang="en-US" dirty="0"/>
              <a:t>) </a:t>
            </a:r>
            <a:r>
              <a:rPr dirty="0"/>
              <a:t>and secondary analyses from leading historians.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dirty="0"/>
              <a:t>The British Expeditionary Force (BEF) played a critical role in the Macedonian front, but its effectiveness is often debated. Initially deployed to support Serbian forces, the BEF engaged in key battles such as </a:t>
            </a:r>
            <a:r>
              <a:rPr dirty="0" err="1"/>
              <a:t>Kosturino</a:t>
            </a:r>
            <a:r>
              <a:rPr dirty="0"/>
              <a:t> (1915) and Doiran (1917). These battles, though not decisive, pressured Bulgarian defenses and kept enemy forces tied down.</a:t>
            </a:r>
          </a:p>
          <a:p>
            <a:endParaRPr dirty="0"/>
          </a:p>
          <a:p>
            <a:r>
              <a:rPr dirty="0"/>
              <a:t>Operational challenges were immense. The mountainous terrain, extreme weather, and logistical difficulties, including disease outbreaks, severely impacted troop effectiveness. Despite these setbacks, the BEF maintained an Allied presence in the Balkans, preventing Bulgaria from shifting its forces to other fronts.</a:t>
            </a:r>
            <a:r>
              <a:rPr lang="en-US" dirty="0"/>
              <a:t> Bulgarian mistake of not taking Salonica in 1915 when it had a chance contributed to the gradual weakening of its forces in the subsequent years.</a:t>
            </a:r>
            <a:endParaRPr dirty="0"/>
          </a:p>
          <a:p>
            <a:endParaRPr dirty="0"/>
          </a:p>
          <a:p>
            <a:r>
              <a:rPr dirty="0"/>
              <a:t>The BEF's coordination with French, Serbian, and later Greek forces was crucial but often slowed by strategic disagreements. Ultimately, their presence contributed to weakening the Central Powers in the region, paving the way for later Allied breakthroughs.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dirty="0"/>
              <a:t>The Bulgarian Army effectively defended </a:t>
            </a:r>
            <a:r>
              <a:rPr lang="en-US" dirty="0"/>
              <a:t>its most prized possession, </a:t>
            </a:r>
            <a:r>
              <a:rPr dirty="0"/>
              <a:t>Macedonia through a combination of strategic fortifications, geographical advantages, and well-planned counteroffensives. The Battle of Doiran, for example, saw Bulgarian forces dig deep defensive positions reinforced with artillery and machine guns, making it nearly impregnable.</a:t>
            </a:r>
          </a:p>
          <a:p>
            <a:endParaRPr dirty="0"/>
          </a:p>
          <a:p>
            <a:r>
              <a:rPr dirty="0"/>
              <a:t>The mountainous terrain further complicated British advances, as every movement was observed and met with precise Bulgarian fire. Instead of a single, static defensive line, Bulgaria employed a system of successive fallback positions, allowing for a strategic retreat while exhausting Allied forces.</a:t>
            </a:r>
          </a:p>
          <a:p>
            <a:endParaRPr dirty="0"/>
          </a:p>
          <a:p>
            <a:r>
              <a:rPr dirty="0"/>
              <a:t>In addition to these defensive tactics, Bulgaria occasionally launched counteroffensives, particularly when the Allies were weakened by logistical difficulties. This strategy ensured that British and Allied forces remained tied down in Macedonia, preventing a successful breakthrough.</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dirty="0"/>
              <a:t>To build a comprehensive analysis, I have gathered data from both British and Bulgarian sources. Archival research includes official war diaries, government reports, and firsthand soldier accounts that shed light on the conditions and strategic decisions in Macedonia.</a:t>
            </a:r>
          </a:p>
          <a:p>
            <a:endParaRPr dirty="0"/>
          </a:p>
          <a:p>
            <a:r>
              <a:rPr dirty="0"/>
              <a:t>From the British side, military records detail the BEF’s troop movements, battle strategies, and logistical challenges. Bulgarian sources, such as Georgi Markov’s research, provide insights into how Bulgaria’s defensive strategies were formulated and executed.</a:t>
            </a:r>
          </a:p>
          <a:p>
            <a:endParaRPr dirty="0"/>
          </a:p>
          <a:p>
            <a:r>
              <a:rPr dirty="0"/>
              <a:t>One of the key aspects of this research is comparing contemporary accounts with modern historiographical interpretations. The findings suggest that while the BEF faced immense logistical and tactical challenges, Bulgaria’s ability to hold defensive positions was a decisive factor in slowing Allied advances.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rPr dirty="0"/>
              <a:t>This research employs a multi-faceted methodological approach to assess the significance of the British Expeditionary Force in Macedonia and Bulgaria’s defensive strategies. A comparative analysis contrasts British offensive tactics with Bulgarian defensive operations, utilizing both primary and secondary sources.</a:t>
            </a:r>
          </a:p>
          <a:p>
            <a:endParaRPr dirty="0"/>
          </a:p>
          <a:p>
            <a:r>
              <a:rPr dirty="0"/>
              <a:t>Archival research plays a crucial role in this study, incorporating official war records, strategic reports, and personal soldier memoirs to construct an evidence-based analysis. The application of military theory further enhances this study by evaluating command decisions, operational effectiveness, and logistical constraints.</a:t>
            </a:r>
          </a:p>
          <a:p>
            <a:endParaRPr dirty="0"/>
          </a:p>
          <a:p>
            <a:r>
              <a:rPr dirty="0"/>
              <a:t>Historiographical positioning ensures engagement with existing scholarly debates, allowing for an interdisciplinary perspective that merges military history with political and logistical assessments. By synthesizing these methodologies, this research provides a nuanced understanding of the strategic dynamics in the Macedonian front.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r>
              <a:rPr dirty="0"/>
              <a:t>Based on the data and methodologies applied, several preliminary conclusions emerge regarding the British Expeditionary Force's role in Macedonia and the effectiveness of Bulgarian defenses. </a:t>
            </a:r>
          </a:p>
          <a:p>
            <a:endParaRPr dirty="0"/>
          </a:p>
          <a:p>
            <a:r>
              <a:rPr dirty="0"/>
              <a:t>First, while the BEF’s presence prevented Bulgarian forces from redeploying elsewhere, it struggled to achieve decisive victories due to logistical issues, terrain challenges, and strong defensive positions. Bulgaria’s strategy, particularly at Doiran, proved highly effective in neutralizing British offensives.</a:t>
            </a:r>
          </a:p>
          <a:p>
            <a:endParaRPr dirty="0"/>
          </a:p>
          <a:p>
            <a:r>
              <a:rPr dirty="0"/>
              <a:t>This research contributes to the historiography by integrating both British and Bulgarian perspectives, offering a more balanced understanding of the Macedonian front. Future research could explore the war’s impact on local civilian populations and its post-war geopolitical consequences.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t>In conclusion, the British Expeditionary Force played a crucial yet limited role in the Macedonian front, engaging Bulgarian forces but failing to achieve decisive breakthroughs. </a:t>
            </a:r>
            <a:r>
              <a:rPr dirty="0"/>
              <a:t>Bulgarian defensive strategies, particularly at Doiran, proved remarkably effective, shaping the campaign’s outcomes.</a:t>
            </a:r>
          </a:p>
          <a:p>
            <a:endParaRPr dirty="0"/>
          </a:p>
          <a:p>
            <a:r>
              <a:rPr dirty="0"/>
              <a:t>The strategic implications of this prolonged engagement extended beyond the battlefield, influencing post-war treaties and regional politics. By incorporating both British and Bulgarian perspectives, this research enhances our understanding of coalition warfare in World War I.</a:t>
            </a:r>
          </a:p>
          <a:p>
            <a:endParaRPr dirty="0"/>
          </a:p>
          <a:p>
            <a:r>
              <a:rPr dirty="0"/>
              <a:t>Moving forward, future research could explore the campaign’s impact on civilian populations, intelligence operations, and the economic effects of prolonged warfare. Additionally, examining its influence on later Balkan conflicts and British military doctrine would provide deeper insights into its long-term consequences.</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cxnSp>
        <p:nvCxnSpPr>
          <p:cNvPr id="10" name="Google Shape;10;p2"/>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1" name="Google Shape;11;p2"/>
          <p:cNvSpPr txBox="1">
            <a:spLocks noGrp="1"/>
          </p:cNvSpPr>
          <p:nvPr>
            <p:ph type="ctrTitle"/>
          </p:nvPr>
        </p:nvSpPr>
        <p:spPr>
          <a:xfrm>
            <a:off x="510450" y="1257300"/>
            <a:ext cx="8123100" cy="15885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12" name="Google Shape;12;p2"/>
          <p:cNvSpPr txBox="1">
            <a:spLocks noGrp="1"/>
          </p:cNvSpPr>
          <p:nvPr>
            <p:ph type="subTitle" idx="1"/>
          </p:nvPr>
        </p:nvSpPr>
        <p:spPr>
          <a:xfrm>
            <a:off x="510450" y="3182313"/>
            <a:ext cx="8123100" cy="630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400"/>
              <a:buNone/>
              <a:defRPr sz="2400">
                <a:solidFill>
                  <a:schemeClr val="lt1"/>
                </a:solidFill>
              </a:defRPr>
            </a:lvl1pPr>
            <a:lvl2pPr lvl="1">
              <a:lnSpc>
                <a:spcPct val="100000"/>
              </a:lnSpc>
              <a:spcBef>
                <a:spcPts val="0"/>
              </a:spcBef>
              <a:spcAft>
                <a:spcPts val="0"/>
              </a:spcAft>
              <a:buClr>
                <a:schemeClr val="lt1"/>
              </a:buClr>
              <a:buSzPts val="2400"/>
              <a:buNone/>
              <a:defRPr sz="2400">
                <a:solidFill>
                  <a:schemeClr val="lt1"/>
                </a:solidFill>
              </a:defRPr>
            </a:lvl2pPr>
            <a:lvl3pPr lvl="2">
              <a:lnSpc>
                <a:spcPct val="100000"/>
              </a:lnSpc>
              <a:spcBef>
                <a:spcPts val="0"/>
              </a:spcBef>
              <a:spcAft>
                <a:spcPts val="0"/>
              </a:spcAft>
              <a:buClr>
                <a:schemeClr val="lt1"/>
              </a:buClr>
              <a:buSzPts val="2400"/>
              <a:buNone/>
              <a:defRPr sz="2400">
                <a:solidFill>
                  <a:schemeClr val="lt1"/>
                </a:solidFill>
              </a:defRPr>
            </a:lvl3pPr>
            <a:lvl4pPr lvl="3">
              <a:lnSpc>
                <a:spcPct val="100000"/>
              </a:lnSpc>
              <a:spcBef>
                <a:spcPts val="0"/>
              </a:spcBef>
              <a:spcAft>
                <a:spcPts val="0"/>
              </a:spcAft>
              <a:buClr>
                <a:schemeClr val="lt1"/>
              </a:buClr>
              <a:buSzPts val="2400"/>
              <a:buNone/>
              <a:defRPr sz="2400">
                <a:solidFill>
                  <a:schemeClr val="lt1"/>
                </a:solidFill>
              </a:defRPr>
            </a:lvl4pPr>
            <a:lvl5pPr lvl="4">
              <a:lnSpc>
                <a:spcPct val="100000"/>
              </a:lnSpc>
              <a:spcBef>
                <a:spcPts val="0"/>
              </a:spcBef>
              <a:spcAft>
                <a:spcPts val="0"/>
              </a:spcAft>
              <a:buClr>
                <a:schemeClr val="lt1"/>
              </a:buClr>
              <a:buSzPts val="2400"/>
              <a:buNone/>
              <a:defRPr sz="2400">
                <a:solidFill>
                  <a:schemeClr val="lt1"/>
                </a:solidFill>
              </a:defRPr>
            </a:lvl5pPr>
            <a:lvl6pPr lvl="5">
              <a:lnSpc>
                <a:spcPct val="100000"/>
              </a:lnSpc>
              <a:spcBef>
                <a:spcPts val="0"/>
              </a:spcBef>
              <a:spcAft>
                <a:spcPts val="0"/>
              </a:spcAft>
              <a:buClr>
                <a:schemeClr val="lt1"/>
              </a:buClr>
              <a:buSzPts val="2400"/>
              <a:buNone/>
              <a:defRPr sz="2400">
                <a:solidFill>
                  <a:schemeClr val="lt1"/>
                </a:solidFill>
              </a:defRPr>
            </a:lvl6pPr>
            <a:lvl7pPr lvl="6">
              <a:lnSpc>
                <a:spcPct val="100000"/>
              </a:lnSpc>
              <a:spcBef>
                <a:spcPts val="0"/>
              </a:spcBef>
              <a:spcAft>
                <a:spcPts val="0"/>
              </a:spcAft>
              <a:buClr>
                <a:schemeClr val="lt1"/>
              </a:buClr>
              <a:buSzPts val="2400"/>
              <a:buNone/>
              <a:defRPr sz="2400">
                <a:solidFill>
                  <a:schemeClr val="lt1"/>
                </a:solidFill>
              </a:defRPr>
            </a:lvl7pPr>
            <a:lvl8pPr lvl="7">
              <a:lnSpc>
                <a:spcPct val="100000"/>
              </a:lnSpc>
              <a:spcBef>
                <a:spcPts val="0"/>
              </a:spcBef>
              <a:spcAft>
                <a:spcPts val="0"/>
              </a:spcAft>
              <a:buClr>
                <a:schemeClr val="lt1"/>
              </a:buClr>
              <a:buSzPts val="2400"/>
              <a:buNone/>
              <a:defRPr sz="2400">
                <a:solidFill>
                  <a:schemeClr val="lt1"/>
                </a:solidFill>
              </a:defRPr>
            </a:lvl8pPr>
            <a:lvl9pPr lvl="8">
              <a:lnSpc>
                <a:spcPct val="100000"/>
              </a:lnSpc>
              <a:spcBef>
                <a:spcPts val="0"/>
              </a:spcBef>
              <a:spcAft>
                <a:spcPts val="0"/>
              </a:spcAft>
              <a:buClr>
                <a:schemeClr val="lt1"/>
              </a:buClr>
              <a:buSzPts val="2400"/>
              <a:buNone/>
              <a:defRPr sz="2400">
                <a:solidFill>
                  <a:schemeClr val="lt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userDrawn="1">
  <p:cSld name="SECTION_HEADER">
    <p:bg>
      <p:bgPr>
        <a:solidFill>
          <a:schemeClr val="dk1"/>
        </a:solidFill>
        <a:effectLst/>
      </p:bgPr>
    </p:bg>
    <p:spTree>
      <p:nvGrpSpPr>
        <p:cNvPr id="1" name="Shape 13"/>
        <p:cNvGrpSpPr/>
        <p:nvPr/>
      </p:nvGrpSpPr>
      <p:grpSpPr>
        <a:xfrm>
          <a:off x="0" y="0"/>
          <a:ext cx="0" cy="0"/>
          <a:chOff x="0" y="0"/>
          <a:chExt cx="0" cy="0"/>
        </a:xfrm>
      </p:grpSpPr>
      <p:cxnSp>
        <p:nvCxnSpPr>
          <p:cNvPr id="14" name="Google Shape;14;p3"/>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5" name="Google Shape;15;p3"/>
          <p:cNvSpPr txBox="1">
            <a:spLocks noGrp="1"/>
          </p:cNvSpPr>
          <p:nvPr>
            <p:ph type="title"/>
          </p:nvPr>
        </p:nvSpPr>
        <p:spPr>
          <a:xfrm>
            <a:off x="510450" y="2057400"/>
            <a:ext cx="8123100" cy="77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4"/>
          <p:cNvSpPr txBox="1">
            <a:spLocks noGrp="1"/>
          </p:cNvSpPr>
          <p:nvPr>
            <p:ph type="title"/>
          </p:nvPr>
        </p:nvSpPr>
        <p:spPr>
          <a:xfrm>
            <a:off x="311700" y="1402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200"/>
              <a:buNone/>
              <a:defRPr sz="22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0" name="Google Shape;20;p4"/>
          <p:cNvSpPr txBox="1">
            <a:spLocks noGrp="1"/>
          </p:cNvSpPr>
          <p:nvPr>
            <p:ph type="body" idx="1"/>
          </p:nvPr>
        </p:nvSpPr>
        <p:spPr>
          <a:xfrm>
            <a:off x="311700" y="1304875"/>
            <a:ext cx="8520600" cy="3416400"/>
          </a:xfrm>
          <a:prstGeom prst="rect">
            <a:avLst/>
          </a:prstGeom>
        </p:spPr>
        <p:txBody>
          <a:bodyPr spcFirstLastPara="1" wrap="square" lIns="91425" tIns="91425" rIns="91425" bIns="91425" anchor="t" anchorCtr="0">
            <a:normAutofit/>
          </a:bodyPr>
          <a:lstStyle>
            <a:lvl1pPr marL="457200" lvl="0" indent="-330200">
              <a:spcBef>
                <a:spcPts val="0"/>
              </a:spcBef>
              <a:spcAft>
                <a:spcPts val="0"/>
              </a:spcAft>
              <a:buSzPts val="1600"/>
              <a:buChar char="●"/>
              <a:defRPr sz="1600"/>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1" name="Google Shape;21;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4"/>
                </a:solidFill>
              </a:defRPr>
            </a:lvl1pPr>
            <a:lvl2pPr lvl="1">
              <a:buNone/>
              <a:defRPr>
                <a:solidFill>
                  <a:schemeClr val="accent4"/>
                </a:solidFill>
              </a:defRPr>
            </a:lvl2pPr>
            <a:lvl3pPr lvl="2">
              <a:buNone/>
              <a:defRPr>
                <a:solidFill>
                  <a:schemeClr val="accent4"/>
                </a:solidFill>
              </a:defRPr>
            </a:lvl3pPr>
            <a:lvl4pPr lvl="3">
              <a:buNone/>
              <a:defRPr>
                <a:solidFill>
                  <a:schemeClr val="accent4"/>
                </a:solidFill>
              </a:defRPr>
            </a:lvl4pPr>
            <a:lvl5pPr lvl="4">
              <a:buNone/>
              <a:defRPr>
                <a:solidFill>
                  <a:schemeClr val="accent4"/>
                </a:solidFill>
              </a:defRPr>
            </a:lvl5pPr>
            <a:lvl6pPr lvl="5">
              <a:buNone/>
              <a:defRPr>
                <a:solidFill>
                  <a:schemeClr val="accent4"/>
                </a:solidFill>
              </a:defRPr>
            </a:lvl6pPr>
            <a:lvl7pPr lvl="6">
              <a:buNone/>
              <a:defRPr>
                <a:solidFill>
                  <a:schemeClr val="accent4"/>
                </a:solidFill>
              </a:defRPr>
            </a:lvl7pPr>
            <a:lvl8pPr lvl="7">
              <a:buNone/>
              <a:defRPr>
                <a:solidFill>
                  <a:schemeClr val="accent4"/>
                </a:solidFill>
              </a:defRPr>
            </a:lvl8pPr>
            <a:lvl9pPr lvl="8">
              <a:buNone/>
              <a:defRPr>
                <a:solidFill>
                  <a:schemeClr val="accent4"/>
                </a:solidFill>
              </a:defRPr>
            </a:lvl9pPr>
          </a:lstStyle>
          <a:p>
            <a:pPr marL="0" lvl="0" indent="0" algn="r" rtl="0">
              <a:spcBef>
                <a:spcPts val="0"/>
              </a:spcBef>
              <a:spcAft>
                <a:spcPts val="0"/>
              </a:spcAft>
              <a:buNone/>
            </a:pPr>
            <a:fld id="{00000000-1234-1234-1234-123412341234}" type="slidenum">
              <a:rPr lang="en"/>
              <a:t>‹#›</a:t>
            </a:fld>
            <a:endParaRPr/>
          </a:p>
        </p:txBody>
      </p:sp>
      <p:sp>
        <p:nvSpPr>
          <p:cNvPr id="22" name="Google Shape;22;p4"/>
          <p:cNvSpPr txBox="1">
            <a:spLocks noGrp="1"/>
          </p:cNvSpPr>
          <p:nvPr>
            <p:ph type="subTitle" idx="2"/>
          </p:nvPr>
        </p:nvSpPr>
        <p:spPr>
          <a:xfrm>
            <a:off x="387975" y="789025"/>
            <a:ext cx="8520600" cy="833100"/>
          </a:xfrm>
          <a:prstGeom prst="rect">
            <a:avLst/>
          </a:prstGeom>
        </p:spPr>
        <p:txBody>
          <a:bodyPr spcFirstLastPara="1" wrap="square" lIns="91425" tIns="91425" rIns="91425" bIns="91425" anchor="t" anchorCtr="0">
            <a:normAutofit/>
          </a:bodyPr>
          <a:lstStyle>
            <a:lvl1pPr lvl="0">
              <a:spcBef>
                <a:spcPts val="0"/>
              </a:spcBef>
              <a:spcAft>
                <a:spcPts val="0"/>
              </a:spcAft>
              <a:buSzPts val="1500"/>
              <a:buNone/>
              <a:defRPr sz="1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Agenda" userDrawn="1">
  <p:cSld name="TITLE_AND_BODY_1">
    <p:spTree>
      <p:nvGrpSpPr>
        <p:cNvPr id="1" name="Shape 23"/>
        <p:cNvGrpSpPr/>
        <p:nvPr/>
      </p:nvGrpSpPr>
      <p:grpSpPr>
        <a:xfrm>
          <a:off x="0" y="0"/>
          <a:ext cx="0" cy="0"/>
          <a:chOff x="0" y="0"/>
          <a:chExt cx="0" cy="0"/>
        </a:xfrm>
      </p:grpSpPr>
      <p:sp>
        <p:nvSpPr>
          <p:cNvPr id="24" name="Google Shape;24;p5"/>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5"/>
          <p:cNvSpPr txBox="1">
            <a:spLocks noGrp="1"/>
          </p:cNvSpPr>
          <p:nvPr>
            <p:ph type="title" hasCustomPrompt="1"/>
          </p:nvPr>
        </p:nvSpPr>
        <p:spPr>
          <a:xfrm>
            <a:off x="311700" y="0"/>
            <a:ext cx="8520600" cy="712925"/>
          </a:xfrm>
          <a:prstGeom prst="rect">
            <a:avLst/>
          </a:prstGeom>
        </p:spPr>
        <p:txBody>
          <a:bodyPr spcFirstLastPara="1" wrap="square" lIns="91425" tIns="91425" rIns="91425" bIns="91425" anchor="ctr" anchorCtr="0">
            <a:normAutofit/>
          </a:bodyPr>
          <a:lstStyle>
            <a:lvl1pPr lvl="0" rtl="0">
              <a:spcBef>
                <a:spcPts val="0"/>
              </a:spcBef>
              <a:spcAft>
                <a:spcPts val="0"/>
              </a:spcAft>
              <a:buSzPts val="2200"/>
              <a:buNone/>
              <a:defRPr sz="2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r>
              <a:rPr lang="en-US" dirty="0"/>
              <a:t>Agenda</a:t>
            </a:r>
            <a:endParaRPr dirty="0"/>
          </a:p>
        </p:txBody>
      </p:sp>
      <p:sp>
        <p:nvSpPr>
          <p:cNvPr id="26" name="Google Shape;26;p5"/>
          <p:cNvSpPr txBox="1">
            <a:spLocks noGrp="1"/>
          </p:cNvSpPr>
          <p:nvPr>
            <p:ph type="body" idx="1"/>
          </p:nvPr>
        </p:nvSpPr>
        <p:spPr>
          <a:xfrm>
            <a:off x="311700" y="1194734"/>
            <a:ext cx="8520600" cy="3850965"/>
          </a:xfrm>
          <a:prstGeom prst="rect">
            <a:avLst/>
          </a:prstGeom>
        </p:spPr>
        <p:txBody>
          <a:bodyPr spcFirstLastPara="1" wrap="square" lIns="91425" tIns="91425" rIns="91425" bIns="91425" anchor="t" anchorCtr="0">
            <a:normAutofit/>
          </a:bodyPr>
          <a:lstStyle>
            <a:lvl1pPr marL="457200" lvl="0" indent="-330200" rtl="0">
              <a:spcBef>
                <a:spcPts val="0"/>
              </a:spcBef>
              <a:spcAft>
                <a:spcPts val="0"/>
              </a:spcAft>
              <a:buSzPts val="1600"/>
              <a:buChar char="●"/>
              <a:defRPr sz="1600"/>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dirty="0"/>
          </a:p>
        </p:txBody>
      </p:sp>
      <p:sp>
        <p:nvSpPr>
          <p:cNvPr id="27" name="Google Shape;27;p5"/>
          <p:cNvSpPr txBox="1">
            <a:spLocks noGrp="1"/>
          </p:cNvSpPr>
          <p:nvPr>
            <p:ph type="sldNum" idx="12"/>
          </p:nvPr>
        </p:nvSpPr>
        <p:spPr>
          <a:xfrm>
            <a:off x="8832297" y="4863993"/>
            <a:ext cx="311411" cy="192824"/>
          </a:xfrm>
          <a:prstGeom prst="rect">
            <a:avLst/>
          </a:prstGeom>
        </p:spPr>
        <p:txBody>
          <a:bodyPr spcFirstLastPara="1" wrap="square" lIns="91425" tIns="91425" rIns="91425" bIns="91425" anchor="ctr" anchorCtr="0">
            <a:normAutofit/>
          </a:bodyPr>
          <a:lstStyle>
            <a:lvl1pPr lvl="0" rtl="0">
              <a:buNone/>
              <a:defRPr>
                <a:solidFill>
                  <a:schemeClr val="accent4"/>
                </a:solidFill>
              </a:defRPr>
            </a:lvl1pPr>
            <a:lvl2pPr lvl="1" rtl="0">
              <a:buNone/>
              <a:defRPr>
                <a:solidFill>
                  <a:schemeClr val="accent4"/>
                </a:solidFill>
              </a:defRPr>
            </a:lvl2pPr>
            <a:lvl3pPr lvl="2" rtl="0">
              <a:buNone/>
              <a:defRPr>
                <a:solidFill>
                  <a:schemeClr val="accent4"/>
                </a:solidFill>
              </a:defRPr>
            </a:lvl3pPr>
            <a:lvl4pPr lvl="3" rtl="0">
              <a:buNone/>
              <a:defRPr>
                <a:solidFill>
                  <a:schemeClr val="accent4"/>
                </a:solidFill>
              </a:defRPr>
            </a:lvl4pPr>
            <a:lvl5pPr lvl="4" rtl="0">
              <a:buNone/>
              <a:defRPr>
                <a:solidFill>
                  <a:schemeClr val="accent4"/>
                </a:solidFill>
              </a:defRPr>
            </a:lvl5pPr>
            <a:lvl6pPr lvl="5" rtl="0">
              <a:buNone/>
              <a:defRPr>
                <a:solidFill>
                  <a:schemeClr val="accent4"/>
                </a:solidFill>
              </a:defRPr>
            </a:lvl6pPr>
            <a:lvl7pPr lvl="6" rtl="0">
              <a:buNone/>
              <a:defRPr>
                <a:solidFill>
                  <a:schemeClr val="accent4"/>
                </a:solidFill>
              </a:defRPr>
            </a:lvl7pPr>
            <a:lvl8pPr lvl="7" rtl="0">
              <a:buNone/>
              <a:defRPr>
                <a:solidFill>
                  <a:schemeClr val="accent4"/>
                </a:solidFill>
              </a:defRPr>
            </a:lvl8pPr>
            <a:lvl9pPr lvl="8" rtl="0">
              <a:buNone/>
              <a:defRPr>
                <a:solidFill>
                  <a:schemeClr val="accent4"/>
                </a:solidFill>
              </a:defRPr>
            </a:lvl9pPr>
          </a:lstStyle>
          <a:p>
            <a:pPr marL="0" lvl="0" indent="0" algn="r" rtl="0">
              <a:spcBef>
                <a:spcPts val="0"/>
              </a:spcBef>
              <a:spcAft>
                <a:spcPts val="0"/>
              </a:spcAft>
              <a:buNone/>
            </a:pPr>
            <a:fld id="{00000000-1234-1234-1234-123412341234}" type="slidenum">
              <a:rPr lang="en"/>
              <a:t>‹#›</a:t>
            </a:fld>
            <a:endParaRPr/>
          </a:p>
        </p:txBody>
      </p:sp>
      <p:sp>
        <p:nvSpPr>
          <p:cNvPr id="10" name="Subtitle 1">
            <a:extLst>
              <a:ext uri="{FF2B5EF4-FFF2-40B4-BE49-F238E27FC236}">
                <a16:creationId xmlns:a16="http://schemas.microsoft.com/office/drawing/2014/main" id="{0D296A4F-FF01-A06E-7AAA-3D203B6399A4}"/>
              </a:ext>
            </a:extLst>
          </p:cNvPr>
          <p:cNvSpPr>
            <a:spLocks noGrp="1"/>
          </p:cNvSpPr>
          <p:nvPr>
            <p:ph type="subTitle" idx="13"/>
          </p:nvPr>
        </p:nvSpPr>
        <p:spPr>
          <a:xfrm>
            <a:off x="311699" y="712926"/>
            <a:ext cx="8520599" cy="481810"/>
          </a:xfrm>
        </p:spPr>
        <p:txBody>
          <a:bodyPr tIns="0" anchor="t">
            <a:normAutofit/>
          </a:bodyPr>
          <a:lstStyle>
            <a:lvl1pPr marL="0" indent="0" algn="l">
              <a:lnSpc>
                <a:spcPct val="100000"/>
              </a:lnSpc>
              <a:buNone/>
              <a:defRPr sz="1600"/>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dirty="0"/>
              <a:t>Click to edit Master subtitle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1402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200"/>
              <a:buNone/>
              <a:defRPr sz="22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0" name="Google Shape;30;p6"/>
          <p:cNvSpPr txBox="1">
            <a:spLocks noGrp="1"/>
          </p:cNvSpPr>
          <p:nvPr>
            <p:ph type="body" idx="1"/>
          </p:nvPr>
        </p:nvSpPr>
        <p:spPr>
          <a:xfrm>
            <a:off x="311700" y="13810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6"/>
          <p:cNvSpPr txBox="1">
            <a:spLocks noGrp="1"/>
          </p:cNvSpPr>
          <p:nvPr>
            <p:ph type="body" idx="2"/>
          </p:nvPr>
        </p:nvSpPr>
        <p:spPr>
          <a:xfrm>
            <a:off x="4832400" y="13048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4"/>
                </a:solidFill>
              </a:defRPr>
            </a:lvl1pPr>
            <a:lvl2pPr lvl="1">
              <a:buNone/>
              <a:defRPr>
                <a:solidFill>
                  <a:schemeClr val="accent4"/>
                </a:solidFill>
              </a:defRPr>
            </a:lvl2pPr>
            <a:lvl3pPr lvl="2">
              <a:buNone/>
              <a:defRPr>
                <a:solidFill>
                  <a:schemeClr val="accent4"/>
                </a:solidFill>
              </a:defRPr>
            </a:lvl3pPr>
            <a:lvl4pPr lvl="3">
              <a:buNone/>
              <a:defRPr>
                <a:solidFill>
                  <a:schemeClr val="accent4"/>
                </a:solidFill>
              </a:defRPr>
            </a:lvl4pPr>
            <a:lvl5pPr lvl="4">
              <a:buNone/>
              <a:defRPr>
                <a:solidFill>
                  <a:schemeClr val="accent4"/>
                </a:solidFill>
              </a:defRPr>
            </a:lvl5pPr>
            <a:lvl6pPr lvl="5">
              <a:buNone/>
              <a:defRPr>
                <a:solidFill>
                  <a:schemeClr val="accent4"/>
                </a:solidFill>
              </a:defRPr>
            </a:lvl6pPr>
            <a:lvl7pPr lvl="6">
              <a:buNone/>
              <a:defRPr>
                <a:solidFill>
                  <a:schemeClr val="accent4"/>
                </a:solidFill>
              </a:defRPr>
            </a:lvl7pPr>
            <a:lvl8pPr lvl="7">
              <a:buNone/>
              <a:defRPr>
                <a:solidFill>
                  <a:schemeClr val="accent4"/>
                </a:solidFill>
              </a:defRPr>
            </a:lvl8pPr>
            <a:lvl9pPr lvl="8">
              <a:buNone/>
              <a:defRPr>
                <a:solidFill>
                  <a:schemeClr val="accent4"/>
                </a:solidFill>
              </a:defRPr>
            </a:lvl9pPr>
          </a:lstStyle>
          <a:p>
            <a:pPr marL="0" lvl="0" indent="0" algn="r" rtl="0">
              <a:spcBef>
                <a:spcPts val="0"/>
              </a:spcBef>
              <a:spcAft>
                <a:spcPts val="0"/>
              </a:spcAft>
              <a:buNone/>
            </a:pPr>
            <a:fld id="{00000000-1234-1234-1234-123412341234}" type="slidenum">
              <a:rPr lang="en"/>
              <a:t>‹#›</a:t>
            </a:fld>
            <a:endParaRPr/>
          </a:p>
        </p:txBody>
      </p:sp>
      <p:sp>
        <p:nvSpPr>
          <p:cNvPr id="33" name="Google Shape;33;p6"/>
          <p:cNvSpPr txBox="1">
            <a:spLocks noGrp="1"/>
          </p:cNvSpPr>
          <p:nvPr>
            <p:ph type="subTitle" idx="3"/>
          </p:nvPr>
        </p:nvSpPr>
        <p:spPr>
          <a:xfrm>
            <a:off x="386975" y="864000"/>
            <a:ext cx="8368200" cy="8427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500"/>
              <a:buNone/>
              <a:defRPr sz="1500"/>
            </a:lvl1pPr>
            <a:lvl2pPr lvl="1" algn="ctr" rtl="0">
              <a:lnSpc>
                <a:spcPct val="100000"/>
              </a:lnSpc>
              <a:spcBef>
                <a:spcPts val="0"/>
              </a:spcBef>
              <a:spcAft>
                <a:spcPts val="0"/>
              </a:spcAft>
              <a:buClr>
                <a:schemeClr val="accent5"/>
              </a:buClr>
              <a:buSzPts val="2100"/>
              <a:buNone/>
              <a:defRPr sz="2100">
                <a:solidFill>
                  <a:schemeClr val="accent5"/>
                </a:solidFill>
              </a:defRPr>
            </a:lvl2pPr>
            <a:lvl3pPr lvl="2" algn="ctr" rtl="0">
              <a:lnSpc>
                <a:spcPct val="100000"/>
              </a:lnSpc>
              <a:spcBef>
                <a:spcPts val="0"/>
              </a:spcBef>
              <a:spcAft>
                <a:spcPts val="0"/>
              </a:spcAft>
              <a:buClr>
                <a:schemeClr val="accent5"/>
              </a:buClr>
              <a:buSzPts val="2100"/>
              <a:buNone/>
              <a:defRPr sz="2100">
                <a:solidFill>
                  <a:schemeClr val="accent5"/>
                </a:solidFill>
              </a:defRPr>
            </a:lvl3pPr>
            <a:lvl4pPr lvl="3" algn="ctr" rtl="0">
              <a:lnSpc>
                <a:spcPct val="100000"/>
              </a:lnSpc>
              <a:spcBef>
                <a:spcPts val="0"/>
              </a:spcBef>
              <a:spcAft>
                <a:spcPts val="0"/>
              </a:spcAft>
              <a:buClr>
                <a:schemeClr val="accent5"/>
              </a:buClr>
              <a:buSzPts val="2100"/>
              <a:buNone/>
              <a:defRPr sz="2100">
                <a:solidFill>
                  <a:schemeClr val="accent5"/>
                </a:solidFill>
              </a:defRPr>
            </a:lvl4pPr>
            <a:lvl5pPr lvl="4" algn="ctr" rtl="0">
              <a:lnSpc>
                <a:spcPct val="100000"/>
              </a:lnSpc>
              <a:spcBef>
                <a:spcPts val="0"/>
              </a:spcBef>
              <a:spcAft>
                <a:spcPts val="0"/>
              </a:spcAft>
              <a:buClr>
                <a:schemeClr val="accent5"/>
              </a:buClr>
              <a:buSzPts val="2100"/>
              <a:buNone/>
              <a:defRPr sz="2100">
                <a:solidFill>
                  <a:schemeClr val="accent5"/>
                </a:solidFill>
              </a:defRPr>
            </a:lvl5pPr>
            <a:lvl6pPr lvl="5" algn="ctr" rtl="0">
              <a:lnSpc>
                <a:spcPct val="100000"/>
              </a:lnSpc>
              <a:spcBef>
                <a:spcPts val="0"/>
              </a:spcBef>
              <a:spcAft>
                <a:spcPts val="0"/>
              </a:spcAft>
              <a:buClr>
                <a:schemeClr val="accent5"/>
              </a:buClr>
              <a:buSzPts val="2100"/>
              <a:buNone/>
              <a:defRPr sz="2100">
                <a:solidFill>
                  <a:schemeClr val="accent5"/>
                </a:solidFill>
              </a:defRPr>
            </a:lvl6pPr>
            <a:lvl7pPr lvl="6" algn="ctr" rtl="0">
              <a:lnSpc>
                <a:spcPct val="100000"/>
              </a:lnSpc>
              <a:spcBef>
                <a:spcPts val="0"/>
              </a:spcBef>
              <a:spcAft>
                <a:spcPts val="0"/>
              </a:spcAft>
              <a:buClr>
                <a:schemeClr val="accent5"/>
              </a:buClr>
              <a:buSzPts val="2100"/>
              <a:buNone/>
              <a:defRPr sz="2100">
                <a:solidFill>
                  <a:schemeClr val="accent5"/>
                </a:solidFill>
              </a:defRPr>
            </a:lvl7pPr>
            <a:lvl8pPr lvl="7" algn="ctr" rtl="0">
              <a:lnSpc>
                <a:spcPct val="100000"/>
              </a:lnSpc>
              <a:spcBef>
                <a:spcPts val="0"/>
              </a:spcBef>
              <a:spcAft>
                <a:spcPts val="0"/>
              </a:spcAft>
              <a:buClr>
                <a:schemeClr val="accent5"/>
              </a:buClr>
              <a:buSzPts val="2100"/>
              <a:buNone/>
              <a:defRPr sz="2100">
                <a:solidFill>
                  <a:schemeClr val="accent5"/>
                </a:solidFill>
              </a:defRPr>
            </a:lvl8pPr>
            <a:lvl9pPr lvl="8" algn="ctr" rtl="0">
              <a:lnSpc>
                <a:spcPct val="100000"/>
              </a:lnSpc>
              <a:spcBef>
                <a:spcPts val="0"/>
              </a:spcBef>
              <a:spcAft>
                <a:spcPts val="0"/>
              </a:spcAft>
              <a:buClr>
                <a:schemeClr val="accent5"/>
              </a:buClr>
              <a:buSzPts val="2100"/>
              <a:buNone/>
              <a:defRPr sz="2100">
                <a:solidFill>
                  <a:schemeClr val="accent5"/>
                </a:solidFill>
              </a:defRPr>
            </a:lvl9pPr>
          </a:lstStyle>
          <a:p>
            <a:endParaRPr/>
          </a:p>
        </p:txBody>
      </p:sp>
      <p:sp>
        <p:nvSpPr>
          <p:cNvPr id="34" name="Google Shape;34;p6"/>
          <p:cNvSpPr txBox="1">
            <a:spLocks noGrp="1"/>
          </p:cNvSpPr>
          <p:nvPr>
            <p:ph type="body" idx="4"/>
          </p:nvPr>
        </p:nvSpPr>
        <p:spPr>
          <a:xfrm>
            <a:off x="4813725" y="3822525"/>
            <a:ext cx="3999900" cy="208200"/>
          </a:xfrm>
          <a:prstGeom prst="rect">
            <a:avLst/>
          </a:prstGeom>
        </p:spPr>
        <p:txBody>
          <a:bodyPr spcFirstLastPara="1" wrap="square" lIns="91425" tIns="91425" rIns="91425" bIns="91425" anchor="t" anchorCtr="0">
            <a:normAutofit/>
          </a:bodyPr>
          <a:lstStyle>
            <a:lvl1pPr marL="457200" lvl="0" indent="-273050" algn="r" rtl="0">
              <a:spcBef>
                <a:spcPts val="0"/>
              </a:spcBef>
              <a:spcAft>
                <a:spcPts val="0"/>
              </a:spcAft>
              <a:buSzPts val="700"/>
              <a:buChar char="●"/>
              <a:defRPr sz="700"/>
            </a:lvl1pPr>
            <a:lvl2pPr marL="914400" lvl="1" indent="-260350" algn="r" rtl="0">
              <a:spcBef>
                <a:spcPts val="0"/>
              </a:spcBef>
              <a:spcAft>
                <a:spcPts val="0"/>
              </a:spcAft>
              <a:buSzPts val="500"/>
              <a:buChar char="○"/>
              <a:defRPr sz="500"/>
            </a:lvl2pPr>
            <a:lvl3pPr marL="1371600" lvl="2" indent="-260350" algn="r" rtl="0">
              <a:spcBef>
                <a:spcPts val="0"/>
              </a:spcBef>
              <a:spcAft>
                <a:spcPts val="0"/>
              </a:spcAft>
              <a:buSzPts val="500"/>
              <a:buChar char="■"/>
              <a:defRPr sz="500"/>
            </a:lvl3pPr>
            <a:lvl4pPr marL="1828800" lvl="3" indent="-260350" algn="r" rtl="0">
              <a:spcBef>
                <a:spcPts val="0"/>
              </a:spcBef>
              <a:spcAft>
                <a:spcPts val="0"/>
              </a:spcAft>
              <a:buSzPts val="500"/>
              <a:buChar char="●"/>
              <a:defRPr sz="500"/>
            </a:lvl4pPr>
            <a:lvl5pPr marL="2286000" lvl="4" indent="-260350" algn="r" rtl="0">
              <a:spcBef>
                <a:spcPts val="0"/>
              </a:spcBef>
              <a:spcAft>
                <a:spcPts val="0"/>
              </a:spcAft>
              <a:buSzPts val="500"/>
              <a:buChar char="○"/>
              <a:defRPr sz="500"/>
            </a:lvl5pPr>
            <a:lvl6pPr marL="2743200" lvl="5" indent="-260350" algn="r" rtl="0">
              <a:spcBef>
                <a:spcPts val="0"/>
              </a:spcBef>
              <a:spcAft>
                <a:spcPts val="0"/>
              </a:spcAft>
              <a:buSzPts val="500"/>
              <a:buChar char="■"/>
              <a:defRPr sz="500"/>
            </a:lvl6pPr>
            <a:lvl7pPr marL="3200400" lvl="6" indent="-260350" algn="r" rtl="0">
              <a:spcBef>
                <a:spcPts val="0"/>
              </a:spcBef>
              <a:spcAft>
                <a:spcPts val="0"/>
              </a:spcAft>
              <a:buSzPts val="500"/>
              <a:buChar char="●"/>
              <a:defRPr sz="500"/>
            </a:lvl7pPr>
            <a:lvl8pPr marL="3657600" lvl="7" indent="-260350" algn="r" rtl="0">
              <a:spcBef>
                <a:spcPts val="0"/>
              </a:spcBef>
              <a:spcAft>
                <a:spcPts val="0"/>
              </a:spcAft>
              <a:buSzPts val="500"/>
              <a:buChar char="○"/>
              <a:defRPr sz="500"/>
            </a:lvl8pPr>
            <a:lvl9pPr marL="4114800" lvl="8" indent="-260350" algn="r" rtl="0">
              <a:spcBef>
                <a:spcPts val="0"/>
              </a:spcBef>
              <a:spcAft>
                <a:spcPts val="0"/>
              </a:spcAft>
              <a:buSzPts val="500"/>
              <a:buChar char="■"/>
              <a:defRPr sz="5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5"/>
        <p:cNvGrpSpPr/>
        <p:nvPr/>
      </p:nvGrpSpPr>
      <p:grpSpPr>
        <a:xfrm>
          <a:off x="0" y="0"/>
          <a:ext cx="0" cy="0"/>
          <a:chOff x="0" y="0"/>
          <a:chExt cx="0" cy="0"/>
        </a:xfrm>
      </p:grpSpPr>
      <p:sp>
        <p:nvSpPr>
          <p:cNvPr id="36" name="Google Shape;36;p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7" name="Google Shape;37;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8"/>
        <p:cNvGrpSpPr/>
        <p:nvPr/>
      </p:nvGrpSpPr>
      <p:grpSpPr>
        <a:xfrm>
          <a:off x="0" y="0"/>
          <a:ext cx="0" cy="0"/>
          <a:chOff x="0" y="0"/>
          <a:chExt cx="0" cy="0"/>
        </a:xfrm>
      </p:grpSpPr>
      <p:sp>
        <p:nvSpPr>
          <p:cNvPr id="39" name="Google Shape;39;p8"/>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Google Shape;40;p8"/>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42"/>
        <p:cNvGrpSpPr/>
        <p:nvPr/>
      </p:nvGrpSpPr>
      <p:grpSpPr>
        <a:xfrm>
          <a:off x="0" y="0"/>
          <a:ext cx="0" cy="0"/>
          <a:chOff x="0" y="0"/>
          <a:chExt cx="0" cy="0"/>
        </a:xfrm>
      </p:grpSpPr>
      <p:sp>
        <p:nvSpPr>
          <p:cNvPr id="43" name="Google Shape;43;p9"/>
          <p:cNvSpPr txBox="1">
            <a:spLocks noGrp="1"/>
          </p:cNvSpPr>
          <p:nvPr>
            <p:ph type="title"/>
          </p:nvPr>
        </p:nvSpPr>
        <p:spPr>
          <a:xfrm>
            <a:off x="490250" y="526350"/>
            <a:ext cx="57975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4" name="Google Shape;44;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cxnSp>
        <p:nvCxnSpPr>
          <p:cNvPr id="46" name="Google Shape;46;p10"/>
          <p:cNvCxnSpPr/>
          <p:nvPr/>
        </p:nvCxnSpPr>
        <p:spPr>
          <a:xfrm>
            <a:off x="5029675" y="4495500"/>
            <a:ext cx="468300" cy="0"/>
          </a:xfrm>
          <a:prstGeom prst="straightConnector1">
            <a:avLst/>
          </a:prstGeom>
          <a:noFill/>
          <a:ln w="19050" cap="flat" cmpd="sng">
            <a:solidFill>
              <a:schemeClr val="dk1"/>
            </a:solidFill>
            <a:prstDash val="solid"/>
            <a:round/>
            <a:headEnd type="none" w="sm" len="sm"/>
            <a:tailEnd type="none" w="sm" len="sm"/>
          </a:ln>
        </p:spPr>
      </p:cxnSp>
      <p:sp>
        <p:nvSpPr>
          <p:cNvPr id="47" name="Google Shape;47;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
        <p:nvSpPr>
          <p:cNvPr id="48" name="Google Shape;48;p10"/>
          <p:cNvSpPr txBox="1">
            <a:spLocks noGrp="1"/>
          </p:cNvSpPr>
          <p:nvPr>
            <p:ph type="title"/>
          </p:nvPr>
        </p:nvSpPr>
        <p:spPr>
          <a:xfrm>
            <a:off x="311700" y="140225"/>
            <a:ext cx="8520600" cy="572700"/>
          </a:xfrm>
          <a:prstGeom prst="rect">
            <a:avLst/>
          </a:prstGeom>
        </p:spPr>
        <p:txBody>
          <a:bodyPr spcFirstLastPara="1" wrap="square" lIns="91425" tIns="91425" rIns="91425" bIns="91425" anchor="t" anchorCtr="0">
            <a:normAutofit/>
          </a:bodyPr>
          <a:lstStyle>
            <a:lvl1pPr lvl="0" rtl="0">
              <a:spcBef>
                <a:spcPts val="0"/>
              </a:spcBef>
              <a:spcAft>
                <a:spcPts val="0"/>
              </a:spcAft>
              <a:buSzPts val="2200"/>
              <a:buNone/>
              <a:defRPr sz="2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9" name="Google Shape;49;p10"/>
          <p:cNvSpPr txBox="1">
            <a:spLocks noGrp="1"/>
          </p:cNvSpPr>
          <p:nvPr>
            <p:ph type="body" idx="1"/>
          </p:nvPr>
        </p:nvSpPr>
        <p:spPr>
          <a:xfrm>
            <a:off x="311700" y="1304875"/>
            <a:ext cx="3999900" cy="34164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Char char="●"/>
              <a:defRPr sz="14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50" name="Google Shape;50;p10"/>
          <p:cNvSpPr txBox="1">
            <a:spLocks noGrp="1"/>
          </p:cNvSpPr>
          <p:nvPr>
            <p:ph type="body" idx="2"/>
          </p:nvPr>
        </p:nvSpPr>
        <p:spPr>
          <a:xfrm>
            <a:off x="4832400" y="1304875"/>
            <a:ext cx="3999900" cy="34164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Char char="●"/>
              <a:defRPr sz="14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51" name="Google Shape;51;p10"/>
          <p:cNvSpPr txBox="1">
            <a:spLocks noGrp="1"/>
          </p:cNvSpPr>
          <p:nvPr>
            <p:ph type="subTitle" idx="3"/>
          </p:nvPr>
        </p:nvSpPr>
        <p:spPr>
          <a:xfrm>
            <a:off x="386975" y="787800"/>
            <a:ext cx="8368200" cy="8427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500"/>
              <a:buNone/>
              <a:defRPr sz="1500"/>
            </a:lvl1pPr>
            <a:lvl2pPr lvl="1" algn="ctr" rtl="0">
              <a:lnSpc>
                <a:spcPct val="100000"/>
              </a:lnSpc>
              <a:spcBef>
                <a:spcPts val="0"/>
              </a:spcBef>
              <a:spcAft>
                <a:spcPts val="0"/>
              </a:spcAft>
              <a:buClr>
                <a:schemeClr val="accent5"/>
              </a:buClr>
              <a:buSzPts val="2100"/>
              <a:buNone/>
              <a:defRPr sz="2100">
                <a:solidFill>
                  <a:schemeClr val="accent5"/>
                </a:solidFill>
              </a:defRPr>
            </a:lvl2pPr>
            <a:lvl3pPr lvl="2" algn="ctr" rtl="0">
              <a:lnSpc>
                <a:spcPct val="100000"/>
              </a:lnSpc>
              <a:spcBef>
                <a:spcPts val="0"/>
              </a:spcBef>
              <a:spcAft>
                <a:spcPts val="0"/>
              </a:spcAft>
              <a:buClr>
                <a:schemeClr val="accent5"/>
              </a:buClr>
              <a:buSzPts val="2100"/>
              <a:buNone/>
              <a:defRPr sz="2100">
                <a:solidFill>
                  <a:schemeClr val="accent5"/>
                </a:solidFill>
              </a:defRPr>
            </a:lvl3pPr>
            <a:lvl4pPr lvl="3" algn="ctr" rtl="0">
              <a:lnSpc>
                <a:spcPct val="100000"/>
              </a:lnSpc>
              <a:spcBef>
                <a:spcPts val="0"/>
              </a:spcBef>
              <a:spcAft>
                <a:spcPts val="0"/>
              </a:spcAft>
              <a:buClr>
                <a:schemeClr val="accent5"/>
              </a:buClr>
              <a:buSzPts val="2100"/>
              <a:buNone/>
              <a:defRPr sz="2100">
                <a:solidFill>
                  <a:schemeClr val="accent5"/>
                </a:solidFill>
              </a:defRPr>
            </a:lvl4pPr>
            <a:lvl5pPr lvl="4" algn="ctr" rtl="0">
              <a:lnSpc>
                <a:spcPct val="100000"/>
              </a:lnSpc>
              <a:spcBef>
                <a:spcPts val="0"/>
              </a:spcBef>
              <a:spcAft>
                <a:spcPts val="0"/>
              </a:spcAft>
              <a:buClr>
                <a:schemeClr val="accent5"/>
              </a:buClr>
              <a:buSzPts val="2100"/>
              <a:buNone/>
              <a:defRPr sz="2100">
                <a:solidFill>
                  <a:schemeClr val="accent5"/>
                </a:solidFill>
              </a:defRPr>
            </a:lvl5pPr>
            <a:lvl6pPr lvl="5" algn="ctr" rtl="0">
              <a:lnSpc>
                <a:spcPct val="100000"/>
              </a:lnSpc>
              <a:spcBef>
                <a:spcPts val="0"/>
              </a:spcBef>
              <a:spcAft>
                <a:spcPts val="0"/>
              </a:spcAft>
              <a:buClr>
                <a:schemeClr val="accent5"/>
              </a:buClr>
              <a:buSzPts val="2100"/>
              <a:buNone/>
              <a:defRPr sz="2100">
                <a:solidFill>
                  <a:schemeClr val="accent5"/>
                </a:solidFill>
              </a:defRPr>
            </a:lvl6pPr>
            <a:lvl7pPr lvl="6" algn="ctr" rtl="0">
              <a:lnSpc>
                <a:spcPct val="100000"/>
              </a:lnSpc>
              <a:spcBef>
                <a:spcPts val="0"/>
              </a:spcBef>
              <a:spcAft>
                <a:spcPts val="0"/>
              </a:spcAft>
              <a:buClr>
                <a:schemeClr val="accent5"/>
              </a:buClr>
              <a:buSzPts val="2100"/>
              <a:buNone/>
              <a:defRPr sz="2100">
                <a:solidFill>
                  <a:schemeClr val="accent5"/>
                </a:solidFill>
              </a:defRPr>
            </a:lvl7pPr>
            <a:lvl8pPr lvl="7" algn="ctr" rtl="0">
              <a:lnSpc>
                <a:spcPct val="100000"/>
              </a:lnSpc>
              <a:spcBef>
                <a:spcPts val="0"/>
              </a:spcBef>
              <a:spcAft>
                <a:spcPts val="0"/>
              </a:spcAft>
              <a:buClr>
                <a:schemeClr val="accent5"/>
              </a:buClr>
              <a:buSzPts val="2100"/>
              <a:buNone/>
              <a:defRPr sz="2100">
                <a:solidFill>
                  <a:schemeClr val="accent5"/>
                </a:solidFill>
              </a:defRPr>
            </a:lvl8pPr>
            <a:lvl9pPr lvl="8" algn="ctr" rtl="0">
              <a:lnSpc>
                <a:spcPct val="100000"/>
              </a:lnSpc>
              <a:spcBef>
                <a:spcPts val="0"/>
              </a:spcBef>
              <a:spcAft>
                <a:spcPts val="0"/>
              </a:spcAft>
              <a:buClr>
                <a:schemeClr val="accent5"/>
              </a:buClr>
              <a:buSzPts val="2100"/>
              <a:buNone/>
              <a:defRPr sz="2100">
                <a:solidFill>
                  <a:schemeClr val="accent5"/>
                </a:solidFill>
              </a:defRPr>
            </a:lvl9pPr>
          </a:lstStyle>
          <a:p>
            <a:endParaRPr/>
          </a:p>
        </p:txBody>
      </p:sp>
      <p:sp>
        <p:nvSpPr>
          <p:cNvPr id="52" name="Google Shape;52;p10"/>
          <p:cNvSpPr txBox="1">
            <a:spLocks noGrp="1"/>
          </p:cNvSpPr>
          <p:nvPr>
            <p:ph type="body" idx="4"/>
          </p:nvPr>
        </p:nvSpPr>
        <p:spPr>
          <a:xfrm>
            <a:off x="4813725" y="3822525"/>
            <a:ext cx="3999900" cy="208200"/>
          </a:xfrm>
          <a:prstGeom prst="rect">
            <a:avLst/>
          </a:prstGeom>
        </p:spPr>
        <p:txBody>
          <a:bodyPr spcFirstLastPara="1" wrap="square" lIns="91425" tIns="91425" rIns="91425" bIns="91425" anchor="t" anchorCtr="0">
            <a:normAutofit/>
          </a:bodyPr>
          <a:lstStyle>
            <a:lvl1pPr marL="457200" lvl="0" indent="-273050" algn="r" rtl="0">
              <a:spcBef>
                <a:spcPts val="0"/>
              </a:spcBef>
              <a:spcAft>
                <a:spcPts val="0"/>
              </a:spcAft>
              <a:buSzPts val="700"/>
              <a:buChar char="●"/>
              <a:defRPr sz="700"/>
            </a:lvl1pPr>
            <a:lvl2pPr marL="914400" lvl="1" indent="-260350" algn="r" rtl="0">
              <a:spcBef>
                <a:spcPts val="0"/>
              </a:spcBef>
              <a:spcAft>
                <a:spcPts val="0"/>
              </a:spcAft>
              <a:buSzPts val="500"/>
              <a:buChar char="○"/>
              <a:defRPr sz="500"/>
            </a:lvl2pPr>
            <a:lvl3pPr marL="1371600" lvl="2" indent="-260350" algn="r" rtl="0">
              <a:spcBef>
                <a:spcPts val="0"/>
              </a:spcBef>
              <a:spcAft>
                <a:spcPts val="0"/>
              </a:spcAft>
              <a:buSzPts val="500"/>
              <a:buChar char="■"/>
              <a:defRPr sz="500"/>
            </a:lvl3pPr>
            <a:lvl4pPr marL="1828800" lvl="3" indent="-260350" algn="r" rtl="0">
              <a:spcBef>
                <a:spcPts val="0"/>
              </a:spcBef>
              <a:spcAft>
                <a:spcPts val="0"/>
              </a:spcAft>
              <a:buSzPts val="500"/>
              <a:buChar char="●"/>
              <a:defRPr sz="500"/>
            </a:lvl4pPr>
            <a:lvl5pPr marL="2286000" lvl="4" indent="-260350" algn="r" rtl="0">
              <a:spcBef>
                <a:spcPts val="0"/>
              </a:spcBef>
              <a:spcAft>
                <a:spcPts val="0"/>
              </a:spcAft>
              <a:buSzPts val="500"/>
              <a:buChar char="○"/>
              <a:defRPr sz="500"/>
            </a:lvl5pPr>
            <a:lvl6pPr marL="2743200" lvl="5" indent="-260350" algn="r" rtl="0">
              <a:spcBef>
                <a:spcPts val="0"/>
              </a:spcBef>
              <a:spcAft>
                <a:spcPts val="0"/>
              </a:spcAft>
              <a:buSzPts val="500"/>
              <a:buChar char="■"/>
              <a:defRPr sz="500"/>
            </a:lvl6pPr>
            <a:lvl7pPr marL="3200400" lvl="6" indent="-260350" algn="r" rtl="0">
              <a:spcBef>
                <a:spcPts val="0"/>
              </a:spcBef>
              <a:spcAft>
                <a:spcPts val="0"/>
              </a:spcAft>
              <a:buSzPts val="500"/>
              <a:buChar char="●"/>
              <a:defRPr sz="500"/>
            </a:lvl7pPr>
            <a:lvl8pPr marL="3657600" lvl="7" indent="-260350" algn="r" rtl="0">
              <a:spcBef>
                <a:spcPts val="0"/>
              </a:spcBef>
              <a:spcAft>
                <a:spcPts val="0"/>
              </a:spcAft>
              <a:buSzPts val="500"/>
              <a:buChar char="○"/>
              <a:defRPr sz="500"/>
            </a:lvl8pPr>
            <a:lvl9pPr marL="4114800" lvl="8" indent="-260350" algn="r" rtl="0">
              <a:spcBef>
                <a:spcPts val="0"/>
              </a:spcBef>
              <a:spcAft>
                <a:spcPts val="0"/>
              </a:spcAft>
              <a:buSzPts val="500"/>
              <a:buChar char="■"/>
              <a:defRPr sz="500"/>
            </a:lvl9pPr>
          </a:lstStyle>
          <a:p>
            <a:endParaRPr/>
          </a:p>
        </p:txBody>
      </p:sp>
      <p:sp>
        <p:nvSpPr>
          <p:cNvPr id="53" name="Google Shape;53;p10"/>
          <p:cNvSpPr txBox="1">
            <a:spLocks noGrp="1"/>
          </p:cNvSpPr>
          <p:nvPr>
            <p:ph type="sldNum" idx="5"/>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solidFill>
                  <a:schemeClr val="accent4"/>
                </a:solidFill>
              </a:defRPr>
            </a:lvl1pPr>
            <a:lvl2pPr lvl="1" rtl="0">
              <a:buNone/>
              <a:defRPr>
                <a:solidFill>
                  <a:schemeClr val="accent4"/>
                </a:solidFill>
              </a:defRPr>
            </a:lvl2pPr>
            <a:lvl3pPr lvl="2" rtl="0">
              <a:buNone/>
              <a:defRPr>
                <a:solidFill>
                  <a:schemeClr val="accent4"/>
                </a:solidFill>
              </a:defRPr>
            </a:lvl3pPr>
            <a:lvl4pPr lvl="3" rtl="0">
              <a:buNone/>
              <a:defRPr>
                <a:solidFill>
                  <a:schemeClr val="accent4"/>
                </a:solidFill>
              </a:defRPr>
            </a:lvl4pPr>
            <a:lvl5pPr lvl="4" rtl="0">
              <a:buNone/>
              <a:defRPr>
                <a:solidFill>
                  <a:schemeClr val="accent4"/>
                </a:solidFill>
              </a:defRPr>
            </a:lvl5pPr>
            <a:lvl6pPr lvl="5" rtl="0">
              <a:buNone/>
              <a:defRPr>
                <a:solidFill>
                  <a:schemeClr val="accent4"/>
                </a:solidFill>
              </a:defRPr>
            </a:lvl6pPr>
            <a:lvl7pPr lvl="6" rtl="0">
              <a:buNone/>
              <a:defRPr>
                <a:solidFill>
                  <a:schemeClr val="accent4"/>
                </a:solidFill>
              </a:defRPr>
            </a:lvl7pPr>
            <a:lvl8pPr lvl="7" rtl="0">
              <a:buNone/>
              <a:defRPr>
                <a:solidFill>
                  <a:schemeClr val="accent4"/>
                </a:solidFill>
              </a:defRPr>
            </a:lvl8pPr>
            <a:lvl9pPr lvl="8" rtl="0">
              <a:buNone/>
              <a:defRPr>
                <a:solidFill>
                  <a:schemeClr val="accent4"/>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4"/>
        <p:cNvGrpSpPr/>
        <p:nvPr/>
      </p:nvGrpSpPr>
      <p:grpSpPr>
        <a:xfrm>
          <a:off x="0" y="0"/>
          <a:ext cx="0" cy="0"/>
          <a:chOff x="0" y="0"/>
          <a:chExt cx="0" cy="0"/>
        </a:xfrm>
      </p:grpSpPr>
      <p:sp>
        <p:nvSpPr>
          <p:cNvPr id="55" name="Google Shape;55;p11"/>
          <p:cNvSpPr txBox="1">
            <a:spLocks noGrp="1"/>
          </p:cNvSpPr>
          <p:nvPr>
            <p:ph type="body" idx="1"/>
          </p:nvPr>
        </p:nvSpPr>
        <p:spPr>
          <a:xfrm>
            <a:off x="311700" y="42368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None/>
              <a:defRPr sz="2100"/>
            </a:lvl1pPr>
          </a:lstStyle>
          <a:p>
            <a:endParaRPr/>
          </a:p>
        </p:txBody>
      </p:sp>
      <p:sp>
        <p:nvSpPr>
          <p:cNvPr id="56" name="Google Shape;56;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7"/>
        <p:cNvGrpSpPr/>
        <p:nvPr/>
      </p:nvGrpSpPr>
      <p:grpSpPr>
        <a:xfrm>
          <a:off x="0" y="0"/>
          <a:ext cx="0" cy="0"/>
          <a:chOff x="0" y="0"/>
          <a:chExt cx="0" cy="0"/>
        </a:xfrm>
      </p:grpSpPr>
      <p:sp>
        <p:nvSpPr>
          <p:cNvPr id="58" name="Google Shape;58;p12"/>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2"/>
          <p:cNvSpPr txBox="1">
            <a:spLocks noGrp="1"/>
          </p:cNvSpPr>
          <p:nvPr>
            <p:ph type="title" hasCustomPrompt="1"/>
          </p:nvPr>
        </p:nvSpPr>
        <p:spPr>
          <a:xfrm>
            <a:off x="311700" y="991475"/>
            <a:ext cx="8520600" cy="19179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60" name="Google Shape;60;p12"/>
          <p:cNvSpPr txBox="1">
            <a:spLocks noGrp="1"/>
          </p:cNvSpPr>
          <p:nvPr>
            <p:ph type="body" idx="1"/>
          </p:nvPr>
        </p:nvSpPr>
        <p:spPr>
          <a:xfrm>
            <a:off x="311700" y="3071300"/>
            <a:ext cx="8520600" cy="901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61" name="Google Shape;6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1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pearmin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1pPr>
            <a:lvl2pPr lvl="1">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2pPr>
            <a:lvl3pPr lvl="2">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3pPr>
            <a:lvl4pPr lvl="3">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4pPr>
            <a:lvl5pPr lvl="4">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5pPr>
            <a:lvl6pPr lvl="5">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6pPr>
            <a:lvl7pPr lvl="6">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7pPr>
            <a:lvl8pPr lvl="7">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8pPr>
            <a:lvl9pPr lvl="8">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accent3"/>
              </a:buClr>
              <a:buSzPts val="1800"/>
              <a:buFont typeface="Proxima Nova"/>
              <a:buChar char="●"/>
              <a:defRPr sz="1800">
                <a:solidFill>
                  <a:schemeClr val="accent3"/>
                </a:solidFill>
                <a:latin typeface="Proxima Nova"/>
                <a:ea typeface="Proxima Nova"/>
                <a:cs typeface="Proxima Nova"/>
                <a:sym typeface="Proxima Nova"/>
              </a:defRPr>
            </a:lvl1pPr>
            <a:lvl2pPr marL="914400" lvl="1"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2pPr>
            <a:lvl3pPr marL="1371600" lvl="2"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3pPr>
            <a:lvl4pPr marL="1828800" lvl="3"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4pPr>
            <a:lvl5pPr marL="2286000" lvl="4"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5pPr>
            <a:lvl6pPr marL="2743200" lvl="5"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6pPr>
            <a:lvl7pPr marL="3200400" lvl="6"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7pPr>
            <a:lvl8pPr marL="3657600" lvl="7"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8pPr>
            <a:lvl9pPr marL="4114800" lvl="8"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Proxima Nova"/>
                <a:ea typeface="Proxima Nova"/>
                <a:cs typeface="Proxima Nova"/>
                <a:sym typeface="Proxima Nova"/>
              </a:defRPr>
            </a:lvl1pPr>
            <a:lvl2pPr lvl="1" algn="r">
              <a:buNone/>
              <a:defRPr sz="1000">
                <a:solidFill>
                  <a:schemeClr val="dk1"/>
                </a:solidFill>
                <a:latin typeface="Proxima Nova"/>
                <a:ea typeface="Proxima Nova"/>
                <a:cs typeface="Proxima Nova"/>
                <a:sym typeface="Proxima Nova"/>
              </a:defRPr>
            </a:lvl2pPr>
            <a:lvl3pPr lvl="2" algn="r">
              <a:buNone/>
              <a:defRPr sz="1000">
                <a:solidFill>
                  <a:schemeClr val="dk1"/>
                </a:solidFill>
                <a:latin typeface="Proxima Nova"/>
                <a:ea typeface="Proxima Nova"/>
                <a:cs typeface="Proxima Nova"/>
                <a:sym typeface="Proxima Nova"/>
              </a:defRPr>
            </a:lvl3pPr>
            <a:lvl4pPr lvl="3" algn="r">
              <a:buNone/>
              <a:defRPr sz="1000">
                <a:solidFill>
                  <a:schemeClr val="dk1"/>
                </a:solidFill>
                <a:latin typeface="Proxima Nova"/>
                <a:ea typeface="Proxima Nova"/>
                <a:cs typeface="Proxima Nova"/>
                <a:sym typeface="Proxima Nova"/>
              </a:defRPr>
            </a:lvl4pPr>
            <a:lvl5pPr lvl="4" algn="r">
              <a:buNone/>
              <a:defRPr sz="1000">
                <a:solidFill>
                  <a:schemeClr val="dk1"/>
                </a:solidFill>
                <a:latin typeface="Proxima Nova"/>
                <a:ea typeface="Proxima Nova"/>
                <a:cs typeface="Proxima Nova"/>
                <a:sym typeface="Proxima Nova"/>
              </a:defRPr>
            </a:lvl5pPr>
            <a:lvl6pPr lvl="5" algn="r">
              <a:buNone/>
              <a:defRPr sz="1000">
                <a:solidFill>
                  <a:schemeClr val="dk1"/>
                </a:solidFill>
                <a:latin typeface="Proxima Nova"/>
                <a:ea typeface="Proxima Nova"/>
                <a:cs typeface="Proxima Nova"/>
                <a:sym typeface="Proxima Nova"/>
              </a:defRPr>
            </a:lvl6pPr>
            <a:lvl7pPr lvl="6" algn="r">
              <a:buNone/>
              <a:defRPr sz="1000">
                <a:solidFill>
                  <a:schemeClr val="dk1"/>
                </a:solidFill>
                <a:latin typeface="Proxima Nova"/>
                <a:ea typeface="Proxima Nova"/>
                <a:cs typeface="Proxima Nova"/>
                <a:sym typeface="Proxima Nova"/>
              </a:defRPr>
            </a:lvl7pPr>
            <a:lvl8pPr lvl="7" algn="r">
              <a:buNone/>
              <a:defRPr sz="1000">
                <a:solidFill>
                  <a:schemeClr val="dk1"/>
                </a:solidFill>
                <a:latin typeface="Proxima Nova"/>
                <a:ea typeface="Proxima Nova"/>
                <a:cs typeface="Proxima Nova"/>
                <a:sym typeface="Proxima Nova"/>
              </a:defRPr>
            </a:lvl8pPr>
            <a:lvl9pPr lvl="8" algn="r">
              <a:buNone/>
              <a:defRPr sz="1000">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4DD3E27-684E-5F57-3D3B-CE14F651244B}"/>
              </a:ext>
            </a:extLst>
          </p:cNvPr>
          <p:cNvSpPr>
            <a:spLocks noGrp="1"/>
          </p:cNvSpPr>
          <p:nvPr>
            <p:ph type="body" idx="1"/>
          </p:nvPr>
        </p:nvSpPr>
        <p:spPr/>
        <p:txBody>
          <a:bodyPr/>
          <a:lstStyle/>
          <a:p>
            <a:pPr marL="127000" indent="0" algn="ctr">
              <a:buNone/>
            </a:pPr>
            <a:r>
              <a:rPr lang="en-US" b="1" dirty="0">
                <a:latin typeface="+mn-lt"/>
              </a:rPr>
              <a:t>Samouil Panayotov</a:t>
            </a:r>
          </a:p>
        </p:txBody>
      </p:sp>
      <p:pic>
        <p:nvPicPr>
          <p:cNvPr id="8" name="Picture 7" descr="A landscape with a road and buildings&#10;&#10;AI-generated content may be incorrect.">
            <a:extLst>
              <a:ext uri="{FF2B5EF4-FFF2-40B4-BE49-F238E27FC236}">
                <a16:creationId xmlns:a16="http://schemas.microsoft.com/office/drawing/2014/main" id="{6CC2766C-C30B-41FE-B2BC-280ACA362779}"/>
              </a:ext>
            </a:extLst>
          </p:cNvPr>
          <p:cNvPicPr>
            <a:picLocks noChangeAspect="1"/>
          </p:cNvPicPr>
          <p:nvPr/>
        </p:nvPicPr>
        <p:blipFill>
          <a:blip r:embed="rId2"/>
          <a:stretch>
            <a:fillRect/>
          </a:stretch>
        </p:blipFill>
        <p:spPr>
          <a:xfrm>
            <a:off x="0" y="-1"/>
            <a:ext cx="9280071" cy="5143502"/>
          </a:xfrm>
          <a:prstGeom prst="rect">
            <a:avLst/>
          </a:prstGeom>
        </p:spPr>
      </p:pic>
      <p:sp>
        <p:nvSpPr>
          <p:cNvPr id="4" name="Slide Number Placeholder 3">
            <a:extLst>
              <a:ext uri="{FF2B5EF4-FFF2-40B4-BE49-F238E27FC236}">
                <a16:creationId xmlns:a16="http://schemas.microsoft.com/office/drawing/2014/main" id="{33DE367F-5257-6065-5E48-9A7CE1A258CB}"/>
              </a:ext>
            </a:extLst>
          </p:cNvPr>
          <p:cNvSpPr>
            <a:spLocks noGrp="1"/>
          </p:cNvSpPr>
          <p:nvPr>
            <p:ph type="sldNum" idx="12"/>
          </p:nvPr>
        </p:nvSpPr>
        <p:spPr/>
        <p:txBody>
          <a:bodyPr>
            <a:normAutofit fontScale="25000" lnSpcReduction="20000"/>
          </a:bodyPr>
          <a:lstStyle/>
          <a:p>
            <a:pPr marL="0" lvl="0" indent="0" algn="r" rtl="0">
              <a:spcBef>
                <a:spcPts val="0"/>
              </a:spcBef>
              <a:spcAft>
                <a:spcPts val="0"/>
              </a:spcAft>
              <a:buNone/>
            </a:pPr>
            <a:fld id="{00000000-1234-1234-1234-123412341234}" type="slidenum">
              <a:rPr lang="en" smtClean="0"/>
              <a:t>1</a:t>
            </a:fld>
            <a:endParaRPr lang="en"/>
          </a:p>
        </p:txBody>
      </p:sp>
      <p:sp>
        <p:nvSpPr>
          <p:cNvPr id="10" name="Title 9">
            <a:extLst>
              <a:ext uri="{FF2B5EF4-FFF2-40B4-BE49-F238E27FC236}">
                <a16:creationId xmlns:a16="http://schemas.microsoft.com/office/drawing/2014/main" id="{D5BD1D54-56AD-91D9-F4EE-70FE64307145}"/>
              </a:ext>
            </a:extLst>
          </p:cNvPr>
          <p:cNvSpPr>
            <a:spLocks noGrp="1"/>
          </p:cNvSpPr>
          <p:nvPr>
            <p:ph type="title"/>
          </p:nvPr>
        </p:nvSpPr>
        <p:spPr>
          <a:xfrm>
            <a:off x="148415" y="2223524"/>
            <a:ext cx="8520600" cy="712925"/>
          </a:xfrm>
        </p:spPr>
        <p:txBody>
          <a:bodyPr/>
          <a:lstStyle/>
          <a:p>
            <a:pPr algn="ctr"/>
            <a:r>
              <a:rPr lang="en-US" b="1" dirty="0">
                <a:latin typeface="+mn-lt"/>
              </a:rPr>
              <a:t>Samouil Panayotov</a:t>
            </a:r>
          </a:p>
        </p:txBody>
      </p:sp>
      <p:pic>
        <p:nvPicPr>
          <p:cNvPr id="11" name="Picture 10">
            <a:extLst>
              <a:ext uri="{FF2B5EF4-FFF2-40B4-BE49-F238E27FC236}">
                <a16:creationId xmlns:a16="http://schemas.microsoft.com/office/drawing/2014/main" id="{0EB22E16-4F3F-97A7-DCDD-E29C128DCE92}"/>
              </a:ext>
            </a:extLst>
          </p:cNvPr>
          <p:cNvPicPr>
            <a:picLocks noChangeAspect="1"/>
          </p:cNvPicPr>
          <p:nvPr/>
        </p:nvPicPr>
        <p:blipFill>
          <a:blip r:embed="rId3"/>
          <a:stretch>
            <a:fillRect/>
          </a:stretch>
        </p:blipFill>
        <p:spPr>
          <a:xfrm>
            <a:off x="272711" y="589470"/>
            <a:ext cx="8522947" cy="1152244"/>
          </a:xfrm>
          <a:prstGeom prst="rect">
            <a:avLst/>
          </a:prstGeom>
        </p:spPr>
      </p:pic>
    </p:spTree>
    <p:extLst>
      <p:ext uri="{BB962C8B-B14F-4D97-AF65-F5344CB8AC3E}">
        <p14:creationId xmlns:p14="http://schemas.microsoft.com/office/powerpoint/2010/main" val="38993279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Introduction</a:t>
            </a:r>
          </a:p>
        </p:txBody>
      </p:sp>
      <p:sp>
        <p:nvSpPr>
          <p:cNvPr id="4" name="Subtitle 3"/>
          <p:cNvSpPr>
            <a:spLocks noGrp="1"/>
          </p:cNvSpPr>
          <p:nvPr>
            <p:ph type="subTitle" idx="13"/>
          </p:nvPr>
        </p:nvSpPr>
        <p:spPr/>
        <p:txBody>
          <a:bodyPr>
            <a:normAutofit/>
          </a:bodyPr>
          <a:lstStyle/>
          <a:p>
            <a:r>
              <a:t>Research Question &amp; Context</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228600" y="1508670"/>
            <a:ext cx="8686800" cy="2856904"/>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300" b="1" i="0">
                <a:solidFill>
                  <a:srgbClr val="616161"/>
                </a:solidFill>
                <a:latin typeface="Proxima Nova"/>
              </a:rPr>
              <a:t>Research Question:</a:t>
            </a:r>
            <a:r>
              <a:rPr sz="1300" b="0" i="0">
                <a:solidFill>
                  <a:srgbClr val="616161"/>
                </a:solidFill>
                <a:latin typeface="Proxima Nova"/>
              </a:rPr>
              <a:t> Assessing the significance of the British Expeditionary Force's (BEF) role in Macedonia (1915-1917) and analyzing Bulgarian defensive strategies.</a:t>
            </a:r>
          </a:p>
          <a:p>
            <a:pPr marL="228600" lvl="1" indent="-91440" algn="l">
              <a:spcBef>
                <a:spcPts val="1200"/>
              </a:spcBef>
              <a:spcAft>
                <a:spcPts val="0"/>
              </a:spcAft>
              <a:buSzPct val="100000"/>
              <a:buFont typeface="Arial"/>
              <a:buChar char="•"/>
            </a:pPr>
            <a:r>
              <a:rPr sz="1300" b="1" i="0">
                <a:solidFill>
                  <a:srgbClr val="616161"/>
                </a:solidFill>
                <a:latin typeface="Proxima Nova"/>
              </a:rPr>
              <a:t>Significance:</a:t>
            </a:r>
            <a:r>
              <a:rPr sz="1300" b="0" i="0">
                <a:solidFill>
                  <a:srgbClr val="616161"/>
                </a:solidFill>
                <a:latin typeface="Proxima Nova"/>
              </a:rPr>
              <a:t> Understanding this campaign offers insights into coalition warfare, strategic operations, and the challenges of the Macedonian front in World War I.</a:t>
            </a:r>
          </a:p>
          <a:p>
            <a:pPr marL="228600" lvl="1" indent="-91440" algn="l">
              <a:spcBef>
                <a:spcPts val="1200"/>
              </a:spcBef>
              <a:spcAft>
                <a:spcPts val="0"/>
              </a:spcAft>
              <a:buSzPct val="100000"/>
              <a:buFont typeface="Arial"/>
              <a:buChar char="•"/>
            </a:pPr>
            <a:r>
              <a:rPr sz="1300" b="1" i="0">
                <a:solidFill>
                  <a:srgbClr val="616161"/>
                </a:solidFill>
                <a:latin typeface="Proxima Nova"/>
              </a:rPr>
              <a:t>Deployment:</a:t>
            </a:r>
            <a:r>
              <a:rPr sz="1300" b="0" i="0">
                <a:solidFill>
                  <a:srgbClr val="616161"/>
                </a:solidFill>
                <a:latin typeface="Proxima Nova"/>
              </a:rPr>
              <a:t> The BEF was dispatched to Macedonia in late 1915 to support Serbian forces and counter Central Powers' advances.</a:t>
            </a:r>
          </a:p>
          <a:p>
            <a:pPr marL="228600" lvl="1" indent="-91440" algn="l">
              <a:spcBef>
                <a:spcPts val="1200"/>
              </a:spcBef>
              <a:spcAft>
                <a:spcPts val="0"/>
              </a:spcAft>
              <a:buSzPct val="100000"/>
              <a:buFont typeface="Arial"/>
              <a:buChar char="•"/>
            </a:pPr>
            <a:r>
              <a:rPr sz="1300" b="1" i="0">
                <a:solidFill>
                  <a:srgbClr val="616161"/>
                </a:solidFill>
                <a:latin typeface="Proxima Nova"/>
              </a:rPr>
              <a:t>Operations:</a:t>
            </a:r>
            <a:r>
              <a:rPr sz="1300" b="0" i="0">
                <a:solidFill>
                  <a:srgbClr val="616161"/>
                </a:solidFill>
                <a:latin typeface="Proxima Nova"/>
              </a:rPr>
              <a:t> Key engagements included the Battle of Kosturino (1915) and the Battles of Doiran (1917), aimed at breaking Bulgarian defensive lines.</a:t>
            </a:r>
          </a:p>
          <a:p>
            <a:pPr marL="228600" lvl="1" indent="-91440" algn="l">
              <a:spcBef>
                <a:spcPts val="1200"/>
              </a:spcBef>
              <a:spcAft>
                <a:spcPts val="0"/>
              </a:spcAft>
              <a:buSzPct val="100000"/>
              <a:buFont typeface="Arial"/>
              <a:buChar char="•"/>
            </a:pPr>
            <a:r>
              <a:rPr sz="1300" b="1" i="0">
                <a:solidFill>
                  <a:srgbClr val="616161"/>
                </a:solidFill>
                <a:latin typeface="Proxima Nova"/>
              </a:rPr>
              <a:t>Challenges:</a:t>
            </a:r>
            <a:r>
              <a:rPr sz="1300" b="0" i="0">
                <a:solidFill>
                  <a:srgbClr val="616161"/>
                </a:solidFill>
                <a:latin typeface="Proxima Nova"/>
              </a:rPr>
              <a:t> The BEF faced logistical difficulties, harsh terrain, and well-entrenched Bulgarian defenses, leading to prolonged engagements.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large group of soldiers in a field&#10;&#10;AI-generated content may be incorrect.">
            <a:extLst>
              <a:ext uri="{FF2B5EF4-FFF2-40B4-BE49-F238E27FC236}">
                <a16:creationId xmlns:a16="http://schemas.microsoft.com/office/drawing/2014/main" id="{F4EDC9CB-360B-2293-4C4C-BD19EB0B9632}"/>
              </a:ext>
            </a:extLst>
          </p:cNvPr>
          <p:cNvPicPr>
            <a:picLocks noChangeAspect="1"/>
          </p:cNvPicPr>
          <p:nvPr/>
        </p:nvPicPr>
        <p:blipFill>
          <a:blip r:embed="rId3">
            <a:duotone>
              <a:prstClr val="black"/>
              <a:schemeClr val="accent3">
                <a:tint val="45000"/>
                <a:satMod val="400000"/>
              </a:schemeClr>
            </a:duotone>
            <a:extLst>
              <a:ext uri="{BEBA8EAE-BF5A-486C-A8C5-ECC9F3942E4B}">
                <a14:imgProps xmlns:a14="http://schemas.microsoft.com/office/drawing/2010/main">
                  <a14:imgLayer r:embed="rId4">
                    <a14:imgEffect>
                      <a14:colorTemperature colorTemp="11200"/>
                    </a14:imgEffect>
                  </a14:imgLayer>
                </a14:imgProps>
              </a:ext>
            </a:extLst>
          </a:blip>
          <a:stretch>
            <a:fillRect/>
          </a:stretch>
        </p:blipFill>
        <p:spPr>
          <a:xfrm>
            <a:off x="0" y="97971"/>
            <a:ext cx="9144000" cy="4759779"/>
          </a:xfrm>
          <a:prstGeom prst="rect">
            <a:avLst/>
          </a:prstGeom>
        </p:spPr>
      </p:pic>
      <p:sp>
        <p:nvSpPr>
          <p:cNvPr id="2" name="Title 1"/>
          <p:cNvSpPr>
            <a:spLocks noGrp="1"/>
          </p:cNvSpPr>
          <p:nvPr>
            <p:ph type="title"/>
          </p:nvPr>
        </p:nvSpPr>
        <p:spPr/>
        <p:txBody>
          <a:bodyPr>
            <a:normAutofit/>
          </a:bodyPr>
          <a:lstStyle/>
          <a:p>
            <a:r>
              <a:t>Historiographical Overview</a:t>
            </a:r>
          </a:p>
        </p:txBody>
      </p:sp>
      <p:sp>
        <p:nvSpPr>
          <p:cNvPr id="4" name="Subtitle 3"/>
          <p:cNvSpPr>
            <a:spLocks noGrp="1"/>
          </p:cNvSpPr>
          <p:nvPr>
            <p:ph type="subTitle" idx="13"/>
          </p:nvPr>
        </p:nvSpPr>
        <p:spPr/>
        <p:txBody>
          <a:bodyPr>
            <a:normAutofit/>
          </a:bodyPr>
          <a:lstStyle/>
          <a:p>
            <a:r>
              <a:rPr sz="1800" dirty="0">
                <a:solidFill>
                  <a:schemeClr val="bg1"/>
                </a:solidFill>
              </a:rPr>
              <a:t>Key Debates &amp; Sources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228600" y="1508670"/>
            <a:ext cx="8686800" cy="3064942"/>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b="1" i="0" dirty="0">
                <a:solidFill>
                  <a:schemeClr val="bg1"/>
                </a:solidFill>
                <a:latin typeface="Proxima Nova"/>
              </a:rPr>
              <a:t>Strategic Importance:</a:t>
            </a:r>
            <a:r>
              <a:rPr b="0" i="0" dirty="0">
                <a:solidFill>
                  <a:schemeClr val="bg1"/>
                </a:solidFill>
                <a:latin typeface="Proxima Nova"/>
              </a:rPr>
              <a:t> Debate on whether the Macedonian front was a decisive theater of World War I or a peripheral ‘sideshow.’</a:t>
            </a:r>
          </a:p>
          <a:p>
            <a:pPr marL="228600" lvl="1" indent="-91440" algn="l">
              <a:spcBef>
                <a:spcPts val="1200"/>
              </a:spcBef>
              <a:spcAft>
                <a:spcPts val="0"/>
              </a:spcAft>
              <a:buSzPct val="100000"/>
              <a:buFont typeface="Arial"/>
              <a:buChar char="•"/>
            </a:pPr>
            <a:r>
              <a:rPr b="1" i="0" dirty="0">
                <a:solidFill>
                  <a:schemeClr val="bg1"/>
                </a:solidFill>
                <a:latin typeface="Proxima Nova"/>
              </a:rPr>
              <a:t>Effectiveness of BEF:</a:t>
            </a:r>
            <a:r>
              <a:rPr b="0" i="0" dirty="0">
                <a:solidFill>
                  <a:schemeClr val="bg1"/>
                </a:solidFill>
                <a:latin typeface="Proxima Nova"/>
              </a:rPr>
              <a:t> Scholars question the BEF’s success in Macedonia, with some viewing its operations as crucial while others argue they were indecisive.</a:t>
            </a:r>
          </a:p>
          <a:p>
            <a:pPr marL="228600" lvl="1" indent="-91440" algn="l">
              <a:spcBef>
                <a:spcPts val="1200"/>
              </a:spcBef>
              <a:spcAft>
                <a:spcPts val="0"/>
              </a:spcAft>
              <a:buSzPct val="100000"/>
              <a:buFont typeface="Arial"/>
              <a:buChar char="•"/>
            </a:pPr>
            <a:r>
              <a:rPr b="1" i="0" dirty="0">
                <a:solidFill>
                  <a:schemeClr val="bg1"/>
                </a:solidFill>
                <a:latin typeface="Proxima Nova"/>
              </a:rPr>
              <a:t>Bulgarian Defense:</a:t>
            </a:r>
            <a:r>
              <a:rPr b="0" i="0" dirty="0">
                <a:solidFill>
                  <a:schemeClr val="bg1"/>
                </a:solidFill>
                <a:latin typeface="Proxima Nova"/>
              </a:rPr>
              <a:t> Analysis of how Bulgaria’s tactical depth and fortifications resisted repeated Allied offensives.</a:t>
            </a:r>
          </a:p>
          <a:p>
            <a:pPr marL="228600" lvl="1" indent="-91440" algn="l">
              <a:spcBef>
                <a:spcPts val="1200"/>
              </a:spcBef>
              <a:spcAft>
                <a:spcPts val="0"/>
              </a:spcAft>
              <a:buSzPct val="100000"/>
              <a:buFont typeface="Arial"/>
              <a:buChar char="•"/>
            </a:pPr>
            <a:r>
              <a:rPr b="1" i="0" dirty="0">
                <a:solidFill>
                  <a:schemeClr val="bg1"/>
                </a:solidFill>
                <a:latin typeface="Proxima Nova"/>
              </a:rPr>
              <a:t>Primary Sources:</a:t>
            </a:r>
            <a:r>
              <a:rPr b="0" i="0" dirty="0">
                <a:solidFill>
                  <a:schemeClr val="bg1"/>
                </a:solidFill>
                <a:latin typeface="Proxima Nova"/>
              </a:rPr>
              <a:t> Official war records, soldier diaries, and contemporary military reports provide firsthand insights.</a:t>
            </a:r>
          </a:p>
          <a:p>
            <a:pPr marL="228600" lvl="1" indent="-91440" algn="l">
              <a:spcBef>
                <a:spcPts val="1200"/>
              </a:spcBef>
              <a:spcAft>
                <a:spcPts val="0"/>
              </a:spcAft>
              <a:buSzPct val="100000"/>
              <a:buFont typeface="Arial"/>
              <a:buChar char="•"/>
            </a:pPr>
            <a:r>
              <a:rPr b="1" i="0" dirty="0">
                <a:solidFill>
                  <a:schemeClr val="bg1"/>
                </a:solidFill>
                <a:latin typeface="Proxima Nova"/>
              </a:rPr>
              <a:t>Secondary Sources:</a:t>
            </a:r>
            <a:r>
              <a:rPr b="0" i="0" dirty="0">
                <a:solidFill>
                  <a:schemeClr val="bg1"/>
                </a:solidFill>
                <a:latin typeface="Proxima Nova"/>
              </a:rPr>
              <a:t> Works by Falls, Markov, and Palmer offer scholarly analysis and historiographical perspectives.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dirty="0"/>
              <a:t>The Role of the BEF in Macedonia</a:t>
            </a:r>
          </a:p>
        </p:txBody>
      </p:sp>
      <p:sp>
        <p:nvSpPr>
          <p:cNvPr id="4" name="Subtitle 3"/>
          <p:cNvSpPr>
            <a:spLocks noGrp="1"/>
          </p:cNvSpPr>
          <p:nvPr>
            <p:ph type="subTitle" idx="13"/>
          </p:nvPr>
        </p:nvSpPr>
        <p:spPr/>
        <p:txBody>
          <a:bodyPr>
            <a:normAutofit/>
          </a:bodyPr>
          <a:lstStyle/>
          <a:p>
            <a:r>
              <a:rPr dirty="0"/>
              <a:t>Military Strategies &amp; Objectives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9" name="Picture 8" descr="A person holding an object&#10;&#10;AI-generated content may be incorrect.">
            <a:extLst>
              <a:ext uri="{FF2B5EF4-FFF2-40B4-BE49-F238E27FC236}">
                <a16:creationId xmlns:a16="http://schemas.microsoft.com/office/drawing/2014/main" id="{E16674A5-F7B4-BD66-8FED-B6596370DE4D}"/>
              </a:ext>
            </a:extLst>
          </p:cNvPr>
          <p:cNvPicPr>
            <a:picLocks noChangeAspect="1"/>
          </p:cNvPicPr>
          <p:nvPr/>
        </p:nvPicPr>
        <p:blipFill>
          <a:blip r:embed="rId3"/>
          <a:stretch>
            <a:fillRect/>
          </a:stretch>
        </p:blipFill>
        <p:spPr>
          <a:xfrm>
            <a:off x="4702629" y="999672"/>
            <a:ext cx="4357800" cy="3486240"/>
          </a:xfrm>
          <a:prstGeom prst="rect">
            <a:avLst/>
          </a:prstGeom>
        </p:spPr>
      </p:pic>
      <p:sp>
        <p:nvSpPr>
          <p:cNvPr id="8" name="TextBox 7"/>
          <p:cNvSpPr txBox="1"/>
          <p:nvPr/>
        </p:nvSpPr>
        <p:spPr>
          <a:xfrm>
            <a:off x="-87085" y="1253234"/>
            <a:ext cx="4789714" cy="3711272"/>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300" b="1" i="0" dirty="0">
                <a:solidFill>
                  <a:srgbClr val="616161"/>
                </a:solidFill>
                <a:latin typeface="Proxima Nova"/>
              </a:rPr>
              <a:t>Strategic Goals:</a:t>
            </a:r>
            <a:r>
              <a:rPr sz="1300" b="0" i="0" dirty="0">
                <a:solidFill>
                  <a:srgbClr val="616161"/>
                </a:solidFill>
                <a:latin typeface="Proxima Nova"/>
              </a:rPr>
              <a:t> The BEF aimed to support Serbian forces, weaken Bulgarian defenses, and maintain an Allied presence in the Balkans.</a:t>
            </a:r>
          </a:p>
          <a:p>
            <a:pPr marL="228600" lvl="1" indent="-91440" algn="l">
              <a:spcBef>
                <a:spcPts val="1200"/>
              </a:spcBef>
              <a:spcAft>
                <a:spcPts val="0"/>
              </a:spcAft>
              <a:buSzPct val="100000"/>
              <a:buFont typeface="Arial"/>
              <a:buChar char="•"/>
            </a:pPr>
            <a:r>
              <a:rPr sz="1300" b="1" i="0" dirty="0">
                <a:solidFill>
                  <a:srgbClr val="616161"/>
                </a:solidFill>
                <a:latin typeface="Proxima Nova"/>
              </a:rPr>
              <a:t>Key Battles:</a:t>
            </a:r>
            <a:r>
              <a:rPr sz="1300" b="0" i="0" dirty="0">
                <a:solidFill>
                  <a:srgbClr val="616161"/>
                </a:solidFill>
                <a:latin typeface="Proxima Nova"/>
              </a:rPr>
              <a:t> Engaged in battles such as </a:t>
            </a:r>
            <a:r>
              <a:rPr sz="1300" b="0" i="0" dirty="0" err="1">
                <a:solidFill>
                  <a:srgbClr val="616161"/>
                </a:solidFill>
                <a:latin typeface="Proxima Nova"/>
              </a:rPr>
              <a:t>Kosturino</a:t>
            </a:r>
            <a:r>
              <a:rPr sz="1300" b="0" i="0" dirty="0">
                <a:solidFill>
                  <a:srgbClr val="616161"/>
                </a:solidFill>
                <a:latin typeface="Proxima Nova"/>
              </a:rPr>
              <a:t> (1915) and Doiran (1917), with limited territorial gains but significant strategic pressure.</a:t>
            </a:r>
          </a:p>
          <a:p>
            <a:pPr marL="228600" lvl="1" indent="-91440" algn="l">
              <a:spcBef>
                <a:spcPts val="1200"/>
              </a:spcBef>
              <a:spcAft>
                <a:spcPts val="0"/>
              </a:spcAft>
              <a:buSzPct val="100000"/>
              <a:buFont typeface="Arial"/>
              <a:buChar char="•"/>
            </a:pPr>
            <a:r>
              <a:rPr sz="1300" b="1" i="0" dirty="0">
                <a:solidFill>
                  <a:srgbClr val="616161"/>
                </a:solidFill>
                <a:latin typeface="Proxima Nova"/>
              </a:rPr>
              <a:t>Challenges Faced:</a:t>
            </a:r>
            <a:r>
              <a:rPr sz="1300" b="0" i="0" dirty="0">
                <a:solidFill>
                  <a:srgbClr val="616161"/>
                </a:solidFill>
                <a:latin typeface="Proxima Nova"/>
              </a:rPr>
              <a:t> Harsh terrain, disease, and supply issues hindered operational effectiveness and troop morale.</a:t>
            </a:r>
          </a:p>
          <a:p>
            <a:pPr marL="228600" lvl="1" indent="-91440" algn="l">
              <a:spcBef>
                <a:spcPts val="1200"/>
              </a:spcBef>
              <a:spcAft>
                <a:spcPts val="0"/>
              </a:spcAft>
              <a:buSzPct val="100000"/>
              <a:buFont typeface="Arial"/>
              <a:buChar char="•"/>
            </a:pPr>
            <a:r>
              <a:rPr sz="1300" b="1" i="0" dirty="0">
                <a:solidFill>
                  <a:srgbClr val="616161"/>
                </a:solidFill>
                <a:latin typeface="Proxima Nova"/>
              </a:rPr>
              <a:t>Coordination with Allies:</a:t>
            </a:r>
            <a:r>
              <a:rPr sz="1300" b="0" i="0" dirty="0">
                <a:solidFill>
                  <a:srgbClr val="616161"/>
                </a:solidFill>
                <a:latin typeface="Proxima Nova"/>
              </a:rPr>
              <a:t> Worked alongside French, Serbian, and Greek forces, though strategic disagreements slowed progress.</a:t>
            </a:r>
          </a:p>
          <a:p>
            <a:pPr marL="228600" lvl="1" indent="-91440" algn="l">
              <a:spcBef>
                <a:spcPts val="1200"/>
              </a:spcBef>
              <a:spcAft>
                <a:spcPts val="0"/>
              </a:spcAft>
              <a:buSzPct val="100000"/>
              <a:buFont typeface="Arial"/>
              <a:buChar char="•"/>
            </a:pPr>
            <a:r>
              <a:rPr sz="1300" b="1" i="0" dirty="0">
                <a:solidFill>
                  <a:srgbClr val="616161"/>
                </a:solidFill>
                <a:latin typeface="Proxima Nova"/>
              </a:rPr>
              <a:t>Impact on the War:</a:t>
            </a:r>
            <a:r>
              <a:rPr sz="1300" b="0" i="0" dirty="0">
                <a:solidFill>
                  <a:srgbClr val="616161"/>
                </a:solidFill>
                <a:latin typeface="Proxima Nova"/>
              </a:rPr>
              <a:t> Contributed to keeping Bulgarian forces engaged, preventing reinforcements on other fronts, and setting the stage for later Allied successes.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Bulgarian Defense Strategies</a:t>
            </a:r>
          </a:p>
        </p:txBody>
      </p:sp>
      <p:sp>
        <p:nvSpPr>
          <p:cNvPr id="4" name="Subtitle 3"/>
          <p:cNvSpPr>
            <a:spLocks noGrp="1"/>
          </p:cNvSpPr>
          <p:nvPr>
            <p:ph type="subTitle" idx="13"/>
          </p:nvPr>
        </p:nvSpPr>
        <p:spPr/>
        <p:txBody>
          <a:bodyPr>
            <a:normAutofit/>
          </a:bodyPr>
          <a:lstStyle/>
          <a:p>
            <a:r>
              <a:t>Tactical Responses &amp; Fortifications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228600" y="1508670"/>
            <a:ext cx="8686800" cy="2856904"/>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300" b="1" i="0">
                <a:solidFill>
                  <a:srgbClr val="616161"/>
                </a:solidFill>
                <a:latin typeface="Proxima Nova"/>
              </a:rPr>
              <a:t>Fortified Positions:</a:t>
            </a:r>
            <a:r>
              <a:rPr sz="1300" b="0" i="0">
                <a:solidFill>
                  <a:srgbClr val="616161"/>
                </a:solidFill>
                <a:latin typeface="Proxima Nova"/>
              </a:rPr>
              <a:t> Bulgaria established strong defensive lines, particularly around Doiran, using trenches, bunkers, and artillery fortifications.</a:t>
            </a:r>
          </a:p>
          <a:p>
            <a:pPr marL="228600" lvl="1" indent="-91440" algn="l">
              <a:spcBef>
                <a:spcPts val="1200"/>
              </a:spcBef>
              <a:spcAft>
                <a:spcPts val="0"/>
              </a:spcAft>
              <a:buSzPct val="100000"/>
              <a:buFont typeface="Arial"/>
              <a:buChar char="•"/>
            </a:pPr>
            <a:r>
              <a:rPr sz="1300" b="1" i="0">
                <a:solidFill>
                  <a:srgbClr val="616161"/>
                </a:solidFill>
                <a:latin typeface="Proxima Nova"/>
              </a:rPr>
              <a:t>Geographical Advantage:</a:t>
            </a:r>
            <a:r>
              <a:rPr sz="1300" b="0" i="0">
                <a:solidFill>
                  <a:srgbClr val="616161"/>
                </a:solidFill>
                <a:latin typeface="Proxima Nova"/>
              </a:rPr>
              <a:t> The mountainous terrain and well-prepared defensive positions gave Bulgaria a natural edge against advancing Allied forces.</a:t>
            </a:r>
          </a:p>
          <a:p>
            <a:pPr marL="228600" lvl="1" indent="-91440" algn="l">
              <a:spcBef>
                <a:spcPts val="1200"/>
              </a:spcBef>
              <a:spcAft>
                <a:spcPts val="0"/>
              </a:spcAft>
              <a:buSzPct val="100000"/>
              <a:buFont typeface="Arial"/>
              <a:buChar char="•"/>
            </a:pPr>
            <a:r>
              <a:rPr sz="1300" b="1" i="0">
                <a:solidFill>
                  <a:srgbClr val="616161"/>
                </a:solidFill>
                <a:latin typeface="Proxima Nova"/>
              </a:rPr>
              <a:t>Tactical Depth:</a:t>
            </a:r>
            <a:r>
              <a:rPr sz="1300" b="0" i="0">
                <a:solidFill>
                  <a:srgbClr val="616161"/>
                </a:solidFill>
                <a:latin typeface="Proxima Nova"/>
              </a:rPr>
              <a:t> Bulgarian forces employed successive defensive lines, allowing them to retreat in an organized manner while inflicting maximum casualties.</a:t>
            </a:r>
          </a:p>
          <a:p>
            <a:pPr marL="228600" lvl="1" indent="-91440" algn="l">
              <a:spcBef>
                <a:spcPts val="1200"/>
              </a:spcBef>
              <a:spcAft>
                <a:spcPts val="0"/>
              </a:spcAft>
              <a:buSzPct val="100000"/>
              <a:buFont typeface="Arial"/>
              <a:buChar char="•"/>
            </a:pPr>
            <a:r>
              <a:rPr sz="1300" b="1" i="0">
                <a:solidFill>
                  <a:srgbClr val="616161"/>
                </a:solidFill>
                <a:latin typeface="Proxima Nova"/>
              </a:rPr>
              <a:t>Use of Artillery:</a:t>
            </a:r>
            <a:r>
              <a:rPr sz="1300" b="0" i="0">
                <a:solidFill>
                  <a:srgbClr val="616161"/>
                </a:solidFill>
                <a:latin typeface="Proxima Nova"/>
              </a:rPr>
              <a:t> Heavy artillery, machine guns, and well-planned fire zones disrupted British offensives and caused high casualties.</a:t>
            </a:r>
          </a:p>
          <a:p>
            <a:pPr marL="228600" lvl="1" indent="-91440" algn="l">
              <a:spcBef>
                <a:spcPts val="1200"/>
              </a:spcBef>
              <a:spcAft>
                <a:spcPts val="0"/>
              </a:spcAft>
              <a:buSzPct val="100000"/>
              <a:buFont typeface="Arial"/>
              <a:buChar char="•"/>
            </a:pPr>
            <a:r>
              <a:rPr sz="1300" b="1" i="0">
                <a:solidFill>
                  <a:srgbClr val="616161"/>
                </a:solidFill>
                <a:latin typeface="Proxima Nova"/>
              </a:rPr>
              <a:t>Counteroffensive Strategies:</a:t>
            </a:r>
            <a:r>
              <a:rPr sz="1300" b="0" i="0">
                <a:solidFill>
                  <a:srgbClr val="616161"/>
                </a:solidFill>
                <a:latin typeface="Proxima Nova"/>
              </a:rPr>
              <a:t> Bulgarian forces launched counterattacks when possible, preventing major breakthroughs and keeping Allied forces on the defensive.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group of men sitting on a boat&#10;&#10;AI-generated content may be incorrect.">
            <a:extLst>
              <a:ext uri="{FF2B5EF4-FFF2-40B4-BE49-F238E27FC236}">
                <a16:creationId xmlns:a16="http://schemas.microsoft.com/office/drawing/2014/main" id="{FEBB73A3-3F71-04C7-29C2-D818AEFC9CE9}"/>
              </a:ext>
            </a:extLst>
          </p:cNvPr>
          <p:cNvPicPr>
            <a:picLocks noChangeAspect="1"/>
          </p:cNvPicPr>
          <p:nvPr/>
        </p:nvPicPr>
        <p:blipFill>
          <a:blip r:embed="rId3">
            <a:duotone>
              <a:prstClr val="black"/>
              <a:schemeClr val="accent2">
                <a:tint val="45000"/>
                <a:satMod val="400000"/>
              </a:schemeClr>
            </a:duotone>
          </a:blip>
          <a:stretch>
            <a:fillRect/>
          </a:stretch>
        </p:blipFill>
        <p:spPr>
          <a:xfrm>
            <a:off x="0" y="0"/>
            <a:ext cx="9144000" cy="4857750"/>
          </a:xfrm>
          <a:prstGeom prst="rect">
            <a:avLst/>
          </a:prstGeom>
        </p:spPr>
      </p:pic>
      <p:sp>
        <p:nvSpPr>
          <p:cNvPr id="2" name="Title 1"/>
          <p:cNvSpPr>
            <a:spLocks noGrp="1"/>
          </p:cNvSpPr>
          <p:nvPr>
            <p:ph type="title"/>
          </p:nvPr>
        </p:nvSpPr>
        <p:spPr>
          <a:xfrm>
            <a:off x="311698" y="142876"/>
            <a:ext cx="8520600" cy="712925"/>
          </a:xfrm>
        </p:spPr>
        <p:txBody>
          <a:bodyPr>
            <a:normAutofit/>
          </a:bodyPr>
          <a:lstStyle/>
          <a:p>
            <a:r>
              <a:rPr dirty="0">
                <a:solidFill>
                  <a:schemeClr val="bg1"/>
                </a:solidFill>
              </a:rPr>
              <a:t>Data Collected</a:t>
            </a:r>
          </a:p>
        </p:txBody>
      </p:sp>
      <p:sp>
        <p:nvSpPr>
          <p:cNvPr id="4" name="Subtitle 3"/>
          <p:cNvSpPr>
            <a:spLocks noGrp="1"/>
          </p:cNvSpPr>
          <p:nvPr>
            <p:ph type="subTitle" idx="13"/>
          </p:nvPr>
        </p:nvSpPr>
        <p:spPr/>
        <p:txBody>
          <a:bodyPr>
            <a:normAutofit/>
          </a:bodyPr>
          <a:lstStyle/>
          <a:p>
            <a:r>
              <a:rPr dirty="0">
                <a:solidFill>
                  <a:schemeClr val="bg1"/>
                </a:solidFill>
              </a:rPr>
              <a:t>Primary &amp; Secondary Findings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228600" y="1508670"/>
            <a:ext cx="8686800" cy="3064942"/>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b="1" i="0" dirty="0">
                <a:solidFill>
                  <a:schemeClr val="bg1"/>
                </a:solidFill>
                <a:latin typeface="Proxima Nova"/>
              </a:rPr>
              <a:t>Archival Research:</a:t>
            </a:r>
            <a:r>
              <a:rPr b="0" i="0" dirty="0">
                <a:solidFill>
                  <a:schemeClr val="bg1"/>
                </a:solidFill>
                <a:latin typeface="Proxima Nova"/>
              </a:rPr>
              <a:t> Examined war diaries, official reports, and firsthand soldier accounts from British and Bulgarian perspectives.</a:t>
            </a:r>
          </a:p>
          <a:p>
            <a:pPr marL="228600" lvl="1" indent="-91440" algn="l">
              <a:spcBef>
                <a:spcPts val="1200"/>
              </a:spcBef>
              <a:spcAft>
                <a:spcPts val="0"/>
              </a:spcAft>
              <a:buSzPct val="100000"/>
              <a:buFont typeface="Arial"/>
              <a:buChar char="•"/>
            </a:pPr>
            <a:r>
              <a:rPr b="1" i="0" dirty="0">
                <a:solidFill>
                  <a:schemeClr val="bg1"/>
                </a:solidFill>
                <a:latin typeface="Proxima Nova"/>
              </a:rPr>
              <a:t>Military Records:</a:t>
            </a:r>
            <a:r>
              <a:rPr b="0" i="0" dirty="0">
                <a:solidFill>
                  <a:schemeClr val="bg1"/>
                </a:solidFill>
                <a:latin typeface="Proxima Nova"/>
              </a:rPr>
              <a:t> Analyzed British Expeditionary Force deployment records, battle reports, and casualty lists.</a:t>
            </a:r>
          </a:p>
          <a:p>
            <a:pPr marL="228600" lvl="1" indent="-91440" algn="l">
              <a:spcBef>
                <a:spcPts val="1200"/>
              </a:spcBef>
              <a:spcAft>
                <a:spcPts val="0"/>
              </a:spcAft>
              <a:buSzPct val="100000"/>
              <a:buFont typeface="Arial"/>
              <a:buChar char="•"/>
            </a:pPr>
            <a:r>
              <a:rPr b="1" i="0" dirty="0">
                <a:solidFill>
                  <a:schemeClr val="bg1"/>
                </a:solidFill>
                <a:latin typeface="Proxima Nova"/>
              </a:rPr>
              <a:t>Bulgarian Sources:</a:t>
            </a:r>
            <a:r>
              <a:rPr b="0" i="0" dirty="0">
                <a:solidFill>
                  <a:schemeClr val="bg1"/>
                </a:solidFill>
                <a:latin typeface="Proxima Nova"/>
              </a:rPr>
              <a:t> Reviewed Bulgarian war strategies from government and military archives, emphasizing defensive planning.</a:t>
            </a:r>
          </a:p>
          <a:p>
            <a:pPr marL="228600" lvl="1" indent="-91440" algn="l">
              <a:spcBef>
                <a:spcPts val="1200"/>
              </a:spcBef>
              <a:spcAft>
                <a:spcPts val="0"/>
              </a:spcAft>
              <a:buSzPct val="100000"/>
              <a:buFont typeface="Arial"/>
              <a:buChar char="•"/>
            </a:pPr>
            <a:r>
              <a:rPr b="1" i="0" dirty="0">
                <a:solidFill>
                  <a:schemeClr val="bg1"/>
                </a:solidFill>
                <a:latin typeface="Proxima Nova"/>
              </a:rPr>
              <a:t>Historiographical Comparisons:</a:t>
            </a:r>
            <a:r>
              <a:rPr b="0" i="0" dirty="0">
                <a:solidFill>
                  <a:schemeClr val="bg1"/>
                </a:solidFill>
                <a:latin typeface="Proxima Nova"/>
              </a:rPr>
              <a:t> Contrasted contemporary and modern scholarly interpretations of the Macedonian campaign.</a:t>
            </a:r>
          </a:p>
          <a:p>
            <a:pPr marL="228600" lvl="1" indent="-91440" algn="l">
              <a:spcBef>
                <a:spcPts val="1200"/>
              </a:spcBef>
              <a:spcAft>
                <a:spcPts val="0"/>
              </a:spcAft>
              <a:buSzPct val="100000"/>
              <a:buFont typeface="Arial"/>
              <a:buChar char="•"/>
            </a:pPr>
            <a:r>
              <a:rPr b="1" i="0" dirty="0">
                <a:solidFill>
                  <a:schemeClr val="bg1"/>
                </a:solidFill>
                <a:latin typeface="Proxima Nova"/>
              </a:rPr>
              <a:t>Key Findings:</a:t>
            </a:r>
            <a:r>
              <a:rPr b="0" i="0" dirty="0">
                <a:solidFill>
                  <a:schemeClr val="bg1"/>
                </a:solidFill>
                <a:latin typeface="Proxima Nova"/>
              </a:rPr>
              <a:t> Identified patterns in British offensive struggles, Bulgarian defensive resilience, and strategic miscalculations.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Methodology &amp; Theoretical Approach</a:t>
            </a:r>
          </a:p>
        </p:txBody>
      </p:sp>
      <p:sp>
        <p:nvSpPr>
          <p:cNvPr id="4" name="Subtitle 3"/>
          <p:cNvSpPr>
            <a:spLocks noGrp="1"/>
          </p:cNvSpPr>
          <p:nvPr>
            <p:ph type="subTitle" idx="13"/>
          </p:nvPr>
        </p:nvSpPr>
        <p:spPr/>
        <p:txBody>
          <a:bodyPr>
            <a:normAutofit/>
          </a:bodyPr>
          <a:lstStyle/>
          <a:p>
            <a:r>
              <a:t>Analytical Framework &amp; Historiographical Positioning</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228600" y="1508670"/>
            <a:ext cx="8686800" cy="2034182"/>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300" b="1" i="0">
                <a:solidFill>
                  <a:srgbClr val="616161"/>
                </a:solidFill>
                <a:latin typeface="Proxima Nova"/>
              </a:rPr>
              <a:t>Comparative Analysis:</a:t>
            </a:r>
            <a:r>
              <a:rPr sz="1300" b="0" i="0">
                <a:solidFill>
                  <a:srgbClr val="616161"/>
                </a:solidFill>
                <a:latin typeface="Proxima Nova"/>
              </a:rPr>
              <a:t> Contrasts British and Bulgarian military strategies using primary and secondary sources.</a:t>
            </a:r>
          </a:p>
          <a:p>
            <a:pPr marL="228600" lvl="1" indent="-91440" algn="l">
              <a:spcBef>
                <a:spcPts val="1200"/>
              </a:spcBef>
              <a:spcAft>
                <a:spcPts val="0"/>
              </a:spcAft>
              <a:buSzPct val="100000"/>
              <a:buFont typeface="Arial"/>
              <a:buChar char="•"/>
            </a:pPr>
            <a:r>
              <a:rPr sz="1300" b="1" i="0">
                <a:solidFill>
                  <a:srgbClr val="616161"/>
                </a:solidFill>
                <a:latin typeface="Proxima Nova"/>
              </a:rPr>
              <a:t>Archival Research:</a:t>
            </a:r>
            <a:r>
              <a:rPr sz="1300" b="0" i="0">
                <a:solidFill>
                  <a:srgbClr val="616161"/>
                </a:solidFill>
                <a:latin typeface="Proxima Nova"/>
              </a:rPr>
              <a:t> Examines official war documents, personal memoirs, and strategic military reports.</a:t>
            </a:r>
          </a:p>
          <a:p>
            <a:pPr marL="228600" lvl="1" indent="-91440" algn="l">
              <a:spcBef>
                <a:spcPts val="1200"/>
              </a:spcBef>
              <a:spcAft>
                <a:spcPts val="0"/>
              </a:spcAft>
              <a:buSzPct val="100000"/>
              <a:buFont typeface="Arial"/>
              <a:buChar char="•"/>
            </a:pPr>
            <a:r>
              <a:rPr sz="1300" b="1" i="0">
                <a:solidFill>
                  <a:srgbClr val="616161"/>
                </a:solidFill>
                <a:latin typeface="Proxima Nova"/>
              </a:rPr>
              <a:t>Military Theory:</a:t>
            </a:r>
            <a:r>
              <a:rPr sz="1300" b="0" i="0">
                <a:solidFill>
                  <a:srgbClr val="616161"/>
                </a:solidFill>
                <a:latin typeface="Proxima Nova"/>
              </a:rPr>
              <a:t> Applies strategic studies to assess the effectiveness of BEF operations and Bulgarian defenses.</a:t>
            </a:r>
          </a:p>
          <a:p>
            <a:pPr marL="228600" lvl="1" indent="-91440" algn="l">
              <a:spcBef>
                <a:spcPts val="1200"/>
              </a:spcBef>
              <a:spcAft>
                <a:spcPts val="0"/>
              </a:spcAft>
              <a:buSzPct val="100000"/>
              <a:buFont typeface="Arial"/>
              <a:buChar char="•"/>
            </a:pPr>
            <a:r>
              <a:rPr sz="1300" b="1" i="0">
                <a:solidFill>
                  <a:srgbClr val="616161"/>
                </a:solidFill>
                <a:latin typeface="Proxima Nova"/>
              </a:rPr>
              <a:t>Historiographical Approach:</a:t>
            </a:r>
            <a:r>
              <a:rPr sz="1300" b="0" i="0">
                <a:solidFill>
                  <a:srgbClr val="616161"/>
                </a:solidFill>
                <a:latin typeface="Proxima Nova"/>
              </a:rPr>
              <a:t> Engages with scholarly debates on the Macedonian front’s significance.</a:t>
            </a:r>
          </a:p>
          <a:p>
            <a:pPr marL="228600" lvl="1" indent="-91440" algn="l">
              <a:spcBef>
                <a:spcPts val="1200"/>
              </a:spcBef>
              <a:spcAft>
                <a:spcPts val="0"/>
              </a:spcAft>
              <a:buSzPct val="100000"/>
              <a:buFont typeface="Arial"/>
              <a:buChar char="•"/>
            </a:pPr>
            <a:r>
              <a:rPr sz="1300" b="1" i="0">
                <a:solidFill>
                  <a:srgbClr val="616161"/>
                </a:solidFill>
                <a:latin typeface="Proxima Nova"/>
              </a:rPr>
              <a:t>Interdisciplinary Methods:</a:t>
            </a:r>
            <a:r>
              <a:rPr sz="1300" b="0" i="0">
                <a:solidFill>
                  <a:srgbClr val="616161"/>
                </a:solidFill>
                <a:latin typeface="Proxima Nova"/>
              </a:rPr>
              <a:t> Incorporates military history, political analysis, and logistical assessments.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Anticipated Results &amp; Arguments</a:t>
            </a:r>
          </a:p>
        </p:txBody>
      </p:sp>
      <p:sp>
        <p:nvSpPr>
          <p:cNvPr id="4" name="Subtitle 3"/>
          <p:cNvSpPr>
            <a:spLocks noGrp="1"/>
          </p:cNvSpPr>
          <p:nvPr>
            <p:ph type="subTitle" idx="13"/>
          </p:nvPr>
        </p:nvSpPr>
        <p:spPr/>
        <p:txBody>
          <a:bodyPr>
            <a:normAutofit/>
          </a:bodyPr>
          <a:lstStyle/>
          <a:p>
            <a:r>
              <a:t>Preliminary Conclusions &amp; Research Directions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9" name="Picture 8" descr="A map of a battle&#10;&#10;AI-generated content may be incorrect.">
            <a:extLst>
              <a:ext uri="{FF2B5EF4-FFF2-40B4-BE49-F238E27FC236}">
                <a16:creationId xmlns:a16="http://schemas.microsoft.com/office/drawing/2014/main" id="{85FB52D3-408E-E20B-8F43-5BBC8CA27534}"/>
              </a:ext>
            </a:extLst>
          </p:cNvPr>
          <p:cNvPicPr>
            <a:picLocks noChangeAspect="1"/>
          </p:cNvPicPr>
          <p:nvPr/>
        </p:nvPicPr>
        <p:blipFill>
          <a:blip r:embed="rId3"/>
          <a:stretch>
            <a:fillRect/>
          </a:stretch>
        </p:blipFill>
        <p:spPr>
          <a:xfrm>
            <a:off x="4877742" y="224156"/>
            <a:ext cx="4266258" cy="3200400"/>
          </a:xfrm>
          <a:prstGeom prst="rect">
            <a:avLst/>
          </a:prstGeom>
        </p:spPr>
      </p:pic>
      <p:sp>
        <p:nvSpPr>
          <p:cNvPr id="8" name="TextBox 7"/>
          <p:cNvSpPr txBox="1"/>
          <p:nvPr/>
        </p:nvSpPr>
        <p:spPr>
          <a:xfrm>
            <a:off x="-76200" y="1463095"/>
            <a:ext cx="8991600" cy="3121367"/>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300" b="1" i="0" dirty="0">
                <a:solidFill>
                  <a:srgbClr val="616161"/>
                </a:solidFill>
                <a:latin typeface="Proxima Nova"/>
              </a:rPr>
              <a:t>BEF's Strategic Role:</a:t>
            </a:r>
            <a:r>
              <a:rPr sz="1300" b="0" i="0" dirty="0">
                <a:solidFill>
                  <a:srgbClr val="616161"/>
                </a:solidFill>
                <a:latin typeface="Proxima Nova"/>
              </a:rPr>
              <a:t> Likely conclusion that BEF’s presence</a:t>
            </a:r>
            <a:endParaRPr lang="en-US" sz="1300" b="0" i="0" dirty="0">
              <a:solidFill>
                <a:srgbClr val="616161"/>
              </a:solidFill>
              <a:latin typeface="Proxima Nova"/>
            </a:endParaRPr>
          </a:p>
          <a:p>
            <a:pPr marL="137160" algn="l">
              <a:spcBef>
                <a:spcPts val="0"/>
              </a:spcBef>
              <a:spcAft>
                <a:spcPts val="800"/>
              </a:spcAft>
              <a:buSzPct val="100000"/>
            </a:pPr>
            <a:r>
              <a:rPr lang="en-US" sz="1300" b="0" i="0" dirty="0">
                <a:solidFill>
                  <a:srgbClr val="616161"/>
                </a:solidFill>
                <a:latin typeface="Proxima Nova"/>
              </a:rPr>
              <a:t>  </a:t>
            </a:r>
            <a:r>
              <a:rPr sz="1300" b="0" i="0" dirty="0">
                <a:solidFill>
                  <a:srgbClr val="616161"/>
                </a:solidFill>
                <a:latin typeface="Proxima Nova"/>
              </a:rPr>
              <a:t>tied down Bulgarian forces but did not achieve major breakthroughs.</a:t>
            </a:r>
          </a:p>
          <a:p>
            <a:pPr marL="228600" lvl="1" indent="-91440" algn="l">
              <a:spcBef>
                <a:spcPts val="1200"/>
              </a:spcBef>
              <a:spcAft>
                <a:spcPts val="0"/>
              </a:spcAft>
              <a:buSzPct val="100000"/>
              <a:buFont typeface="Arial"/>
              <a:buChar char="•"/>
            </a:pPr>
            <a:r>
              <a:rPr sz="1300" b="1" i="0" dirty="0">
                <a:solidFill>
                  <a:srgbClr val="616161"/>
                </a:solidFill>
                <a:latin typeface="Proxima Nova"/>
              </a:rPr>
              <a:t>Bulgarian Defensive Success:</a:t>
            </a:r>
            <a:r>
              <a:rPr sz="1300" b="0" i="0" dirty="0">
                <a:solidFill>
                  <a:srgbClr val="616161"/>
                </a:solidFill>
                <a:latin typeface="Proxima Nova"/>
              </a:rPr>
              <a:t> Analysis suggests Bulgaria’s</a:t>
            </a:r>
            <a:endParaRPr lang="en-US" sz="1300" b="0" i="0" dirty="0">
              <a:solidFill>
                <a:srgbClr val="616161"/>
              </a:solidFill>
              <a:latin typeface="Proxima Nova"/>
            </a:endParaRPr>
          </a:p>
          <a:p>
            <a:pPr marL="137160" lvl="1" algn="l">
              <a:spcBef>
                <a:spcPts val="1200"/>
              </a:spcBef>
              <a:spcAft>
                <a:spcPts val="0"/>
              </a:spcAft>
              <a:buSzPct val="100000"/>
            </a:pPr>
            <a:r>
              <a:rPr lang="en-US" sz="1300" b="0" i="0" dirty="0">
                <a:solidFill>
                  <a:srgbClr val="616161"/>
                </a:solidFill>
                <a:latin typeface="Proxima Nova"/>
              </a:rPr>
              <a:t>  </a:t>
            </a:r>
            <a:r>
              <a:rPr sz="1300" b="0" i="0" dirty="0">
                <a:solidFill>
                  <a:srgbClr val="616161"/>
                </a:solidFill>
                <a:latin typeface="Proxima Nova"/>
              </a:rPr>
              <a:t>defensive tactics were highly effective, stalling Allied advances.</a:t>
            </a:r>
          </a:p>
          <a:p>
            <a:pPr marL="228600" lvl="1" indent="-91440" algn="l">
              <a:spcBef>
                <a:spcPts val="1200"/>
              </a:spcBef>
              <a:spcAft>
                <a:spcPts val="0"/>
              </a:spcAft>
              <a:buSzPct val="100000"/>
              <a:buFont typeface="Arial"/>
              <a:buChar char="•"/>
            </a:pPr>
            <a:r>
              <a:rPr sz="1300" b="1" i="0" dirty="0">
                <a:solidFill>
                  <a:srgbClr val="616161"/>
                </a:solidFill>
                <a:latin typeface="Proxima Nova"/>
              </a:rPr>
              <a:t>Operational Challenges:</a:t>
            </a:r>
            <a:r>
              <a:rPr sz="1300" b="0" i="0" dirty="0">
                <a:solidFill>
                  <a:srgbClr val="616161"/>
                </a:solidFill>
                <a:latin typeface="Proxima Nova"/>
              </a:rPr>
              <a:t> Logistical difficulties and disease </a:t>
            </a:r>
            <a:endParaRPr lang="en-US" sz="1300" b="0" i="0" dirty="0">
              <a:solidFill>
                <a:srgbClr val="616161"/>
              </a:solidFill>
              <a:latin typeface="Proxima Nova"/>
            </a:endParaRPr>
          </a:p>
          <a:p>
            <a:pPr marL="137160" lvl="1" algn="l">
              <a:spcBef>
                <a:spcPts val="1200"/>
              </a:spcBef>
              <a:spcAft>
                <a:spcPts val="0"/>
              </a:spcAft>
              <a:buSzPct val="100000"/>
            </a:pPr>
            <a:r>
              <a:rPr lang="en-US" sz="1300" b="0" i="0" dirty="0">
                <a:solidFill>
                  <a:srgbClr val="616161"/>
                </a:solidFill>
                <a:latin typeface="Proxima Nova"/>
              </a:rPr>
              <a:t>  </a:t>
            </a:r>
            <a:r>
              <a:rPr sz="1300" b="0" i="0" dirty="0">
                <a:solidFill>
                  <a:srgbClr val="616161"/>
                </a:solidFill>
                <a:latin typeface="Proxima Nova"/>
              </a:rPr>
              <a:t>significantly weakened the BEF’s combat effectiveness.</a:t>
            </a:r>
          </a:p>
          <a:p>
            <a:pPr marL="228600" lvl="1" indent="-91440" algn="l">
              <a:spcBef>
                <a:spcPts val="1200"/>
              </a:spcBef>
              <a:spcAft>
                <a:spcPts val="0"/>
              </a:spcAft>
              <a:buSzPct val="100000"/>
              <a:buFont typeface="Arial"/>
              <a:buChar char="•"/>
            </a:pPr>
            <a:r>
              <a:rPr sz="1300" b="1" i="0" dirty="0">
                <a:solidFill>
                  <a:srgbClr val="616161"/>
                </a:solidFill>
                <a:latin typeface="Proxima Nova"/>
              </a:rPr>
              <a:t>Historiographical Contribution:</a:t>
            </a:r>
            <a:r>
              <a:rPr sz="1300" b="0" i="0" dirty="0">
                <a:solidFill>
                  <a:srgbClr val="616161"/>
                </a:solidFill>
                <a:latin typeface="Proxima Nova"/>
              </a:rPr>
              <a:t> Provides new insights by integrating British and Bulgarian perspectives on the Macedonian front.</a:t>
            </a:r>
          </a:p>
          <a:p>
            <a:pPr marL="228600" lvl="1" indent="-91440" algn="l">
              <a:spcBef>
                <a:spcPts val="1200"/>
              </a:spcBef>
              <a:spcAft>
                <a:spcPts val="0"/>
              </a:spcAft>
              <a:buSzPct val="100000"/>
              <a:buFont typeface="Arial"/>
              <a:buChar char="•"/>
            </a:pPr>
            <a:r>
              <a:rPr sz="1300" b="1" i="0" dirty="0">
                <a:solidFill>
                  <a:srgbClr val="616161"/>
                </a:solidFill>
                <a:latin typeface="Proxima Nova"/>
              </a:rPr>
              <a:t>Further Research:</a:t>
            </a:r>
            <a:r>
              <a:rPr sz="1300" b="0" i="0" dirty="0">
                <a:solidFill>
                  <a:srgbClr val="616161"/>
                </a:solidFill>
                <a:latin typeface="Proxima Nova"/>
              </a:rPr>
              <a:t> Potential areas for exploration include local civilian impact and post-war geopolitical consequences.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Conclusion &amp; Future Research</a:t>
            </a:r>
          </a:p>
        </p:txBody>
      </p:sp>
      <p:sp>
        <p:nvSpPr>
          <p:cNvPr id="4" name="Subtitle 3"/>
          <p:cNvSpPr>
            <a:spLocks noGrp="1"/>
          </p:cNvSpPr>
          <p:nvPr>
            <p:ph type="subTitle" idx="13"/>
          </p:nvPr>
        </p:nvSpPr>
        <p:spPr/>
        <p:txBody>
          <a:bodyPr>
            <a:normAutofit/>
          </a:bodyPr>
          <a:lstStyle/>
          <a:p>
            <a:r>
              <a:t>Final Insights &amp; Next Steps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228600" y="1508670"/>
            <a:ext cx="8686800" cy="2856904"/>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300" b="1" i="0">
                <a:solidFill>
                  <a:srgbClr val="616161"/>
                </a:solidFill>
                <a:latin typeface="Proxima Nova"/>
              </a:rPr>
              <a:t>Summary of Findings:</a:t>
            </a:r>
            <a:r>
              <a:rPr sz="1300" b="0" i="0">
                <a:solidFill>
                  <a:srgbClr val="616161"/>
                </a:solidFill>
                <a:latin typeface="Proxima Nova"/>
              </a:rPr>
              <a:t> The BEF played a role in the Macedonian front but faced significant challenges, while Bulgaria’s defenses proved highly effective.</a:t>
            </a:r>
          </a:p>
          <a:p>
            <a:pPr marL="228600" lvl="1" indent="-91440" algn="l">
              <a:spcBef>
                <a:spcPts val="1200"/>
              </a:spcBef>
              <a:spcAft>
                <a:spcPts val="0"/>
              </a:spcAft>
              <a:buSzPct val="100000"/>
              <a:buFont typeface="Arial"/>
              <a:buChar char="•"/>
            </a:pPr>
            <a:r>
              <a:rPr sz="1300" b="1" i="0">
                <a:solidFill>
                  <a:srgbClr val="616161"/>
                </a:solidFill>
                <a:latin typeface="Proxima Nova"/>
              </a:rPr>
              <a:t>Strategic Implications:</a:t>
            </a:r>
            <a:r>
              <a:rPr sz="1300" b="0" i="0">
                <a:solidFill>
                  <a:srgbClr val="616161"/>
                </a:solidFill>
                <a:latin typeface="Proxima Nova"/>
              </a:rPr>
              <a:t> The prolonged engagement in Macedonia shaped Balkan geopolitics and influenced post-war treaties.</a:t>
            </a:r>
          </a:p>
          <a:p>
            <a:pPr marL="228600" lvl="1" indent="-91440" algn="l">
              <a:spcBef>
                <a:spcPts val="1200"/>
              </a:spcBef>
              <a:spcAft>
                <a:spcPts val="0"/>
              </a:spcAft>
              <a:buSzPct val="100000"/>
              <a:buFont typeface="Arial"/>
              <a:buChar char="•"/>
            </a:pPr>
            <a:r>
              <a:rPr sz="1300" b="1" i="0">
                <a:solidFill>
                  <a:srgbClr val="616161"/>
                </a:solidFill>
                <a:latin typeface="Proxima Nova"/>
              </a:rPr>
              <a:t>Historiographical Impact:</a:t>
            </a:r>
            <a:r>
              <a:rPr sz="1300" b="0" i="0">
                <a:solidFill>
                  <a:srgbClr val="616161"/>
                </a:solidFill>
                <a:latin typeface="Proxima Nova"/>
              </a:rPr>
              <a:t> This research bridges British and Bulgarian perspectives, contributing to a nuanced understanding of the campaign.</a:t>
            </a:r>
          </a:p>
          <a:p>
            <a:pPr marL="228600" lvl="1" indent="-91440" algn="l">
              <a:spcBef>
                <a:spcPts val="1200"/>
              </a:spcBef>
              <a:spcAft>
                <a:spcPts val="0"/>
              </a:spcAft>
              <a:buSzPct val="100000"/>
              <a:buFont typeface="Arial"/>
              <a:buChar char="•"/>
            </a:pPr>
            <a:r>
              <a:rPr sz="1300" b="1" i="0">
                <a:solidFill>
                  <a:srgbClr val="616161"/>
                </a:solidFill>
                <a:latin typeface="Proxima Nova"/>
              </a:rPr>
              <a:t>Unanswered Questions:</a:t>
            </a:r>
            <a:r>
              <a:rPr sz="1300" b="0" i="0">
                <a:solidFill>
                  <a:srgbClr val="616161"/>
                </a:solidFill>
                <a:latin typeface="Proxima Nova"/>
              </a:rPr>
              <a:t> Further study needed on civilian impact, intelligence operations, and economic consequences.</a:t>
            </a:r>
          </a:p>
          <a:p>
            <a:pPr marL="228600" lvl="1" indent="-91440" algn="l">
              <a:spcBef>
                <a:spcPts val="1200"/>
              </a:spcBef>
              <a:spcAft>
                <a:spcPts val="0"/>
              </a:spcAft>
              <a:buSzPct val="100000"/>
              <a:buFont typeface="Arial"/>
              <a:buChar char="•"/>
            </a:pPr>
            <a:r>
              <a:rPr sz="1300" b="1" i="0">
                <a:solidFill>
                  <a:srgbClr val="616161"/>
                </a:solidFill>
                <a:latin typeface="Proxima Nova"/>
              </a:rPr>
              <a:t>Future Research Directions:</a:t>
            </a:r>
            <a:r>
              <a:rPr sz="1300" b="0" i="0">
                <a:solidFill>
                  <a:srgbClr val="616161"/>
                </a:solidFill>
                <a:latin typeface="Proxima Nova"/>
              </a:rPr>
              <a:t> Exploring how the campaign influenced later Balkan conflicts and British military doctrine.</a:t>
            </a:r>
          </a:p>
        </p:txBody>
      </p:sp>
    </p:spTree>
  </p:cSld>
  <p:clrMapOvr>
    <a:masterClrMapping/>
  </p:clrMapOvr>
</p:sld>
</file>

<file path=ppt/theme/theme1.xml><?xml version="1.0" encoding="utf-8"?>
<a:theme xmlns:a="http://schemas.openxmlformats.org/drawingml/2006/main" name="Spearmint">
  <a:themeElements>
    <a:clrScheme name="Spearmint">
      <a:dk1>
        <a:srgbClr val="202729"/>
      </a:dk1>
      <a:lt1>
        <a:srgbClr val="FFFFFF"/>
      </a:lt1>
      <a:dk2>
        <a:srgbClr val="4BA173"/>
      </a:dk2>
      <a:lt2>
        <a:srgbClr val="63D297"/>
      </a:lt2>
      <a:accent1>
        <a:srgbClr val="353744"/>
      </a:accent1>
      <a:accent2>
        <a:srgbClr val="424242"/>
      </a:accent2>
      <a:accent3>
        <a:srgbClr val="616161"/>
      </a:accent3>
      <a:accent4>
        <a:srgbClr val="999999"/>
      </a:accent4>
      <a:accent5>
        <a:srgbClr val="FF5252"/>
      </a:accent5>
      <a:accent6>
        <a:srgbClr val="FFF176"/>
      </a:accent6>
      <a:hlink>
        <a:srgbClr val="63D297"/>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153</TotalTime>
  <Words>1920</Words>
  <Application>Microsoft Office PowerPoint</Application>
  <PresentationFormat>On-screen Show (16:9)</PresentationFormat>
  <Paragraphs>98</Paragraphs>
  <Slides>9</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Proxima Nova</vt:lpstr>
      <vt:lpstr>Arial</vt:lpstr>
      <vt:lpstr>Spearmint</vt:lpstr>
      <vt:lpstr>Samouil Panayotov</vt:lpstr>
      <vt:lpstr>Introduction</vt:lpstr>
      <vt:lpstr>Historiographical Overview</vt:lpstr>
      <vt:lpstr>The Role of the BEF in Macedonia</vt:lpstr>
      <vt:lpstr>Bulgarian Defense Strategies</vt:lpstr>
      <vt:lpstr>Data Collected</vt:lpstr>
      <vt:lpstr>Methodology &amp; Theoretical Approach</vt:lpstr>
      <vt:lpstr>Anticipated Results &amp; Arguments</vt:lpstr>
      <vt:lpstr>Conclusion &amp; Future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Sam Panayotov (2205038)</cp:lastModifiedBy>
  <cp:revision>10</cp:revision>
  <dcterms:modified xsi:type="dcterms:W3CDTF">2025-03-30T11:17:33Z</dcterms:modified>
</cp:coreProperties>
</file>