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9" r:id="rId5"/>
    <p:sldId id="266" r:id="rId6"/>
    <p:sldId id="268" r:id="rId7"/>
    <p:sldId id="258" r:id="rId8"/>
    <p:sldId id="267" r:id="rId9"/>
    <p:sldId id="269" r:id="rId10"/>
    <p:sldId id="271" r:id="rId11"/>
    <p:sldId id="270" r:id="rId12"/>
    <p:sldId id="260" r:id="rId13"/>
    <p:sldId id="262" r:id="rId14"/>
    <p:sldId id="261" r:id="rId15"/>
    <p:sldId id="263"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1AEBFC18-A46D-4B8E-9740-B9850EF0C558}" type="datetimeFigureOut">
              <a:rPr lang="en-GB" smtClean="0"/>
              <a:t>26/10/2015</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389334B-32FD-4ABE-B5F6-E937819729A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AEBFC18-A46D-4B8E-9740-B9850EF0C558}" type="datetimeFigureOut">
              <a:rPr lang="en-GB" smtClean="0"/>
              <a:t>26/10/2015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89334B-32FD-4ABE-B5F6-E937819729A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1AEBFC18-A46D-4B8E-9740-B9850EF0C558}" type="datetimeFigureOut">
              <a:rPr lang="en-GB" smtClean="0"/>
              <a:t>26/10/2015</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389334B-32FD-4ABE-B5F6-E937819729A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AEBFC18-A46D-4B8E-9740-B9850EF0C558}" type="datetimeFigureOut">
              <a:rPr lang="en-GB" smtClean="0"/>
              <a:t>26/10/2015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89334B-32FD-4ABE-B5F6-E937819729A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1AEBFC18-A46D-4B8E-9740-B9850EF0C558}" type="datetimeFigureOut">
              <a:rPr lang="en-GB" smtClean="0"/>
              <a:t>26/10/2015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89334B-32FD-4ABE-B5F6-E937819729A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AEBFC18-A46D-4B8E-9740-B9850EF0C558}" type="datetimeFigureOut">
              <a:rPr lang="en-GB" smtClean="0"/>
              <a:t>26/10/2015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89334B-32FD-4ABE-B5F6-E937819729A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EBFC18-A46D-4B8E-9740-B9850EF0C558}" type="datetimeFigureOut">
              <a:rPr lang="en-GB" smtClean="0"/>
              <a:t>26/10/2015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89334B-32FD-4ABE-B5F6-E937819729A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AEBFC18-A46D-4B8E-9740-B9850EF0C558}" type="datetimeFigureOut">
              <a:rPr lang="en-GB" smtClean="0"/>
              <a:t>26/10/2015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89334B-32FD-4ABE-B5F6-E937819729A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AEBFC18-A46D-4B8E-9740-B9850EF0C558}" type="datetimeFigureOut">
              <a:rPr lang="en-GB" smtClean="0"/>
              <a:t>26/10/2015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89334B-32FD-4ABE-B5F6-E937819729A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EBFC18-A46D-4B8E-9740-B9850EF0C558}" type="datetimeFigureOut">
              <a:rPr lang="en-GB" smtClean="0"/>
              <a:t>26/10/2015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89334B-32FD-4ABE-B5F6-E937819729A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EBFC18-A46D-4B8E-9740-B9850EF0C558}" type="datetimeFigureOut">
              <a:rPr lang="en-GB" smtClean="0"/>
              <a:t>26/10/2015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89334B-32FD-4ABE-B5F6-E937819729A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1AEBFC18-A46D-4B8E-9740-B9850EF0C558}" type="datetimeFigureOut">
              <a:rPr lang="en-GB" smtClean="0"/>
              <a:t>26/10/2015</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389334B-32FD-4ABE-B5F6-E937819729A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a:t>
            </a:r>
            <a:br>
              <a:rPr lang="en-GB" dirty="0" smtClean="0"/>
            </a:br>
            <a:r>
              <a:rPr lang="en-GB" dirty="0" smtClean="0"/>
              <a:t>Fieldwork 1</a:t>
            </a:r>
            <a:endParaRPr lang="en-GB" dirty="0"/>
          </a:p>
        </p:txBody>
      </p:sp>
      <p:sp>
        <p:nvSpPr>
          <p:cNvPr id="3" name="Subtitle 2"/>
          <p:cNvSpPr>
            <a:spLocks noGrp="1"/>
          </p:cNvSpPr>
          <p:nvPr>
            <p:ph type="subTitle" idx="1"/>
          </p:nvPr>
        </p:nvSpPr>
        <p:spPr/>
        <p:txBody>
          <a:bodyPr/>
          <a:lstStyle/>
          <a:p>
            <a:r>
              <a:rPr lang="en-GB" dirty="0" smtClean="0"/>
              <a:t>Lecture 4</a:t>
            </a:r>
            <a:endParaRPr lang="en-GB" dirty="0"/>
          </a:p>
        </p:txBody>
      </p:sp>
    </p:spTree>
    <p:extLst>
      <p:ext uri="{BB962C8B-B14F-4D97-AF65-F5344CB8AC3E}">
        <p14:creationId xmlns:p14="http://schemas.microsoft.com/office/powerpoint/2010/main" val="2447116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Preparation Session - today</a:t>
            </a:r>
            <a:endParaRPr lang="en-GB" dirty="0"/>
          </a:p>
        </p:txBody>
      </p:sp>
      <p:sp>
        <p:nvSpPr>
          <p:cNvPr id="3" name="Content Placeholder 2"/>
          <p:cNvSpPr>
            <a:spLocks noGrp="1"/>
          </p:cNvSpPr>
          <p:nvPr>
            <p:ph sz="quarter" idx="1"/>
          </p:nvPr>
        </p:nvSpPr>
        <p:spPr/>
        <p:txBody>
          <a:bodyPr/>
          <a:lstStyle/>
          <a:p>
            <a:pPr marL="274320" lvl="1">
              <a:spcBef>
                <a:spcPts val="600"/>
              </a:spcBef>
              <a:buClr>
                <a:schemeClr val="accent1"/>
              </a:buClr>
            </a:pPr>
            <a:r>
              <a:rPr lang="en-GB" dirty="0"/>
              <a:t>We will explore reflection and reflective practice in the first half hour of </a:t>
            </a:r>
            <a:r>
              <a:rPr lang="en-GB" dirty="0" smtClean="0"/>
              <a:t>today’s </a:t>
            </a:r>
            <a:r>
              <a:rPr lang="en-GB" dirty="0"/>
              <a:t>lecture. </a:t>
            </a:r>
          </a:p>
          <a:p>
            <a:pPr marL="274320" lvl="1">
              <a:spcBef>
                <a:spcPts val="600"/>
              </a:spcBef>
              <a:buClr>
                <a:schemeClr val="accent1"/>
              </a:buClr>
            </a:pPr>
            <a:r>
              <a:rPr lang="en-GB" dirty="0"/>
              <a:t>We will consider the process of professional development planning and </a:t>
            </a:r>
            <a:r>
              <a:rPr lang="en-GB" dirty="0" smtClean="0"/>
              <a:t>in completing </a:t>
            </a:r>
            <a:r>
              <a:rPr lang="en-GB" dirty="0"/>
              <a:t>the PDP form that is needed for your portfolio.  </a:t>
            </a:r>
          </a:p>
          <a:p>
            <a:pPr marL="274320" lvl="1">
              <a:spcBef>
                <a:spcPts val="600"/>
              </a:spcBef>
              <a:buClr>
                <a:schemeClr val="accent1"/>
              </a:buClr>
            </a:pPr>
            <a:endParaRPr lang="en-GB" dirty="0"/>
          </a:p>
          <a:p>
            <a:pPr marL="274320" lvl="1">
              <a:spcBef>
                <a:spcPts val="600"/>
              </a:spcBef>
              <a:buClr>
                <a:schemeClr val="accent1"/>
              </a:buClr>
            </a:pPr>
            <a:endParaRPr lang="en-GB" sz="2400" b="1" dirty="0"/>
          </a:p>
          <a:p>
            <a:endParaRPr lang="en-GB" dirty="0"/>
          </a:p>
        </p:txBody>
      </p:sp>
    </p:spTree>
    <p:extLst>
      <p:ext uri="{BB962C8B-B14F-4D97-AF65-F5344CB8AC3E}">
        <p14:creationId xmlns:p14="http://schemas.microsoft.com/office/powerpoint/2010/main" val="3975254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from experience</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As a student beginning a course of study it would not be unusual to hold the attitude – ‘I’m going to learn a lot over the next few years’.</a:t>
            </a:r>
          </a:p>
          <a:p>
            <a:r>
              <a:rPr lang="en-GB" dirty="0" smtClean="0"/>
              <a:t>However I would like to explore during today’s session the idea that we have been student’s all of our lives, and will continue to be so.</a:t>
            </a:r>
          </a:p>
          <a:p>
            <a:r>
              <a:rPr lang="en-GB" dirty="0" smtClean="0"/>
              <a:t>The ‘course’ that you are on, your ‘area of study’ has been provided by the experiences we have had in our everyday lives.</a:t>
            </a:r>
          </a:p>
          <a:p>
            <a:r>
              <a:rPr lang="en-GB" dirty="0" smtClean="0"/>
              <a:t>Our lives are surrounded by learning, the experiences we have from day to day help to shape who we are, how we think and feel, how we act.</a:t>
            </a:r>
          </a:p>
          <a:p>
            <a:r>
              <a:rPr lang="en-GB" dirty="0" smtClean="0"/>
              <a:t>It is from these experiences that we have developed our knowledge, attitudes and skills.</a:t>
            </a:r>
          </a:p>
        </p:txBody>
      </p:sp>
    </p:spTree>
    <p:extLst>
      <p:ext uri="{BB962C8B-B14F-4D97-AF65-F5344CB8AC3E}">
        <p14:creationId xmlns:p14="http://schemas.microsoft.com/office/powerpoint/2010/main" val="3403732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process of Reflection</a:t>
            </a:r>
            <a:endParaRPr lang="en-GB" dirty="0"/>
          </a:p>
        </p:txBody>
      </p:sp>
      <p:sp>
        <p:nvSpPr>
          <p:cNvPr id="3" name="Content Placeholder 2"/>
          <p:cNvSpPr>
            <a:spLocks noGrp="1"/>
          </p:cNvSpPr>
          <p:nvPr>
            <p:ph sz="quarter" idx="1"/>
          </p:nvPr>
        </p:nvSpPr>
        <p:spPr/>
        <p:txBody>
          <a:bodyPr/>
          <a:lstStyle/>
          <a:p>
            <a:r>
              <a:rPr lang="en-GB" dirty="0" smtClean="0"/>
              <a:t>If then we are learning from our everyday experiences, what is the importance of drawing attention to this process?</a:t>
            </a:r>
          </a:p>
          <a:p>
            <a:r>
              <a:rPr lang="en-GB" dirty="0" smtClean="0"/>
              <a:t>Firstly, as informal educators we are concerned with learning, especially the learning that takes place in everyday life.</a:t>
            </a:r>
          </a:p>
          <a:p>
            <a:r>
              <a:rPr lang="en-GB" dirty="0" smtClean="0"/>
              <a:t>To have an understanding of the process taking place when people learn from experience can be helpful when thinking about the way we work.</a:t>
            </a:r>
          </a:p>
          <a:p>
            <a:r>
              <a:rPr lang="en-GB" dirty="0" smtClean="0"/>
              <a:t>It is also important to have an understanding about the way you learn from your </a:t>
            </a:r>
            <a:r>
              <a:rPr lang="en-GB" dirty="0" smtClean="0"/>
              <a:t>experiences.</a:t>
            </a:r>
            <a:endParaRPr lang="en-GB" dirty="0"/>
          </a:p>
        </p:txBody>
      </p:sp>
    </p:spTree>
    <p:extLst>
      <p:ext uri="{BB962C8B-B14F-4D97-AF65-F5344CB8AC3E}">
        <p14:creationId xmlns:p14="http://schemas.microsoft.com/office/powerpoint/2010/main" val="2495533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sz="quarter" idx="1"/>
          </p:nvPr>
        </p:nvSpPr>
        <p:spPr/>
        <p:txBody>
          <a:bodyPr/>
          <a:lstStyle/>
          <a:p>
            <a:r>
              <a:rPr lang="en-GB" dirty="0" smtClean="0"/>
              <a:t>We do not always learn from the experiences we have. To have an experience alone, it would seem, is not enough. We have to engage in certain thought processes in order to learn effectively from these experiences.</a:t>
            </a:r>
          </a:p>
          <a:p>
            <a:r>
              <a:rPr lang="en-GB" dirty="0" smtClean="0"/>
              <a:t>Sometimes we do this naturally, other times we do not and miss the opportunity of learning from an experience that may be of importance to our development.</a:t>
            </a:r>
          </a:p>
          <a:p>
            <a:r>
              <a:rPr lang="en-GB" dirty="0" smtClean="0"/>
              <a:t>Today then we will look more closely at the process of learning from experience.</a:t>
            </a:r>
          </a:p>
        </p:txBody>
      </p:sp>
    </p:spTree>
    <p:extLst>
      <p:ext uri="{BB962C8B-B14F-4D97-AF65-F5344CB8AC3E}">
        <p14:creationId xmlns:p14="http://schemas.microsoft.com/office/powerpoint/2010/main" val="1144525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sz="quarter" idx="1"/>
          </p:nvPr>
        </p:nvSpPr>
        <p:spPr/>
        <p:txBody>
          <a:bodyPr/>
          <a:lstStyle/>
          <a:p>
            <a:r>
              <a:rPr lang="en-GB" dirty="0" smtClean="0"/>
              <a:t>We are aware then that we have experiences every day from which we may learn. What happens alongside this experience that enables us to learn from it?</a:t>
            </a:r>
          </a:p>
          <a:p>
            <a:r>
              <a:rPr lang="en-GB" dirty="0" smtClean="0"/>
              <a:t>There are many theories that have been written about this subject and you will be introduced to several of these today.</a:t>
            </a:r>
          </a:p>
          <a:p>
            <a:r>
              <a:rPr lang="en-GB" dirty="0" smtClean="0"/>
              <a:t>A term that is often used by theorists to describe this process is experiential learning – thus placing an importance on the role that experience plays in the process of learning. </a:t>
            </a:r>
            <a:endParaRPr lang="en-GB" dirty="0"/>
          </a:p>
        </p:txBody>
      </p:sp>
    </p:spTree>
    <p:extLst>
      <p:ext uri="{BB962C8B-B14F-4D97-AF65-F5344CB8AC3E}">
        <p14:creationId xmlns:p14="http://schemas.microsoft.com/office/powerpoint/2010/main" val="3244873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reflection and reflective practice?</a:t>
            </a:r>
            <a:endParaRPr lang="en-GB" dirty="0"/>
          </a:p>
        </p:txBody>
      </p:sp>
      <p:sp>
        <p:nvSpPr>
          <p:cNvPr id="3" name="Content Placeholder 2"/>
          <p:cNvSpPr>
            <a:spLocks noGrp="1"/>
          </p:cNvSpPr>
          <p:nvPr>
            <p:ph sz="quarter" idx="1"/>
          </p:nvPr>
        </p:nvSpPr>
        <p:spPr/>
        <p:txBody>
          <a:bodyPr/>
          <a:lstStyle/>
          <a:p>
            <a:r>
              <a:rPr lang="en-GB" dirty="0" smtClean="0"/>
              <a:t>Reflective Practice has been identified as one of the key ways in which we can learn from our experiences and is recognised as an essential tool for students to make links between theory and practice.</a:t>
            </a:r>
          </a:p>
          <a:p>
            <a:r>
              <a:rPr lang="en-GB" dirty="0" smtClean="0"/>
              <a:t>It enables you to develop your knowledge and skills towards becoming professional practitioners. </a:t>
            </a:r>
          </a:p>
          <a:p>
            <a:r>
              <a:rPr lang="en-GB" dirty="0" smtClean="0"/>
              <a:t>Essentially reflective practice means taking our experience as a starting point for learning.</a:t>
            </a:r>
          </a:p>
          <a:p>
            <a:r>
              <a:rPr lang="en-GB" dirty="0" smtClean="0"/>
              <a:t>By thinking about them in a purposeful way – using reflection and the reflective process – we can come to understand them differently and take action as a result. </a:t>
            </a:r>
          </a:p>
          <a:p>
            <a:endParaRPr lang="en-GB" dirty="0"/>
          </a:p>
        </p:txBody>
      </p:sp>
    </p:spTree>
    <p:extLst>
      <p:ext uri="{BB962C8B-B14F-4D97-AF65-F5344CB8AC3E}">
        <p14:creationId xmlns:p14="http://schemas.microsoft.com/office/powerpoint/2010/main" val="2226905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sz="quarter" idx="1"/>
          </p:nvPr>
        </p:nvSpPr>
        <p:spPr/>
        <p:txBody>
          <a:bodyPr>
            <a:normAutofit fontScale="92500" lnSpcReduction="10000"/>
          </a:bodyPr>
          <a:lstStyle/>
          <a:p>
            <a:r>
              <a:rPr lang="en-GB" dirty="0" smtClean="0"/>
              <a:t>One of the more well-known theories on experiential learning by David Kolb.</a:t>
            </a:r>
          </a:p>
          <a:p>
            <a:r>
              <a:rPr lang="en-GB" dirty="0" smtClean="0"/>
              <a:t>Kolb (1976, 1984) presents us with a model that is comprised of four stages.</a:t>
            </a:r>
          </a:p>
          <a:p>
            <a:r>
              <a:rPr lang="en-GB" dirty="0" smtClean="0"/>
              <a:t>The pattern begins with an experience, this could be any event that takes place in daily life, or a piece of practice with a group of young people.</a:t>
            </a:r>
          </a:p>
          <a:p>
            <a:r>
              <a:rPr lang="en-GB" dirty="0" smtClean="0"/>
              <a:t>Kolb calls this a </a:t>
            </a:r>
            <a:r>
              <a:rPr lang="en-GB" b="1" dirty="0" smtClean="0"/>
              <a:t>(concrete experience)</a:t>
            </a:r>
            <a:r>
              <a:rPr lang="en-GB" dirty="0" smtClean="0"/>
              <a:t>. This concrete experience may then lead to a period of reflection </a:t>
            </a:r>
            <a:r>
              <a:rPr lang="en-GB" b="1" dirty="0" smtClean="0"/>
              <a:t>(reflective observation) </a:t>
            </a:r>
            <a:r>
              <a:rPr lang="en-GB" dirty="0" smtClean="0"/>
              <a:t>this is when we think about the experience itself.  This then leads on to a process of theory making which Kolb calls </a:t>
            </a:r>
            <a:r>
              <a:rPr lang="en-GB" b="1" dirty="0" smtClean="0"/>
              <a:t>(abstract conceptualisation)</a:t>
            </a:r>
            <a:r>
              <a:rPr lang="en-GB" dirty="0" smtClean="0"/>
              <a:t>. This is when we test out our new theory or understanding in practice. From this we move into another concrete experience. </a:t>
            </a:r>
            <a:endParaRPr lang="en-GB" b="1" dirty="0"/>
          </a:p>
        </p:txBody>
      </p:sp>
    </p:spTree>
    <p:extLst>
      <p:ext uri="{BB962C8B-B14F-4D97-AF65-F5344CB8AC3E}">
        <p14:creationId xmlns:p14="http://schemas.microsoft.com/office/powerpoint/2010/main" val="3000226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Kolb’s Learning Cycle (1984)</a:t>
            </a:r>
            <a:endParaRPr lang="en-GB" dirty="0"/>
          </a:p>
        </p:txBody>
      </p:sp>
      <p:sp>
        <p:nvSpPr>
          <p:cNvPr id="4" name="Content Placeholder 3"/>
          <p:cNvSpPr>
            <a:spLocks noGrp="1"/>
          </p:cNvSpPr>
          <p:nvPr>
            <p:ph sz="quarter" idx="1"/>
          </p:nvPr>
        </p:nvSpPr>
        <p:spPr/>
        <p:txBody>
          <a:bodyPr/>
          <a:lstStyle/>
          <a:p>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68760"/>
            <a:ext cx="8496944"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3295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Gibbs’ Model of Reflection 1988 </a:t>
            </a:r>
            <a:endParaRPr lang="en-GB" dirty="0"/>
          </a:p>
        </p:txBody>
      </p:sp>
      <p:pic>
        <p:nvPicPr>
          <p:cNvPr id="2053" name="Picture 5"/>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467544" y="1124744"/>
            <a:ext cx="8136904"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2219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a:t>
            </a:r>
            <a:r>
              <a:rPr lang="en-GB" dirty="0" smtClean="0"/>
              <a:t>Task – 30 mins</a:t>
            </a:r>
            <a:endParaRPr lang="en-GB" dirty="0"/>
          </a:p>
        </p:txBody>
      </p:sp>
      <p:sp>
        <p:nvSpPr>
          <p:cNvPr id="3" name="Content Placeholder 2"/>
          <p:cNvSpPr>
            <a:spLocks noGrp="1"/>
          </p:cNvSpPr>
          <p:nvPr>
            <p:ph sz="quarter" idx="1"/>
          </p:nvPr>
        </p:nvSpPr>
        <p:spPr/>
        <p:txBody>
          <a:bodyPr/>
          <a:lstStyle/>
          <a:p>
            <a:pPr lvl="1"/>
            <a:r>
              <a:rPr lang="en-GB" dirty="0" smtClean="0"/>
              <a:t>Using </a:t>
            </a:r>
            <a:r>
              <a:rPr lang="en-GB" dirty="0" smtClean="0"/>
              <a:t>one of the models introduced in today’s lecture, consider an event or piece of practice you have been involved in and use the model to help you with this reflection</a:t>
            </a:r>
            <a:r>
              <a:rPr lang="en-GB" dirty="0" smtClean="0"/>
              <a:t>.</a:t>
            </a:r>
          </a:p>
          <a:p>
            <a:pPr lvl="1"/>
            <a:endParaRPr lang="en-GB" dirty="0"/>
          </a:p>
          <a:p>
            <a:pPr lvl="1"/>
            <a:r>
              <a:rPr lang="en-GB" dirty="0" smtClean="0"/>
              <a:t>Feedback.</a:t>
            </a:r>
            <a:endParaRPr lang="en-GB" dirty="0" smtClean="0"/>
          </a:p>
        </p:txBody>
      </p:sp>
    </p:spTree>
    <p:extLst>
      <p:ext uri="{BB962C8B-B14F-4D97-AF65-F5344CB8AC3E}">
        <p14:creationId xmlns:p14="http://schemas.microsoft.com/office/powerpoint/2010/main" val="3621700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Process of professional development planning</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What does PDP involve?</a:t>
            </a:r>
          </a:p>
          <a:p>
            <a:pPr lvl="1"/>
            <a:r>
              <a:rPr lang="en-GB" dirty="0" smtClean="0"/>
              <a:t>Reflection – The focus of your reflection will change over time, but will include thinking deeply about issues such as who you are, who you want to be, what you want, why you want it, what are the alternatives in life and what kind of life journey you want.</a:t>
            </a:r>
          </a:p>
          <a:p>
            <a:pPr lvl="1"/>
            <a:r>
              <a:rPr lang="en-GB" dirty="0" smtClean="0"/>
              <a:t>Increasing self-awareness – PDP requires you to be aware of your individual strengths</a:t>
            </a:r>
            <a:r>
              <a:rPr lang="en-GB" dirty="0" smtClean="0"/>
              <a:t>, interests, inspirations, preferences, qualities, and ambitions – and of your weaknesses and shortcomings.</a:t>
            </a:r>
          </a:p>
          <a:p>
            <a:pPr lvl="1"/>
            <a:r>
              <a:rPr lang="en-GB" dirty="0" smtClean="0"/>
              <a:t>Being informed – You can find out about opportunities and choices that are open to you, and broaden your perspective.</a:t>
            </a:r>
          </a:p>
          <a:p>
            <a:pPr lvl="1"/>
            <a:r>
              <a:rPr lang="en-GB" dirty="0" smtClean="0"/>
              <a:t> Taking personal responsibility – As an adult, you can take responsibility for your own education, training, choices and forward planning.</a:t>
            </a:r>
          </a:p>
          <a:p>
            <a:pPr lvl="1"/>
            <a:r>
              <a:rPr lang="en-GB" dirty="0" smtClean="0"/>
              <a:t>Developing a strategy to get where you want to be PDP helps you plan, set targets, take action, develop skills, and review your position.</a:t>
            </a:r>
            <a:endParaRPr lang="en-GB" dirty="0"/>
          </a:p>
        </p:txBody>
      </p:sp>
    </p:spTree>
    <p:extLst>
      <p:ext uri="{BB962C8B-B14F-4D97-AF65-F5344CB8AC3E}">
        <p14:creationId xmlns:p14="http://schemas.microsoft.com/office/powerpoint/2010/main" val="4223796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PDP form</a:t>
            </a:r>
            <a:endParaRPr lang="en-GB" dirty="0"/>
          </a:p>
        </p:txBody>
      </p:sp>
      <p:sp>
        <p:nvSpPr>
          <p:cNvPr id="3" name="Content Placeholder 2"/>
          <p:cNvSpPr>
            <a:spLocks noGrp="1"/>
          </p:cNvSpPr>
          <p:nvPr>
            <p:ph sz="quarter" idx="1"/>
          </p:nvPr>
        </p:nvSpPr>
        <p:spPr/>
        <p:txBody>
          <a:bodyPr/>
          <a:lstStyle/>
          <a:p>
            <a:r>
              <a:rPr lang="en-GB" dirty="0" smtClean="0"/>
              <a:t>The NOS evidence matrix</a:t>
            </a:r>
          </a:p>
          <a:p>
            <a:pPr lvl="1"/>
            <a:r>
              <a:rPr lang="en-GB" dirty="0" smtClean="0"/>
              <a:t>Examples from practice</a:t>
            </a:r>
          </a:p>
          <a:p>
            <a:pPr lvl="1"/>
            <a:r>
              <a:rPr lang="en-GB" dirty="0" smtClean="0"/>
              <a:t>Hand out blank copies of NOS evidence matrix</a:t>
            </a:r>
            <a:endParaRPr lang="en-GB" dirty="0"/>
          </a:p>
        </p:txBody>
      </p:sp>
    </p:spTree>
    <p:extLst>
      <p:ext uri="{BB962C8B-B14F-4D97-AF65-F5344CB8AC3E}">
        <p14:creationId xmlns:p14="http://schemas.microsoft.com/office/powerpoint/2010/main" val="633487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Selfie!!</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2096510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quarter" idx="1"/>
          </p:nvPr>
        </p:nvSpPr>
        <p:spPr/>
        <p:txBody>
          <a:bodyPr>
            <a:normAutofit/>
          </a:bodyPr>
          <a:lstStyle/>
          <a:p>
            <a:r>
              <a:rPr lang="en-GB" dirty="0" smtClean="0"/>
              <a:t>Some chapters to support your understanding of reflection and reflective practice have been placed on Moodle for you.</a:t>
            </a:r>
          </a:p>
          <a:p>
            <a:endParaRPr lang="en-GB" dirty="0"/>
          </a:p>
          <a:p>
            <a:r>
              <a:rPr lang="en-GB" dirty="0" smtClean="0"/>
              <a:t>No taught session next week – </a:t>
            </a:r>
            <a:r>
              <a:rPr lang="en-GB" sz="2800" b="1" dirty="0" smtClean="0"/>
              <a:t>read the chapters on Moodle!!</a:t>
            </a:r>
            <a:endParaRPr lang="en-GB" dirty="0" smtClean="0"/>
          </a:p>
        </p:txBody>
      </p:sp>
    </p:spTree>
    <p:extLst>
      <p:ext uri="{BB962C8B-B14F-4D97-AF65-F5344CB8AC3E}">
        <p14:creationId xmlns:p14="http://schemas.microsoft.com/office/powerpoint/2010/main" val="6001502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304</TotalTime>
  <Words>968</Words>
  <Application>Microsoft Office PowerPoint</Application>
  <PresentationFormat>On-screen Show (4:3)</PresentationFormat>
  <Paragraphs>57</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Origin</vt:lpstr>
      <vt:lpstr>SJYW4012 Fieldwork 1</vt:lpstr>
      <vt:lpstr>Placement Preparation Session - today</vt:lpstr>
      <vt:lpstr>Learning from experience</vt:lpstr>
      <vt:lpstr>The process of Reflection</vt:lpstr>
      <vt:lpstr>The process of Reflection</vt:lpstr>
      <vt:lpstr>The process of Reflection</vt:lpstr>
      <vt:lpstr>What is reflection and reflective practice?</vt:lpstr>
      <vt:lpstr>The process of Reflection</vt:lpstr>
      <vt:lpstr>Kolb’s Learning Cycle (1984)</vt:lpstr>
      <vt:lpstr>Gibbs’ Model of Reflection 1988 </vt:lpstr>
      <vt:lpstr>Individual Task – 30 mins</vt:lpstr>
      <vt:lpstr>The Process of professional development planning</vt:lpstr>
      <vt:lpstr>The PDP form</vt:lpstr>
      <vt:lpstr>Selfie!!</vt:lpstr>
      <vt:lpstr>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 1</dc:title>
  <dc:creator>Administrator</dc:creator>
  <cp:lastModifiedBy>Administrator</cp:lastModifiedBy>
  <cp:revision>18</cp:revision>
  <dcterms:created xsi:type="dcterms:W3CDTF">2015-09-08T10:34:53Z</dcterms:created>
  <dcterms:modified xsi:type="dcterms:W3CDTF">2015-10-26T11:29:39Z</dcterms:modified>
</cp:coreProperties>
</file>