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5"/>
    <p:sldMasterId id="214748366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</p:sldIdLst>
  <p:sldSz cy="6858000" cx="9144000"/>
  <p:notesSz cx="7099300" cy="10234600"/>
  <p:embeddedFontLst>
    <p:embeddedFont>
      <p:font typeface="Arial Narrow"/>
      <p:regular r:id="rId37"/>
      <p:bold r:id="rId38"/>
      <p:italic r:id="rId39"/>
      <p:boldItalic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0F6C7209-4775-4003-B0D1-FBD22134F479}">
  <a:tblStyle styleId="{0F6C7209-4775-4003-B0D1-FBD22134F479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ArialNarrow-boldItalic.fntdata"/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11" Type="http://schemas.openxmlformats.org/officeDocument/2006/relationships/slide" Target="slides/slide4.xml"/><Relationship Id="rId33" Type="http://schemas.openxmlformats.org/officeDocument/2006/relationships/slide" Target="slides/slide26.xml"/><Relationship Id="rId10" Type="http://schemas.openxmlformats.org/officeDocument/2006/relationships/slide" Target="slides/slide3.xml"/><Relationship Id="rId32" Type="http://schemas.openxmlformats.org/officeDocument/2006/relationships/slide" Target="slides/slide25.xml"/><Relationship Id="rId13" Type="http://schemas.openxmlformats.org/officeDocument/2006/relationships/slide" Target="slides/slide6.xml"/><Relationship Id="rId35" Type="http://schemas.openxmlformats.org/officeDocument/2006/relationships/slide" Target="slides/slide28.xml"/><Relationship Id="rId12" Type="http://schemas.openxmlformats.org/officeDocument/2006/relationships/slide" Target="slides/slide5.xml"/><Relationship Id="rId34" Type="http://schemas.openxmlformats.org/officeDocument/2006/relationships/slide" Target="slides/slide27.xml"/><Relationship Id="rId15" Type="http://schemas.openxmlformats.org/officeDocument/2006/relationships/slide" Target="slides/slide8.xml"/><Relationship Id="rId37" Type="http://schemas.openxmlformats.org/officeDocument/2006/relationships/font" Target="fonts/ArialNarrow-regular.fntdata"/><Relationship Id="rId14" Type="http://schemas.openxmlformats.org/officeDocument/2006/relationships/slide" Target="slides/slide7.xml"/><Relationship Id="rId36" Type="http://schemas.openxmlformats.org/officeDocument/2006/relationships/slide" Target="slides/slide29.xml"/><Relationship Id="rId17" Type="http://schemas.openxmlformats.org/officeDocument/2006/relationships/slide" Target="slides/slide10.xml"/><Relationship Id="rId39" Type="http://schemas.openxmlformats.org/officeDocument/2006/relationships/font" Target="fonts/ArialNarrow-italic.fntdata"/><Relationship Id="rId16" Type="http://schemas.openxmlformats.org/officeDocument/2006/relationships/slide" Target="slides/slide9.xml"/><Relationship Id="rId38" Type="http://schemas.openxmlformats.org/officeDocument/2006/relationships/font" Target="fonts/ArialNarrow-bold.fntdata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4021137" y="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b="0" i="0" lang="en-US" sz="1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 cap="none" strike="noStrik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63" name="Google Shape;63;p1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4" name="Google Shape;64;p1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70" name="Google Shape;70;p2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1" name="Google Shape;71;p2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78" name="Google Shape;78;p4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9" name="Google Shape;79;p4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5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88" name="Google Shape;88;p5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9" name="Google Shape;89;p5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6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100" name="Google Shape;100;p6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1" name="Google Shape;101;p6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7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109" name="Google Shape;109;p7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0" name="Google Shape;110;p7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8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8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9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131" name="Google Shape;131;p9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2" name="Google Shape;132;p9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0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144" name="Google Shape;144;p10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5" name="Google Shape;145;p10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155" name="Google Shape;155;p11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6" name="Google Shape;156;p11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2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172" name="Google Shape;172;p12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3" name="Google Shape;173;p12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3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3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4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4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5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193" name="Google Shape;193;p15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4" name="Google Shape;194;p15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6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05" name="Google Shape;205;p16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6" name="Google Shape;206;p16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7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18" name="Google Shape;218;p17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9" name="Google Shape;219;p17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8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30" name="Google Shape;230;p18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1" name="Google Shape;231;p18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9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9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0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0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1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21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2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55" name="Google Shape;255;p22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6" name="Google Shape;256;p22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3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67" name="Google Shape;267;p23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8" name="Google Shape;268;p23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4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74" name="Google Shape;274;p24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5" name="Google Shape;275;p24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5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82" name="Google Shape;282;p25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3" name="Google Shape;283;p25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6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92" name="Google Shape;292;p26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3" name="Google Shape;293;p26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7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299" name="Google Shape;299;p27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0" name="Google Shape;300;p27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8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28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9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313" name="Google Shape;313;p29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4" name="Google Shape;314;p29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0:notes"/>
          <p:cNvSpPr txBox="1"/>
          <p:nvPr/>
        </p:nvSpPr>
        <p:spPr>
          <a:xfrm>
            <a:off x="4021137" y="9721850"/>
            <a:ext cx="3076575" cy="511175"/>
          </a:xfrm>
          <a:prstGeom prst="rect">
            <a:avLst/>
          </a:prstGeom>
          <a:noFill/>
          <a:ln>
            <a:noFill/>
          </a:ln>
        </p:spPr>
        <p:txBody>
          <a:bodyPr anchorCtr="0" anchor="b" bIns="49500" lIns="99025" spcFirstLastPara="1" rIns="99025" wrap="square" tIns="495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Courier New"/>
              <a:buNone/>
            </a:pPr>
            <a:fld id="{00000000-1234-1234-1234-123412341234}" type="slidenum">
              <a:rPr b="0" i="0" lang="en-US" sz="1300" u="none">
                <a:solidFill>
                  <a:srgbClr val="000000"/>
                </a:solidFill>
                <a:latin typeface="Courier New"/>
                <a:ea typeface="Courier New"/>
                <a:cs typeface="Courier New"/>
                <a:sym typeface="Courier New"/>
              </a:rPr>
              <a:t>‹#›</a:t>
            </a:fld>
            <a:endParaRPr/>
          </a:p>
        </p:txBody>
      </p:sp>
      <p:sp>
        <p:nvSpPr>
          <p:cNvPr id="321" name="Google Shape;321;p30:notes"/>
          <p:cNvSpPr/>
          <p:nvPr>
            <p:ph idx="2" type="sldImg"/>
          </p:nvPr>
        </p:nvSpPr>
        <p:spPr>
          <a:xfrm>
            <a:off x="992187" y="768350"/>
            <a:ext cx="5114925" cy="38369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2" name="Google Shape;322;p30:notes"/>
          <p:cNvSpPr txBox="1"/>
          <p:nvPr>
            <p:ph idx="1" type="body"/>
          </p:nvPr>
        </p:nvSpPr>
        <p:spPr>
          <a:xfrm>
            <a:off x="709612" y="4860925"/>
            <a:ext cx="5680075" cy="4605337"/>
          </a:xfrm>
          <a:prstGeom prst="rect">
            <a:avLst/>
          </a:prstGeom>
          <a:noFill/>
          <a:ln>
            <a:noFill/>
          </a:ln>
        </p:spPr>
        <p:txBody>
          <a:bodyPr anchorCtr="0" anchor="t" bIns="49500" lIns="99025" spcFirstLastPara="1" rIns="99025" wrap="square" tIns="49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idx="1" type="subTitle"/>
          </p:nvPr>
        </p:nvSpPr>
        <p:spPr>
          <a:xfrm>
            <a:off x="1379538" y="3000375"/>
            <a:ext cx="6384925" cy="2643188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lvl="0" algn="ctr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  <a:defRPr/>
            </a:lvl1pPr>
            <a:lvl2pPr lvl="1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lvl="2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type="ctrTitle"/>
          </p:nvPr>
        </p:nvSpPr>
        <p:spPr>
          <a:xfrm>
            <a:off x="652463" y="785813"/>
            <a:ext cx="7839075" cy="2000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0" y="1143000"/>
            <a:ext cx="9144000" cy="535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Text, and Content" type="txAndObj">
  <p:cSld name="TEXT_AND_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0" y="1143000"/>
            <a:ext cx="4495800" cy="5357813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2" type="body"/>
          </p:nvPr>
        </p:nvSpPr>
        <p:spPr>
          <a:xfrm>
            <a:off x="4648200" y="1143000"/>
            <a:ext cx="4495800" cy="5357813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/>
          <p:nvPr>
            <p:ph type="title"/>
          </p:nvPr>
        </p:nvSpPr>
        <p:spPr>
          <a:xfrm rot="5400000">
            <a:off x="4750594" y="2107406"/>
            <a:ext cx="6500813" cy="228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" type="body"/>
          </p:nvPr>
        </p:nvSpPr>
        <p:spPr>
          <a:xfrm rot="5400000">
            <a:off x="102394" y="-102394"/>
            <a:ext cx="6500813" cy="67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 rot="5400000">
            <a:off x="1893094" y="-750094"/>
            <a:ext cx="5357812" cy="914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indent="-3429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3525" lIns="87050" spcFirstLastPara="1" rIns="87050" wrap="square" tIns="4352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 Narrow"/>
              <a:buNone/>
              <a:defRPr sz="320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lvl="1" marR="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  <a:defRPr b="0" i="0" sz="2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lvl="2" marR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None/>
              <a:defRPr b="0" i="0" sz="2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0" name="Google Shape;40;p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  <a:defRPr sz="1400"/>
            </a:lvl1pPr>
            <a:lvl2pPr indent="-228600" lvl="1" marL="91440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8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 Narrow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3525" lIns="87050" spcFirstLastPara="1" rIns="87050" wrap="square" tIns="4352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 Narrow"/>
              <a:buChar char="•"/>
              <a:defRPr sz="3200"/>
            </a:lvl1pPr>
            <a:lvl2pPr indent="-406400" lvl="1" marL="91440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▪"/>
              <a:defRPr sz="2800"/>
            </a:lvl2pPr>
            <a:lvl3pPr indent="-381000" lvl="2" marL="137160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9pPr>
          </a:lstStyle>
          <a:p/>
        </p:txBody>
      </p:sp>
      <p:sp>
        <p:nvSpPr>
          <p:cNvPr id="44" name="Google Shape;44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  <a:defRPr sz="1400"/>
            </a:lvl1pPr>
            <a:lvl2pPr indent="-228600" lvl="1" marL="91440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8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 Narrow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3525" lIns="87050" spcFirstLastPara="1" rIns="87050" wrap="square" tIns="43525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None/>
              <a:defRPr b="1" sz="2400"/>
            </a:lvl1pPr>
            <a:lvl2pPr indent="-228600" lvl="1" marL="91440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 Narrow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9pPr>
          </a:lstStyle>
          <a:p/>
        </p:txBody>
      </p:sp>
      <p:sp>
        <p:nvSpPr>
          <p:cNvPr id="51" name="Google Shape;51;p1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Char char="•"/>
              <a:defRPr sz="2400"/>
            </a:lvl1pPr>
            <a:lvl2pPr indent="-355600" lvl="1" marL="91440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▪"/>
              <a:defRPr sz="2000"/>
            </a:lvl2pPr>
            <a:lvl3pPr indent="-3429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 Narrow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9pPr>
          </a:lstStyle>
          <a:p/>
        </p:txBody>
      </p:sp>
      <p:sp>
        <p:nvSpPr>
          <p:cNvPr id="52" name="Google Shape;52;p12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3525" lIns="87050" spcFirstLastPara="1" rIns="87050" wrap="square" tIns="43525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None/>
              <a:defRPr b="1" sz="2400"/>
            </a:lvl1pPr>
            <a:lvl2pPr indent="-228600" lvl="1" marL="91440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 Narrow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9pPr>
          </a:lstStyle>
          <a:p/>
        </p:txBody>
      </p:sp>
      <p:sp>
        <p:nvSpPr>
          <p:cNvPr id="53" name="Google Shape;53;p12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Char char="•"/>
              <a:defRPr sz="2400"/>
            </a:lvl1pPr>
            <a:lvl2pPr indent="-355600" lvl="1" marL="91440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▪"/>
              <a:defRPr sz="2000"/>
            </a:lvl2pPr>
            <a:lvl3pPr indent="-342900" lvl="2" marL="13716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 Narrow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•"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0" y="1143000"/>
            <a:ext cx="4495800" cy="5357813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Char char="•"/>
              <a:defRPr sz="2800"/>
            </a:lvl1pPr>
            <a:lvl2pPr indent="-381000" lvl="1" marL="91440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▪"/>
              <a:defRPr sz="2400"/>
            </a:lvl2pPr>
            <a:lvl3pPr indent="-355600" lvl="2" marL="137160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4648200" y="1143000"/>
            <a:ext cx="4495800" cy="5357813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Char char="•"/>
              <a:defRPr sz="2800"/>
            </a:lvl1pPr>
            <a:lvl2pPr indent="-381000" lvl="1" marL="91440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▪"/>
              <a:defRPr sz="2400"/>
            </a:lvl2pPr>
            <a:lvl3pPr indent="-355600" lvl="2" marL="137160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3525" lIns="87050" spcFirstLastPara="1" rIns="87050" wrap="square" tIns="43525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  <a:defRPr sz="2000"/>
            </a:lvl1pPr>
            <a:lvl2pPr indent="-228600" lvl="1" marL="91440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2pPr>
            <a:lvl3pPr indent="-228600" lvl="2" marL="1371600" algn="l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 Narrow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11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idx="1" type="body"/>
          </p:nvPr>
        </p:nvSpPr>
        <p:spPr>
          <a:xfrm>
            <a:off x="0" y="1143000"/>
            <a:ext cx="9144000" cy="535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74650" lvl="0" marL="457200" marR="0" rtl="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  <a:defRPr b="0" i="0" sz="23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indent="-349250" lvl="1" marL="914400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Noto Sans Symbols"/>
              <a:buChar char="▪"/>
              <a:defRPr b="0" i="0" sz="19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indent="-349250" lvl="2" marL="1371600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 Narrow"/>
              <a:buChar char="•"/>
              <a:defRPr b="0" i="0" sz="19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indent="-349250" lvl="3" marL="18288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–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9250" lvl="5" marL="27432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9250" lvl="6" marL="32004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9250" lvl="7" marL="36576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9250" lvl="8" marL="41148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Times New Roman"/>
              <a:buNone/>
              <a:defRPr b="0" i="0" sz="13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" type="body"/>
          </p:nvPr>
        </p:nvSpPr>
        <p:spPr>
          <a:xfrm>
            <a:off x="0" y="1143000"/>
            <a:ext cx="9144000" cy="535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>
            <a:lvl1pPr indent="-374650" lvl="0" marL="457200" marR="0" rtl="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  <a:defRPr b="0" i="0" sz="23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indent="-349250" lvl="1" marL="914400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Noto Sans Symbols"/>
              <a:buChar char="▪"/>
              <a:defRPr b="0" i="0" sz="19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indent="-349250" lvl="2" marL="1371600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 Narrow"/>
              <a:buChar char="•"/>
              <a:defRPr b="0" i="0" sz="19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indent="-349250" lvl="3" marL="18288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–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9250" lvl="5" marL="27432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9250" lvl="6" marL="32004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9250" lvl="7" marL="36576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9250" lvl="8" marL="411480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•"/>
              <a:defRPr b="0" i="0" sz="1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3" name="Google Shape;23;p3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400" u="none" cap="none" strike="noStrik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idx="1" type="subTitle"/>
          </p:nvPr>
        </p:nvSpPr>
        <p:spPr>
          <a:xfrm>
            <a:off x="755650" y="2781300"/>
            <a:ext cx="7056437" cy="338137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In the next lectures you will learn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What is SQL</a:t>
            </a:r>
            <a:endParaRPr b="0" i="0" sz="26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access mySQL database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create a basic mySQL database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use some basic queries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use PHP and mySQL</a:t>
            </a:r>
            <a:endParaRPr/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t/>
            </a:r>
            <a:endParaRPr b="0" i="0" sz="2000" u="none">
              <a:solidFill>
                <a:schemeClr val="dk2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67" name="Google Shape;67;p15"/>
          <p:cNvSpPr txBox="1"/>
          <p:nvPr>
            <p:ph type="ctrTitle"/>
          </p:nvPr>
        </p:nvSpPr>
        <p:spPr>
          <a:xfrm>
            <a:off x="652462" y="785812"/>
            <a:ext cx="7839075" cy="2000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lang="en-US"/>
              <a:t>mySQL</a:t>
            </a: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: </a:t>
            </a:r>
            <a:r>
              <a:rPr lang="en-US"/>
              <a:t>Introduction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 to SQL</a:t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250825" y="908050"/>
            <a:ext cx="8642350" cy="273685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SQL is an ANSI (American National Standards Institute) standard computer language 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for accessing and manipulating databases.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SQL stands for </a:t>
            </a: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Structured Query Language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using SQL can you can</a:t>
            </a:r>
            <a:endParaRPr/>
          </a:p>
          <a:p>
            <a:pPr indent="-271462" lvl="1" marL="703262" marR="0" rtl="0" algn="l">
              <a:lnSpc>
                <a:spcPct val="6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access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a database</a:t>
            </a:r>
            <a:endParaRPr/>
          </a:p>
          <a:p>
            <a:pPr indent="-271462" lvl="1" marL="703262" marR="0" rtl="0" algn="l">
              <a:lnSpc>
                <a:spcPct val="6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execute queries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, and </a:t>
            </a: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retrieve data</a:t>
            </a:r>
            <a:endParaRPr/>
          </a:p>
          <a:p>
            <a:pPr indent="-271462" lvl="1" marL="703262" marR="0" rtl="0" algn="l">
              <a:lnSpc>
                <a:spcPct val="6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Noto Sans Symbols"/>
              <a:buChar char="▪"/>
            </a:pP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insert, delete and update records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SQL works with database programs like </a:t>
            </a:r>
            <a:r>
              <a:rPr b="1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MS Access, DB2, Informix, MS SQL Server, Oracle, Sybase, mySQL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,  etc.</a:t>
            </a:r>
            <a:endParaRPr/>
          </a:p>
          <a:p>
            <a:pPr indent="-196850" lvl="0" marL="3238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75" name="Google Shape;75;p16"/>
          <p:cNvSpPr txBox="1"/>
          <p:nvPr/>
        </p:nvSpPr>
        <p:spPr>
          <a:xfrm>
            <a:off x="323850" y="4005262"/>
            <a:ext cx="8604250" cy="1631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Unfortunately, there are many different versions. But, they must support the same major keywords in a similar manner such as </a:t>
            </a:r>
            <a:r>
              <a:rPr b="0" i="0" lang="en-US" sz="2000" u="none" cap="none" strike="noStrik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SELECT, UPDATE, DELETE, INSERT, WHERE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, etc.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urier New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 Narrow"/>
              <a:buNone/>
            </a:pPr>
            <a:r>
              <a:rPr b="0" i="0" lang="en-US" sz="2000" u="none" cap="none" strike="noStrik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Most of the SQL database programs also have their own proprietary extensions!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>
              <a:solidFill>
                <a:schemeClr val="dk2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SQL Database Tables</a:t>
            </a:r>
            <a:endParaRPr/>
          </a:p>
        </p:txBody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179387" y="836612"/>
            <a:ext cx="8964612" cy="8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A database most often contains one or more tables. Each table is identified by a name (e.g. "Customers" or "Orders"). Tables contain records (rows) with data.</a:t>
            </a:r>
            <a:endParaRPr/>
          </a:p>
        </p:txBody>
      </p:sp>
      <p:graphicFrame>
        <p:nvGraphicFramePr>
          <p:cNvPr id="83" name="Google Shape;83;p17"/>
          <p:cNvGraphicFramePr/>
          <p:nvPr/>
        </p:nvGraphicFramePr>
        <p:xfrm>
          <a:off x="539750" y="24209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{0F6C7209-4775-4003-B0D1-FBD22134F479}</a:tableStyleId>
              </a:tblPr>
              <a:tblGrid>
                <a:gridCol w="1765300"/>
                <a:gridCol w="1763700"/>
                <a:gridCol w="1762125"/>
                <a:gridCol w="1765300"/>
              </a:tblGrid>
              <a:tr h="504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1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LastName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1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FirstName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1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Address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1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City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Hansen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Ola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Timoteivn 10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Sandnes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Svendson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Tove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Borgvn 23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Sandnes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Pettersen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Kari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Storgt 20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Arial Narro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rPr>
                        <a:t>Stavanger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4" name="Google Shape;84;p17"/>
          <p:cNvSpPr txBox="1"/>
          <p:nvPr/>
        </p:nvSpPr>
        <p:spPr>
          <a:xfrm>
            <a:off x="250825" y="4868862"/>
            <a:ext cx="8893175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The table above contains three records (one for each person) and four columns (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LastName, FirstName, Address, and City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).</a:t>
            </a:r>
            <a:endParaRPr/>
          </a:p>
        </p:txBody>
      </p:sp>
      <p:sp>
        <p:nvSpPr>
          <p:cNvPr id="85" name="Google Shape;85;p17"/>
          <p:cNvSpPr txBox="1"/>
          <p:nvPr/>
        </p:nvSpPr>
        <p:spPr>
          <a:xfrm>
            <a:off x="250825" y="1916112"/>
            <a:ext cx="6805612" cy="33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example, a table called "</a:t>
            </a:r>
            <a:r>
              <a:rPr b="0" i="0" lang="en-US" sz="1800" u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Persons</a:t>
            </a: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":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SQL Queries</a:t>
            </a:r>
            <a:endParaRPr/>
          </a:p>
        </p:txBody>
      </p:sp>
      <p:sp>
        <p:nvSpPr>
          <p:cNvPr id="92" name="Google Shape;92;p18"/>
          <p:cNvSpPr txBox="1"/>
          <p:nvPr>
            <p:ph idx="1" type="body"/>
          </p:nvPr>
        </p:nvSpPr>
        <p:spPr>
          <a:xfrm>
            <a:off x="179387" y="836612"/>
            <a:ext cx="8964612" cy="50482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With SQL, you can query a database and have a result set returned.</a:t>
            </a:r>
            <a:endParaRPr/>
          </a:p>
        </p:txBody>
      </p:sp>
      <p:graphicFrame>
        <p:nvGraphicFramePr>
          <p:cNvPr id="93" name="Google Shape;93;p18"/>
          <p:cNvGraphicFramePr/>
          <p:nvPr/>
        </p:nvGraphicFramePr>
        <p:xfrm>
          <a:off x="179387" y="35734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{0F6C7209-4775-4003-B0D1-FBD22134F479}</a:tableStyleId>
              </a:tblPr>
              <a:tblGrid>
                <a:gridCol w="1944675"/>
              </a:tblGrid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ourier New"/>
                        <a:buNone/>
                      </a:pPr>
                      <a:r>
                        <a:rPr b="1" i="0" lang="en-US" sz="2100" u="none" cap="none" strike="noStrike">
                          <a:solidFill>
                            <a:schemeClr val="dk1"/>
                          </a:solidFill>
                          <a:latin typeface="Courier New"/>
                          <a:ea typeface="Courier New"/>
                          <a:cs typeface="Courier New"/>
                          <a:sym typeface="Courier New"/>
                        </a:rPr>
                        <a:t>LastName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ourier Ne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Courier New"/>
                          <a:ea typeface="Courier New"/>
                          <a:cs typeface="Courier New"/>
                          <a:sym typeface="Courier New"/>
                        </a:rPr>
                        <a:t>Hansen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55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ourier Ne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Courier New"/>
                          <a:ea typeface="Courier New"/>
                          <a:cs typeface="Courier New"/>
                          <a:sym typeface="Courier New"/>
                        </a:rPr>
                        <a:t>Svendson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ourier New"/>
                        <a:buNone/>
                      </a:pPr>
                      <a:r>
                        <a:rPr b="0" i="0" lang="en-US" sz="2100" u="none" cap="none" strike="noStrike">
                          <a:solidFill>
                            <a:schemeClr val="dk1"/>
                          </a:solidFill>
                          <a:latin typeface="Courier New"/>
                          <a:ea typeface="Courier New"/>
                          <a:cs typeface="Courier New"/>
                          <a:sym typeface="Courier New"/>
                        </a:rPr>
                        <a:t>Pettersen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4" name="Google Shape;94;p18"/>
          <p:cNvSpPr txBox="1"/>
          <p:nvPr/>
        </p:nvSpPr>
        <p:spPr>
          <a:xfrm>
            <a:off x="179387" y="1557337"/>
            <a:ext cx="6227762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A query like this:</a:t>
            </a:r>
            <a:endParaRPr/>
          </a:p>
        </p:txBody>
      </p:sp>
      <p:sp>
        <p:nvSpPr>
          <p:cNvPr id="95" name="Google Shape;95;p18"/>
          <p:cNvSpPr txBox="1"/>
          <p:nvPr/>
        </p:nvSpPr>
        <p:spPr>
          <a:xfrm>
            <a:off x="179387" y="2205037"/>
            <a:ext cx="4176712" cy="395287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ourier New"/>
              <a:buNone/>
            </a:pPr>
            <a:r>
              <a:rPr b="0" i="0" lang="en-US" sz="18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1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LastName</a:t>
            </a:r>
            <a:r>
              <a:rPr b="0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8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8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Persons</a:t>
            </a:r>
            <a:r>
              <a:rPr b="0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</p:txBody>
      </p:sp>
      <p:sp>
        <p:nvSpPr>
          <p:cNvPr id="96" name="Google Shape;96;p18"/>
          <p:cNvSpPr txBox="1"/>
          <p:nvPr/>
        </p:nvSpPr>
        <p:spPr>
          <a:xfrm>
            <a:off x="179387" y="2924175"/>
            <a:ext cx="360045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gives a result set like this:</a:t>
            </a:r>
            <a:endParaRPr/>
          </a:p>
        </p:txBody>
      </p:sp>
      <p:sp>
        <p:nvSpPr>
          <p:cNvPr id="97" name="Google Shape;97;p18"/>
          <p:cNvSpPr txBox="1"/>
          <p:nvPr/>
        </p:nvSpPr>
        <p:spPr>
          <a:xfrm>
            <a:off x="2700337" y="5157787"/>
            <a:ext cx="6192837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The mySQL database system requires a semicolon at the end of the SQL statement!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SQL Data Languages</a:t>
            </a:r>
            <a:endParaRPr/>
          </a:p>
        </p:txBody>
      </p:sp>
      <p:sp>
        <p:nvSpPr>
          <p:cNvPr id="104" name="Google Shape;104;p19"/>
          <p:cNvSpPr txBox="1"/>
          <p:nvPr/>
        </p:nvSpPr>
        <p:spPr>
          <a:xfrm>
            <a:off x="179387" y="3141662"/>
            <a:ext cx="8964612" cy="251936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 Narrow"/>
              <a:buNone/>
            </a:pPr>
            <a:r>
              <a:rPr b="1" i="0" lang="en-US" sz="2000" u="non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The Data Definition Language (DDL)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part of SQL permits database tables to be created or deleted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: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CREATE TABLE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creates a new database table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ALTER TABLE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alters (changes) a database table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DROP TABLE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deletes a database table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CREATE INDEX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creates an index (search key)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DROP INDEX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deletes an index</a:t>
            </a:r>
            <a:endParaRPr/>
          </a:p>
        </p:txBody>
      </p:sp>
      <p:sp>
        <p:nvSpPr>
          <p:cNvPr id="105" name="Google Shape;105;p19"/>
          <p:cNvSpPr txBox="1"/>
          <p:nvPr/>
        </p:nvSpPr>
        <p:spPr>
          <a:xfrm>
            <a:off x="179387" y="765175"/>
            <a:ext cx="8785225" cy="215582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The query and update commands together form the </a:t>
            </a:r>
            <a:r>
              <a:rPr b="1" i="0" lang="en-US" sz="2000" u="non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Data Manipulation Language (DML)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part of SQL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: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SELECT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extracts data from a database table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UPDATE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updates data in a database table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DELETE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deletes data from a database table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INSERT INTO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- inserts new data into a database table</a:t>
            </a:r>
            <a:endParaRPr/>
          </a:p>
        </p:txBody>
      </p:sp>
      <p:sp>
        <p:nvSpPr>
          <p:cNvPr id="106" name="Google Shape;106;p19"/>
          <p:cNvSpPr txBox="1"/>
          <p:nvPr/>
        </p:nvSpPr>
        <p:spPr>
          <a:xfrm>
            <a:off x="2051050" y="5949950"/>
            <a:ext cx="4248150" cy="39052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*Here we will use some of them in mySQL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0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Logging into mySQL Server</a:t>
            </a:r>
            <a:endParaRPr/>
          </a:p>
        </p:txBody>
      </p:sp>
      <p:sp>
        <p:nvSpPr>
          <p:cNvPr id="113" name="Google Shape;113;p20"/>
          <p:cNvSpPr txBox="1"/>
          <p:nvPr>
            <p:ph idx="1" type="body"/>
          </p:nvPr>
        </p:nvSpPr>
        <p:spPr>
          <a:xfrm>
            <a:off x="250825" y="765175"/>
            <a:ext cx="8893175" cy="4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can log into our mySQL server from Linux by typing in the prompt</a:t>
            </a:r>
            <a:endParaRPr/>
          </a:p>
        </p:txBody>
      </p:sp>
      <p:grpSp>
        <p:nvGrpSpPr>
          <p:cNvPr id="114" name="Google Shape;114;p20"/>
          <p:cNvGrpSpPr/>
          <p:nvPr/>
        </p:nvGrpSpPr>
        <p:grpSpPr>
          <a:xfrm>
            <a:off x="468312" y="1341437"/>
            <a:ext cx="7489825" cy="2282825"/>
            <a:chOff x="295" y="845"/>
            <a:chExt cx="4718" cy="1438"/>
          </a:xfrm>
        </p:grpSpPr>
        <p:sp>
          <p:nvSpPr>
            <p:cNvPr id="115" name="Google Shape;115;p20"/>
            <p:cNvSpPr txBox="1"/>
            <p:nvPr/>
          </p:nvSpPr>
          <p:spPr>
            <a:xfrm>
              <a:off x="295" y="845"/>
              <a:ext cx="4718" cy="191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2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accent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bash-2.05b$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chemeClr val="dk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mysql -h mysql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chemeClr val="dk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martin –u martin</a:t>
              </a:r>
              <a:endParaRPr/>
            </a:p>
          </p:txBody>
        </p:sp>
        <p:sp>
          <p:nvSpPr>
            <p:cNvPr id="116" name="Google Shape;116;p20"/>
            <p:cNvSpPr/>
            <p:nvPr/>
          </p:nvSpPr>
          <p:spPr>
            <a:xfrm>
              <a:off x="2336" y="1162"/>
              <a:ext cx="499" cy="182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  <p:sp>
          <p:nvSpPr>
            <p:cNvPr id="117" name="Google Shape;117;p20"/>
            <p:cNvSpPr txBox="1"/>
            <p:nvPr/>
          </p:nvSpPr>
          <p:spPr>
            <a:xfrm>
              <a:off x="295" y="1434"/>
              <a:ext cx="4717" cy="849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Welcome to the MySQL monitor.  Commands end with ; or \g.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Your MySQL connection id is 209201 to server version: 5.0.22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Type 'help;' or '\h' for help. Type '\c' to clear the buffer.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t/>
              </a:r>
              <a:endParaRPr b="0" i="0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accent2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accent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mysql&gt;</a:t>
              </a:r>
              <a:endParaRPr/>
            </a:p>
          </p:txBody>
        </p:sp>
      </p:grpSp>
      <p:sp>
        <p:nvSpPr>
          <p:cNvPr id="118" name="Google Shape;118;p20"/>
          <p:cNvSpPr txBox="1"/>
          <p:nvPr/>
        </p:nvSpPr>
        <p:spPr>
          <a:xfrm>
            <a:off x="250825" y="3789362"/>
            <a:ext cx="8893175" cy="113982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From here you can create, modify, and drop tables, and modify the data in your tables.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But first, you must specify which database on the server you want to use (you have only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one, however).</a:t>
            </a:r>
            <a:endParaRPr/>
          </a:p>
        </p:txBody>
      </p:sp>
      <p:grpSp>
        <p:nvGrpSpPr>
          <p:cNvPr id="119" name="Google Shape;119;p20"/>
          <p:cNvGrpSpPr/>
          <p:nvPr/>
        </p:nvGrpSpPr>
        <p:grpSpPr>
          <a:xfrm>
            <a:off x="571500" y="5072062"/>
            <a:ext cx="7561262" cy="1406525"/>
            <a:chOff x="340" y="3113"/>
            <a:chExt cx="4763" cy="886"/>
          </a:xfrm>
        </p:grpSpPr>
        <p:sp>
          <p:nvSpPr>
            <p:cNvPr id="120" name="Google Shape;120;p20"/>
            <p:cNvSpPr txBox="1"/>
            <p:nvPr/>
          </p:nvSpPr>
          <p:spPr>
            <a:xfrm>
              <a:off x="340" y="3113"/>
              <a:ext cx="4763" cy="206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2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accent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mysql&gt;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chemeClr val="dk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use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rgbClr val="008000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martin;</a:t>
              </a:r>
              <a:endParaRPr/>
            </a:p>
          </p:txBody>
        </p:sp>
        <p:sp>
          <p:nvSpPr>
            <p:cNvPr id="121" name="Google Shape;121;p20"/>
            <p:cNvSpPr txBox="1"/>
            <p:nvPr/>
          </p:nvSpPr>
          <p:spPr>
            <a:xfrm>
              <a:off x="340" y="3793"/>
              <a:ext cx="4763" cy="206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Database changed</a:t>
              </a:r>
              <a:endParaRPr/>
            </a:p>
          </p:txBody>
        </p:sp>
        <p:sp>
          <p:nvSpPr>
            <p:cNvPr id="122" name="Google Shape;122;p20"/>
            <p:cNvSpPr/>
            <p:nvPr/>
          </p:nvSpPr>
          <p:spPr>
            <a:xfrm>
              <a:off x="2381" y="3430"/>
              <a:ext cx="499" cy="182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1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Technical note</a:t>
            </a:r>
            <a:endParaRPr/>
          </a:p>
        </p:txBody>
      </p:sp>
      <p:sp>
        <p:nvSpPr>
          <p:cNvPr id="128" name="Google Shape;128;p21"/>
          <p:cNvSpPr txBox="1"/>
          <p:nvPr>
            <p:ph idx="1" type="body"/>
          </p:nvPr>
        </p:nvSpPr>
        <p:spPr>
          <a:xfrm>
            <a:off x="0" y="1143000"/>
            <a:ext cx="9144000" cy="535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 Narrow"/>
              <a:buChar char="•"/>
            </a:pPr>
            <a:r>
              <a:rPr b="0" i="0" lang="en-US" sz="22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probably don’t need to worry about this, but thought I would mention it here…</a:t>
            </a:r>
            <a:endParaRPr/>
          </a:p>
          <a:p>
            <a:pPr indent="-184150" lvl="0" marL="323850" marR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 Narrow"/>
              <a:buNone/>
            </a:pPr>
            <a:r>
              <a:t/>
            </a:r>
            <a:endParaRPr b="0" i="0" sz="22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 Narrow"/>
              <a:buNone/>
            </a:pPr>
            <a:r>
              <a:rPr b="0" i="0" lang="en-US" sz="22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Most books and on-line tutorials assume the database server is running on the same machine as everything else, and that the user is "root".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 Narrow"/>
              <a:buNone/>
            </a:pPr>
            <a:r>
              <a:rPr b="0" i="0" lang="en-US" sz="22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Neither of these are true here. Wherever you see "localhost", replace it by "mysql" Wherever you see "root", replace it with your username.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 Narrow"/>
              <a:buNone/>
            </a:pPr>
            <a:r>
              <a:t/>
            </a:r>
            <a:endParaRPr b="0" i="0" sz="22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 Narrow"/>
              <a:buNone/>
            </a:pPr>
            <a:r>
              <a:t/>
            </a:r>
            <a:endParaRPr b="0" i="0" sz="22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 Narrow"/>
              <a:buNone/>
            </a:pPr>
            <a:r>
              <a:rPr b="0" i="0" lang="en-US" sz="22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(Ignore this if you don’t understand it for now, or are not consulting other references.)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2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Creating a Table</a:t>
            </a:r>
            <a:endParaRPr/>
          </a:p>
        </p:txBody>
      </p:sp>
      <p:sp>
        <p:nvSpPr>
          <p:cNvPr id="135" name="Google Shape;135;p22"/>
          <p:cNvSpPr txBox="1"/>
          <p:nvPr>
            <p:ph idx="1" type="body"/>
          </p:nvPr>
        </p:nvSpPr>
        <p:spPr>
          <a:xfrm>
            <a:off x="250825" y="765175"/>
            <a:ext cx="8893175" cy="4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can create a table you might use for the upcoming project. For example,</a:t>
            </a:r>
            <a:endParaRPr/>
          </a:p>
        </p:txBody>
      </p:sp>
      <p:sp>
        <p:nvSpPr>
          <p:cNvPr id="136" name="Google Shape;136;p22"/>
          <p:cNvSpPr txBox="1"/>
          <p:nvPr/>
        </p:nvSpPr>
        <p:spPr>
          <a:xfrm>
            <a:off x="323850" y="1557337"/>
            <a:ext cx="5327650" cy="224155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CREATE TABLE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(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-&gt;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INT NOT NULL AUTO_INCREMENT,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-&gt;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f_name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VARCHAR(48),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-&gt;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l_name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VARCHAR(48),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-&gt;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student_id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INT,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-&gt;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email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VARCHAR(48),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-&gt;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PRIMARY KEY(num));</a:t>
            </a:r>
            <a:endParaRPr/>
          </a:p>
        </p:txBody>
      </p:sp>
      <p:grpSp>
        <p:nvGrpSpPr>
          <p:cNvPr id="137" name="Google Shape;137;p22"/>
          <p:cNvGrpSpPr/>
          <p:nvPr/>
        </p:nvGrpSpPr>
        <p:grpSpPr>
          <a:xfrm>
            <a:off x="357187" y="4214812"/>
            <a:ext cx="8280400" cy="1758950"/>
            <a:chOff x="204" y="2523"/>
            <a:chExt cx="5216" cy="1108"/>
          </a:xfrm>
        </p:grpSpPr>
        <p:sp>
          <p:nvSpPr>
            <p:cNvPr id="138" name="Google Shape;138;p22"/>
            <p:cNvSpPr txBox="1"/>
            <p:nvPr/>
          </p:nvSpPr>
          <p:spPr>
            <a:xfrm>
              <a:off x="204" y="2886"/>
              <a:ext cx="5080" cy="206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Query OK, 0 rows affected (0.02 sec)</a:t>
              </a:r>
              <a:endParaRPr/>
            </a:p>
          </p:txBody>
        </p:sp>
        <p:sp>
          <p:nvSpPr>
            <p:cNvPr id="139" name="Google Shape;139;p22"/>
            <p:cNvSpPr/>
            <p:nvPr/>
          </p:nvSpPr>
          <p:spPr>
            <a:xfrm>
              <a:off x="2426" y="2523"/>
              <a:ext cx="635" cy="226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  <p:sp>
          <p:nvSpPr>
            <p:cNvPr id="140" name="Google Shape;140;p22"/>
            <p:cNvSpPr txBox="1"/>
            <p:nvPr/>
          </p:nvSpPr>
          <p:spPr>
            <a:xfrm>
              <a:off x="249" y="3385"/>
              <a:ext cx="5171" cy="24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Arial Narrow"/>
                <a:buNone/>
              </a:pPr>
              <a:r>
                <a:rPr b="0" i="0" lang="en-US" sz="2000" u="none">
                  <a:solidFill>
                    <a:schemeClr val="dk2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*If the server gives you a big ERROR, just try again from the top!</a:t>
              </a:r>
              <a:endParaRPr/>
            </a:p>
          </p:txBody>
        </p:sp>
      </p:grpSp>
      <p:sp>
        <p:nvSpPr>
          <p:cNvPr id="141" name="Google Shape;141;p22"/>
          <p:cNvSpPr txBox="1"/>
          <p:nvPr/>
        </p:nvSpPr>
        <p:spPr>
          <a:xfrm>
            <a:off x="5940425" y="1700212"/>
            <a:ext cx="2592387" cy="2395537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Hit 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Enter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after each line (if you want). 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MySQL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doesn’t try to interpret the command itself until it sees a semicolon (</a:t>
            </a: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;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(The “-&gt;” characters you see are </a:t>
            </a:r>
            <a:r>
              <a:rPr b="0" i="0" lang="en-US" sz="2000" u="sng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not typed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by you.)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Viewing The Table Structure</a:t>
            </a:r>
            <a:endParaRPr/>
          </a:p>
        </p:txBody>
      </p:sp>
      <p:sp>
        <p:nvSpPr>
          <p:cNvPr id="148" name="Google Shape;148;p23"/>
          <p:cNvSpPr txBox="1"/>
          <p:nvPr>
            <p:ph idx="1" type="body"/>
          </p:nvPr>
        </p:nvSpPr>
        <p:spPr>
          <a:xfrm>
            <a:off x="179387" y="836612"/>
            <a:ext cx="8964612" cy="36036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Use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DESCRIBE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to see the structure of a table</a:t>
            </a:r>
            <a:endParaRPr/>
          </a:p>
        </p:txBody>
      </p:sp>
      <p:sp>
        <p:nvSpPr>
          <p:cNvPr id="149" name="Google Shape;149;p23"/>
          <p:cNvSpPr txBox="1"/>
          <p:nvPr/>
        </p:nvSpPr>
        <p:spPr>
          <a:xfrm>
            <a:off x="395287" y="1484312"/>
            <a:ext cx="7704137" cy="32702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DESCRIBE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</p:txBody>
      </p:sp>
      <p:grpSp>
        <p:nvGrpSpPr>
          <p:cNvPr id="150" name="Google Shape;150;p23"/>
          <p:cNvGrpSpPr/>
          <p:nvPr/>
        </p:nvGrpSpPr>
        <p:grpSpPr>
          <a:xfrm>
            <a:off x="395287" y="2060575"/>
            <a:ext cx="7848600" cy="2881312"/>
            <a:chOff x="249" y="1298"/>
            <a:chExt cx="4944" cy="1815"/>
          </a:xfrm>
        </p:grpSpPr>
        <p:sp>
          <p:nvSpPr>
            <p:cNvPr id="151" name="Google Shape;151;p23"/>
            <p:cNvSpPr txBox="1"/>
            <p:nvPr/>
          </p:nvSpPr>
          <p:spPr>
            <a:xfrm>
              <a:off x="249" y="1661"/>
              <a:ext cx="4944" cy="1452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+------------+-------------+------+-----+---------+----------------+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Field      | Type        | Null | Key | Default | Extra         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+------------+-------------+------+-----+---------+----------------+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num        | int(11)     | NO   | PRI | NULL    | auto_increment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f_name     | varchar(48) | YES  |     | NULL    |               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l_name     | varchar(48) | YES  |     | NULL    |               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student_id | int(11)     | YES  |     | NULL    |               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email      | varchar(48) | YES  |     | NULL    |               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+------------+-------------+------+-----+---------+----------------+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  <p:sp>
          <p:nvSpPr>
            <p:cNvPr id="152" name="Google Shape;152;p23"/>
            <p:cNvSpPr/>
            <p:nvPr/>
          </p:nvSpPr>
          <p:spPr>
            <a:xfrm>
              <a:off x="2245" y="1298"/>
              <a:ext cx="680" cy="272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4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Inserting Data</a:t>
            </a:r>
            <a:endParaRPr/>
          </a:p>
        </p:txBody>
      </p:sp>
      <p:sp>
        <p:nvSpPr>
          <p:cNvPr id="159" name="Google Shape;159;p24"/>
          <p:cNvSpPr txBox="1"/>
          <p:nvPr>
            <p:ph idx="1" type="body"/>
          </p:nvPr>
        </p:nvSpPr>
        <p:spPr>
          <a:xfrm>
            <a:off x="179387" y="692150"/>
            <a:ext cx="8964612" cy="36036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Using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INSERT INTO 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can insert a new row into your table. For example,</a:t>
            </a:r>
            <a:endParaRPr/>
          </a:p>
        </p:txBody>
      </p:sp>
      <p:sp>
        <p:nvSpPr>
          <p:cNvPr id="160" name="Google Shape;160;p24"/>
          <p:cNvSpPr txBox="1"/>
          <p:nvPr/>
        </p:nvSpPr>
        <p:spPr>
          <a:xfrm>
            <a:off x="428625" y="1341437"/>
            <a:ext cx="8215312" cy="627062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INSERT INTO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 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8000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    -&gt; 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VALUES(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NULL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'Russell'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'Martin'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396640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'martin@csc.liv.ac.uk'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);</a:t>
            </a:r>
            <a:endParaRPr/>
          </a:p>
        </p:txBody>
      </p:sp>
      <p:grpSp>
        <p:nvGrpSpPr>
          <p:cNvPr id="161" name="Google Shape;161;p24"/>
          <p:cNvGrpSpPr/>
          <p:nvPr/>
        </p:nvGrpSpPr>
        <p:grpSpPr>
          <a:xfrm>
            <a:off x="611187" y="2133600"/>
            <a:ext cx="7345362" cy="830262"/>
            <a:chOff x="385" y="1344"/>
            <a:chExt cx="4627" cy="523"/>
          </a:xfrm>
        </p:grpSpPr>
        <p:sp>
          <p:nvSpPr>
            <p:cNvPr id="162" name="Google Shape;162;p24"/>
            <p:cNvSpPr/>
            <p:nvPr/>
          </p:nvSpPr>
          <p:spPr>
            <a:xfrm>
              <a:off x="2381" y="1344"/>
              <a:ext cx="544" cy="226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  <p:sp>
          <p:nvSpPr>
            <p:cNvPr id="163" name="Google Shape;163;p24"/>
            <p:cNvSpPr txBox="1"/>
            <p:nvPr/>
          </p:nvSpPr>
          <p:spPr>
            <a:xfrm>
              <a:off x="385" y="1661"/>
              <a:ext cx="4627" cy="206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Query OK, 1 row affected (0.00 sec)</a:t>
              </a:r>
              <a:endParaRPr/>
            </a:p>
          </p:txBody>
        </p:sp>
      </p:grpSp>
      <p:grpSp>
        <p:nvGrpSpPr>
          <p:cNvPr id="164" name="Google Shape;164;p24"/>
          <p:cNvGrpSpPr/>
          <p:nvPr/>
        </p:nvGrpSpPr>
        <p:grpSpPr>
          <a:xfrm>
            <a:off x="0" y="3213100"/>
            <a:ext cx="9144000" cy="903287"/>
            <a:chOff x="0" y="2024"/>
            <a:chExt cx="5760" cy="569"/>
          </a:xfrm>
        </p:grpSpPr>
        <p:sp>
          <p:nvSpPr>
            <p:cNvPr id="165" name="Google Shape;165;p24"/>
            <p:cNvSpPr txBox="1"/>
            <p:nvPr/>
          </p:nvSpPr>
          <p:spPr>
            <a:xfrm>
              <a:off x="0" y="2024"/>
              <a:ext cx="5760" cy="3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-323850" lvl="0" marL="3238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 Narrow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  </a:t>
              </a:r>
              <a:r>
                <a:rPr b="0" i="0" lang="en-US" sz="2000" u="none">
                  <a:solidFill>
                    <a:schemeClr val="dk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 Using </a:t>
              </a:r>
              <a:r>
                <a:rPr b="0" i="0" lang="en-US" sz="2000" u="none">
                  <a:solidFill>
                    <a:schemeClr val="dk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SELECT FROM</a:t>
              </a:r>
              <a:r>
                <a:rPr b="1" i="0" lang="en-US" sz="2000" u="none">
                  <a:solidFill>
                    <a:schemeClr val="dk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  </a:t>
              </a:r>
              <a:r>
                <a:rPr b="0" i="0" lang="en-US" sz="2000" u="none">
                  <a:solidFill>
                    <a:schemeClr val="dk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you select some data from a table.</a:t>
              </a:r>
              <a:endParaRPr/>
            </a:p>
          </p:txBody>
        </p:sp>
        <p:sp>
          <p:nvSpPr>
            <p:cNvPr id="166" name="Google Shape;166;p24"/>
            <p:cNvSpPr txBox="1"/>
            <p:nvPr/>
          </p:nvSpPr>
          <p:spPr>
            <a:xfrm>
              <a:off x="385" y="2387"/>
              <a:ext cx="4672" cy="206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2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accent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mysql&gt;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chemeClr val="dk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SELECT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rgbClr val="008000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*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chemeClr val="dk2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FROM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 </a:t>
              </a:r>
              <a:r>
                <a:rPr b="0" i="0" lang="en-US" sz="1400" u="none">
                  <a:solidFill>
                    <a:srgbClr val="008000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students</a:t>
              </a: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;</a:t>
              </a:r>
              <a:endParaRPr/>
            </a:p>
          </p:txBody>
        </p:sp>
      </p:grpSp>
      <p:grpSp>
        <p:nvGrpSpPr>
          <p:cNvPr id="167" name="Google Shape;167;p24"/>
          <p:cNvGrpSpPr/>
          <p:nvPr/>
        </p:nvGrpSpPr>
        <p:grpSpPr>
          <a:xfrm>
            <a:off x="611187" y="4221162"/>
            <a:ext cx="7345362" cy="1851025"/>
            <a:chOff x="385" y="2659"/>
            <a:chExt cx="4627" cy="1166"/>
          </a:xfrm>
        </p:grpSpPr>
        <p:sp>
          <p:nvSpPr>
            <p:cNvPr id="168" name="Google Shape;168;p24"/>
            <p:cNvSpPr/>
            <p:nvPr/>
          </p:nvSpPr>
          <p:spPr>
            <a:xfrm>
              <a:off x="2336" y="2659"/>
              <a:ext cx="635" cy="227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  <p:sp>
          <p:nvSpPr>
            <p:cNvPr id="169" name="Google Shape;169;p24"/>
            <p:cNvSpPr txBox="1"/>
            <p:nvPr/>
          </p:nvSpPr>
          <p:spPr>
            <a:xfrm>
              <a:off x="385" y="2976"/>
              <a:ext cx="4627" cy="849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+-----+---------+--------+------------+----------------------+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num | f_name  | l_name | student_id | email               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+-----+---------+--------+------------+----------------------+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|   1 | Russell | Martin |     396640 | martin@csc.liv.ac.uk |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+-----+---------+--------+------------+----------------------+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1 row in set (0.00 sec)</a:t>
              </a: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Inserting Some More Data</a:t>
            </a:r>
            <a:endParaRPr/>
          </a:p>
        </p:txBody>
      </p:sp>
      <p:sp>
        <p:nvSpPr>
          <p:cNvPr id="176" name="Google Shape;176;p25"/>
          <p:cNvSpPr txBox="1"/>
          <p:nvPr>
            <p:ph idx="1" type="body"/>
          </p:nvPr>
        </p:nvSpPr>
        <p:spPr>
          <a:xfrm>
            <a:off x="250825" y="765175"/>
            <a:ext cx="8893175" cy="36036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can repeat inserting until all data is entered into the table.</a:t>
            </a:r>
            <a:endParaRPr/>
          </a:p>
        </p:txBody>
      </p:sp>
      <p:sp>
        <p:nvSpPr>
          <p:cNvPr id="177" name="Google Shape;177;p25"/>
          <p:cNvSpPr txBox="1"/>
          <p:nvPr/>
        </p:nvSpPr>
        <p:spPr>
          <a:xfrm>
            <a:off x="179387" y="1412875"/>
            <a:ext cx="8640762" cy="309245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INSERT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INTO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-&gt;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VALUES(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NULL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'James'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'Bond'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007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'bond@csc.liv.ac.uk'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Query OK, 1 row affected (0.01 sec)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num | f_name  | l_name | student_id | email               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1 | Russell | Martin |     396640 | martin@csc.liv.ac.uk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2 | James   | Bond   |          7 | bond@csc.liv.ac.uk  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2 rows in set (0.00 sec)</a:t>
            </a:r>
            <a:endParaRPr/>
          </a:p>
        </p:txBody>
      </p:sp>
      <p:sp>
        <p:nvSpPr>
          <p:cNvPr id="178" name="Google Shape;178;p25"/>
          <p:cNvSpPr txBox="1"/>
          <p:nvPr/>
        </p:nvSpPr>
        <p:spPr>
          <a:xfrm>
            <a:off x="1143000" y="4929187"/>
            <a:ext cx="6715125" cy="1011237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Note: The value “NULL” in the “num” field is automatically replaced by the SQL interpreter as the “auto_increment” option was selected when the table was defined. 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6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Getting Data Out of the Table</a:t>
            </a:r>
            <a:endParaRPr/>
          </a:p>
        </p:txBody>
      </p:sp>
      <p:sp>
        <p:nvSpPr>
          <p:cNvPr id="184" name="Google Shape;184;p26"/>
          <p:cNvSpPr txBox="1"/>
          <p:nvPr>
            <p:ph idx="1" type="body"/>
          </p:nvPr>
        </p:nvSpPr>
        <p:spPr>
          <a:xfrm>
            <a:off x="0" y="1143000"/>
            <a:ext cx="9144000" cy="535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The SELECT command is the main way of getting data out of a table, or set of tables. 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SELECT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*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FROM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; 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Here the asterisk means to select (i.e. return the information in) all columns. 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t/>
            </a:r>
            <a:endParaRPr b="0" i="0" sz="23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can specify one or more columns of data that you want, such as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SELECT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f_name,l_name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FROM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;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+---------+--------+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| f_name  | l_name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+---------+--------+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| Russell | Martin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| James   | Bond  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+---------+--------+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2 rows in set (0.00 sec)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7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Getting Data Out of the Table (cont.)</a:t>
            </a:r>
            <a:endParaRPr/>
          </a:p>
        </p:txBody>
      </p:sp>
      <p:sp>
        <p:nvSpPr>
          <p:cNvPr id="190" name="Google Shape;190;p27"/>
          <p:cNvSpPr txBox="1"/>
          <p:nvPr>
            <p:ph idx="1" type="body"/>
          </p:nvPr>
        </p:nvSpPr>
        <p:spPr>
          <a:xfrm>
            <a:off x="0" y="1143000"/>
            <a:ext cx="9144000" cy="57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can specify other information that you want in the query using the </a:t>
            </a:r>
            <a:r>
              <a:rPr b="1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WHERE 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clause.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SELECT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*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FROM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WHERE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 l_name=‘Bond’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;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t/>
            </a:r>
            <a:endParaRPr b="0" i="0" sz="23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+-----+---------+--------+------------+----------------------+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| num | f_name  | l_name | student_id | email               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+-----+---------+--------+------------+----------------------+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|   2 | James   | Bond   |          7 | bond@csc.liv.ac.uk  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+-----+---------+--------+------------+----------------------+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1 row in set (0.00 sec)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SELECT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student_id, email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FROM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WHERE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 l_name=‘Bond’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;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+------------+----------------------+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| student_id | email               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+------------+----------------------+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|          7 | bond@csc.liv.ac.uk  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+------------+----------------------+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1 row in set (0.00 sec)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8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Altering the Table</a:t>
            </a:r>
            <a:endParaRPr/>
          </a:p>
        </p:txBody>
      </p:sp>
      <p:sp>
        <p:nvSpPr>
          <p:cNvPr id="197" name="Google Shape;197;p28"/>
          <p:cNvSpPr txBox="1"/>
          <p:nvPr>
            <p:ph idx="1" type="body"/>
          </p:nvPr>
        </p:nvSpPr>
        <p:spPr>
          <a:xfrm>
            <a:off x="179387" y="765175"/>
            <a:ext cx="8964612" cy="37782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The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ALTER TABLE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statement is used to add or drop columns in an existing table.</a:t>
            </a:r>
            <a:endParaRPr/>
          </a:p>
        </p:txBody>
      </p:sp>
      <p:sp>
        <p:nvSpPr>
          <p:cNvPr id="198" name="Google Shape;198;p28"/>
          <p:cNvSpPr txBox="1"/>
          <p:nvPr/>
        </p:nvSpPr>
        <p:spPr>
          <a:xfrm>
            <a:off x="323850" y="1412875"/>
            <a:ext cx="7704137" cy="32702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ALTER TABLE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ADD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date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DATE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</p:txBody>
      </p:sp>
      <p:grpSp>
        <p:nvGrpSpPr>
          <p:cNvPr id="199" name="Google Shape;199;p28"/>
          <p:cNvGrpSpPr/>
          <p:nvPr/>
        </p:nvGrpSpPr>
        <p:grpSpPr>
          <a:xfrm>
            <a:off x="323850" y="1844675"/>
            <a:ext cx="7704137" cy="1152525"/>
            <a:chOff x="204" y="1162"/>
            <a:chExt cx="4853" cy="726"/>
          </a:xfrm>
        </p:grpSpPr>
        <p:sp>
          <p:nvSpPr>
            <p:cNvPr id="200" name="Google Shape;200;p28"/>
            <p:cNvSpPr/>
            <p:nvPr/>
          </p:nvSpPr>
          <p:spPr>
            <a:xfrm>
              <a:off x="2290" y="1162"/>
              <a:ext cx="590" cy="182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  <p:sp>
          <p:nvSpPr>
            <p:cNvPr id="201" name="Google Shape;201;p28"/>
            <p:cNvSpPr txBox="1"/>
            <p:nvPr/>
          </p:nvSpPr>
          <p:spPr>
            <a:xfrm>
              <a:off x="204" y="1480"/>
              <a:ext cx="4853" cy="408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Query OK, 2 rows affected (0.00 sec)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Records: 2  Duplicates: 0  Warnings: 0</a:t>
              </a:r>
              <a:endParaRPr/>
            </a:p>
          </p:txBody>
        </p:sp>
      </p:grpSp>
      <p:sp>
        <p:nvSpPr>
          <p:cNvPr id="202" name="Google Shape;202;p28"/>
          <p:cNvSpPr txBox="1"/>
          <p:nvPr/>
        </p:nvSpPr>
        <p:spPr>
          <a:xfrm>
            <a:off x="250825" y="3573462"/>
            <a:ext cx="7704137" cy="2135187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num | f_name  | l_name | student_id | email                | date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1 | Russell | Martin |     396640 | martin@csc.liv.ac.uk | NULL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2 | James   | Bond   |          7 | bond@csc.liv.ac.uk   | NULL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2 rows in set (0.00 sec)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Updating the Table</a:t>
            </a:r>
            <a:endParaRPr/>
          </a:p>
        </p:txBody>
      </p:sp>
      <p:sp>
        <p:nvSpPr>
          <p:cNvPr id="209" name="Google Shape;209;p29"/>
          <p:cNvSpPr txBox="1"/>
          <p:nvPr>
            <p:ph idx="1" type="body"/>
          </p:nvPr>
        </p:nvSpPr>
        <p:spPr>
          <a:xfrm>
            <a:off x="250825" y="692150"/>
            <a:ext cx="8893175" cy="433387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The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UPDATE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statement is used to modify data in a table.</a:t>
            </a:r>
            <a:endParaRPr/>
          </a:p>
        </p:txBody>
      </p:sp>
      <p:sp>
        <p:nvSpPr>
          <p:cNvPr id="210" name="Google Shape;210;p29"/>
          <p:cNvSpPr txBox="1"/>
          <p:nvPr/>
        </p:nvSpPr>
        <p:spPr>
          <a:xfrm>
            <a:off x="179387" y="1412875"/>
            <a:ext cx="8424862" cy="303212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UPDATE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date='2007-11-15'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WHERE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num=1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</p:txBody>
      </p:sp>
      <p:grpSp>
        <p:nvGrpSpPr>
          <p:cNvPr id="211" name="Google Shape;211;p29"/>
          <p:cNvGrpSpPr/>
          <p:nvPr/>
        </p:nvGrpSpPr>
        <p:grpSpPr>
          <a:xfrm>
            <a:off x="179387" y="1916112"/>
            <a:ext cx="8424862" cy="1001712"/>
            <a:chOff x="113" y="1207"/>
            <a:chExt cx="5307" cy="631"/>
          </a:xfrm>
        </p:grpSpPr>
        <p:sp>
          <p:nvSpPr>
            <p:cNvPr id="212" name="Google Shape;212;p29"/>
            <p:cNvSpPr/>
            <p:nvPr/>
          </p:nvSpPr>
          <p:spPr>
            <a:xfrm>
              <a:off x="2336" y="1207"/>
              <a:ext cx="590" cy="181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  <p:sp>
          <p:nvSpPr>
            <p:cNvPr id="213" name="Google Shape;213;p29"/>
            <p:cNvSpPr txBox="1"/>
            <p:nvPr/>
          </p:nvSpPr>
          <p:spPr>
            <a:xfrm>
              <a:off x="113" y="1525"/>
              <a:ext cx="5307" cy="313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Query OK, 1 row affected (0.01 sec)</a:t>
              </a:r>
              <a:endParaRPr/>
            </a:p>
            <a:p>
              <a:pPr indent="0" lvl="0" marL="0" marR="0" rtl="0" algn="l">
                <a:lnSpc>
                  <a:spcPct val="80000"/>
                </a:lnSpc>
                <a:spcBef>
                  <a:spcPts val="28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Rows matched: 1  Changed: 1  Warnings: 0</a:t>
              </a:r>
              <a:endParaRPr/>
            </a:p>
          </p:txBody>
        </p:sp>
      </p:grpSp>
      <p:sp>
        <p:nvSpPr>
          <p:cNvPr id="214" name="Google Shape;214;p29"/>
          <p:cNvSpPr txBox="1"/>
          <p:nvPr/>
        </p:nvSpPr>
        <p:spPr>
          <a:xfrm>
            <a:off x="179387" y="3573462"/>
            <a:ext cx="8424862" cy="18161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num | f_name  | l_name | student_id | email                | date      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1 | Russell | Martin |     396310 | martin@csc.liv.ac.uk | 2012-11-15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2 | James   | Bond   |          7 | bond@csc.liv.ac.uk   | NULL      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2 rows in set (0.00 sec)</a:t>
            </a:r>
            <a:endParaRPr/>
          </a:p>
        </p:txBody>
      </p:sp>
      <p:sp>
        <p:nvSpPr>
          <p:cNvPr id="215" name="Google Shape;215;p29"/>
          <p:cNvSpPr txBox="1"/>
          <p:nvPr/>
        </p:nvSpPr>
        <p:spPr>
          <a:xfrm>
            <a:off x="714375" y="5929312"/>
            <a:ext cx="7086600" cy="64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Note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that the default date format is “YYYY-MM-DD” and I don’t believe this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default setting can be changed.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0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Deleting Some Data</a:t>
            </a:r>
            <a:endParaRPr/>
          </a:p>
        </p:txBody>
      </p:sp>
      <p:sp>
        <p:nvSpPr>
          <p:cNvPr id="222" name="Google Shape;222;p30"/>
          <p:cNvSpPr txBox="1"/>
          <p:nvPr>
            <p:ph idx="1" type="body"/>
          </p:nvPr>
        </p:nvSpPr>
        <p:spPr>
          <a:xfrm>
            <a:off x="179387" y="692150"/>
            <a:ext cx="8964612" cy="433387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The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DELETE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statement is used to delete rows in a table.</a:t>
            </a:r>
            <a:endParaRPr/>
          </a:p>
        </p:txBody>
      </p:sp>
      <p:sp>
        <p:nvSpPr>
          <p:cNvPr id="223" name="Google Shape;223;p30"/>
          <p:cNvSpPr txBox="1"/>
          <p:nvPr/>
        </p:nvSpPr>
        <p:spPr>
          <a:xfrm>
            <a:off x="323850" y="1268412"/>
            <a:ext cx="7993062" cy="32702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DELETE 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WHERE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l_name='Bond'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</p:txBody>
      </p:sp>
      <p:grpSp>
        <p:nvGrpSpPr>
          <p:cNvPr id="224" name="Google Shape;224;p30"/>
          <p:cNvGrpSpPr/>
          <p:nvPr/>
        </p:nvGrpSpPr>
        <p:grpSpPr>
          <a:xfrm>
            <a:off x="323850" y="1773237"/>
            <a:ext cx="7993062" cy="758825"/>
            <a:chOff x="204" y="1117"/>
            <a:chExt cx="5035" cy="478"/>
          </a:xfrm>
        </p:grpSpPr>
        <p:sp>
          <p:nvSpPr>
            <p:cNvPr id="225" name="Google Shape;225;p30"/>
            <p:cNvSpPr txBox="1"/>
            <p:nvPr/>
          </p:nvSpPr>
          <p:spPr>
            <a:xfrm>
              <a:off x="204" y="1389"/>
              <a:ext cx="5035" cy="206"/>
            </a:xfrm>
            <a:prstGeom prst="rect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ourier New"/>
                <a:buNone/>
              </a:pPr>
              <a:r>
                <a:rPr b="0" i="0" lang="en-US" sz="1400" u="none">
                  <a:solidFill>
                    <a:schemeClr val="dk1"/>
                  </a:solidFill>
                  <a:latin typeface="Courier New"/>
                  <a:ea typeface="Courier New"/>
                  <a:cs typeface="Courier New"/>
                  <a:sym typeface="Courier New"/>
                </a:rPr>
                <a:t>Query OK, 1 row affected (0.00 sec)</a:t>
              </a:r>
              <a:endParaRPr/>
            </a:p>
          </p:txBody>
        </p:sp>
        <p:sp>
          <p:nvSpPr>
            <p:cNvPr id="226" name="Google Shape;226;p30"/>
            <p:cNvSpPr/>
            <p:nvPr/>
          </p:nvSpPr>
          <p:spPr>
            <a:xfrm>
              <a:off x="2336" y="1117"/>
              <a:ext cx="589" cy="181"/>
            </a:xfrm>
            <a:prstGeom prst="downArrow">
              <a:avLst>
                <a:gd fmla="val 50000" name="adj1"/>
                <a:gd fmla="val 50000" name="adj2"/>
              </a:avLst>
            </a:prstGeom>
            <a:solidFill>
              <a:schemeClr val="accent1"/>
            </a:solidFill>
            <a:ln cap="flat" cmpd="sng" w="2857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3525" lIns="87050" spcFirstLastPara="1" rIns="87050" wrap="square" tIns="43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endParaRPr>
            </a:p>
          </p:txBody>
        </p:sp>
      </p:grpSp>
      <p:sp>
        <p:nvSpPr>
          <p:cNvPr id="227" name="Google Shape;227;p30"/>
          <p:cNvSpPr txBox="1"/>
          <p:nvPr/>
        </p:nvSpPr>
        <p:spPr>
          <a:xfrm>
            <a:off x="323850" y="3068637"/>
            <a:ext cx="8424862" cy="16033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num | f_name  | l_name | student_id | email                | date      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1 | Russell | Martin |     396310 | martin@csc.liv.ac.uk | 2012-11-15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1 row in set (0.00 sec)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1"/>
          <p:cNvSpPr txBox="1"/>
          <p:nvPr>
            <p:ph type="title"/>
          </p:nvPr>
        </p:nvSpPr>
        <p:spPr>
          <a:xfrm>
            <a:off x="0" y="0"/>
            <a:ext cx="9144000" cy="404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000"/>
              <a:buFont typeface="Arial Narrow"/>
              <a:buNone/>
            </a:pPr>
            <a:r>
              <a:rPr b="0" i="0" lang="en-US" sz="30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The Final Table</a:t>
            </a:r>
            <a:endParaRPr/>
          </a:p>
        </p:txBody>
      </p:sp>
      <p:sp>
        <p:nvSpPr>
          <p:cNvPr id="234" name="Google Shape;234;p31"/>
          <p:cNvSpPr txBox="1"/>
          <p:nvPr/>
        </p:nvSpPr>
        <p:spPr>
          <a:xfrm>
            <a:off x="323850" y="547687"/>
            <a:ext cx="8353425" cy="630555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We’ll first add another column, update the (only) record, then insert more data.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t/>
            </a:r>
            <a:endParaRPr b="0" i="0" sz="1200" u="none">
              <a:solidFill>
                <a:schemeClr val="accent2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ALTER TABLE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ADD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gr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INT;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Query OK, 1 row affected (0.01 sec)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Records: 1  Duplicates: 0  Warnings: 0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 FROM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num | f_name  | l_name | student_id | email                | date       | gr  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1 | Russell | Martin |     396310 | martin@csc.liv.ac.uk | 2012-11-15 | NULL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1 row in set (0.00 sec)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UPDATE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SET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gr=3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WHERE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num=1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Query OK, 1 row affected (0.00 sec)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Rows matched: 1  Changed: 1  Warnings: 0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num | f_name  | l_name | student_id | email                | date       | gr  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1 | Russell | Martin |     396310 | martin@csc.liv.ac.uk | 2012-11-15 |    3 |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+-----+---------+--------+------------+----------------------+------------+------+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1 row in set (0.00 sec)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INSERT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INTO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VALUES(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NULL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'James'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'Bond'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007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'bond@csc.liv.ac.uk','2007-11-15', 1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. 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. 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2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 cap="flat" cmpd="sng" w="9525">
            <a:solidFill>
              <a:srgbClr val="000000">
                <a:alpha val="0"/>
              </a:srgbClr>
            </a:solidFill>
            <a:prstDash val="solid"/>
            <a:miter lim="524288"/>
            <a:headEnd len="sm" w="sm" type="none"/>
            <a:tailEnd len="sm" w="sm" type="none"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000"/>
              <a:buFont typeface="Arial Narrow"/>
              <a:buNone/>
            </a:pPr>
            <a:r>
              <a:rPr b="0" i="0" lang="en-US" sz="30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The Final Table (cont.)</a:t>
            </a:r>
            <a:endParaRPr/>
          </a:p>
        </p:txBody>
      </p:sp>
      <p:sp>
        <p:nvSpPr>
          <p:cNvPr id="240" name="Google Shape;240;p32"/>
          <p:cNvSpPr txBox="1"/>
          <p:nvPr>
            <p:ph idx="1" type="body"/>
          </p:nvPr>
        </p:nvSpPr>
        <p:spPr>
          <a:xfrm>
            <a:off x="214312" y="714375"/>
            <a:ext cx="8715375" cy="6143625"/>
          </a:xfrm>
          <a:prstGeom prst="rect">
            <a:avLst/>
          </a:prstGeom>
          <a:noFill/>
          <a:ln cap="flat" cmpd="sng" w="12700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. . .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. . .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mysql&gt;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INSERT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INTO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VALUES(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NULL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'Hugh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'Milner'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75849789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'hugh@poughkeepsie.ny', CURRENT_DATE, 2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);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urier New"/>
              <a:buNone/>
            </a:pPr>
            <a:r>
              <a:rPr b="0" i="0" lang="en-US" sz="16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Note:   </a:t>
            </a:r>
            <a:r>
              <a:rPr b="1" i="0" lang="en-US" sz="16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CURRENT_DATE </a:t>
            </a:r>
            <a:r>
              <a:rPr b="0" i="0" lang="en-US" sz="16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is a built-in SQL command which (as expected) gives the current (local) date. 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 Narrow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&gt;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* </a:t>
            </a:r>
            <a:r>
              <a:rPr b="0" i="0" lang="en-US" sz="12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2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+-----+---------+----------+------------+----------------------------+------------+------+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num | f_name  | l_name   | student_id | email                      | date       | gr   |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+-----+---------+----------+------------+----------------------------+------------+------+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1 | Russell | Martin   |     396310 | martin@csc.liv.ac.uk       | 2012-11-15 |    3 |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5 | Kate    | Ash      |     124309 | kate@ozymandius.co.uk      | 2012-11-16 |    3 |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3 | James   | Bond     |          7 | bond@csc.liv.ac.uk         | 2012-11-15 |    1|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4 | Bob     | Jones    |      12190 | bob@nowhere.com            | 2012-11-16 |    3 |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6 | Pete    | Lofton   |         76 | lofton@iwannabesedated.com | 2012-11-17 |    2 |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7 | Polly   | Crackers |       1717 | crackers@polly.org         | 2012-11-17 |    1|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|   8 | Hugh    | Milner   |   75849789 | hugh@poughkeepsie.ny       | 2012-11-17 |    2 |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+-----+---------+----------+------------+----------------------------+------------+------+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7 rows in set (0.00 sec)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mysql</a:t>
            </a: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&gt; exit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urier New"/>
              <a:buNone/>
            </a:pPr>
            <a:r>
              <a:rPr b="0" i="0" lang="en-US" sz="12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Bye</a:t>
            </a:r>
            <a:endParaRPr/>
          </a:p>
          <a:p>
            <a:pPr indent="-247650" lvl="0" marL="32385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 Narrow"/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3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Other SQL Commands</a:t>
            </a:r>
            <a:endParaRPr/>
          </a:p>
        </p:txBody>
      </p:sp>
      <p:sp>
        <p:nvSpPr>
          <p:cNvPr id="246" name="Google Shape;246;p33"/>
          <p:cNvSpPr txBox="1"/>
          <p:nvPr>
            <p:ph idx="1" type="body"/>
          </p:nvPr>
        </p:nvSpPr>
        <p:spPr>
          <a:xfrm>
            <a:off x="0" y="1143000"/>
            <a:ext cx="9144000" cy="535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SHOW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tables;    gives a list of tables that have been defined in the database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ALTER TABLE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DROP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email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;   would drop the “email” column from all records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DROP TABLE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;    deletes the entire “students” table, </a:t>
            </a:r>
            <a:r>
              <a:rPr b="0" i="0" lang="en-US" sz="2300" u="sng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and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its definition </a:t>
            </a:r>
            <a:r>
              <a:rPr b="1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(use the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DROP</a:t>
            </a:r>
            <a:r>
              <a:rPr b="1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command with extreme care!!)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DELETE FROM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;  removes all rows from the “students” </a:t>
            </a:r>
            <a:r>
              <a:rPr b="1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table (so once again, use the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DELETE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1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command with great caution)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,</a:t>
            </a:r>
            <a:r>
              <a:rPr b="1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the table definition remains to be used again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A more useful command is something like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DELETE FROM 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students </a:t>
            </a: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WHERE</a:t>
            </a:r>
            <a:r>
              <a:rPr b="0" i="0" lang="en-US" sz="2300" u="none">
                <a:solidFill>
                  <a:srgbClr val="00800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(num &gt; 5) AND (num &lt;= 10);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which selectively deletes students based on their “num” values (for example). 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t/>
            </a:r>
            <a:endParaRPr b="0" i="0" sz="23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HELP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;  gives the SQL help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HELP DROP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;   gives help on the DROP command, etc.  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4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Backing up/restoring a mySQL database</a:t>
            </a:r>
            <a:endParaRPr/>
          </a:p>
        </p:txBody>
      </p:sp>
      <p:sp>
        <p:nvSpPr>
          <p:cNvPr id="252" name="Google Shape;252;p34"/>
          <p:cNvSpPr txBox="1"/>
          <p:nvPr>
            <p:ph idx="1" type="body"/>
          </p:nvPr>
        </p:nvSpPr>
        <p:spPr>
          <a:xfrm>
            <a:off x="0" y="1071562"/>
            <a:ext cx="9144000" cy="578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You can back up an entire database with a command such as</a:t>
            </a:r>
            <a:endParaRPr/>
          </a:p>
          <a:p>
            <a:pPr indent="-17780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t/>
            </a:r>
            <a:endParaRPr b="0" i="0" sz="23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None/>
            </a:pPr>
            <a:r>
              <a:rPr b="0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   mysqldump –h mysql –u martin martin &gt; backup.sql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ourier New"/>
              <a:buNone/>
            </a:pPr>
            <a:r>
              <a:rPr b="0" i="0" lang="en-US" sz="23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ourier New"/>
              <a:buNone/>
            </a:pPr>
            <a:r>
              <a:rPr b="0" i="0" lang="en-US" sz="23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</a:t>
            </a: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(Run from the Unix command line.)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This gives a script containing SQL commands to reconstruct the table structure  (of all tables) and all of the data in the table(s). 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To restore the database (from scratch) you can use this type of Unix command: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None/>
            </a:pPr>
            <a:r>
              <a:rPr b="0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     mysql –h mysql –u martin martin &lt; backup.sql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urier New"/>
              <a:buNone/>
            </a:pPr>
            <a:r>
              <a:rPr b="0" i="0" lang="en-US" sz="18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</a:t>
            </a:r>
            <a:r>
              <a:rPr b="0" i="0" lang="en-US" sz="1800" u="sng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(Use with caution, as this can overwrite your database.)</a:t>
            </a:r>
            <a:endParaRPr b="0" i="0" sz="2300" u="sng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Other commands are possible to backup/restore only certain tables or items in tables, etc. if that is what you desire. For example 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urier New"/>
              <a:buNone/>
            </a:pPr>
            <a:r>
              <a:rPr b="0" i="0" lang="en-US" sz="16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mysqldump –h mysql –u martin martin books clients&gt; backup.sql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stores information about the “books” and “clients” tables in the “martin” database.</a:t>
            </a:r>
            <a:endParaRPr/>
          </a:p>
          <a:p>
            <a:pPr indent="-177800" lvl="0" marL="323850" marR="0" rtl="0" algn="l"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t/>
            </a:r>
            <a:endParaRPr b="0" i="0" sz="23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5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Putting Content into Your Database with PHP</a:t>
            </a:r>
            <a:endParaRPr/>
          </a:p>
        </p:txBody>
      </p:sp>
      <p:sp>
        <p:nvSpPr>
          <p:cNvPr id="259" name="Google Shape;259;p35"/>
          <p:cNvSpPr txBox="1"/>
          <p:nvPr>
            <p:ph idx="1" type="body"/>
          </p:nvPr>
        </p:nvSpPr>
        <p:spPr>
          <a:xfrm>
            <a:off x="0" y="836612"/>
            <a:ext cx="9144000" cy="4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We can simply use PHP functions and mySQL queries together:</a:t>
            </a:r>
            <a:endParaRPr/>
          </a:p>
          <a:p>
            <a:pPr indent="-150812" lvl="1" marL="703262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Noto Sans Symbols"/>
              <a:buNone/>
            </a:pPr>
            <a:r>
              <a:t/>
            </a:r>
            <a:endParaRPr b="0" i="0" sz="19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150812" lvl="1" marL="703262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Noto Sans Symbols"/>
              <a:buNone/>
            </a:pPr>
            <a:r>
              <a:t/>
            </a:r>
            <a:endParaRPr b="0" i="0" sz="19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150812" lvl="1" marL="703262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Noto Sans Symbols"/>
              <a:buNone/>
            </a:pPr>
            <a:r>
              <a:t/>
            </a:r>
            <a:endParaRPr b="0" i="0" sz="19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150812" lvl="1" marL="703262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Noto Sans Symbols"/>
              <a:buNone/>
            </a:pPr>
            <a:r>
              <a:t/>
            </a:r>
            <a:endParaRPr b="0" i="0" sz="19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71462" lvl="1" marL="703262" marR="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Noto Sans Symbols"/>
              <a:buNone/>
            </a:pPr>
            <a:r>
              <a:t/>
            </a:r>
            <a:endParaRPr b="0" i="0" sz="1900" u="none" cap="none" strike="noStrike">
              <a:solidFill>
                <a:schemeClr val="accent2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203200" lvl="0" marL="323850" marR="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 Narrow"/>
              <a:buNone/>
            </a:pPr>
            <a:r>
              <a:t/>
            </a:r>
            <a:endParaRPr b="0" i="0" sz="1900" u="none" cap="none" strike="noStrike">
              <a:solidFill>
                <a:schemeClr val="accent2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60" name="Google Shape;260;p35"/>
          <p:cNvSpPr txBox="1"/>
          <p:nvPr/>
        </p:nvSpPr>
        <p:spPr>
          <a:xfrm>
            <a:off x="5219700" y="2276475"/>
            <a:ext cx="3673475" cy="1284287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Host:           mysql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Database:       martin   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Username:       martin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Password:       ----</a:t>
            </a:r>
            <a:endParaRPr/>
          </a:p>
        </p:txBody>
      </p:sp>
      <p:sp>
        <p:nvSpPr>
          <p:cNvPr id="261" name="Google Shape;261;p35"/>
          <p:cNvSpPr txBox="1"/>
          <p:nvPr/>
        </p:nvSpPr>
        <p:spPr>
          <a:xfrm>
            <a:off x="0" y="1341437"/>
            <a:ext cx="8893175" cy="76517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 Connect to the database server and login (this is the PHP command to do so)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urier New"/>
              <a:buNone/>
            </a:pPr>
            <a:r>
              <a:rPr b="0" i="0" lang="en-US" sz="16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$db = new mysqli</a:t>
            </a:r>
            <a:r>
              <a:rPr b="0" i="0" lang="en-US" sz="16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($db_host,$db_login,$db_password</a:t>
            </a:r>
            <a:r>
              <a:rPr b="0" i="0" lang="en-US" sz="16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, </a:t>
            </a:r>
            <a:r>
              <a:rPr b="0" i="0" lang="en-US" sz="16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$db_database</a:t>
            </a:r>
            <a:r>
              <a:rPr b="0" i="0" lang="en-US" sz="16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);</a:t>
            </a:r>
            <a:endParaRPr/>
          </a:p>
        </p:txBody>
      </p:sp>
      <p:sp>
        <p:nvSpPr>
          <p:cNvPr id="262" name="Google Shape;262;p35"/>
          <p:cNvSpPr txBox="1"/>
          <p:nvPr/>
        </p:nvSpPr>
        <p:spPr>
          <a:xfrm>
            <a:off x="0" y="3933825"/>
            <a:ext cx="9144000" cy="13192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2700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</a:t>
            </a: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Send SQL queries to the server to add, delete, and modify data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</a:t>
            </a:r>
            <a:r>
              <a:rPr b="0" i="0" lang="en-US" sz="2000" u="none" cap="none" strike="noStrik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$db-&gt;query(</a:t>
            </a:r>
            <a:r>
              <a:rPr b="0" i="0" lang="en-US" sz="20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</a:t>
            </a:r>
            <a:r>
              <a:rPr b="0" i="0" lang="en-US" sz="2000" u="none" cap="none" strike="noStrik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query</a:t>
            </a:r>
            <a:r>
              <a:rPr b="0" i="0" lang="en-US" sz="20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</a:t>
            </a:r>
            <a:r>
              <a:rPr b="0" i="0" lang="en-US" sz="2000" u="none" cap="none" strike="noStrik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); 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(use the exact same query string as you would 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                                                normally use in SQL, </a:t>
            </a:r>
            <a:r>
              <a:rPr b="0" i="0" lang="en-US" sz="2000" u="sng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without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the trailing semi-colon)</a:t>
            </a:r>
            <a:endParaRPr/>
          </a:p>
        </p:txBody>
      </p:sp>
      <p:sp>
        <p:nvSpPr>
          <p:cNvPr id="263" name="Google Shape;263;p35"/>
          <p:cNvSpPr txBox="1"/>
          <p:nvPr/>
        </p:nvSpPr>
        <p:spPr>
          <a:xfrm>
            <a:off x="0" y="5214937"/>
            <a:ext cx="8893175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</a:t>
            </a:r>
            <a:r>
              <a:rPr b="0" i="0" lang="en-US" sz="2000" u="non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Close the connection to the database server  (to ensure the information  is stored properly)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$db-&gt;close();</a:t>
            </a:r>
            <a:endParaRPr/>
          </a:p>
        </p:txBody>
      </p:sp>
      <p:sp>
        <p:nvSpPr>
          <p:cNvPr id="264" name="Google Shape;264;p35"/>
          <p:cNvSpPr txBox="1"/>
          <p:nvPr/>
        </p:nvSpPr>
        <p:spPr>
          <a:xfrm>
            <a:off x="0" y="6162675"/>
            <a:ext cx="8893175" cy="70326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</a:t>
            </a: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Note:  For this to work properly on the UoL server, you must access the PHP script through the cgi server (http://cgi.csc.liv.ac.uk/~martin/getstuff.php   for example). 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6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 Database: data_in.php</a:t>
            </a:r>
            <a:endParaRPr/>
          </a:p>
        </p:txBody>
      </p:sp>
      <p:sp>
        <p:nvSpPr>
          <p:cNvPr id="271" name="Google Shape;271;p36"/>
          <p:cNvSpPr txBox="1"/>
          <p:nvPr>
            <p:ph idx="1" type="body"/>
          </p:nvPr>
        </p:nvSpPr>
        <p:spPr>
          <a:xfrm>
            <a:off x="323850" y="692150"/>
            <a:ext cx="8496300" cy="5976937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524288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&lt;html&gt;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&lt;head&gt;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&lt;title&gt;Putting Data in the DB&lt;/title&gt;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&lt;/head&gt;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&lt;body&gt;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&lt;?php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/*insert students into DB*/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require_once("login.php");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if(isset($_POST["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submit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"]))  {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$db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=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new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mysqli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$db_host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$db_login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$db_password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$db_database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);</a:t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$date=date("Y-m-d");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/*  Get the current date in the right SQL format  */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$clean["f_name"] = mysqli_real_escape_string($db, $_POST["f_name"]);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$clean["l_name"] = mysqli_real_escape_string($db, $_POST["l_name"]);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.. .. .. ..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$sql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="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INSERT INTO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VALUES(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NULL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,'" . $clean["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f_name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"] . "','" . $clean["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l_name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"] . "'," . $clean["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student_id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"] . ",'" . $clean["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email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"] . "','" .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$date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"'," . $clean["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gr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"] . ")";    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/*  construct the query  */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if (!($result = $db-&gt;query(</a:t>
            </a:r>
            <a:r>
              <a:rPr b="0" i="0" lang="en-US" sz="1400" u="none">
                <a:solidFill>
                  <a:srgbClr val="2D2DB9"/>
                </a:solidFill>
                <a:latin typeface="Courier New"/>
                <a:ea typeface="Courier New"/>
                <a:cs typeface="Courier New"/>
                <a:sym typeface="Courier New"/>
              </a:rPr>
              <a:t>$sql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))) </a:t>
            </a:r>
            <a:r>
              <a:rPr b="0" i="0" lang="en-US" sz="1400" u="none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/*  execute the query  */ </a:t>
            </a:r>
            <a:endParaRPr b="0" i="0" sz="1400" u="none">
              <a:solidFill>
                <a:schemeClr val="dk2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{  echo $mysqli-&gt;error;  }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$db-&gt;close();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echo"&lt;h3&gt;Thank you. The data has been entered.&lt;/h3&gt; \n";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echo'&lt;p&gt;&lt;a href="data_in.php"&gt;Back to registration&lt;/a&gt;&lt;/p&gt;' . "\n";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echo'&lt;p&gt;&lt;a href="data_out.php"&gt;View the student lists&lt;/a&gt;&lt;/p&gt;' ."\n";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}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7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 Database: data_in.php</a:t>
            </a:r>
            <a:endParaRPr/>
          </a:p>
        </p:txBody>
      </p:sp>
      <p:sp>
        <p:nvSpPr>
          <p:cNvPr id="278" name="Google Shape;278;p37"/>
          <p:cNvSpPr txBox="1"/>
          <p:nvPr>
            <p:ph idx="1" type="body"/>
          </p:nvPr>
        </p:nvSpPr>
        <p:spPr>
          <a:xfrm>
            <a:off x="323850" y="908050"/>
            <a:ext cx="8496300" cy="5113337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524288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else  {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?&gt;   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&lt;h3&gt;Enter your items into the database&lt;/h3&gt;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&lt;form action="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data_in.php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 method="post"&gt;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First Name: &lt;input type="text" name="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f_name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 &lt;br&gt;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Last Name: &lt;input type="text" name="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l_name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 &lt;br&gt;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ID: &lt;input type="text" name="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student_id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 &lt;br&gt;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email: &lt;input type="text" name="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email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 &lt;br&gt;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Group: &lt;select name="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gr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 &lt;option value ="1"&gt;1&lt;/option&gt;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 &lt;option value ="2"&gt;2&lt;/option&gt;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 &lt;option value ="3"&gt;3&lt;/option&gt;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&lt;/select&gt;&lt;br&gt;&lt;br&gt;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&lt;input type="submit" name="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submit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 &lt;input type="reset"&gt;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&lt;/form&gt;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&lt;?php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}     /*  end of "else" block  */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?&gt;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&lt;/body&gt;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&lt;/html&gt;</a:t>
            </a:r>
            <a:endParaRPr/>
          </a:p>
          <a:p>
            <a:pPr indent="-234950" lvl="0" marL="32385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 Narro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</p:txBody>
      </p:sp>
      <p:sp>
        <p:nvSpPr>
          <p:cNvPr id="279" name="Google Shape;279;p37"/>
          <p:cNvSpPr txBox="1"/>
          <p:nvPr/>
        </p:nvSpPr>
        <p:spPr>
          <a:xfrm>
            <a:off x="2843212" y="6237287"/>
            <a:ext cx="3024187" cy="3587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view the output page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8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Getting Content out of Your Database with PHP</a:t>
            </a:r>
            <a:endParaRPr/>
          </a:p>
        </p:txBody>
      </p:sp>
      <p:sp>
        <p:nvSpPr>
          <p:cNvPr id="286" name="Google Shape;286;p38"/>
          <p:cNvSpPr txBox="1"/>
          <p:nvPr>
            <p:ph idx="1" type="body"/>
          </p:nvPr>
        </p:nvSpPr>
        <p:spPr>
          <a:xfrm>
            <a:off x="0" y="836612"/>
            <a:ext cx="9144000" cy="7731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Similarly, we can get some information from a database:</a:t>
            </a:r>
            <a:endParaRPr/>
          </a:p>
          <a:p>
            <a:pPr indent="-196850" lvl="0" marL="32385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87" name="Google Shape;287;p38"/>
          <p:cNvSpPr txBox="1"/>
          <p:nvPr/>
        </p:nvSpPr>
        <p:spPr>
          <a:xfrm>
            <a:off x="0" y="1341437"/>
            <a:ext cx="8893175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000" u="non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 Connect to the server and login, choose a database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(Same as before)</a:t>
            </a:r>
            <a:endParaRPr/>
          </a:p>
        </p:txBody>
      </p:sp>
      <p:sp>
        <p:nvSpPr>
          <p:cNvPr id="288" name="Google Shape;288;p38"/>
          <p:cNvSpPr txBox="1"/>
          <p:nvPr/>
        </p:nvSpPr>
        <p:spPr>
          <a:xfrm>
            <a:off x="0" y="2517775"/>
            <a:ext cx="9144000" cy="2703512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2700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</a:t>
            </a: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Send an SQL query to the server to select data from the database into an array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</a:t>
            </a:r>
            <a:r>
              <a:rPr b="0" i="0" lang="en-US" sz="2000" u="none" cap="none" strike="noStrik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$result</a:t>
            </a:r>
            <a:r>
              <a:rPr b="0" i="0" lang="en-US" sz="2000" u="none" cap="none" strike="noStrik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=$db-&gt;query(</a:t>
            </a:r>
            <a:r>
              <a:rPr b="0" i="0" lang="en-US" sz="20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</a:t>
            </a:r>
            <a:r>
              <a:rPr b="0" i="0" lang="en-US" sz="2000" u="none" cap="none" strike="noStrik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query</a:t>
            </a:r>
            <a:r>
              <a:rPr b="0" i="0" lang="en-US" sz="20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</a:t>
            </a:r>
            <a:r>
              <a:rPr b="0" i="0" lang="en-US" sz="2000" u="none" cap="none" strike="noStrik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);</a:t>
            </a:r>
            <a:endParaRPr/>
          </a:p>
          <a:p>
            <a:pPr indent="-127000" lvl="1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</a:t>
            </a: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Find the number of rows affected by (or returned by) a query 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ourier New"/>
              <a:buNone/>
            </a:pPr>
            <a:r>
              <a:rPr b="0" i="0" lang="en-US" sz="2000" u="none" cap="none" strike="noStrik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b="0" i="0" lang="en-US" sz="2000" u="none" cap="none" strike="noStrik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$num</a:t>
            </a:r>
            <a:r>
              <a:rPr b="0" i="0" lang="en-US" sz="2000" u="none" cap="none" strike="noStrik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=$result-&gt;numrows</a:t>
            </a:r>
            <a:endParaRPr/>
          </a:p>
          <a:p>
            <a:pPr indent="-127000" lvl="1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Fetch rows one by one</a:t>
            </a:r>
            <a:endParaRPr/>
          </a:p>
          <a:p>
            <a:pPr indent="0" lvl="1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b="0" i="0" lang="en-US" sz="2000" u="none" cap="none" strike="noStrik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$row</a:t>
            </a:r>
            <a:r>
              <a:rPr b="0" i="0" lang="en-US" sz="2000" u="none" cap="none" strike="noStrik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=$result-&gt;fetch_assoc()</a:t>
            </a:r>
            <a:endParaRPr/>
          </a:p>
        </p:txBody>
      </p:sp>
      <p:sp>
        <p:nvSpPr>
          <p:cNvPr id="289" name="Google Shape;289;p38"/>
          <p:cNvSpPr txBox="1"/>
          <p:nvPr/>
        </p:nvSpPr>
        <p:spPr>
          <a:xfrm>
            <a:off x="0" y="5538787"/>
            <a:ext cx="91440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</a:t>
            </a:r>
            <a:r>
              <a:rPr b="0" i="0" lang="en-US" sz="2000" u="none">
                <a:solidFill>
                  <a:schemeClr val="accent2"/>
                </a:solidFill>
                <a:latin typeface="Arial Narrow"/>
                <a:ea typeface="Arial Narrow"/>
                <a:cs typeface="Arial Narrow"/>
                <a:sym typeface="Arial Narrow"/>
              </a:rPr>
              <a:t>Close the connection to the database server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     </a:t>
            </a:r>
            <a:r>
              <a:rPr b="0" i="0" lang="en-US" sz="20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(Same as before)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9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 Database: data_out.php</a:t>
            </a:r>
            <a:endParaRPr/>
          </a:p>
        </p:txBody>
      </p:sp>
      <p:sp>
        <p:nvSpPr>
          <p:cNvPr id="296" name="Google Shape;296;p39"/>
          <p:cNvSpPr txBox="1"/>
          <p:nvPr/>
        </p:nvSpPr>
        <p:spPr>
          <a:xfrm>
            <a:off x="250825" y="836612"/>
            <a:ext cx="8640762" cy="544195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&lt;html&gt;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&lt;head&gt;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&lt;title&gt;Getting Data out of the DB&lt;/title&gt;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&lt;/head&gt;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&lt;body&gt;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&lt;h1&gt; Student Database &lt;/h1&gt;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&lt;p&gt;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Order the full list of students by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&lt;a href="data_out.php?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order=date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date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&lt;/a&gt;,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&lt;href="data_out.php?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order=student_id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id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&lt;/a&gt;, or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by &lt;a href="data_out.php?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order=l_name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"&gt;sur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&lt;/a&gt;.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&lt;/p&gt;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&lt;p&gt;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&lt;form action="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data_out.php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 method="post"&gt;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Or only see the list of students in group 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&lt;select name="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gr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&lt;option value ="1"&gt;1&lt;/option&gt;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&lt;option value ="2"&gt;2&lt;/option&gt;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&lt;option value ="3"&gt;3&lt;/option&gt;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&lt;/select&gt;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&lt;br&gt;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&lt;input type="submit" name="submit"&gt;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&lt;/form&gt;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&lt;/p&gt;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40"/>
          <p:cNvSpPr txBox="1"/>
          <p:nvPr>
            <p:ph type="title"/>
          </p:nvPr>
        </p:nvSpPr>
        <p:spPr>
          <a:xfrm>
            <a:off x="0" y="0"/>
            <a:ext cx="9144000" cy="620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Student Database: data_out.php</a:t>
            </a:r>
            <a:endParaRPr/>
          </a:p>
        </p:txBody>
      </p:sp>
      <p:sp>
        <p:nvSpPr>
          <p:cNvPr id="303" name="Google Shape;303;p40"/>
          <p:cNvSpPr txBox="1"/>
          <p:nvPr/>
        </p:nvSpPr>
        <p:spPr>
          <a:xfrm>
            <a:off x="250825" y="620712"/>
            <a:ext cx="8640762" cy="620712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&lt;?php 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/*get students from the DB */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require_once("login.php");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$db = new mysqli($db_host, $db_login, $db_password, $db_database);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switch(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$_GET["order"]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){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case  'date': 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$sql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= "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ORDER BY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date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"; break;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case  'student_id':   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$sql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= "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ORDER BY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student_id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"; break;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case  'l_name':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$sql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= "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ORDER BY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l_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name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"; break;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default: $sql = "SELECT * FROM students";  break;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if(isset(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$_POST["submit"]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)){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$sql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= "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SELECT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*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FROM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students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WHERE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gr=" . $_POST["gr"]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t/>
            </a:r>
            <a:endParaRPr b="0" i="0" sz="1400" u="none">
              <a:solidFill>
                <a:schemeClr val="dk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rgbClr val="008000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$result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=$db-&gt;query(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$sql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)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;      </a:t>
            </a:r>
            <a:r>
              <a:rPr b="0" i="0" lang="en-US" sz="1400" u="none">
                <a:solidFill>
                  <a:schemeClr val="accent2"/>
                </a:solidFill>
                <a:latin typeface="Courier New"/>
                <a:ea typeface="Courier New"/>
                <a:cs typeface="Courier New"/>
                <a:sym typeface="Courier New"/>
              </a:rPr>
              <a:t>/*  execute the query  */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while( </a:t>
            </a: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$row=$result-&gt;fetch_assoc()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){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foreach ($row as $key =&gt; $value)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    $row[$key] = htmlentities($row[$key]); 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echo "&lt;h4&gt; Name: " .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$row["l_name"]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', ' .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$row["f_name"]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"&lt;/h4&gt; \n";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  echo "&lt;h5&gt; ID: " .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$row["student_id"]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"&lt;br/&gt; Email: " .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$row["email"]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"&lt;br/&gt; Group: " .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$row["gr"]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"&lt;br/&gt; Posted: " . </a:t>
            </a:r>
            <a:r>
              <a:rPr b="0" i="0" lang="en-US" sz="1400" u="none">
                <a:solidFill>
                  <a:srgbClr val="008000"/>
                </a:solidFill>
                <a:latin typeface="Courier New"/>
                <a:ea typeface="Courier New"/>
                <a:cs typeface="Courier New"/>
                <a:sym typeface="Courier New"/>
              </a:rPr>
              <a:t>$row["date"] 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. "&lt;/h5&gt; \n";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2"/>
                </a:solidFill>
                <a:latin typeface="Courier New"/>
                <a:ea typeface="Courier New"/>
                <a:cs typeface="Courier New"/>
                <a:sym typeface="Courier New"/>
              </a:rPr>
              <a:t>$db-&gt;close()</a:t>
            </a: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?&gt;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&lt;/body&gt;</a:t>
            </a:r>
            <a:endParaRPr/>
          </a:p>
          <a:p>
            <a:pPr indent="-323850" lvl="0" marL="32385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urier New"/>
              <a:buNone/>
            </a:pPr>
            <a:r>
              <a:rPr b="0" i="0" lang="en-US" sz="1400" u="none">
                <a:solidFill>
                  <a:schemeClr val="dk1"/>
                </a:solidFill>
                <a:latin typeface="Courier New"/>
                <a:ea typeface="Courier New"/>
                <a:cs typeface="Courier New"/>
                <a:sym typeface="Courier New"/>
              </a:rPr>
              <a:t>&lt;/html&gt;</a:t>
            </a:r>
            <a:endParaRPr/>
          </a:p>
        </p:txBody>
      </p:sp>
      <p:sp>
        <p:nvSpPr>
          <p:cNvPr id="304" name="Google Shape;304;p40"/>
          <p:cNvSpPr txBox="1"/>
          <p:nvPr/>
        </p:nvSpPr>
        <p:spPr>
          <a:xfrm>
            <a:off x="5786437" y="5929312"/>
            <a:ext cx="3024187" cy="3587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view the output page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1"/>
          <p:cNvSpPr txBox="1"/>
          <p:nvPr>
            <p:ph idx="1" type="subTitle"/>
          </p:nvPr>
        </p:nvSpPr>
        <p:spPr>
          <a:xfrm>
            <a:off x="428625" y="1857375"/>
            <a:ext cx="8429625" cy="2643187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14605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On the previous examples, I have done no error checking to verify that the database operations were successful (which should normally be performed).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None/>
            </a:pPr>
            <a:r>
              <a:t/>
            </a:r>
            <a:endParaRPr b="0" i="0" sz="23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-146050" lvl="0" marL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I have also done nothing in regards to database security issues and so forth.  (I will say more about this later.)  </a:t>
            </a:r>
            <a:endParaRPr/>
          </a:p>
        </p:txBody>
      </p:sp>
      <p:sp>
        <p:nvSpPr>
          <p:cNvPr id="310" name="Google Shape;310;p41"/>
          <p:cNvSpPr txBox="1"/>
          <p:nvPr>
            <p:ph type="ctrTitle"/>
          </p:nvPr>
        </p:nvSpPr>
        <p:spPr>
          <a:xfrm>
            <a:off x="652462" y="785812"/>
            <a:ext cx="7839075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Verifying input/output and database security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2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Can Do Even More with PHP</a:t>
            </a:r>
            <a:endParaRPr/>
          </a:p>
        </p:txBody>
      </p:sp>
      <p:sp>
        <p:nvSpPr>
          <p:cNvPr id="317" name="Google Shape;317;p42"/>
          <p:cNvSpPr txBox="1"/>
          <p:nvPr>
            <p:ph idx="1" type="body"/>
          </p:nvPr>
        </p:nvSpPr>
        <p:spPr>
          <a:xfrm>
            <a:off x="0" y="1143000"/>
            <a:ext cx="91440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Can create tables in PHP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Can delete rows and columns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Can make updates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Can make queries to several tables</a:t>
            </a:r>
            <a:endParaRPr/>
          </a:p>
          <a:p>
            <a:pPr indent="-323850" lvl="0" marL="323850" marR="0" rtl="0" algn="l">
              <a:lnSpc>
                <a:spcPct val="100000"/>
              </a:lnSpc>
              <a:spcBef>
                <a:spcPts val="46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 Narrow"/>
              <a:buChar char="•"/>
            </a:pPr>
            <a:r>
              <a:rPr b="0" i="0" lang="en-US" sz="23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Can get connected to several databases</a:t>
            </a:r>
            <a:endParaRPr/>
          </a:p>
        </p:txBody>
      </p:sp>
      <p:sp>
        <p:nvSpPr>
          <p:cNvPr id="318" name="Google Shape;318;p42"/>
          <p:cNvSpPr txBox="1"/>
          <p:nvPr/>
        </p:nvSpPr>
        <p:spPr>
          <a:xfrm>
            <a:off x="1763712" y="3933825"/>
            <a:ext cx="4535487" cy="3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-323850" lvl="0" marL="3238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 Narrow"/>
              <a:buNone/>
            </a:pPr>
            <a:r>
              <a:rPr b="0" i="0" lang="en-US" sz="20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* Find more information on PHP/mySQL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3"/>
          <p:cNvSpPr txBox="1"/>
          <p:nvPr>
            <p:ph type="title"/>
          </p:nvPr>
        </p:nvSpPr>
        <p:spPr>
          <a:xfrm>
            <a:off x="0" y="0"/>
            <a:ext cx="9144000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3525" lIns="87050" spcFirstLastPara="1" rIns="87050" wrap="square" tIns="435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33"/>
              </a:buClr>
              <a:buSzPts val="3400"/>
              <a:buFont typeface="Arial Narrow"/>
              <a:buNone/>
            </a:pPr>
            <a:r>
              <a:rPr b="0" i="0" lang="en-US" sz="3400" u="none">
                <a:solidFill>
                  <a:srgbClr val="FF0033"/>
                </a:solidFill>
                <a:latin typeface="Arial Narrow"/>
                <a:ea typeface="Arial Narrow"/>
                <a:cs typeface="Arial Narrow"/>
                <a:sym typeface="Arial Narrow"/>
              </a:rPr>
              <a:t>Learning Outcomes</a:t>
            </a:r>
            <a:endParaRPr/>
          </a:p>
        </p:txBody>
      </p:sp>
      <p:sp>
        <p:nvSpPr>
          <p:cNvPr id="325" name="Google Shape;325;p43"/>
          <p:cNvSpPr txBox="1"/>
          <p:nvPr/>
        </p:nvSpPr>
        <p:spPr>
          <a:xfrm>
            <a:off x="323850" y="1196975"/>
            <a:ext cx="8280400" cy="287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3525" lIns="87050" spcFirstLastPara="1" rIns="87050" wrap="square" tIns="43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None/>
            </a:pPr>
            <a:r>
              <a:rPr b="1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In these last lectures you have learned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4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What is SQL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4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access mySQL database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4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create a basic mySQL database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4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use some basic queries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0" i="0" lang="en-US" sz="2400" u="none">
                <a:solidFill>
                  <a:schemeClr val="dk2"/>
                </a:solidFill>
                <a:latin typeface="Arial Narrow"/>
                <a:ea typeface="Arial Narrow"/>
                <a:cs typeface="Arial Narrow"/>
                <a:sym typeface="Arial Narrow"/>
              </a:rPr>
              <a:t>How to use PHP and mySQL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chemeClr val="dk2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Blank Presentation">
  <a:themeElements>
    <a:clrScheme name="">
      <a:dk1>
        <a:srgbClr val="000000"/>
      </a:dk1>
      <a:lt1>
        <a:srgbClr val="FFFFFF"/>
      </a:lt1>
      <a:dk2>
        <a:srgbClr val="FF0033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6699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Blank Presentation">
  <a:themeElements>
    <a:clrScheme name="">
      <a:dk1>
        <a:srgbClr val="000000"/>
      </a:dk1>
      <a:lt1>
        <a:srgbClr val="FFFFFF"/>
      </a:lt1>
      <a:dk2>
        <a:srgbClr val="FF0033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6699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