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1"/>
  </p:notesMasterIdLst>
  <p:handoutMasterIdLst>
    <p:handoutMasterId r:id="rId12"/>
  </p:handoutMasterIdLst>
  <p:sldIdLst>
    <p:sldId id="257" r:id="rId5"/>
    <p:sldId id="389" r:id="rId6"/>
    <p:sldId id="393" r:id="rId7"/>
    <p:sldId id="392" r:id="rId8"/>
    <p:sldId id="317" r:id="rId9"/>
    <p:sldId id="279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3725" autoAdjust="0"/>
  </p:normalViewPr>
  <p:slideViewPr>
    <p:cSldViewPr snapToGrid="0">
      <p:cViewPr>
        <p:scale>
          <a:sx n="92" d="100"/>
          <a:sy n="92" d="100"/>
        </p:scale>
        <p:origin x="164" y="9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27/10/2024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27/10/2024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27/10/2024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27/10/2024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rmAutofit/>
          </a:bodyPr>
          <a:lstStyle/>
          <a:p>
            <a:pPr rtl="0"/>
            <a:r>
              <a:rPr lang="en-GB" dirty="0"/>
              <a:t>Immersive</a:t>
            </a:r>
            <a:br>
              <a:rPr lang="en-GB" dirty="0"/>
            </a:br>
            <a:r>
              <a:rPr lang="en-GB" dirty="0"/>
              <a:t>Experiences</a:t>
            </a: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7452360" cy="685800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997036"/>
            <a:ext cx="3565524" cy="2036619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/>
              <a:t>Heritage &amp; Leisure</a:t>
            </a:r>
          </a:p>
          <a:p>
            <a:pPr rtl="0"/>
            <a:r>
              <a:rPr lang="en-GB" sz="2800" dirty="0"/>
              <a:t>Attraction Management</a:t>
            </a:r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5314843" cy="879897"/>
          </a:xfrm>
        </p:spPr>
        <p:txBody>
          <a:bodyPr rtlCol="0"/>
          <a:lstStyle/>
          <a:p>
            <a:pPr rtl="0"/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674776"/>
            <a:ext cx="3565525" cy="4746344"/>
          </a:xfrm>
        </p:spPr>
        <p:txBody>
          <a:bodyPr rtlCol="0"/>
          <a:lstStyle/>
          <a:p>
            <a:pPr rtl="0"/>
            <a:r>
              <a:rPr lang="en-GB" sz="2800" b="1" dirty="0"/>
              <a:t>Immersive Strategies</a:t>
            </a:r>
          </a:p>
          <a:p>
            <a:pPr rtl="0"/>
            <a:r>
              <a:rPr lang="en-GB" sz="2800" b="1" dirty="0"/>
              <a:t>Education </a:t>
            </a:r>
          </a:p>
          <a:p>
            <a:pPr rtl="0"/>
            <a:r>
              <a:rPr lang="en-GB" sz="2800" b="1" dirty="0"/>
              <a:t>Entertainment</a:t>
            </a:r>
          </a:p>
          <a:p>
            <a:pPr rtl="0"/>
            <a:r>
              <a:rPr lang="en-GB" sz="2800" b="1" dirty="0"/>
              <a:t>Heritage</a:t>
            </a:r>
          </a:p>
          <a:p>
            <a:pPr rtl="0"/>
            <a:r>
              <a:rPr lang="en-GB" sz="2800" b="1" dirty="0"/>
              <a:t>Rides &amp; Attractions</a:t>
            </a:r>
          </a:p>
          <a:p>
            <a:pPr rtl="0"/>
            <a:r>
              <a:rPr lang="en-GB" sz="2800" b="1" dirty="0"/>
              <a:t>Digital Innovation</a:t>
            </a:r>
          </a:p>
          <a:p>
            <a:pPr rtl="0"/>
            <a:endParaRPr lang="en-GB" dirty="0"/>
          </a:p>
        </p:txBody>
      </p:sp>
      <p:pic>
        <p:nvPicPr>
          <p:cNvPr id="8" name="Picture Placeholder 7" descr="Digital Data">
            <a:extLst>
              <a:ext uri="{FF2B5EF4-FFF2-40B4-BE49-F238E27FC236}">
                <a16:creationId xmlns:a16="http://schemas.microsoft.com/office/drawing/2014/main" id="{06D2324F-3B7B-45EF-9584-C8EADD2C8C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08928" y="1596771"/>
            <a:ext cx="3448558" cy="3448558"/>
          </a:xfrm>
        </p:spPr>
      </p:pic>
      <p:pic>
        <p:nvPicPr>
          <p:cNvPr id="10" name="Picture Placeholder 9" descr="Data Points ">
            <a:extLst>
              <a:ext uri="{FF2B5EF4-FFF2-40B4-BE49-F238E27FC236}">
                <a16:creationId xmlns:a16="http://schemas.microsoft.com/office/drawing/2014/main" id="{71F862F9-0E8A-4DB9-8083-1C3AA6E5D77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18575" y="596392"/>
            <a:ext cx="2263776" cy="2263776"/>
          </a:xfrm>
        </p:spPr>
      </p:pic>
      <p:pic>
        <p:nvPicPr>
          <p:cNvPr id="12" name="Picture Placeholder 11" descr="Data Background">
            <a:extLst>
              <a:ext uri="{FF2B5EF4-FFF2-40B4-BE49-F238E27FC236}">
                <a16:creationId xmlns:a16="http://schemas.microsoft.com/office/drawing/2014/main" id="{A63F39B9-0715-40B5-8ECB-9B983F99C69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91612" y="3324733"/>
            <a:ext cx="2936876" cy="2936876"/>
          </a:xfrm>
        </p:spPr>
      </p:pic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15FE2C5-E66A-4405-B19E-2C5C546C98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01DF4D0-78BC-4C8C-9570-26F0B2254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78B0E0F-39A4-CF0F-21D7-A2F9EF9DB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8427" y="196901"/>
            <a:ext cx="9412711" cy="1399272"/>
          </a:xfrm>
        </p:spPr>
        <p:txBody>
          <a:bodyPr wrap="square" anchor="t">
            <a:normAutofit/>
          </a:bodyPr>
          <a:lstStyle/>
          <a:p>
            <a:r>
              <a:rPr lang="en-GB" sz="4800" b="1" dirty="0"/>
              <a:t>Attraction Strategies</a:t>
            </a:r>
          </a:p>
        </p:txBody>
      </p:sp>
      <p:pic>
        <p:nvPicPr>
          <p:cNvPr id="1026" name="Picture 2" descr="r/computergraphics - I Created the Walt Disney Castle after 5 YEARS">
            <a:extLst>
              <a:ext uri="{FF2B5EF4-FFF2-40B4-BE49-F238E27FC236}">
                <a16:creationId xmlns:a16="http://schemas.microsoft.com/office/drawing/2014/main" id="{B5C0082E-A2D8-03EE-95B5-3DED4906B6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36" r="-2" b="17334"/>
          <a:stretch/>
        </p:blipFill>
        <p:spPr bwMode="auto">
          <a:xfrm>
            <a:off x="6251787" y="1750060"/>
            <a:ext cx="5389350" cy="434276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C0558486-17AB-24A7-D6E7-4707F5B109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0293" y="1320800"/>
            <a:ext cx="6021494" cy="5186412"/>
          </a:xfrm>
        </p:spPr>
        <p:txBody>
          <a:bodyPr wrap="square"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2400" b="1" dirty="0"/>
              <a:t>Visitor Economy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Sense of Place / Authenticity / Place Building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Investment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Visitor Strategies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Events Strategies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International Visitors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Community Impacts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Return on Investment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Key Performance Indicators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C7DA35-8F33-FC11-B56F-38EB26E2B1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Tuesday, February 2,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11DA65-E1B2-EBF2-F846-9DDF91225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BAF2A7-8320-D9E1-D755-68DCCD819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88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A32DE-A2B2-458F-4C52-3942C1894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F8A1DD-AE43-CCB7-AABB-35C9D8543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E6457-1082-2B0E-1D17-3AD09723E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4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98C924B-8859-F3E9-DBB9-6B0C72F272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144" y="1"/>
            <a:ext cx="11693237" cy="1280159"/>
          </a:xfrm>
        </p:spPr>
        <p:txBody>
          <a:bodyPr/>
          <a:lstStyle/>
          <a:p>
            <a:r>
              <a:rPr lang="en-GB" b="1" dirty="0"/>
              <a:t>Attraction Developments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6FA0AD3-FCAD-D58A-4BB9-D919606863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" y="1280160"/>
            <a:ext cx="5134610" cy="5438987"/>
          </a:xfrm>
        </p:spPr>
        <p:txBody>
          <a:bodyPr/>
          <a:lstStyle/>
          <a:p>
            <a:r>
              <a:rPr lang="en-GB" b="1" dirty="0"/>
              <a:t>Flagship &amp; Iconic Attractions</a:t>
            </a:r>
          </a:p>
          <a:p>
            <a:r>
              <a:rPr lang="en-GB" b="1" dirty="0"/>
              <a:t>International Visitors</a:t>
            </a:r>
          </a:p>
          <a:p>
            <a:r>
              <a:rPr lang="en-GB" b="1" dirty="0"/>
              <a:t>Community Use</a:t>
            </a:r>
          </a:p>
          <a:p>
            <a:r>
              <a:rPr lang="en-GB" b="1" dirty="0"/>
              <a:t>Seasonality </a:t>
            </a:r>
          </a:p>
          <a:p>
            <a:r>
              <a:rPr lang="en-GB" b="1" dirty="0"/>
              <a:t>Wet Weather</a:t>
            </a:r>
          </a:p>
          <a:p>
            <a:r>
              <a:rPr lang="en-GB" b="1" dirty="0"/>
              <a:t>Heritage</a:t>
            </a:r>
          </a:p>
          <a:p>
            <a:r>
              <a:rPr lang="en-GB" b="1" dirty="0"/>
              <a:t>Visitor Centres</a:t>
            </a:r>
          </a:p>
          <a:p>
            <a:r>
              <a:rPr lang="en-GB" b="1" dirty="0"/>
              <a:t>Screen Tourism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Disney Castle - Canvas OR Print Wall Art">
            <a:extLst>
              <a:ext uri="{FF2B5EF4-FFF2-40B4-BE49-F238E27FC236}">
                <a16:creationId xmlns:a16="http://schemas.microsoft.com/office/drawing/2014/main" id="{74A885C6-965D-F470-A271-112D131EFB08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0" b="7770"/>
          <a:stretch>
            <a:fillRect/>
          </a:stretch>
        </p:blipFill>
        <p:spPr bwMode="auto">
          <a:xfrm>
            <a:off x="5642187" y="1573180"/>
            <a:ext cx="5892800" cy="433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432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8" name="Picture Placeholder 7" descr="Data Points Digital background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088" y="-218526"/>
            <a:ext cx="9870330" cy="2918109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4800" b="1" dirty="0">
                <a:solidFill>
                  <a:schemeClr val="accent3">
                    <a:lumMod val="75000"/>
                  </a:schemeClr>
                </a:solidFill>
              </a:rPr>
              <a:t>Interpretation</a:t>
            </a:r>
            <a:br>
              <a:rPr lang="en-GB" dirty="0"/>
            </a:br>
            <a:br>
              <a:rPr lang="en-GB" dirty="0"/>
            </a:br>
            <a:endParaRPr lang="en-GB" sz="6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4BDCF583-1D5D-4235-97C2-39272B80A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378" y="796205"/>
            <a:ext cx="6458877" cy="5584660"/>
          </a:xfrm>
        </p:spPr>
        <p:txBody>
          <a:bodyPr vert="horz" wrap="square" lIns="0" tIns="0" rIns="0" bIns="0" rtlCol="0">
            <a:noAutofit/>
          </a:bodyPr>
          <a:lstStyle/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Immersive Experiences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AR / VR / 3D / 360 Technology 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AI / EI 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Animation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Fly Throughs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Story Telling &amp; Tour Guiding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Theming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Senses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kern="1200" dirty="0">
                <a:latin typeface="+mn-lt"/>
                <a:ea typeface="+mn-ea"/>
                <a:cs typeface="+mn-cs"/>
              </a:rPr>
              <a:t>Parades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10D835-B454-4270-BB35-86A187307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F653B-90B5-4F47-A33F-93DCB2EF6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C15EE852-24F1-4643-8082-AB45CFF2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The way to get started is to quit talking and begin doing.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139825C-53C7-44F4-A064-9795CECD081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/>
          <a:lstStyle/>
          <a:p>
            <a:pPr rtl="0"/>
            <a:r>
              <a:rPr lang="en-GB"/>
              <a:t>Walt Disney</a:t>
            </a:r>
          </a:p>
          <a:p>
            <a:pPr rtl="0"/>
            <a:endParaRPr lang="en-GB" dirty="0"/>
          </a:p>
        </p:txBody>
      </p:sp>
      <p:pic>
        <p:nvPicPr>
          <p:cNvPr id="18" name="Picture Placeholder 17" descr="A person drawing on a white board">
            <a:extLst>
              <a:ext uri="{FF2B5EF4-FFF2-40B4-BE49-F238E27FC236}">
                <a16:creationId xmlns:a16="http://schemas.microsoft.com/office/drawing/2014/main" id="{301557C2-9072-409B-88EC-E8577CEFCA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35809" y="656633"/>
            <a:ext cx="5132388" cy="5132388"/>
          </a:xfrm>
        </p:spPr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C77C6228-C5A8-44DC-ABD7-A22A4475D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C563B34-DD53-4FB1-B8C2-8914E01C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{942D66AF-6B86-494E-AD3E-0F9A5859DAA8}tf33713516_win32</Template>
  <TotalTime>0</TotalTime>
  <Words>161</Words>
  <Application>Microsoft Office PowerPoint</Application>
  <PresentationFormat>Widescreen</PresentationFormat>
  <Paragraphs>62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Gill Sans MT</vt:lpstr>
      <vt:lpstr>Walbaum Display</vt:lpstr>
      <vt:lpstr>3DFloatVTI</vt:lpstr>
      <vt:lpstr>Immersive Experiences</vt:lpstr>
      <vt:lpstr>Today’s Session</vt:lpstr>
      <vt:lpstr>Attraction Strategies</vt:lpstr>
      <vt:lpstr>Attraction Developments</vt:lpstr>
      <vt:lpstr>Interpretation  </vt:lpstr>
      <vt:lpstr>The way to get started is to quit talking and begin doing.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2</cp:revision>
  <dcterms:created xsi:type="dcterms:W3CDTF">2024-10-27T17:44:26Z</dcterms:created>
  <dcterms:modified xsi:type="dcterms:W3CDTF">2024-10-27T18:22:22Z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