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8" r:id="rId3"/>
    <p:sldId id="257" r:id="rId4"/>
    <p:sldId id="259" r:id="rId5"/>
    <p:sldId id="260" r:id="rId6"/>
    <p:sldId id="261" r:id="rId7"/>
    <p:sldId id="262" r:id="rId8"/>
    <p:sldId id="266" r:id="rId9"/>
    <p:sldId id="263" r:id="rId10"/>
    <p:sldId id="264" r:id="rId11"/>
    <p:sldId id="265"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68C56C-0698-48A0-96B9-72724E2B52E5}" type="datetimeFigureOut">
              <a:rPr lang="en-GB" smtClean="0"/>
              <a:t>21/06/2016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4A2B6D-DD02-4E97-92CA-3B058B803704}" type="slidenum">
              <a:rPr lang="en-GB" smtClean="0"/>
              <a:t>‹#›</a:t>
            </a:fld>
            <a:endParaRPr lang="en-GB"/>
          </a:p>
        </p:txBody>
      </p:sp>
    </p:spTree>
    <p:extLst>
      <p:ext uri="{BB962C8B-B14F-4D97-AF65-F5344CB8AC3E}">
        <p14:creationId xmlns:p14="http://schemas.microsoft.com/office/powerpoint/2010/main" val="457598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4A2B6D-DD02-4E97-92CA-3B058B803704}" type="slidenum">
              <a:rPr lang="en-GB" smtClean="0"/>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3EA848-B23E-4695-8A43-21495608E339}" type="datetimeFigureOut">
              <a:rPr lang="en-GB" smtClean="0"/>
              <a:t>21/06/2016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2630195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3EA848-B23E-4695-8A43-21495608E339}" type="datetimeFigureOut">
              <a:rPr lang="en-GB" smtClean="0"/>
              <a:t>21/06/2016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730697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3EA848-B23E-4695-8A43-21495608E339}" type="datetimeFigureOut">
              <a:rPr lang="en-GB" smtClean="0"/>
              <a:t>21/06/2016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1754860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3EA848-B23E-4695-8A43-21495608E339}" type="datetimeFigureOut">
              <a:rPr lang="en-GB" smtClean="0"/>
              <a:t>21/06/2016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1812647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3EA848-B23E-4695-8A43-21495608E339}" type="datetimeFigureOut">
              <a:rPr lang="en-GB" smtClean="0"/>
              <a:t>21/06/2016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756676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3EA848-B23E-4695-8A43-21495608E339}" type="datetimeFigureOut">
              <a:rPr lang="en-GB" smtClean="0"/>
              <a:t>21/06/2016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17815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3EA848-B23E-4695-8A43-21495608E339}" type="datetimeFigureOut">
              <a:rPr lang="en-GB" smtClean="0"/>
              <a:t>21/06/2016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1860365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3EA848-B23E-4695-8A43-21495608E339}" type="datetimeFigureOut">
              <a:rPr lang="en-GB" smtClean="0"/>
              <a:t>21/06/2016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3750760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3EA848-B23E-4695-8A43-21495608E339}" type="datetimeFigureOut">
              <a:rPr lang="en-GB" smtClean="0"/>
              <a:t>21/06/2016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3953021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3EA848-B23E-4695-8A43-21495608E339}" type="datetimeFigureOut">
              <a:rPr lang="en-GB" smtClean="0"/>
              <a:t>21/06/2016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30764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3EA848-B23E-4695-8A43-21495608E339}" type="datetimeFigureOut">
              <a:rPr lang="en-GB" smtClean="0"/>
              <a:t>21/06/2016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8BBA4-A320-41D9-AFA2-B46594A90B54}" type="slidenum">
              <a:rPr lang="en-GB" smtClean="0"/>
              <a:t>‹#›</a:t>
            </a:fld>
            <a:endParaRPr lang="en-GB"/>
          </a:p>
        </p:txBody>
      </p:sp>
    </p:spTree>
    <p:extLst>
      <p:ext uri="{BB962C8B-B14F-4D97-AF65-F5344CB8AC3E}">
        <p14:creationId xmlns:p14="http://schemas.microsoft.com/office/powerpoint/2010/main" val="2851843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3EA848-B23E-4695-8A43-21495608E339}" type="datetimeFigureOut">
              <a:rPr lang="en-GB" smtClean="0"/>
              <a:t>21/06/2016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D8BBA4-A320-41D9-AFA2-B46594A90B54}" type="slidenum">
              <a:rPr lang="en-GB" smtClean="0"/>
              <a:t>‹#›</a:t>
            </a:fld>
            <a:endParaRPr lang="en-GB"/>
          </a:p>
        </p:txBody>
      </p:sp>
    </p:spTree>
    <p:extLst>
      <p:ext uri="{BB962C8B-B14F-4D97-AF65-F5344CB8AC3E}">
        <p14:creationId xmlns:p14="http://schemas.microsoft.com/office/powerpoint/2010/main" val="396707504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MhJfEhIKcm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a:t>The </a:t>
            </a:r>
            <a:r>
              <a:rPr lang="en-GB" dirty="0" err="1"/>
              <a:t>Agoge</a:t>
            </a:r>
            <a:endParaRPr lang="en-GB" dirty="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a:t>
            </a:r>
            <a:r>
              <a:rPr lang="en-GB" dirty="0" err="1" smtClean="0"/>
              <a:t>agoge</a:t>
            </a:r>
            <a:r>
              <a:rPr lang="en-GB" dirty="0" smtClean="0"/>
              <a:t>?</a:t>
            </a:r>
            <a:endParaRPr lang="en-GB" dirty="0"/>
          </a:p>
        </p:txBody>
      </p:sp>
      <p:sp>
        <p:nvSpPr>
          <p:cNvPr id="3" name="Content Placeholder 2"/>
          <p:cNvSpPr>
            <a:spLocks noGrp="1"/>
          </p:cNvSpPr>
          <p:nvPr>
            <p:ph idx="1"/>
          </p:nvPr>
        </p:nvSpPr>
        <p:spPr/>
        <p:txBody>
          <a:bodyPr/>
          <a:lstStyle/>
          <a:p>
            <a:r>
              <a:rPr lang="en-GB" dirty="0" err="1" smtClean="0"/>
              <a:t>Agoge</a:t>
            </a:r>
            <a:r>
              <a:rPr lang="en-GB" dirty="0" smtClean="0"/>
              <a:t> means EDUCATION in Greek </a:t>
            </a:r>
          </a:p>
          <a:p>
            <a:r>
              <a:rPr lang="en-GB" dirty="0" smtClean="0"/>
              <a:t>The Spartan system was the most comprehensive, and thus it has survived as THE </a:t>
            </a:r>
            <a:r>
              <a:rPr lang="en-GB" dirty="0" err="1" smtClean="0"/>
              <a:t>agoge</a:t>
            </a:r>
            <a:r>
              <a:rPr lang="en-GB" dirty="0" smtClean="0"/>
              <a:t>.</a:t>
            </a:r>
          </a:p>
          <a:p>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7-17 or 7-30?</a:t>
            </a:r>
            <a:endParaRPr lang="en-GB" dirty="0"/>
          </a:p>
        </p:txBody>
      </p:sp>
      <p:sp>
        <p:nvSpPr>
          <p:cNvPr id="6" name="Text Placeholder 5"/>
          <p:cNvSpPr>
            <a:spLocks noGrp="1"/>
          </p:cNvSpPr>
          <p:nvPr>
            <p:ph type="body" idx="1"/>
          </p:nvPr>
        </p:nvSpPr>
        <p:spPr/>
        <p:txBody>
          <a:bodyPr/>
          <a:lstStyle/>
          <a:p>
            <a:r>
              <a:rPr lang="en-GB" dirty="0" err="1" smtClean="0"/>
              <a:t>Hodkinson</a:t>
            </a:r>
            <a:endParaRPr lang="en-GB" dirty="0"/>
          </a:p>
        </p:txBody>
      </p:sp>
      <p:sp>
        <p:nvSpPr>
          <p:cNvPr id="7" name="Content Placeholder 6"/>
          <p:cNvSpPr>
            <a:spLocks noGrp="1"/>
          </p:cNvSpPr>
          <p:nvPr>
            <p:ph sz="half" idx="2"/>
          </p:nvPr>
        </p:nvSpPr>
        <p:spPr/>
        <p:txBody>
          <a:bodyPr/>
          <a:lstStyle/>
          <a:p>
            <a:r>
              <a:rPr lang="en-GB" i="1" dirty="0" err="1" smtClean="0"/>
              <a:t>Paides</a:t>
            </a:r>
            <a:r>
              <a:rPr lang="en-GB" i="1" dirty="0" smtClean="0"/>
              <a:t>: </a:t>
            </a:r>
            <a:r>
              <a:rPr lang="en-GB" dirty="0" smtClean="0"/>
              <a:t>7-17</a:t>
            </a:r>
          </a:p>
          <a:p>
            <a:r>
              <a:rPr lang="en-GB" i="1" dirty="0" err="1" smtClean="0"/>
              <a:t>Paidiskoi</a:t>
            </a:r>
            <a:r>
              <a:rPr lang="en-GB" i="1" dirty="0" smtClean="0"/>
              <a:t>: </a:t>
            </a:r>
            <a:r>
              <a:rPr lang="en-GB" dirty="0" smtClean="0"/>
              <a:t>18-19</a:t>
            </a:r>
          </a:p>
          <a:p>
            <a:r>
              <a:rPr lang="en-GB" i="1" dirty="0" err="1" smtClean="0"/>
              <a:t>Hēbōntes</a:t>
            </a:r>
            <a:r>
              <a:rPr lang="en-GB" dirty="0" smtClean="0"/>
              <a:t>: 20–29</a:t>
            </a:r>
          </a:p>
          <a:p>
            <a:endParaRPr lang="en-GB" dirty="0" smtClean="0"/>
          </a:p>
          <a:p>
            <a:r>
              <a:rPr lang="en-GB" dirty="0" smtClean="0"/>
              <a:t>Primarily based on Xenophon</a:t>
            </a:r>
            <a:endParaRPr lang="en-GB" dirty="0"/>
          </a:p>
        </p:txBody>
      </p:sp>
      <p:sp>
        <p:nvSpPr>
          <p:cNvPr id="8" name="Text Placeholder 7"/>
          <p:cNvSpPr>
            <a:spLocks noGrp="1"/>
          </p:cNvSpPr>
          <p:nvPr>
            <p:ph type="body" sz="quarter" idx="3"/>
          </p:nvPr>
        </p:nvSpPr>
        <p:spPr/>
        <p:txBody>
          <a:bodyPr/>
          <a:lstStyle/>
          <a:p>
            <a:r>
              <a:rPr lang="en-GB" dirty="0" smtClean="0"/>
              <a:t>Cartledge</a:t>
            </a:r>
            <a:endParaRPr lang="en-GB" dirty="0"/>
          </a:p>
        </p:txBody>
      </p:sp>
      <p:sp>
        <p:nvSpPr>
          <p:cNvPr id="9" name="Content Placeholder 8"/>
          <p:cNvSpPr>
            <a:spLocks noGrp="1"/>
          </p:cNvSpPr>
          <p:nvPr>
            <p:ph sz="quarter" idx="4"/>
          </p:nvPr>
        </p:nvSpPr>
        <p:spPr/>
        <p:txBody>
          <a:bodyPr/>
          <a:lstStyle/>
          <a:p>
            <a:r>
              <a:rPr lang="en-GB" i="1" dirty="0" err="1" smtClean="0"/>
              <a:t>Paides</a:t>
            </a:r>
            <a:r>
              <a:rPr lang="en-GB" dirty="0" smtClean="0"/>
              <a:t> only in two stages:</a:t>
            </a:r>
          </a:p>
          <a:p>
            <a:pPr lvl="1"/>
            <a:r>
              <a:rPr lang="en-GB" dirty="0" smtClean="0"/>
              <a:t>7-12</a:t>
            </a:r>
          </a:p>
          <a:p>
            <a:pPr lvl="1"/>
            <a:r>
              <a:rPr lang="en-GB" dirty="0" smtClean="0"/>
              <a:t>12-17</a:t>
            </a:r>
          </a:p>
          <a:p>
            <a:r>
              <a:rPr lang="en-GB" dirty="0" smtClean="0"/>
              <a:t>But full citizenship only after age 30.</a:t>
            </a:r>
          </a:p>
          <a:p>
            <a:endParaRPr lang="en-GB" dirty="0" smtClean="0"/>
          </a:p>
          <a:p>
            <a:r>
              <a:rPr lang="en-GB" dirty="0" smtClean="0"/>
              <a:t>Primarily based on Plutarch</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The harsh Spartan upbringing</a:t>
            </a:r>
            <a:endParaRPr lang="en-GB" dirty="0"/>
          </a:p>
        </p:txBody>
      </p:sp>
      <p:sp>
        <p:nvSpPr>
          <p:cNvPr id="8" name="Content Placeholder 7"/>
          <p:cNvSpPr>
            <a:spLocks noGrp="1"/>
          </p:cNvSpPr>
          <p:nvPr>
            <p:ph idx="1"/>
          </p:nvPr>
        </p:nvSpPr>
        <p:spPr>
          <a:xfrm>
            <a:off x="467544" y="1268760"/>
            <a:ext cx="8229600" cy="4525963"/>
          </a:xfrm>
        </p:spPr>
        <p:txBody>
          <a:bodyPr>
            <a:noAutofit/>
          </a:bodyPr>
          <a:lstStyle/>
          <a:p>
            <a:r>
              <a:rPr lang="en-GB" sz="2400" dirty="0" smtClean="0"/>
              <a:t>Of reading and writing, they learned only enough to serve their turn; </a:t>
            </a:r>
            <a:r>
              <a:rPr lang="en-GB" sz="2400" b="1" u="sng" dirty="0" smtClean="0"/>
              <a:t>all the rest of their training was calculated to make them obey commands well, endure hardships, and conquer in battle. </a:t>
            </a:r>
            <a:r>
              <a:rPr lang="en-GB" sz="2400" dirty="0" smtClean="0"/>
              <a:t>Therefore, as they grew in age, their bodily exercise was increased; their heads were close-clipped, and they were accustomed to going bare-foot, and to playing for the most part without clothes. When they were twelve years old, they no longer had tunics to wear, received one cloak a year, had hard, dry flesh, and knew little of baths and ointments; only on certain days of the year, and few at that, did they indulge in such amenities. [7] </a:t>
            </a:r>
            <a:r>
              <a:rPr lang="en-GB" sz="2400" b="1" u="sng" dirty="0" smtClean="0"/>
              <a:t>They slept together, in troops and companies,</a:t>
            </a:r>
            <a:r>
              <a:rPr lang="en-GB" sz="2400" dirty="0" smtClean="0"/>
              <a:t> on pallet-beds which they collected for themselves, breaking off with their hands—no knives allowed—the tops of the rushes which grew along the river </a:t>
            </a:r>
            <a:r>
              <a:rPr lang="en-GB" sz="2400" dirty="0" err="1" smtClean="0"/>
              <a:t>Eurotas</a:t>
            </a:r>
            <a:r>
              <a:rPr lang="en-GB" sz="2400" dirty="0" smtClean="0"/>
              <a:t>. </a:t>
            </a:r>
            <a:r>
              <a:rPr lang="en-GB" sz="2400" dirty="0" err="1" smtClean="0"/>
              <a:t>Plut</a:t>
            </a:r>
            <a:r>
              <a:rPr lang="en-GB" sz="2400" dirty="0" smtClean="0"/>
              <a:t>. </a:t>
            </a:r>
            <a:r>
              <a:rPr lang="en-GB" sz="2400" i="1" dirty="0" err="1" smtClean="0"/>
              <a:t>Lyc</a:t>
            </a:r>
            <a:r>
              <a:rPr lang="en-GB" sz="2400" i="1" dirty="0" smtClean="0"/>
              <a:t>. </a:t>
            </a:r>
            <a:r>
              <a:rPr lang="en-GB" sz="2400" dirty="0" smtClean="0"/>
              <a:t>16.6</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modest Spartan upbringing</a:t>
            </a:r>
            <a:endParaRPr lang="en-GB" dirty="0"/>
          </a:p>
        </p:txBody>
      </p:sp>
      <p:sp>
        <p:nvSpPr>
          <p:cNvPr id="3" name="Content Placeholder 2"/>
          <p:cNvSpPr>
            <a:spLocks noGrp="1"/>
          </p:cNvSpPr>
          <p:nvPr>
            <p:ph idx="1"/>
          </p:nvPr>
        </p:nvSpPr>
        <p:spPr>
          <a:xfrm>
            <a:off x="457200" y="980728"/>
            <a:ext cx="8229600" cy="5688632"/>
          </a:xfrm>
        </p:spPr>
        <p:txBody>
          <a:bodyPr>
            <a:normAutofit fontScale="77500" lnSpcReduction="20000"/>
          </a:bodyPr>
          <a:lstStyle/>
          <a:p>
            <a:r>
              <a:rPr lang="en-GB" dirty="0" smtClean="0"/>
              <a:t>In the other Greek states parents who profess to give their sons the best education place their boys under the care and control of a </a:t>
            </a:r>
            <a:r>
              <a:rPr lang="en-GB" b="1" u="sng" dirty="0" smtClean="0"/>
              <a:t>moral tutor</a:t>
            </a:r>
            <a:r>
              <a:rPr lang="en-GB" dirty="0" smtClean="0"/>
              <a:t> as soon as they can </a:t>
            </a:r>
            <a:r>
              <a:rPr lang="en-GB" dirty="0" smtClean="0"/>
              <a:t>understand </a:t>
            </a:r>
            <a:r>
              <a:rPr lang="en-GB" dirty="0" smtClean="0"/>
              <a:t>what is said to them, and </a:t>
            </a:r>
            <a:r>
              <a:rPr lang="en-GB" b="1" u="sng" dirty="0" smtClean="0"/>
              <a:t>send them to a school </a:t>
            </a:r>
            <a:r>
              <a:rPr lang="en-GB" dirty="0" smtClean="0"/>
              <a:t>to learn letters, music and the exercises of the wrestling-ground. Moreover, </a:t>
            </a:r>
            <a:r>
              <a:rPr lang="en-GB" b="1" u="sng" dirty="0" smtClean="0"/>
              <a:t>they soften the children's feet </a:t>
            </a:r>
            <a:r>
              <a:rPr lang="en-GB" dirty="0" smtClean="0"/>
              <a:t>by giving them sandals, and </a:t>
            </a:r>
            <a:r>
              <a:rPr lang="en-GB" b="1" u="sng" dirty="0" smtClean="0"/>
              <a:t>pamper their bodies </a:t>
            </a:r>
            <a:r>
              <a:rPr lang="en-GB" dirty="0" smtClean="0"/>
              <a:t>with changes of clothing; and it is customary to allow them as much food as they can eat. [2] Lycurgus, on the contrary, instead of leaving each father </a:t>
            </a:r>
            <a:r>
              <a:rPr lang="en-GB" b="1" u="sng" dirty="0" smtClean="0"/>
              <a:t>to appoint a slave to act as tutor</a:t>
            </a:r>
            <a:r>
              <a:rPr lang="en-GB" dirty="0" smtClean="0"/>
              <a:t>, gave the duty of controlling the boys to a member of the class from which the highest offices are filled, in fact to the “Warden” as he is called. He gave this person authority to gather the boys together, to take charge of them and to punish them severely in case of misconduct. He also assigned to him a staff of youths provided with whips to chastise them when necessary; and the result is that modesty and obedience are inseparable companions at Sparta. </a:t>
            </a:r>
            <a:r>
              <a:rPr lang="en-GB" dirty="0" err="1" smtClean="0"/>
              <a:t>Xen</a:t>
            </a:r>
            <a:r>
              <a:rPr lang="en-GB" dirty="0" smtClean="0"/>
              <a:t>. </a:t>
            </a:r>
            <a:r>
              <a:rPr lang="en-GB" i="1" dirty="0" smtClean="0"/>
              <a:t>Lac</a:t>
            </a:r>
            <a:r>
              <a:rPr lang="en-GB" dirty="0" smtClean="0"/>
              <a:t>. 2.1-2</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Hunger and Body in Plutarch</a:t>
            </a:r>
            <a:endParaRPr lang="en-GB" dirty="0"/>
          </a:p>
        </p:txBody>
      </p:sp>
      <p:sp>
        <p:nvSpPr>
          <p:cNvPr id="3" name="Content Placeholder 2"/>
          <p:cNvSpPr>
            <a:spLocks noGrp="1"/>
          </p:cNvSpPr>
          <p:nvPr>
            <p:ph idx="1"/>
          </p:nvPr>
        </p:nvSpPr>
        <p:spPr/>
        <p:txBody>
          <a:bodyPr>
            <a:normAutofit fontScale="92500" lnSpcReduction="20000"/>
          </a:bodyPr>
          <a:lstStyle/>
          <a:p>
            <a:r>
              <a:rPr lang="en-GB" dirty="0"/>
              <a:t>For the meals allowed them are scanty, in order that they may take into their own hands the fight against hunger, and </a:t>
            </a:r>
            <a:r>
              <a:rPr lang="en-GB" b="1" u="sng" dirty="0"/>
              <a:t>so be forced into boldness and cunning</a:t>
            </a:r>
            <a:r>
              <a:rPr lang="en-GB" dirty="0" smtClean="0"/>
              <a:t>. This </a:t>
            </a:r>
            <a:r>
              <a:rPr lang="en-GB" dirty="0"/>
              <a:t>is the main object of their spare diet; a secondary one is to </a:t>
            </a:r>
            <a:r>
              <a:rPr lang="en-GB" b="1" u="sng" dirty="0"/>
              <a:t>make them grow tall. </a:t>
            </a:r>
            <a:r>
              <a:rPr lang="en-GB" dirty="0"/>
              <a:t>For it contributes to height of stature when the vitality is not impeded and hindered by a mass of nourishment which forces it into thickness and width, but ascends of its own lightness, and when the body grows freely and easily</a:t>
            </a:r>
            <a:r>
              <a:rPr lang="en-GB" dirty="0" smtClean="0"/>
              <a:t>. </a:t>
            </a:r>
            <a:r>
              <a:rPr lang="en-GB" dirty="0" err="1" smtClean="0"/>
              <a:t>Plut</a:t>
            </a:r>
            <a:r>
              <a:rPr lang="en-GB" dirty="0" smtClean="0"/>
              <a:t>. </a:t>
            </a:r>
            <a:r>
              <a:rPr lang="en-GB" i="1" dirty="0" err="1" smtClean="0"/>
              <a:t>Lyc</a:t>
            </a:r>
            <a:r>
              <a:rPr lang="en-GB" dirty="0" smtClean="0"/>
              <a:t>. 17.4</a:t>
            </a:r>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Hunger and Body in Xenophon </a:t>
            </a:r>
            <a:endParaRPr lang="en-GB" dirty="0"/>
          </a:p>
        </p:txBody>
      </p:sp>
      <p:sp>
        <p:nvSpPr>
          <p:cNvPr id="3" name="Content Placeholder 2"/>
          <p:cNvSpPr>
            <a:spLocks noGrp="1"/>
          </p:cNvSpPr>
          <p:nvPr>
            <p:ph idx="1"/>
          </p:nvPr>
        </p:nvSpPr>
        <p:spPr/>
        <p:txBody>
          <a:bodyPr>
            <a:normAutofit fontScale="77500" lnSpcReduction="20000"/>
          </a:bodyPr>
          <a:lstStyle/>
          <a:p>
            <a:r>
              <a:rPr lang="en-GB" dirty="0"/>
              <a:t>As to the food, he required the prefect to bring with </a:t>
            </a:r>
            <a:r>
              <a:rPr lang="en-GB" dirty="0" smtClean="0"/>
              <a:t>him</a:t>
            </a:r>
            <a:r>
              <a:rPr lang="en-GB" dirty="0"/>
              <a:t> such a moderate amount of it that the boys would never suffer from repletion, and would know what it was to go with their hunger unsatisfied; for he believed that those who underwent this training </a:t>
            </a:r>
            <a:r>
              <a:rPr lang="en-GB" b="1" u="sng" dirty="0"/>
              <a:t>would be better able to continue working on an empty stomach</a:t>
            </a:r>
            <a:r>
              <a:rPr lang="en-GB" dirty="0"/>
              <a:t>, if necessary, and would be capable of carrying on longer without extra food, if the word of command were given to do so: they would want fewer delicacies and would accommodate themselves more readily to anything put before them, </a:t>
            </a:r>
            <a:r>
              <a:rPr lang="en-GB" b="1" u="sng" dirty="0"/>
              <a:t>and at the same time would enjoy better health</a:t>
            </a:r>
            <a:r>
              <a:rPr lang="en-GB" dirty="0"/>
              <a:t>. [6] He also thought that a diet which made their bodies slim would do more to </a:t>
            </a:r>
            <a:r>
              <a:rPr lang="en-GB" b="1" u="sng" dirty="0"/>
              <a:t>increase their height </a:t>
            </a:r>
            <a:r>
              <a:rPr lang="en-GB" dirty="0"/>
              <a:t>than one that consisted of flesh-forming </a:t>
            </a:r>
            <a:r>
              <a:rPr lang="en-GB" dirty="0" smtClean="0"/>
              <a:t>food. </a:t>
            </a:r>
            <a:r>
              <a:rPr lang="en-GB" dirty="0" err="1" smtClean="0"/>
              <a:t>Xen</a:t>
            </a:r>
            <a:r>
              <a:rPr lang="en-GB" dirty="0" smtClean="0"/>
              <a:t>. </a:t>
            </a:r>
            <a:r>
              <a:rPr lang="en-GB" i="1" dirty="0" smtClean="0"/>
              <a:t>Lac</a:t>
            </a:r>
            <a:r>
              <a:rPr lang="en-GB" dirty="0" smtClean="0"/>
              <a:t>. 2.5</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Athenian Boy Lovers?</a:t>
            </a:r>
            <a:endParaRPr lang="en-GB" dirty="0"/>
          </a:p>
        </p:txBody>
      </p:sp>
      <p:sp>
        <p:nvSpPr>
          <p:cNvPr id="3" name="Content Placeholder 2"/>
          <p:cNvSpPr>
            <a:spLocks noGrp="1"/>
          </p:cNvSpPr>
          <p:nvPr>
            <p:ph idx="1"/>
          </p:nvPr>
        </p:nvSpPr>
        <p:spPr>
          <a:xfrm>
            <a:off x="307975" y="1340768"/>
            <a:ext cx="8229600" cy="1252736"/>
          </a:xfrm>
        </p:spPr>
        <p:txBody>
          <a:bodyPr/>
          <a:lstStyle/>
          <a:p>
            <a:r>
              <a:rPr lang="en-GB" dirty="0" smtClean="0">
                <a:hlinkClick r:id="rId3"/>
              </a:rPr>
              <a:t>https://www.youtube.com/watch?v=MhJfEhIKcmM</a:t>
            </a:r>
            <a:endParaRPr lang="en-GB" dirty="0" smtClean="0"/>
          </a:p>
          <a:p>
            <a:endParaRPr lang="en-GB" dirty="0"/>
          </a:p>
        </p:txBody>
      </p:sp>
      <p:sp>
        <p:nvSpPr>
          <p:cNvPr id="2050" name="AutoShape 2" descr="Image result for 300"/>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2" name="Picture 4" descr="https://aelarsen.files.wordpress.com/2014/03/3003.jpg"/>
          <p:cNvPicPr>
            <a:picLocks noChangeAspect="1" noChangeArrowheads="1"/>
          </p:cNvPicPr>
          <p:nvPr/>
        </p:nvPicPr>
        <p:blipFill>
          <a:blip r:embed="rId4" cstate="print"/>
          <a:srcRect/>
          <a:stretch>
            <a:fillRect/>
          </a:stretch>
        </p:blipFill>
        <p:spPr bwMode="auto">
          <a:xfrm>
            <a:off x="1547664" y="3284984"/>
            <a:ext cx="5120000" cy="2880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dirty="0" smtClean="0"/>
              <a:t>Pederasty in Xenophon</a:t>
            </a:r>
            <a:endParaRPr lang="en-GB" dirty="0"/>
          </a:p>
        </p:txBody>
      </p:sp>
      <p:sp>
        <p:nvSpPr>
          <p:cNvPr id="3" name="Content Placeholder 2"/>
          <p:cNvSpPr>
            <a:spLocks noGrp="1"/>
          </p:cNvSpPr>
          <p:nvPr>
            <p:ph idx="1"/>
          </p:nvPr>
        </p:nvSpPr>
        <p:spPr>
          <a:xfrm>
            <a:off x="457200" y="908720"/>
            <a:ext cx="8229600" cy="5949280"/>
          </a:xfrm>
        </p:spPr>
        <p:txBody>
          <a:bodyPr>
            <a:normAutofit fontScale="70000" lnSpcReduction="20000"/>
          </a:bodyPr>
          <a:lstStyle/>
          <a:p>
            <a:r>
              <a:rPr lang="en-GB" dirty="0"/>
              <a:t>I think I ought to say something also about intimacy with boys, since this matter also has a bearing on education. In other Greek states, </a:t>
            </a:r>
            <a:r>
              <a:rPr lang="en-GB" b="1" u="sng" dirty="0"/>
              <a:t>for instance among the </a:t>
            </a:r>
            <a:r>
              <a:rPr lang="en-GB" b="1" u="sng" dirty="0" err="1"/>
              <a:t>Boeotians</a:t>
            </a:r>
            <a:r>
              <a:rPr lang="en-GB" b="1" u="sng" dirty="0"/>
              <a:t>, man and boy live together, like married people</a:t>
            </a:r>
            <a:r>
              <a:rPr lang="en-GB" dirty="0" smtClean="0"/>
              <a:t>;</a:t>
            </a:r>
            <a:r>
              <a:rPr lang="en-GB" dirty="0"/>
              <a:t> elsewhere, among the </a:t>
            </a:r>
            <a:r>
              <a:rPr lang="en-GB" dirty="0" err="1"/>
              <a:t>Eleians</a:t>
            </a:r>
            <a:r>
              <a:rPr lang="en-GB" dirty="0"/>
              <a:t>, for example, consent is won by means of favours. Some, on the other hand, entirely forbid suitors to talk with boys. [13</a:t>
            </a:r>
            <a:r>
              <a:rPr lang="en-GB" dirty="0" smtClean="0"/>
              <a:t>] The </a:t>
            </a:r>
            <a:r>
              <a:rPr lang="en-GB" dirty="0"/>
              <a:t>customs instituted by Lycurgus were opposed to all of these. If someone, being himself an honest man, admired a boy's soul and tried to make of him an ideal friend without reproach and to associate with him, he approved, and believed in the excellence of this kind of training. But if it was clear that the attraction lay in the boy's outward beauty, he banned the connexion as an abomination; and </a:t>
            </a:r>
            <a:r>
              <a:rPr lang="en-GB" b="1" u="sng" dirty="0"/>
              <a:t>thus he caused lovers to abstain from boys no less than parents abstain from sexual intercourse with their children and brothers and sisters with each other</a:t>
            </a:r>
            <a:r>
              <a:rPr lang="en-GB" dirty="0"/>
              <a:t>. [14</a:t>
            </a:r>
            <a:r>
              <a:rPr lang="en-GB" dirty="0" smtClean="0"/>
              <a:t>] I </a:t>
            </a:r>
            <a:r>
              <a:rPr lang="en-GB" dirty="0"/>
              <a:t>am not surprised, however, that people refuse to believe this. For in many states the laws are not opposed to the indulgence of these appetites</a:t>
            </a:r>
            <a:r>
              <a:rPr lang="en-GB" dirty="0" smtClean="0"/>
              <a:t>. </a:t>
            </a:r>
            <a:r>
              <a:rPr lang="en-GB" dirty="0" err="1" smtClean="0"/>
              <a:t>Xen</a:t>
            </a:r>
            <a:r>
              <a:rPr lang="en-GB" dirty="0" smtClean="0"/>
              <a:t>. </a:t>
            </a:r>
            <a:r>
              <a:rPr lang="en-GB" i="1" dirty="0" smtClean="0"/>
              <a:t>Lac</a:t>
            </a:r>
            <a:r>
              <a:rPr lang="en-GB" dirty="0" smtClean="0"/>
              <a:t>. 2.12-4</a:t>
            </a:r>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Pederasty in Plutarch</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 </a:t>
            </a:r>
            <a:r>
              <a:rPr lang="en-GB" b="1" u="sng" dirty="0"/>
              <a:t>boys' lovers also shared with them in their honour or disgrace</a:t>
            </a:r>
            <a:r>
              <a:rPr lang="en-GB" dirty="0"/>
              <a:t>; and it is said that one of them was once fined by the magistrates because his favourite boy had let an ungenerous cry escape him while he was fighting. Moreover, though this sort of love was so approved among them that even the maidens found lovers in good and noble women, still, there was no jealous rivalry in it, </a:t>
            </a:r>
            <a:r>
              <a:rPr lang="en-GB" b="1" u="sng" dirty="0"/>
              <a:t>but those who fixed their affections on the same boys made this rather a foundation for friendship with one another</a:t>
            </a:r>
            <a:r>
              <a:rPr lang="en-GB" dirty="0"/>
              <a:t>, and persevered in common efforts to make their loved one as noble as possible</a:t>
            </a:r>
            <a:r>
              <a:rPr lang="en-GB" dirty="0" smtClean="0"/>
              <a:t>. </a:t>
            </a:r>
            <a:r>
              <a:rPr lang="en-GB" dirty="0" err="1" smtClean="0"/>
              <a:t>Plut</a:t>
            </a:r>
            <a:r>
              <a:rPr lang="en-GB" dirty="0" smtClean="0"/>
              <a:t>. </a:t>
            </a:r>
            <a:r>
              <a:rPr lang="en-GB" dirty="0" err="1" smtClean="0"/>
              <a:t>Lyc</a:t>
            </a:r>
            <a:r>
              <a:rPr lang="en-GB" dirty="0" smtClean="0"/>
              <a:t>. 17.4</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music</a:t>
            </a:r>
            <a:endParaRPr lang="en-GB" dirty="0"/>
          </a:p>
        </p:txBody>
      </p:sp>
      <p:sp>
        <p:nvSpPr>
          <p:cNvPr id="3" name="Content Placeholder 2"/>
          <p:cNvSpPr>
            <a:spLocks noGrp="1"/>
          </p:cNvSpPr>
          <p:nvPr>
            <p:ph idx="1"/>
          </p:nvPr>
        </p:nvSpPr>
        <p:spPr/>
        <p:txBody>
          <a:bodyPr>
            <a:normAutofit fontScale="77500" lnSpcReduction="20000"/>
          </a:bodyPr>
          <a:lstStyle/>
          <a:p>
            <a:r>
              <a:rPr lang="en-GB" dirty="0"/>
              <a:t>In short, if one studies the poetry of Sparta, of which some specimens were still extant in my time, and makes himself familiar </a:t>
            </a:r>
            <a:r>
              <a:rPr lang="en-GB" b="1" u="sng" dirty="0"/>
              <a:t>with the marching songs which they used, to the accompaniment of the flute, when charging upon their foes, he will conclude that </a:t>
            </a:r>
            <a:r>
              <a:rPr lang="en-GB" b="1" u="sng" dirty="0" err="1"/>
              <a:t>Terpander</a:t>
            </a:r>
            <a:r>
              <a:rPr lang="en-GB" b="1" u="sng" dirty="0"/>
              <a:t> and Pindar were right in associating valour with music</a:t>
            </a:r>
            <a:r>
              <a:rPr lang="en-GB" dirty="0"/>
              <a:t>. The former writes thus of the </a:t>
            </a:r>
            <a:r>
              <a:rPr lang="en-GB" dirty="0" err="1"/>
              <a:t>Lacedaemonians</a:t>
            </a:r>
            <a:r>
              <a:rPr lang="en-GB" dirty="0"/>
              <a:t>:—</a:t>
            </a:r>
          </a:p>
          <a:p>
            <a:r>
              <a:rPr lang="en-GB" dirty="0" smtClean="0"/>
              <a:t>Flourish there both the spear of the brave and the Muse's clear message,</a:t>
            </a:r>
            <a:br>
              <a:rPr lang="en-GB" dirty="0" smtClean="0"/>
            </a:br>
            <a:r>
              <a:rPr lang="en-GB" dirty="0" smtClean="0"/>
              <a:t>Justice, too, walks the broad streets—.</a:t>
            </a:r>
            <a:br>
              <a:rPr lang="en-GB" dirty="0" smtClean="0"/>
            </a:br>
            <a:r>
              <a:rPr lang="en-GB" dirty="0"/>
              <a:t>[4] And Pindar says</a:t>
            </a:r>
            <a:r>
              <a:rPr lang="en-GB" dirty="0" smtClean="0"/>
              <a:t>:—</a:t>
            </a:r>
            <a:endParaRPr lang="en-GB" dirty="0"/>
          </a:p>
          <a:p>
            <a:r>
              <a:rPr lang="en-GB" dirty="0" smtClean="0"/>
              <a:t>There are councils of Elders,</a:t>
            </a:r>
            <a:br>
              <a:rPr lang="en-GB" dirty="0" smtClean="0"/>
            </a:br>
            <a:r>
              <a:rPr lang="en-GB" dirty="0" smtClean="0"/>
              <a:t>And young men's conquering spears,</a:t>
            </a:r>
            <a:br>
              <a:rPr lang="en-GB" dirty="0" smtClean="0"/>
            </a:br>
            <a:r>
              <a:rPr lang="en-GB" dirty="0" smtClean="0"/>
              <a:t>And dances, the Muse, and joyousness.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 for the Kings</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Leonidas had gained the kingship at Sparta unexpectedly</a:t>
            </a:r>
            <a:r>
              <a:rPr lang="en-GB" dirty="0" smtClean="0"/>
              <a:t>. Since he had two older brothers, </a:t>
            </a:r>
            <a:r>
              <a:rPr lang="en-GB" dirty="0" err="1" smtClean="0"/>
              <a:t>Cleomenes</a:t>
            </a:r>
            <a:r>
              <a:rPr lang="en-GB" dirty="0" smtClean="0"/>
              <a:t> and </a:t>
            </a:r>
            <a:r>
              <a:rPr lang="en-GB" dirty="0" err="1" smtClean="0"/>
              <a:t>Dorieus</a:t>
            </a:r>
            <a:r>
              <a:rPr lang="en-GB" dirty="0" smtClean="0"/>
              <a:t>, he had renounced all thought of the kingship. </a:t>
            </a:r>
            <a:r>
              <a:rPr lang="en-GB" dirty="0" err="1" smtClean="0"/>
              <a:t>Cleomenes</a:t>
            </a:r>
            <a:r>
              <a:rPr lang="en-GB" dirty="0" smtClean="0"/>
              <a:t>, however, died without male offspring, and </a:t>
            </a:r>
            <a:r>
              <a:rPr lang="en-GB" dirty="0" err="1" smtClean="0"/>
              <a:t>Dorieus</a:t>
            </a:r>
            <a:r>
              <a:rPr lang="en-GB" dirty="0" smtClean="0"/>
              <a:t>, who had met his end in Sicily, was also no longer alive. The succession therefore fell to Leonidas since he was older than </a:t>
            </a:r>
            <a:r>
              <a:rPr lang="en-GB" dirty="0" err="1" smtClean="0"/>
              <a:t>Anaxandrides</a:t>
            </a:r>
            <a:r>
              <a:rPr lang="en-GB" dirty="0" smtClean="0"/>
              <a:t>' youngest son </a:t>
            </a:r>
            <a:r>
              <a:rPr lang="en-GB" dirty="0" err="1" smtClean="0"/>
              <a:t>Cleombrotus</a:t>
            </a:r>
            <a:r>
              <a:rPr lang="en-GB" dirty="0" smtClean="0"/>
              <a:t> and had married </a:t>
            </a:r>
            <a:r>
              <a:rPr lang="en-GB" dirty="0" err="1" smtClean="0"/>
              <a:t>Cleomenes</a:t>
            </a:r>
            <a:r>
              <a:rPr lang="en-GB" dirty="0" smtClean="0"/>
              <a:t>' daughter. </a:t>
            </a:r>
            <a:r>
              <a:rPr lang="en-GB" dirty="0" err="1" smtClean="0"/>
              <a:t>Hdt</a:t>
            </a:r>
            <a:r>
              <a:rPr lang="en-GB" dirty="0" smtClean="0"/>
              <a:t>. 7.205</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Brasidas, an extra-ordinary Spartan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...not </a:t>
            </a:r>
            <a:r>
              <a:rPr lang="en-GB" dirty="0"/>
              <a:t>being a bad speaker for a </a:t>
            </a:r>
            <a:r>
              <a:rPr lang="en-GB" dirty="0" err="1" smtClean="0"/>
              <a:t>Lacedaemonian</a:t>
            </a:r>
            <a:r>
              <a:rPr lang="en-GB" dirty="0" smtClean="0"/>
              <a:t>...</a:t>
            </a:r>
          </a:p>
          <a:p>
            <a:endParaRPr lang="en-GB" dirty="0"/>
          </a:p>
          <a:p>
            <a:r>
              <a:rPr lang="en-GB" dirty="0"/>
              <a:t>Later on in the war, after the events in Sicily, the present valour and conduct of Brasidas, known by experience to some, by hearsay to others, was what mainly created in the allies of Athens a feeling for the </a:t>
            </a:r>
            <a:r>
              <a:rPr lang="en-GB" dirty="0" err="1"/>
              <a:t>Lacedaemonians</a:t>
            </a:r>
            <a:r>
              <a:rPr lang="en-GB" dirty="0"/>
              <a:t>. [3] </a:t>
            </a:r>
            <a:r>
              <a:rPr lang="en-GB" b="1" u="sng" dirty="0"/>
              <a:t>He was the first who went out and showed himself so good a man at all points as to leave behind him the conviction that the rest were like him</a:t>
            </a:r>
            <a:r>
              <a:rPr lang="en-GB" b="1" u="sng" dirty="0" smtClean="0"/>
              <a:t>.</a:t>
            </a:r>
          </a:p>
          <a:p>
            <a:r>
              <a:rPr lang="en-GB" dirty="0" smtClean="0"/>
              <a:t>Excerpts from Thucydides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Contempt for the </a:t>
            </a:r>
            <a:r>
              <a:rPr lang="en-GB" dirty="0" err="1" smtClean="0"/>
              <a:t>agoge</a:t>
            </a:r>
            <a:endParaRPr lang="en-GB" dirty="0"/>
          </a:p>
        </p:txBody>
      </p:sp>
      <p:sp>
        <p:nvSpPr>
          <p:cNvPr id="3" name="Content Placeholder 2"/>
          <p:cNvSpPr>
            <a:spLocks noGrp="1"/>
          </p:cNvSpPr>
          <p:nvPr>
            <p:ph idx="1"/>
          </p:nvPr>
        </p:nvSpPr>
        <p:spPr>
          <a:xfrm>
            <a:off x="457200" y="1196752"/>
            <a:ext cx="8229600" cy="5400600"/>
          </a:xfrm>
        </p:spPr>
        <p:txBody>
          <a:bodyPr>
            <a:normAutofit fontScale="77500" lnSpcReduction="20000"/>
          </a:bodyPr>
          <a:lstStyle/>
          <a:p>
            <a:r>
              <a:rPr lang="en-GB" dirty="0"/>
              <a:t>And in the matter of education, </a:t>
            </a:r>
            <a:r>
              <a:rPr lang="en-GB" b="1" u="sng" dirty="0"/>
              <a:t>whereas they from early youth are always undergoing laborious exercises which are to make them brave, </a:t>
            </a:r>
            <a:r>
              <a:rPr lang="en-GB" dirty="0"/>
              <a:t>we live at ease, and yet are equally ready to face the perils which they face. And here is the proof: The </a:t>
            </a:r>
            <a:r>
              <a:rPr lang="en-GB" dirty="0" err="1"/>
              <a:t>Lacedaemonians</a:t>
            </a:r>
            <a:r>
              <a:rPr lang="en-GB" dirty="0"/>
              <a:t> come into Athenian territory not by themselves, but with their whole confederacy following; we go alone into a </a:t>
            </a:r>
            <a:r>
              <a:rPr lang="en-GB" dirty="0" smtClean="0"/>
              <a:t>neighbour's </a:t>
            </a:r>
            <a:r>
              <a:rPr lang="en-GB" dirty="0"/>
              <a:t>country; and although our opponents are fighting for their homes and we on a foreign soil, we have seldom any difficulty in overcoming them. Our enemies have never yet felt our united strength, the care of a navy divides our attention, and on land we are obliged to send our own citizens everywhere. But they, if they meet and defeat a part of our army, are as proud as if they had routed us all, and when defeated they pretend to have been vanquished by us all</a:t>
            </a:r>
            <a:r>
              <a:rPr lang="en-GB" dirty="0" smtClean="0"/>
              <a:t>. Thucydides 2.39 (from the Funeral Oration)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Admiration for the </a:t>
            </a:r>
            <a:r>
              <a:rPr lang="en-GB" dirty="0" err="1" smtClean="0"/>
              <a:t>agoge</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a:t>For your civic organization is that of an army rather than that of city-dwellers</a:t>
            </a:r>
            <a:r>
              <a:rPr lang="en-GB" dirty="0"/>
              <a:t>, and you keep your young people massed together like a herd of colts at grass: none of you takes his own colt, dragging him away from his fellows, in spite of his fretting and fuming, and puts a special groom in charge of him, and trains him by rubbing him down and stroking him and using all the means proper to child-nursing, that so he may turn out not only a good </a:t>
            </a:r>
            <a:r>
              <a:rPr lang="en-GB" dirty="0" smtClean="0"/>
              <a:t>soldier. Plato Laws 666e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85</TotalTime>
  <Words>1071</Words>
  <Application>Microsoft Office PowerPoint</Application>
  <PresentationFormat>On-screen Show (4:3)</PresentationFormat>
  <Paragraphs>63</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Sparta</vt:lpstr>
      <vt:lpstr>What is the agoge?</vt:lpstr>
      <vt:lpstr>7-17 or 7-30?</vt:lpstr>
      <vt:lpstr>The harsh Spartan upbringing</vt:lpstr>
      <vt:lpstr>The modest Spartan upbringing</vt:lpstr>
      <vt:lpstr>Hunger and Body in Plutarch</vt:lpstr>
      <vt:lpstr>Hunger and Body in Xenophon </vt:lpstr>
      <vt:lpstr>Athenian Boy Lovers?</vt:lpstr>
      <vt:lpstr>Pederasty in Xenophon</vt:lpstr>
      <vt:lpstr>Pederasty in Plutarch</vt:lpstr>
      <vt:lpstr>The power of music</vt:lpstr>
      <vt:lpstr>None for the Kings</vt:lpstr>
      <vt:lpstr>Brasidas, an extra-ordinary Spartan</vt:lpstr>
      <vt:lpstr>Contempt for the agoge</vt:lpstr>
      <vt:lpstr>Admiration for the agoge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Agoge</dc:title>
  <dc:creator>Errietta Bissa</dc:creator>
  <cp:lastModifiedBy>Administrator</cp:lastModifiedBy>
  <cp:revision>26</cp:revision>
  <dcterms:created xsi:type="dcterms:W3CDTF">2016-02-17T18:50:02Z</dcterms:created>
  <dcterms:modified xsi:type="dcterms:W3CDTF">2016-06-21T14:22:48Z</dcterms:modified>
</cp:coreProperties>
</file>