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6"/>
  </p:notesMasterIdLst>
  <p:sldIdLst>
    <p:sldId id="257" r:id="rId2"/>
    <p:sldId id="387" r:id="rId3"/>
    <p:sldId id="394" r:id="rId4"/>
    <p:sldId id="406" r:id="rId5"/>
    <p:sldId id="408" r:id="rId6"/>
    <p:sldId id="414" r:id="rId7"/>
    <p:sldId id="411" r:id="rId8"/>
    <p:sldId id="417" r:id="rId9"/>
    <p:sldId id="407" r:id="rId10"/>
    <p:sldId id="409" r:id="rId11"/>
    <p:sldId id="410" r:id="rId12"/>
    <p:sldId id="418" r:id="rId13"/>
    <p:sldId id="412" r:id="rId14"/>
    <p:sldId id="41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74A12B6-0485-4CA4-BF67-6720C6EB6E46}">
          <p14:sldIdLst>
            <p14:sldId id="257"/>
            <p14:sldId id="387"/>
            <p14:sldId id="394"/>
            <p14:sldId id="406"/>
            <p14:sldId id="408"/>
            <p14:sldId id="414"/>
            <p14:sldId id="411"/>
            <p14:sldId id="417"/>
            <p14:sldId id="407"/>
            <p14:sldId id="409"/>
            <p14:sldId id="410"/>
            <p14:sldId id="418"/>
            <p14:sldId id="412"/>
            <p14:sldId id="413"/>
          </p14:sldIdLst>
        </p14:section>
        <p14:section name="Untitled Section" id="{D64137E7-EFFC-4783-ACCD-92080C582F7D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2" autoAdjust="0"/>
    <p:restoredTop sz="92231" autoAdjust="0"/>
  </p:normalViewPr>
  <p:slideViewPr>
    <p:cSldViewPr snapToGrid="0" showGuides="1">
      <p:cViewPr varScale="1">
        <p:scale>
          <a:sx n="77" d="100"/>
          <a:sy n="77" d="100"/>
        </p:scale>
        <p:origin x="75" y="14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991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88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E831A1-95BF-4F1C-BDC6-7315CCFDE626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8B7F5-CF28-4364-A9E7-2F7C67C28C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858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8B7F5-CF28-4364-A9E7-2F7C67C28C6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54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0849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00368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9288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17597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45916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6082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59498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24000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3166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5864042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0345695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59888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001792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22230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5010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59316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1636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8694" y="2595546"/>
            <a:ext cx="10139579" cy="2597960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Bernardita Rodriguez Brown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2508289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No : Assignment 1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 : Ms. Odette Jack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744" y="5129212"/>
            <a:ext cx="9869713" cy="1488563"/>
          </a:xfrm>
        </p:spPr>
        <p:txBody>
          <a:bodyPr>
            <a:noAutofit/>
          </a:bodyPr>
          <a:lstStyle/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declared that I have used AI 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Microsoft Co-Pilot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grammar checker, image &amp; paraphraser.  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870857" y="1286711"/>
            <a:ext cx="92775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4655"/>
            <a:ext cx="3737268" cy="761711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7457" y="759081"/>
            <a:ext cx="10931454" cy="596697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b="1" i="1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  <a:defRPr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500" b="1" dirty="0">
                <a:solidFill>
                  <a:schemeClr val="tx1"/>
                </a:solidFill>
              </a:rPr>
              <a:t>About me</a:t>
            </a:r>
            <a:r>
              <a:rPr lang="en-GB" sz="3500" dirty="0">
                <a:solidFill>
                  <a:schemeClr val="tx1"/>
                </a:solidFill>
              </a:rPr>
              <a:t>: HCA at Rustington Hall Nursing </a:t>
            </a:r>
          </a:p>
          <a:p>
            <a:pPr marL="0" indent="0">
              <a:buNone/>
              <a:defRPr/>
            </a:pPr>
            <a:r>
              <a:rPr lang="en-GB" sz="3500" dirty="0">
                <a:solidFill>
                  <a:schemeClr val="tx1"/>
                </a:solidFill>
              </a:rPr>
              <a:t>Home / 6 years experience.</a:t>
            </a:r>
          </a:p>
          <a:p>
            <a:pPr marL="0" indent="0">
              <a:buNone/>
              <a:defRPr/>
            </a:pPr>
            <a:endParaRPr lang="en-GB" sz="9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500" b="1" dirty="0">
                <a:solidFill>
                  <a:schemeClr val="tx1"/>
                </a:solidFill>
              </a:rPr>
              <a:t>Why this course</a:t>
            </a:r>
            <a:r>
              <a:rPr lang="en-GB" sz="3500" dirty="0">
                <a:solidFill>
                  <a:schemeClr val="tx1"/>
                </a:solidFill>
              </a:rPr>
              <a:t>: To build knowledge,</a:t>
            </a:r>
          </a:p>
          <a:p>
            <a:pPr marL="0" indent="0">
              <a:buNone/>
              <a:defRPr/>
            </a:pPr>
            <a:r>
              <a:rPr lang="en-GB" sz="3500" dirty="0">
                <a:solidFill>
                  <a:schemeClr val="tx1"/>
                </a:solidFill>
              </a:rPr>
              <a:t>progress my career</a:t>
            </a:r>
          </a:p>
          <a:p>
            <a:pPr marL="0" indent="0">
              <a:buNone/>
              <a:defRPr/>
            </a:pPr>
            <a:endParaRPr lang="en-GB" sz="9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500" b="1" dirty="0">
                <a:solidFill>
                  <a:schemeClr val="tx1"/>
                </a:solidFill>
              </a:rPr>
              <a:t>Future goal</a:t>
            </a:r>
            <a:r>
              <a:rPr lang="en-GB" sz="3500" dirty="0">
                <a:solidFill>
                  <a:schemeClr val="tx1"/>
                </a:solidFill>
              </a:rPr>
              <a:t>: Study BSc Occupational Therapy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sz="10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500" b="1" dirty="0">
                <a:solidFill>
                  <a:schemeClr val="tx1"/>
                </a:solidFill>
              </a:rPr>
              <a:t>Presentation aims</a:t>
            </a:r>
            <a:r>
              <a:rPr lang="en-GB" sz="3500" dirty="0">
                <a:solidFill>
                  <a:schemeClr val="tx1"/>
                </a:solidFill>
              </a:rPr>
              <a:t>: Explain the skill its importance,   </a:t>
            </a:r>
          </a:p>
          <a:p>
            <a:pPr marL="0" indent="0">
              <a:buNone/>
              <a:defRPr/>
            </a:pPr>
            <a:r>
              <a:rPr lang="en-GB" sz="3500" dirty="0">
                <a:solidFill>
                  <a:schemeClr val="tx1"/>
                </a:solidFill>
              </a:rPr>
              <a:t>model, practice use, and career</a:t>
            </a:r>
          </a:p>
          <a:p>
            <a:pPr marL="0" indent="0">
              <a:buNone/>
              <a:defRPr/>
            </a:pPr>
            <a:r>
              <a:rPr lang="en-GB" sz="3500" dirty="0">
                <a:solidFill>
                  <a:schemeClr val="tx1"/>
                </a:solidFill>
              </a:rPr>
              <a:t> link</a:t>
            </a:r>
          </a:p>
          <a:p>
            <a:pPr marL="0" indent="0">
              <a:buNone/>
              <a:defRPr/>
            </a:pPr>
            <a:endParaRPr lang="en-GB" sz="2800" dirty="0"/>
          </a:p>
          <a:p>
            <a:pPr marL="0" indent="0">
              <a:buNone/>
              <a:defRPr/>
            </a:pPr>
            <a:r>
              <a:rPr lang="en-GB" dirty="0"/>
              <a:t>  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5" name="Picture 4" descr="The image shows a person with gray hair, wearing a striped sweater and a wristband.&#10;&#10;AI-generated content may be incorrect.">
            <a:extLst>
              <a:ext uri="{FF2B5EF4-FFF2-40B4-BE49-F238E27FC236}">
                <a16:creationId xmlns:a16="http://schemas.microsoft.com/office/drawing/2014/main" id="{CC0D9484-9550-E3D5-973A-038EC67519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350"/>
          <a:stretch>
            <a:fillRect/>
          </a:stretch>
        </p:blipFill>
        <p:spPr>
          <a:xfrm>
            <a:off x="228600" y="-253385"/>
            <a:ext cx="1780309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8441" name="Isosceles Triangle 1844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92706" y="6041362"/>
            <a:ext cx="10737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 smtClean="0"/>
              <a:pPr>
                <a:spcAft>
                  <a:spcPts val="600"/>
                </a:spcAft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841996" y="6041362"/>
            <a:ext cx="43200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80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skill did I chose? </a:t>
            </a:r>
            <a:endParaRPr lang="en-GB" alt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0" y="928315"/>
            <a:ext cx="12090399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100" dirty="0"/>
          </a:p>
          <a:p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 refers to how we share information, thoughts, feelings and needs to reach mutual understanding (Bramhall, 2014).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is the foundation of all good care work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use it every single day in my role as a Healthcare Assistant.</a:t>
            </a:r>
          </a:p>
          <a:p>
            <a:pPr lvl="1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i="1" dirty="0"/>
          </a:p>
          <a:p>
            <a:pPr>
              <a:buNone/>
            </a:pPr>
            <a:endParaRPr lang="en-GB" sz="2400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149F-6306-375E-AB45-91FBB6C21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35744"/>
            <a:ext cx="8596668" cy="108885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it include?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77CBC-5195-9095-D59E-31BACFC8F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324599"/>
            <a:ext cx="9680169" cy="4716764"/>
          </a:xfrm>
        </p:spPr>
        <p:txBody>
          <a:bodyPr>
            <a:normAutofit lnSpcReduction="10000"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All the way we communicate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: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Speaking clearly &amp; the tone we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Body language, eye contact &amp; facial expressions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Listening properly without interrupting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Writing notes &amp; using pictures or tools to help understanding</a:t>
            </a: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(NHS England, 2021).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A8F3A-A4A3-C76C-70C9-0859EFE0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7BEB5E-1B0E-DF95-F9E1-78082CACC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73405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71B1C-7C54-9435-72E5-841019DF2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50044"/>
            <a:ext cx="8596668" cy="1064419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 Developed This Skill?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6043D-10D7-4D0F-108A-071B72FEE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181" y="1571625"/>
            <a:ext cx="10472737" cy="4834862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Built through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                                       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Doing it every day at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Learning from training &amp; experienced colleagues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Following rules &amp; standards like CQC guidelines</a:t>
            </a:r>
          </a:p>
          <a:p>
            <a:pPr marL="0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(NMC, 2018; Skills for Care, 2023).</a:t>
            </a:r>
          </a:p>
          <a:p>
            <a:pPr marL="0" indent="0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72388-90B2-0B1A-C4E7-0EE18FB46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C7BCAF-2606-C3D9-5F76-43045DE49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7031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C985F-53C6-C36F-0AA2-0BFE28B47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59569"/>
            <a:ext cx="8596668" cy="13208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Communication in professional practice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141B0-6464-0EED-C712-A6549D7D0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878806"/>
            <a:ext cx="10738380" cy="49149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Benefits: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Residents: Feel heard, valued and in control of their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Team: Clear teamwork, fewer mistakes, safer handovers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Organization: Meets CQC standards, reduces risks and complaints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* Risks of poor communication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Missed health changes, confusion, unsafe care, damaged trust (NHS England, 2021).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60791-FB66-9A79-977B-8A602304A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B40E0D-F27C-14B7-5F10-E6797FAF1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887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9A12-54F0-04BD-7C25-E317D679E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9150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 Framework with Example &amp; Strength and Areas To Improve 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A0D72-3935-5042-35F6-624185283D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" y="1764506"/>
            <a:ext cx="5264944" cy="491489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 clear way to share information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 -Situation: What happening right 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 - Background: What led to this?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 - Assessment: What do I think is wrong?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 - Recommendation: What do I suggest?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“SBAR is a standard structure for clear handovers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(Royal College of Nursing, 2022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DA887C-1A28-0C9B-DF3A-7E5C5272C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5000" y="1707356"/>
            <a:ext cx="6419849" cy="491489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√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US" sz="28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Good at building kind, trusting relationship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 keep care safe and person-centred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‼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Things to work 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Getting even better at adapting for complex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Making written notes even clearer &amp; more accurate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2E100-D6CE-F31D-D631-FD47744B3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9FF6B9-4C88-FE5B-B999-988126F24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72173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8" name="Content Placeholder 7" descr="The SBAR communication tool diagram illustrates a situation involving Mr. Smith, who is confused and upset due to dementia, with no physical illness, and the recommendation is to provide calm reassurance.&#10;&#10;AI-generated content may be incorrect.">
            <a:extLst>
              <a:ext uri="{FF2B5EF4-FFF2-40B4-BE49-F238E27FC236}">
                <a16:creationId xmlns:a16="http://schemas.microsoft.com/office/drawing/2014/main" id="{F8258CCC-3543-2345-4257-34A579160B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791" b="13940"/>
          <a:stretch>
            <a:fillRect/>
          </a:stretch>
        </p:blipFill>
        <p:spPr>
          <a:xfrm>
            <a:off x="20" y="9"/>
            <a:ext cx="12191980" cy="686645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6FA22-B5D1-01BC-847C-21E4861E73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58143" y="6041362"/>
            <a:ext cx="9119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42C5CC8-B2EB-4FCA-9C2F-BDABBC953608}" type="datetime1">
              <a:rPr lang="en-US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7/19/2026</a:t>
            </a:fld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24018-B317-A3F5-6A04-D9DB2B976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367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DA9162A-D4C6-4BE6-80AC-343E718106D9}" type="slidenum">
              <a:rPr lang="en-US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393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8A07-A9EF-7AC7-1DDC-31C68D869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07169"/>
            <a:ext cx="8596668" cy="117157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Adapting Communication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7647-6114-1D4C-1076-B2390675A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325"/>
            <a:ext cx="10574072" cy="5000625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Adjusting for different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For people with hearing/vision loss, dementia or language difficulties 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 simple, clear words &amp; short sentences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 gestures, pictures or other tools to help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Always be patient &amp; respectful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(Royal College of Nursing, 2022; NHS England, 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9C7E9-0783-5595-BF83-1562CE798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7E4A5-2F10-5E24-721A-21388D7FA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31126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EE6F8-CA3E-EAF4-55F1-D1CCC2C8F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71476"/>
            <a:ext cx="8596668" cy="814388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Daily Work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8FF0B-57FC-E0CF-0BF8-98542B9E0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456" y="1357313"/>
            <a:ext cx="10365582" cy="5049174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this looks like in practice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Speak at a pace people can follow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Watch how someone acts to understand how they feel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Ask questions to check they understand 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Write care notes quickly &amp; correctly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Change how I talk to suit each person</a:t>
            </a:r>
          </a:p>
          <a:p>
            <a:pPr marL="0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(Bramhall, 2014; NHS England, 2021).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E7E07D-2902-7273-FE96-0B4551460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C5BB95-E1F6-71A6-CB8D-DB489D242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25062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0670D-E00A-2975-E669-F9053B659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42901"/>
            <a:ext cx="8596668" cy="864394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Experience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AB888-2949-A662-4DC4-A9B1F01E0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039" y="1143000"/>
            <a:ext cx="11401424" cy="5500687"/>
          </a:xfrm>
        </p:spPr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Where I’ve learned &amp; grown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: 6 years at Rustington Hall Nursing Home – talking with residents, families &amp; staff daily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: Care Certificate, Dementia Awareness, Safeguarding Adults courses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Standards: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Working by NMC &amp; CQC rules to keep care safe&amp; kind</a:t>
            </a:r>
          </a:p>
          <a:p>
            <a:pPr marL="0" indent="0">
              <a:buNone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2023).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806D5-A042-7EF7-A375-91734EA3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21391B-F50C-901A-B967-96FE1AD71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71959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E036E-E6BC-3AAE-0E29-7A67911BD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46364-A5DA-1B8A-5F70-9BC89029F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8580"/>
            <a:ext cx="9287760" cy="135017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this skill support my future career?</a:t>
            </a: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1586F-E078-D35E-ED8E-E47EE6BD60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74238"/>
            <a:ext cx="7066384" cy="520516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Why is this skill important for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 It is one of the most sought-after skills in all health and social care roles; employers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staff who can connect clearly and kindly (Bramhall, 2014).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Future role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(Occupational Therapy):  OT’s rely on communication to assess needs, co-design support plans, explain therapy, and work alongside people and their families (Royal College of Occupational Therapists, 2021).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reflection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am confident at building trusting relationships, listening well, and adapting how I speak to suit individual needs. (NHS England, 2021).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Area to develop: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want to get even better at explaining complex information simply, and refining my formal written communication for reports and assessments. (Royal College of Nursing, 2022).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856E53-29C6-3D1D-0E19-06C8E4E28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52996" y="1474238"/>
            <a:ext cx="4881852" cy="514801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Links to learning outcomes:</a:t>
            </a:r>
          </a:p>
          <a:p>
            <a:pPr marL="0" indent="0">
              <a:buNone/>
            </a:pP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Builds readiness for practice:  meets professional standards for safe, person-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care (Nursing and Midwifery Council, 2018).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personal development: helps me grow as an empathetic, skilled practitioner (Skills for Care, 2023).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Strengthens career planning: gives me the care foundation I need to progress to Occupational Therapy study and practice (Bramhall, 2014).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89AE5-2388-655A-23B2-196F5028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4F04E1-D163-CCFD-9868-59C7D76EE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93827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912627-DF5B-7F56-40C0-6620E3BC5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FB8E-AA32-5E0E-0207-3EE12388D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42901"/>
            <a:ext cx="8596668" cy="864394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DA2AD-D8DB-D2AF-6929-425F519B6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039" y="1143000"/>
            <a:ext cx="11401424" cy="5500687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Why this matters?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most vital skill in health and social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It keeps people safe, improves their experience and supports good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It’s one of my strengths – and I will keep developing it further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This will help me grow professionally and achieve my career goals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82E7A-9295-0E0D-327F-ADDE0A9FA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29CE0-7FCA-D496-2942-38B2DE777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61528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E493A-B5CD-08B3-23DB-AC238219C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772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References: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EEEC1-6261-E27A-9A5D-832D87593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319" y="1535907"/>
            <a:ext cx="9879805" cy="5000624"/>
          </a:xfrm>
        </p:spPr>
        <p:txBody>
          <a:bodyPr/>
          <a:lstStyle/>
          <a:p>
            <a:r>
              <a:rPr lang="en-US" dirty="0"/>
              <a:t>Bramhall, E. (2014) </a:t>
            </a:r>
            <a:r>
              <a:rPr lang="en-US" i="1" dirty="0"/>
              <a:t>Communication skills for health and social. </a:t>
            </a:r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edn. London: Sage Publications.</a:t>
            </a:r>
          </a:p>
          <a:p>
            <a:r>
              <a:rPr lang="en-US" dirty="0"/>
              <a:t>Department of Health and Social Care (2021) </a:t>
            </a:r>
            <a:r>
              <a:rPr lang="en-US" i="1" dirty="0"/>
              <a:t>The Care Act 2014: guidance. </a:t>
            </a:r>
            <a:r>
              <a:rPr lang="en-US" dirty="0"/>
              <a:t>London: TSO.</a:t>
            </a:r>
          </a:p>
          <a:p>
            <a:pPr marL="0" indent="0">
              <a:buNone/>
            </a:pPr>
            <a:endParaRPr lang="en-US" sz="800" i="1" dirty="0"/>
          </a:p>
          <a:p>
            <a:r>
              <a:rPr lang="en-US" dirty="0"/>
              <a:t>NHS England (2021) </a:t>
            </a:r>
            <a:r>
              <a:rPr lang="en-US" i="1" dirty="0"/>
              <a:t>Person-centred care and communication guidance. </a:t>
            </a:r>
            <a:r>
              <a:rPr lang="en-US" dirty="0"/>
              <a:t>London: NHS England.</a:t>
            </a:r>
            <a:endParaRPr lang="en-US" i="1" dirty="0"/>
          </a:p>
          <a:p>
            <a:pPr marL="0" indent="0">
              <a:buNone/>
            </a:pPr>
            <a:endParaRPr lang="en-US" sz="800" i="1" dirty="0"/>
          </a:p>
          <a:p>
            <a:r>
              <a:rPr lang="en-US" dirty="0"/>
              <a:t>Nursing and Midwifery Council (2018) </a:t>
            </a:r>
            <a:r>
              <a:rPr lang="en-US" i="1" dirty="0"/>
              <a:t>The Code: professional standards of practice and behaviour for nurses, midwives and nursing associates. </a:t>
            </a:r>
            <a:r>
              <a:rPr lang="en-US" dirty="0"/>
              <a:t>London: Nursing and Midwifery Council.</a:t>
            </a:r>
            <a:endParaRPr lang="en-US" i="1" dirty="0"/>
          </a:p>
          <a:p>
            <a:pPr marL="0" indent="0">
              <a:buNone/>
            </a:pPr>
            <a:endParaRPr lang="en-US" sz="800" i="1" dirty="0"/>
          </a:p>
          <a:p>
            <a:r>
              <a:rPr lang="en-US" dirty="0"/>
              <a:t>Royal College of Nursing (2022) </a:t>
            </a:r>
            <a:r>
              <a:rPr lang="en-US" i="1" dirty="0"/>
              <a:t>Effective communication and clinical handover: using SBAR framework </a:t>
            </a:r>
            <a:r>
              <a:rPr lang="en-US" dirty="0"/>
              <a:t>London: RCN Publishing</a:t>
            </a:r>
            <a:endParaRPr lang="en-US" i="1" dirty="0"/>
          </a:p>
          <a:p>
            <a:pPr marL="0" indent="0">
              <a:buNone/>
            </a:pPr>
            <a:endParaRPr lang="en-US" sz="800" i="1" dirty="0"/>
          </a:p>
          <a:p>
            <a:r>
              <a:rPr lang="en-US" dirty="0"/>
              <a:t>Skills for Care (2023) </a:t>
            </a:r>
            <a:r>
              <a:rPr lang="en-US" i="1" dirty="0"/>
              <a:t>Care Certificate Standard 3: communication. </a:t>
            </a:r>
            <a:r>
              <a:rPr lang="en-US" dirty="0"/>
              <a:t>Leeds: Skills for Care.</a:t>
            </a:r>
            <a:endParaRPr lang="en-GB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FE1D68-E2A7-7EEC-7392-4F6920936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0B426A-31B8-C6A9-C84E-46B52C949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1005937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1016</Words>
  <Application>Microsoft Office PowerPoint</Application>
  <PresentationFormat>Widescreen</PresentationFormat>
  <Paragraphs>152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Arial</vt:lpstr>
      <vt:lpstr>Myriad Pro</vt:lpstr>
      <vt:lpstr>Trebuchet MS</vt:lpstr>
      <vt:lpstr>Wingdings</vt:lpstr>
      <vt:lpstr>Wingdings 3</vt:lpstr>
      <vt:lpstr>Facet</vt:lpstr>
      <vt:lpstr>  Student name : Bernardita Rodriguez Brown Student number : 2508289 Assignment No : Assignment 1 Lecturer’s name : Ms. Odette Jack </vt:lpstr>
      <vt:lpstr>Introduction</vt:lpstr>
      <vt:lpstr>What skill did I chose? </vt:lpstr>
      <vt:lpstr>What does it include?</vt:lpstr>
      <vt:lpstr>How I Developed This Skill?</vt:lpstr>
      <vt:lpstr>Importance of Communication in professional practice</vt:lpstr>
      <vt:lpstr>SBAR Framework with Example &amp; Strength and Areas To Improve </vt:lpstr>
      <vt:lpstr>PowerPoint Presentation</vt:lpstr>
      <vt:lpstr>Adapting Communication</vt:lpstr>
      <vt:lpstr>In My Daily Work</vt:lpstr>
      <vt:lpstr>My Experience</vt:lpstr>
      <vt:lpstr>How does this skill support my future career?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Bernardita Rodriguez Brown (2508289)</cp:lastModifiedBy>
  <cp:revision>43</cp:revision>
  <dcterms:created xsi:type="dcterms:W3CDTF">2025-02-21T18:28:54Z</dcterms:created>
  <dcterms:modified xsi:type="dcterms:W3CDTF">2026-07-19T13:44:44Z</dcterms:modified>
</cp:coreProperties>
</file>