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20"/>
  </p:notesMasterIdLst>
  <p:sldIdLst>
    <p:sldId id="256" r:id="rId2"/>
    <p:sldId id="257" r:id="rId3"/>
    <p:sldId id="258" r:id="rId4"/>
    <p:sldId id="260" r:id="rId5"/>
    <p:sldId id="273" r:id="rId6"/>
    <p:sldId id="262" r:id="rId7"/>
    <p:sldId id="276" r:id="rId8"/>
    <p:sldId id="264" r:id="rId9"/>
    <p:sldId id="277" r:id="rId10"/>
    <p:sldId id="266" r:id="rId11"/>
    <p:sldId id="268" r:id="rId12"/>
    <p:sldId id="278" r:id="rId13"/>
    <p:sldId id="269" r:id="rId14"/>
    <p:sldId id="272" r:id="rId15"/>
    <p:sldId id="274" r:id="rId16"/>
    <p:sldId id="275" r:id="rId17"/>
    <p:sldId id="270" r:id="rId18"/>
    <p:sldId id="271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815" autoAdjust="0"/>
    <p:restoredTop sz="94259" autoAdjust="0"/>
  </p:normalViewPr>
  <p:slideViewPr>
    <p:cSldViewPr snapToGrid="0">
      <p:cViewPr varScale="1">
        <p:scale>
          <a:sx n="68" d="100"/>
          <a:sy n="68" d="100"/>
        </p:scale>
        <p:origin x="990" y="72"/>
      </p:cViewPr>
      <p:guideLst/>
    </p:cSldViewPr>
  </p:slideViewPr>
  <p:outlineViewPr>
    <p:cViewPr>
      <p:scale>
        <a:sx n="33" d="100"/>
        <a:sy n="33" d="100"/>
      </p:scale>
      <p:origin x="0" y="-2289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55" d="100"/>
          <a:sy n="55" d="100"/>
        </p:scale>
        <p:origin x="822" y="7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41D41FE-0BD9-46DD-AF5E-73478159AD6D}" type="doc">
      <dgm:prSet loTypeId="urn:microsoft.com/office/officeart/2005/8/layout/list1" loCatId="list" qsTypeId="urn:microsoft.com/office/officeart/2005/8/quickstyle/simple4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5680E07A-A0B3-4FBB-AC15-7FC1688768EB}">
      <dgm:prSet/>
      <dgm:spPr/>
      <dgm:t>
        <a:bodyPr/>
        <a:lstStyle/>
        <a:p>
          <a:r>
            <a:rPr lang="en-GB" b="0" i="0"/>
            <a:t>Suetonius</a:t>
          </a:r>
          <a:endParaRPr lang="en-US"/>
        </a:p>
      </dgm:t>
    </dgm:pt>
    <dgm:pt modelId="{FCB2C472-CBE2-4F5C-B51C-0CB15D8F3986}" type="parTrans" cxnId="{26E9ABB9-1C81-47D0-81CB-870701CDBE30}">
      <dgm:prSet/>
      <dgm:spPr/>
      <dgm:t>
        <a:bodyPr/>
        <a:lstStyle/>
        <a:p>
          <a:endParaRPr lang="en-US"/>
        </a:p>
      </dgm:t>
    </dgm:pt>
    <dgm:pt modelId="{9515D538-5FF7-424B-804F-02AA3458B830}" type="sibTrans" cxnId="{26E9ABB9-1C81-47D0-81CB-870701CDBE30}">
      <dgm:prSet/>
      <dgm:spPr/>
      <dgm:t>
        <a:bodyPr/>
        <a:lstStyle/>
        <a:p>
          <a:endParaRPr lang="en-US"/>
        </a:p>
      </dgm:t>
    </dgm:pt>
    <dgm:pt modelId="{1FBDEAD6-3103-4A96-A819-AF8D7E79DDB2}">
      <dgm:prSet/>
      <dgm:spPr/>
      <dgm:t>
        <a:bodyPr/>
        <a:lstStyle/>
        <a:p>
          <a:r>
            <a:rPr lang="en-GB" b="0" i="1" dirty="0"/>
            <a:t>The Life of Nero</a:t>
          </a:r>
          <a:endParaRPr lang="en-US" dirty="0"/>
        </a:p>
      </dgm:t>
    </dgm:pt>
    <dgm:pt modelId="{AF4835C2-C52F-4DC6-B784-3360F96B9120}" type="parTrans" cxnId="{482A1401-BA4D-4B7C-8262-58B6D1842D1C}">
      <dgm:prSet/>
      <dgm:spPr/>
      <dgm:t>
        <a:bodyPr/>
        <a:lstStyle/>
        <a:p>
          <a:endParaRPr lang="en-US"/>
        </a:p>
      </dgm:t>
    </dgm:pt>
    <dgm:pt modelId="{7B33DE5B-02C4-4323-801E-5044D356647E}" type="sibTrans" cxnId="{482A1401-BA4D-4B7C-8262-58B6D1842D1C}">
      <dgm:prSet/>
      <dgm:spPr/>
      <dgm:t>
        <a:bodyPr/>
        <a:lstStyle/>
        <a:p>
          <a:endParaRPr lang="en-US"/>
        </a:p>
      </dgm:t>
    </dgm:pt>
    <dgm:pt modelId="{D417E773-E767-4375-8E77-6FF315DBE181}">
      <dgm:prSet/>
      <dgm:spPr/>
      <dgm:t>
        <a:bodyPr/>
        <a:lstStyle/>
        <a:p>
          <a:r>
            <a:rPr lang="en-GB" b="0" i="0"/>
            <a:t>Tacitus</a:t>
          </a:r>
          <a:endParaRPr lang="en-US"/>
        </a:p>
      </dgm:t>
    </dgm:pt>
    <dgm:pt modelId="{F91B38F2-8DCF-4826-97A6-F7D2DC94B1B1}" type="parTrans" cxnId="{673B1162-66DF-4DF8-AAFD-F2DF7615B2E6}">
      <dgm:prSet/>
      <dgm:spPr/>
      <dgm:t>
        <a:bodyPr/>
        <a:lstStyle/>
        <a:p>
          <a:endParaRPr lang="en-US"/>
        </a:p>
      </dgm:t>
    </dgm:pt>
    <dgm:pt modelId="{A097E3C1-A45B-42BE-9784-A1A306CD2845}" type="sibTrans" cxnId="{673B1162-66DF-4DF8-AAFD-F2DF7615B2E6}">
      <dgm:prSet/>
      <dgm:spPr/>
      <dgm:t>
        <a:bodyPr/>
        <a:lstStyle/>
        <a:p>
          <a:endParaRPr lang="en-US"/>
        </a:p>
      </dgm:t>
    </dgm:pt>
    <dgm:pt modelId="{2066BC8E-CC05-4851-979F-44EB4C18C3D0}">
      <dgm:prSet/>
      <dgm:spPr/>
      <dgm:t>
        <a:bodyPr/>
        <a:lstStyle/>
        <a:p>
          <a:r>
            <a:rPr lang="en-GB" b="0" i="1" dirty="0"/>
            <a:t>Annals, Books 13-16</a:t>
          </a:r>
          <a:endParaRPr lang="en-US" dirty="0"/>
        </a:p>
      </dgm:t>
    </dgm:pt>
    <dgm:pt modelId="{D056A8D9-2DAB-42BA-99CE-73E9181DEC2B}" type="parTrans" cxnId="{DC3E7973-7D4B-4A80-9EF5-F8060BAA7316}">
      <dgm:prSet/>
      <dgm:spPr/>
      <dgm:t>
        <a:bodyPr/>
        <a:lstStyle/>
        <a:p>
          <a:endParaRPr lang="en-US"/>
        </a:p>
      </dgm:t>
    </dgm:pt>
    <dgm:pt modelId="{9FD997C3-FF5D-47FA-9967-4966CDAFFBC8}" type="sibTrans" cxnId="{DC3E7973-7D4B-4A80-9EF5-F8060BAA7316}">
      <dgm:prSet/>
      <dgm:spPr/>
      <dgm:t>
        <a:bodyPr/>
        <a:lstStyle/>
        <a:p>
          <a:endParaRPr lang="en-US"/>
        </a:p>
      </dgm:t>
    </dgm:pt>
    <dgm:pt modelId="{103DE0D0-5193-454F-84F0-4E59775CCD5B}">
      <dgm:prSet/>
      <dgm:spPr/>
      <dgm:t>
        <a:bodyPr/>
        <a:lstStyle/>
        <a:p>
          <a:r>
            <a:rPr lang="en-GB" b="0" i="0"/>
            <a:t>Cassius Dio</a:t>
          </a:r>
          <a:endParaRPr lang="en-US"/>
        </a:p>
      </dgm:t>
    </dgm:pt>
    <dgm:pt modelId="{0B700BC7-FACA-49E4-89C7-0EA70F2053E9}" type="parTrans" cxnId="{AC2A366D-4120-4E88-8F72-C7C6CC60CE29}">
      <dgm:prSet/>
      <dgm:spPr/>
      <dgm:t>
        <a:bodyPr/>
        <a:lstStyle/>
        <a:p>
          <a:endParaRPr lang="en-US"/>
        </a:p>
      </dgm:t>
    </dgm:pt>
    <dgm:pt modelId="{707D18DF-2F62-4832-BD5B-27BB33D1DD4D}" type="sibTrans" cxnId="{AC2A366D-4120-4E88-8F72-C7C6CC60CE29}">
      <dgm:prSet/>
      <dgm:spPr/>
      <dgm:t>
        <a:bodyPr/>
        <a:lstStyle/>
        <a:p>
          <a:endParaRPr lang="en-US"/>
        </a:p>
      </dgm:t>
    </dgm:pt>
    <dgm:pt modelId="{ED3CDFE9-8F83-48D3-8048-D67FBEB2704B}">
      <dgm:prSet/>
      <dgm:spPr/>
      <dgm:t>
        <a:bodyPr/>
        <a:lstStyle/>
        <a:p>
          <a:r>
            <a:rPr lang="en-GB" b="0" i="1" dirty="0"/>
            <a:t>Roma</a:t>
          </a:r>
          <a:r>
            <a:rPr lang="en-GB" b="0" i="1" dirty="0">
              <a:solidFill>
                <a:schemeClr val="tx1"/>
              </a:solidFill>
            </a:rPr>
            <a:t>n Histories, </a:t>
          </a:r>
          <a:r>
            <a:rPr lang="en-GB" b="0" i="0" dirty="0">
              <a:solidFill>
                <a:schemeClr val="tx1"/>
              </a:solidFill>
            </a:rPr>
            <a:t> Books 62-63</a:t>
          </a:r>
          <a:endParaRPr lang="en-US" dirty="0">
            <a:solidFill>
              <a:schemeClr val="tx1"/>
            </a:solidFill>
          </a:endParaRPr>
        </a:p>
      </dgm:t>
    </dgm:pt>
    <dgm:pt modelId="{5116E92F-5A69-4584-BE09-1AFCC4B99886}" type="parTrans" cxnId="{5AA87425-3CA3-4879-9643-786DEF4410C6}">
      <dgm:prSet/>
      <dgm:spPr/>
      <dgm:t>
        <a:bodyPr/>
        <a:lstStyle/>
        <a:p>
          <a:endParaRPr lang="en-US"/>
        </a:p>
      </dgm:t>
    </dgm:pt>
    <dgm:pt modelId="{ECCE6FB1-4FFE-4B7B-9086-694B269AB5C4}" type="sibTrans" cxnId="{5AA87425-3CA3-4879-9643-786DEF4410C6}">
      <dgm:prSet/>
      <dgm:spPr/>
      <dgm:t>
        <a:bodyPr/>
        <a:lstStyle/>
        <a:p>
          <a:endParaRPr lang="en-US"/>
        </a:p>
      </dgm:t>
    </dgm:pt>
    <dgm:pt modelId="{035249B6-0097-4F61-AFD5-80D510897B9F}">
      <dgm:prSet/>
      <dgm:spPr/>
      <dgm:t>
        <a:bodyPr/>
        <a:lstStyle/>
        <a:p>
          <a:r>
            <a:rPr lang="en-GB" b="0" i="1"/>
            <a:t>Oxyrhynchus Papyrus</a:t>
          </a:r>
          <a:endParaRPr lang="en-US"/>
        </a:p>
      </dgm:t>
    </dgm:pt>
    <dgm:pt modelId="{97F5BD32-BA7D-45B4-BC2A-E71674A14CB2}" type="parTrans" cxnId="{B52857AE-7F3D-45A5-BA14-35241B5481FD}">
      <dgm:prSet/>
      <dgm:spPr/>
      <dgm:t>
        <a:bodyPr/>
        <a:lstStyle/>
        <a:p>
          <a:endParaRPr lang="en-US"/>
        </a:p>
      </dgm:t>
    </dgm:pt>
    <dgm:pt modelId="{381E678B-C539-4DBD-B7AA-3642D6984B57}" type="sibTrans" cxnId="{B52857AE-7F3D-45A5-BA14-35241B5481FD}">
      <dgm:prSet/>
      <dgm:spPr/>
      <dgm:t>
        <a:bodyPr/>
        <a:lstStyle/>
        <a:p>
          <a:endParaRPr lang="en-US"/>
        </a:p>
      </dgm:t>
    </dgm:pt>
    <dgm:pt modelId="{5D7F2762-89F7-4834-8F19-111442B4528B}">
      <dgm:prSet/>
      <dgm:spPr/>
      <dgm:t>
        <a:bodyPr/>
        <a:lstStyle/>
        <a:p>
          <a:r>
            <a:rPr lang="en-GB" b="0" i="0" dirty="0"/>
            <a:t>Papyrus 5105: </a:t>
          </a:r>
          <a:r>
            <a:rPr lang="en-GB" b="0" i="1" dirty="0"/>
            <a:t>Poppaea’s Apotheosis in Hexameter</a:t>
          </a:r>
          <a:endParaRPr lang="en-US" dirty="0"/>
        </a:p>
      </dgm:t>
    </dgm:pt>
    <dgm:pt modelId="{B868EA18-D33F-4834-9789-3BF548E56FB3}" type="parTrans" cxnId="{B32C9B28-23C0-49F7-83D9-DCA407154723}">
      <dgm:prSet/>
      <dgm:spPr/>
      <dgm:t>
        <a:bodyPr/>
        <a:lstStyle/>
        <a:p>
          <a:endParaRPr lang="en-US"/>
        </a:p>
      </dgm:t>
    </dgm:pt>
    <dgm:pt modelId="{971178D3-BA0B-4D99-A4E2-587EA64AD5A0}" type="sibTrans" cxnId="{B32C9B28-23C0-49F7-83D9-DCA407154723}">
      <dgm:prSet/>
      <dgm:spPr/>
      <dgm:t>
        <a:bodyPr/>
        <a:lstStyle/>
        <a:p>
          <a:endParaRPr lang="en-US"/>
        </a:p>
      </dgm:t>
    </dgm:pt>
    <dgm:pt modelId="{AFA1C565-7211-4421-ADD1-73FC6F9132CC}">
      <dgm:prSet/>
      <dgm:spPr/>
      <dgm:t>
        <a:bodyPr/>
        <a:lstStyle/>
        <a:p>
          <a:r>
            <a:rPr lang="en-GB" b="0" i="0" dirty="0"/>
            <a:t>Pseudo-Seneca’s </a:t>
          </a:r>
          <a:r>
            <a:rPr lang="en-GB" b="0" i="1" dirty="0"/>
            <a:t>Octavia</a:t>
          </a:r>
          <a:endParaRPr lang="en-US" dirty="0"/>
        </a:p>
      </dgm:t>
    </dgm:pt>
    <dgm:pt modelId="{25125A6C-CE80-4C7A-A63E-FAED631C356F}" type="parTrans" cxnId="{54A2492C-FFB5-4C58-ABE3-7B14ABEE5C95}">
      <dgm:prSet/>
      <dgm:spPr/>
      <dgm:t>
        <a:bodyPr/>
        <a:lstStyle/>
        <a:p>
          <a:endParaRPr lang="en-US"/>
        </a:p>
      </dgm:t>
    </dgm:pt>
    <dgm:pt modelId="{008E79C5-6C19-4515-8A68-A338078A8A10}" type="sibTrans" cxnId="{54A2492C-FFB5-4C58-ABE3-7B14ABEE5C95}">
      <dgm:prSet/>
      <dgm:spPr/>
      <dgm:t>
        <a:bodyPr/>
        <a:lstStyle/>
        <a:p>
          <a:endParaRPr lang="en-US"/>
        </a:p>
      </dgm:t>
    </dgm:pt>
    <dgm:pt modelId="{7CD84FB5-2A06-406E-8D0A-CA9DDCD6342D}">
      <dgm:prSet/>
      <dgm:spPr/>
      <dgm:t>
        <a:bodyPr/>
        <a:lstStyle/>
        <a:p>
          <a:r>
            <a:rPr lang="en-US" dirty="0"/>
            <a:t>Writing of Life of Caesars began 119AD</a:t>
          </a:r>
        </a:p>
      </dgm:t>
    </dgm:pt>
    <dgm:pt modelId="{097691C5-33BA-4223-B3AB-1FDB56100E01}" type="parTrans" cxnId="{8DB05A6D-78C9-48A8-BC35-3FDC1B9E2146}">
      <dgm:prSet/>
      <dgm:spPr/>
    </dgm:pt>
    <dgm:pt modelId="{86CA4450-C9D9-453F-8DA6-0A839289E4F7}" type="sibTrans" cxnId="{8DB05A6D-78C9-48A8-BC35-3FDC1B9E2146}">
      <dgm:prSet/>
      <dgm:spPr/>
    </dgm:pt>
    <dgm:pt modelId="{1EA53A7F-AACC-457A-A74B-3FF044178E20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The </a:t>
          </a:r>
          <a:r>
            <a:rPr lang="en-GB" i="1" dirty="0">
              <a:solidFill>
                <a:schemeClr val="tx1"/>
              </a:solidFill>
            </a:rPr>
            <a:t>Annals </a:t>
          </a:r>
          <a:r>
            <a:rPr lang="en-GB" dirty="0">
              <a:solidFill>
                <a:schemeClr val="tx1"/>
              </a:solidFill>
            </a:rPr>
            <a:t>was written in 117AD and was Tacitus’ final piece.</a:t>
          </a:r>
          <a:endParaRPr lang="en-US" dirty="0">
            <a:solidFill>
              <a:schemeClr val="tx1"/>
            </a:solidFill>
          </a:endParaRPr>
        </a:p>
      </dgm:t>
    </dgm:pt>
    <dgm:pt modelId="{4F3305DE-6F1C-4200-A913-1866B5D253CF}" type="parTrans" cxnId="{E8039580-44CD-4CC0-9C52-81BC45D96A95}">
      <dgm:prSet/>
      <dgm:spPr/>
    </dgm:pt>
    <dgm:pt modelId="{1112DA26-CDAD-45FF-B414-8584F4AAC6CA}" type="sibTrans" cxnId="{E8039580-44CD-4CC0-9C52-81BC45D96A95}">
      <dgm:prSet/>
      <dgm:spPr/>
    </dgm:pt>
    <dgm:pt modelId="{E7B41EE9-7AFB-40EC-8BB4-F1B19C8CAC28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Began writing the </a:t>
          </a:r>
          <a:r>
            <a:rPr lang="en-GB" i="1" dirty="0">
              <a:solidFill>
                <a:schemeClr val="tx1"/>
              </a:solidFill>
            </a:rPr>
            <a:t>Roman Histories </a:t>
          </a:r>
          <a:r>
            <a:rPr lang="en-GB" dirty="0">
              <a:solidFill>
                <a:schemeClr val="tx1"/>
              </a:solidFill>
            </a:rPr>
            <a:t>in 211AD and finished in 233AD</a:t>
          </a:r>
          <a:endParaRPr lang="en-US" dirty="0">
            <a:solidFill>
              <a:schemeClr val="tx1"/>
            </a:solidFill>
          </a:endParaRPr>
        </a:p>
      </dgm:t>
    </dgm:pt>
    <dgm:pt modelId="{30EDBCB5-8BDC-44E9-BCCA-E4A29A51BBCE}" type="parTrans" cxnId="{6DF86EC1-CB47-4DA1-A945-59B6358C5B51}">
      <dgm:prSet/>
      <dgm:spPr/>
    </dgm:pt>
    <dgm:pt modelId="{915DC3C7-B0F9-4E65-82BB-7BB970178CE8}" type="sibTrans" cxnId="{6DF86EC1-CB47-4DA1-A945-59B6358C5B51}">
      <dgm:prSet/>
      <dgm:spPr/>
    </dgm:pt>
    <dgm:pt modelId="{E05A6DA6-C80E-4EE2-AA4B-6EBD0EF7A4AC}">
      <dgm:prSet/>
      <dgm:spPr/>
      <dgm:t>
        <a:bodyPr/>
        <a:lstStyle/>
        <a:p>
          <a:r>
            <a:rPr lang="en-US" dirty="0"/>
            <a:t>Believed to have been written after Nero and Seneca’s Deaths but found amongst Seneca’s work.</a:t>
          </a:r>
        </a:p>
      </dgm:t>
    </dgm:pt>
    <dgm:pt modelId="{3FC30CE2-D13F-4D6E-8649-884C3A1DA0D3}" type="parTrans" cxnId="{ADDCB14B-9F1A-4004-B8EF-48708223BC29}">
      <dgm:prSet/>
      <dgm:spPr/>
    </dgm:pt>
    <dgm:pt modelId="{F951E355-B615-426B-A625-4BEB06246FDF}" type="sibTrans" cxnId="{ADDCB14B-9F1A-4004-B8EF-48708223BC29}">
      <dgm:prSet/>
      <dgm:spPr/>
    </dgm:pt>
    <dgm:pt modelId="{B61432AC-89EB-4376-8187-3FC6913AF783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Manuscripts within date from the Ptolemaic Period (3</a:t>
          </a:r>
          <a:r>
            <a:rPr lang="en-GB" baseline="30000" dirty="0">
              <a:solidFill>
                <a:schemeClr val="tx1"/>
              </a:solidFill>
            </a:rPr>
            <a:t>rd</a:t>
          </a:r>
          <a:r>
            <a:rPr lang="en-GB" dirty="0">
              <a:solidFill>
                <a:schemeClr val="tx1"/>
              </a:solidFill>
            </a:rPr>
            <a:t> Century BC) to 640AD.</a:t>
          </a:r>
          <a:endParaRPr lang="en-US" dirty="0">
            <a:solidFill>
              <a:schemeClr val="tx1"/>
            </a:solidFill>
          </a:endParaRPr>
        </a:p>
      </dgm:t>
    </dgm:pt>
    <dgm:pt modelId="{8B7F01B3-BBB9-420D-93A7-E65572A79418}" type="parTrans" cxnId="{F2A589BA-C0F9-4E89-9DD1-3D0217541D27}">
      <dgm:prSet/>
      <dgm:spPr/>
    </dgm:pt>
    <dgm:pt modelId="{2A47A7AA-FBA3-4ABB-A588-1562F38BFA18}" type="sibTrans" cxnId="{F2A589BA-C0F9-4E89-9DD1-3D0217541D27}">
      <dgm:prSet/>
      <dgm:spPr/>
    </dgm:pt>
    <dgm:pt modelId="{EC2A16D4-CAB9-4229-8BD2-F08FC8B2FCF0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Papyrus 5105 in particular is believed to have been written 200 years after the reign of Nero.</a:t>
          </a:r>
        </a:p>
      </dgm:t>
    </dgm:pt>
    <dgm:pt modelId="{D4C7DAB6-C5F7-481E-B43C-F6DBE8FB886B}" type="parTrans" cxnId="{D38FC505-2AC3-454B-BDB3-D358BF418695}">
      <dgm:prSet/>
      <dgm:spPr/>
      <dgm:t>
        <a:bodyPr/>
        <a:lstStyle/>
        <a:p>
          <a:endParaRPr lang="en-GB"/>
        </a:p>
      </dgm:t>
    </dgm:pt>
    <dgm:pt modelId="{8B49DA6D-2F75-4F6B-A741-E6074DB4F39A}" type="sibTrans" cxnId="{D38FC505-2AC3-454B-BDB3-D358BF418695}">
      <dgm:prSet/>
      <dgm:spPr/>
      <dgm:t>
        <a:bodyPr/>
        <a:lstStyle/>
        <a:p>
          <a:endParaRPr lang="en-GB"/>
        </a:p>
      </dgm:t>
    </dgm:pt>
    <dgm:pt modelId="{C4719048-A395-4F7F-981C-4530824B5AE5}" type="pres">
      <dgm:prSet presAssocID="{841D41FE-0BD9-46DD-AF5E-73478159AD6D}" presName="linear" presStyleCnt="0">
        <dgm:presLayoutVars>
          <dgm:dir/>
          <dgm:animLvl val="lvl"/>
          <dgm:resizeHandles val="exact"/>
        </dgm:presLayoutVars>
      </dgm:prSet>
      <dgm:spPr/>
    </dgm:pt>
    <dgm:pt modelId="{E53A12FD-42CA-4D29-B2BF-22DEBF3CD7D8}" type="pres">
      <dgm:prSet presAssocID="{5680E07A-A0B3-4FBB-AC15-7FC1688768EB}" presName="parentLin" presStyleCnt="0"/>
      <dgm:spPr/>
    </dgm:pt>
    <dgm:pt modelId="{E7247AB8-0166-46FE-9761-66B84D80AA0A}" type="pres">
      <dgm:prSet presAssocID="{5680E07A-A0B3-4FBB-AC15-7FC1688768EB}" presName="parentLeftMargin" presStyleLbl="node1" presStyleIdx="0" presStyleCnt="5"/>
      <dgm:spPr/>
    </dgm:pt>
    <dgm:pt modelId="{A64B3278-7CE4-4C09-952A-BC27DEE7535E}" type="pres">
      <dgm:prSet presAssocID="{5680E07A-A0B3-4FBB-AC15-7FC1688768EB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12C84E4A-005B-4083-8473-1572603E15F9}" type="pres">
      <dgm:prSet presAssocID="{5680E07A-A0B3-4FBB-AC15-7FC1688768EB}" presName="negativeSpace" presStyleCnt="0"/>
      <dgm:spPr/>
    </dgm:pt>
    <dgm:pt modelId="{9220BAD8-EB2C-4E29-9C04-712D46900AA3}" type="pres">
      <dgm:prSet presAssocID="{5680E07A-A0B3-4FBB-AC15-7FC1688768EB}" presName="childText" presStyleLbl="conFgAcc1" presStyleIdx="0" presStyleCnt="5">
        <dgm:presLayoutVars>
          <dgm:bulletEnabled val="1"/>
        </dgm:presLayoutVars>
      </dgm:prSet>
      <dgm:spPr/>
    </dgm:pt>
    <dgm:pt modelId="{827C4E5E-3248-4624-8267-FACB1E2DE5AD}" type="pres">
      <dgm:prSet presAssocID="{9515D538-5FF7-424B-804F-02AA3458B830}" presName="spaceBetweenRectangles" presStyleCnt="0"/>
      <dgm:spPr/>
    </dgm:pt>
    <dgm:pt modelId="{F510FA0D-588E-48A9-9AC1-B0BB227D79D6}" type="pres">
      <dgm:prSet presAssocID="{D417E773-E767-4375-8E77-6FF315DBE181}" presName="parentLin" presStyleCnt="0"/>
      <dgm:spPr/>
    </dgm:pt>
    <dgm:pt modelId="{A647F2F2-27FD-413C-829A-5CEBFB7F576C}" type="pres">
      <dgm:prSet presAssocID="{D417E773-E767-4375-8E77-6FF315DBE181}" presName="parentLeftMargin" presStyleLbl="node1" presStyleIdx="0" presStyleCnt="5"/>
      <dgm:spPr/>
    </dgm:pt>
    <dgm:pt modelId="{3F31EEB4-88DE-4943-82EF-2BABAD8E9A7E}" type="pres">
      <dgm:prSet presAssocID="{D417E773-E767-4375-8E77-6FF315DBE181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4AE3E0C1-88A7-4A9A-B435-33C7DA40E363}" type="pres">
      <dgm:prSet presAssocID="{D417E773-E767-4375-8E77-6FF315DBE181}" presName="negativeSpace" presStyleCnt="0"/>
      <dgm:spPr/>
    </dgm:pt>
    <dgm:pt modelId="{B610635D-00C5-410E-9677-23C83C6D211C}" type="pres">
      <dgm:prSet presAssocID="{D417E773-E767-4375-8E77-6FF315DBE181}" presName="childText" presStyleLbl="conFgAcc1" presStyleIdx="1" presStyleCnt="5">
        <dgm:presLayoutVars>
          <dgm:bulletEnabled val="1"/>
        </dgm:presLayoutVars>
      </dgm:prSet>
      <dgm:spPr/>
    </dgm:pt>
    <dgm:pt modelId="{7DA0D332-0733-4065-9DA2-C09DB33BC129}" type="pres">
      <dgm:prSet presAssocID="{A097E3C1-A45B-42BE-9784-A1A306CD2845}" presName="spaceBetweenRectangles" presStyleCnt="0"/>
      <dgm:spPr/>
    </dgm:pt>
    <dgm:pt modelId="{430317C0-D163-48F4-89CB-18E1D188E82A}" type="pres">
      <dgm:prSet presAssocID="{103DE0D0-5193-454F-84F0-4E59775CCD5B}" presName="parentLin" presStyleCnt="0"/>
      <dgm:spPr/>
    </dgm:pt>
    <dgm:pt modelId="{4B440399-225D-4164-865E-4A50BA60091E}" type="pres">
      <dgm:prSet presAssocID="{103DE0D0-5193-454F-84F0-4E59775CCD5B}" presName="parentLeftMargin" presStyleLbl="node1" presStyleIdx="1" presStyleCnt="5"/>
      <dgm:spPr/>
    </dgm:pt>
    <dgm:pt modelId="{227D8323-9588-4C30-9B7F-506A0273792F}" type="pres">
      <dgm:prSet presAssocID="{103DE0D0-5193-454F-84F0-4E59775CCD5B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2F6C26DD-BE6E-4793-BAFB-4969C0AAB476}" type="pres">
      <dgm:prSet presAssocID="{103DE0D0-5193-454F-84F0-4E59775CCD5B}" presName="negativeSpace" presStyleCnt="0"/>
      <dgm:spPr/>
    </dgm:pt>
    <dgm:pt modelId="{D20619C4-D347-47B7-9EFF-A5CB79203ADB}" type="pres">
      <dgm:prSet presAssocID="{103DE0D0-5193-454F-84F0-4E59775CCD5B}" presName="childText" presStyleLbl="conFgAcc1" presStyleIdx="2" presStyleCnt="5">
        <dgm:presLayoutVars>
          <dgm:bulletEnabled val="1"/>
        </dgm:presLayoutVars>
      </dgm:prSet>
      <dgm:spPr/>
    </dgm:pt>
    <dgm:pt modelId="{757C4928-7F84-49AE-B2C2-63E3C88F27EF}" type="pres">
      <dgm:prSet presAssocID="{707D18DF-2F62-4832-BD5B-27BB33D1DD4D}" presName="spaceBetweenRectangles" presStyleCnt="0"/>
      <dgm:spPr/>
    </dgm:pt>
    <dgm:pt modelId="{49106210-67AC-49AA-8EBF-566C2200C3B3}" type="pres">
      <dgm:prSet presAssocID="{035249B6-0097-4F61-AFD5-80D510897B9F}" presName="parentLin" presStyleCnt="0"/>
      <dgm:spPr/>
    </dgm:pt>
    <dgm:pt modelId="{0E352AF8-068E-44E6-98D2-6C115F511969}" type="pres">
      <dgm:prSet presAssocID="{035249B6-0097-4F61-AFD5-80D510897B9F}" presName="parentLeftMargin" presStyleLbl="node1" presStyleIdx="2" presStyleCnt="5"/>
      <dgm:spPr/>
    </dgm:pt>
    <dgm:pt modelId="{14BE7133-FC5C-482E-BA1D-2023C43AC4CD}" type="pres">
      <dgm:prSet presAssocID="{035249B6-0097-4F61-AFD5-80D510897B9F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7A143678-8D75-4FCC-9830-4438414B9726}" type="pres">
      <dgm:prSet presAssocID="{035249B6-0097-4F61-AFD5-80D510897B9F}" presName="negativeSpace" presStyleCnt="0"/>
      <dgm:spPr/>
    </dgm:pt>
    <dgm:pt modelId="{97D2DBA0-9213-4A0C-BC19-DC3A7DD8CD2E}" type="pres">
      <dgm:prSet presAssocID="{035249B6-0097-4F61-AFD5-80D510897B9F}" presName="childText" presStyleLbl="conFgAcc1" presStyleIdx="3" presStyleCnt="5">
        <dgm:presLayoutVars>
          <dgm:bulletEnabled val="1"/>
        </dgm:presLayoutVars>
      </dgm:prSet>
      <dgm:spPr/>
    </dgm:pt>
    <dgm:pt modelId="{9436A2FB-9273-4DB3-A380-C17DFCED3642}" type="pres">
      <dgm:prSet presAssocID="{381E678B-C539-4DBD-B7AA-3642D6984B57}" presName="spaceBetweenRectangles" presStyleCnt="0"/>
      <dgm:spPr/>
    </dgm:pt>
    <dgm:pt modelId="{20655318-1B41-43AE-9B61-8E4485C8DC36}" type="pres">
      <dgm:prSet presAssocID="{AFA1C565-7211-4421-ADD1-73FC6F9132CC}" presName="parentLin" presStyleCnt="0"/>
      <dgm:spPr/>
    </dgm:pt>
    <dgm:pt modelId="{10524D6F-102C-4CE7-86BD-5C90C89ECAF1}" type="pres">
      <dgm:prSet presAssocID="{AFA1C565-7211-4421-ADD1-73FC6F9132CC}" presName="parentLeftMargin" presStyleLbl="node1" presStyleIdx="3" presStyleCnt="5"/>
      <dgm:spPr/>
    </dgm:pt>
    <dgm:pt modelId="{C2F645EE-7656-4866-A74A-1746DA0C2A9E}" type="pres">
      <dgm:prSet presAssocID="{AFA1C565-7211-4421-ADD1-73FC6F9132CC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6BD2B471-EB77-46EF-A5C1-56E9930DB3BF}" type="pres">
      <dgm:prSet presAssocID="{AFA1C565-7211-4421-ADD1-73FC6F9132CC}" presName="negativeSpace" presStyleCnt="0"/>
      <dgm:spPr/>
    </dgm:pt>
    <dgm:pt modelId="{11C6AD49-9982-44A1-BDEC-C261E1E63B99}" type="pres">
      <dgm:prSet presAssocID="{AFA1C565-7211-4421-ADD1-73FC6F9132CC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482A1401-BA4D-4B7C-8262-58B6D1842D1C}" srcId="{5680E07A-A0B3-4FBB-AC15-7FC1688768EB}" destId="{1FBDEAD6-3103-4A96-A819-AF8D7E79DDB2}" srcOrd="0" destOrd="0" parTransId="{AF4835C2-C52F-4DC6-B784-3360F96B9120}" sibTransId="{7B33DE5B-02C4-4323-801E-5044D356647E}"/>
    <dgm:cxn modelId="{D38FC505-2AC3-454B-BDB3-D358BF418695}" srcId="{035249B6-0097-4F61-AFD5-80D510897B9F}" destId="{EC2A16D4-CAB9-4229-8BD2-F08FC8B2FCF0}" srcOrd="2" destOrd="0" parTransId="{D4C7DAB6-C5F7-481E-B43C-F6DBE8FB886B}" sibTransId="{8B49DA6D-2F75-4F6B-A741-E6074DB4F39A}"/>
    <dgm:cxn modelId="{6961B50C-CE3C-4018-8A5D-6A8597B75906}" type="presOf" srcId="{841D41FE-0BD9-46DD-AF5E-73478159AD6D}" destId="{C4719048-A395-4F7F-981C-4530824B5AE5}" srcOrd="0" destOrd="0" presId="urn:microsoft.com/office/officeart/2005/8/layout/list1"/>
    <dgm:cxn modelId="{3DB47C0E-A572-4035-923E-F723E6B8C8D8}" type="presOf" srcId="{1FBDEAD6-3103-4A96-A819-AF8D7E79DDB2}" destId="{9220BAD8-EB2C-4E29-9C04-712D46900AA3}" srcOrd="0" destOrd="0" presId="urn:microsoft.com/office/officeart/2005/8/layout/list1"/>
    <dgm:cxn modelId="{B7EB5B0F-A411-4D50-AC7E-1E9603303D45}" type="presOf" srcId="{AFA1C565-7211-4421-ADD1-73FC6F9132CC}" destId="{C2F645EE-7656-4866-A74A-1746DA0C2A9E}" srcOrd="1" destOrd="0" presId="urn:microsoft.com/office/officeart/2005/8/layout/list1"/>
    <dgm:cxn modelId="{076DA320-F3BF-4C61-AEF5-CA3A9E772B69}" type="presOf" srcId="{103DE0D0-5193-454F-84F0-4E59775CCD5B}" destId="{4B440399-225D-4164-865E-4A50BA60091E}" srcOrd="0" destOrd="0" presId="urn:microsoft.com/office/officeart/2005/8/layout/list1"/>
    <dgm:cxn modelId="{5AA87425-3CA3-4879-9643-786DEF4410C6}" srcId="{103DE0D0-5193-454F-84F0-4E59775CCD5B}" destId="{ED3CDFE9-8F83-48D3-8048-D67FBEB2704B}" srcOrd="0" destOrd="0" parTransId="{5116E92F-5A69-4584-BE09-1AFCC4B99886}" sibTransId="{ECCE6FB1-4FFE-4B7B-9086-694B269AB5C4}"/>
    <dgm:cxn modelId="{B32C9B28-23C0-49F7-83D9-DCA407154723}" srcId="{035249B6-0097-4F61-AFD5-80D510897B9F}" destId="{5D7F2762-89F7-4834-8F19-111442B4528B}" srcOrd="0" destOrd="0" parTransId="{B868EA18-D33F-4834-9789-3BF548E56FB3}" sibTransId="{971178D3-BA0B-4D99-A4E2-587EA64AD5A0}"/>
    <dgm:cxn modelId="{54A2492C-FFB5-4C58-ABE3-7B14ABEE5C95}" srcId="{841D41FE-0BD9-46DD-AF5E-73478159AD6D}" destId="{AFA1C565-7211-4421-ADD1-73FC6F9132CC}" srcOrd="4" destOrd="0" parTransId="{25125A6C-CE80-4C7A-A63E-FAED631C356F}" sibTransId="{008E79C5-6C19-4515-8A68-A338078A8A10}"/>
    <dgm:cxn modelId="{4BBC283F-E3D4-400F-970E-DB7407956B7E}" type="presOf" srcId="{1EA53A7F-AACC-457A-A74B-3FF044178E20}" destId="{B610635D-00C5-410E-9677-23C83C6D211C}" srcOrd="0" destOrd="1" presId="urn:microsoft.com/office/officeart/2005/8/layout/list1"/>
    <dgm:cxn modelId="{8CBE3741-99F1-4F20-965A-AE862E5D308E}" type="presOf" srcId="{B61432AC-89EB-4376-8187-3FC6913AF783}" destId="{97D2DBA0-9213-4A0C-BC19-DC3A7DD8CD2E}" srcOrd="0" destOrd="1" presId="urn:microsoft.com/office/officeart/2005/8/layout/list1"/>
    <dgm:cxn modelId="{673B1162-66DF-4DF8-AAFD-F2DF7615B2E6}" srcId="{841D41FE-0BD9-46DD-AF5E-73478159AD6D}" destId="{D417E773-E767-4375-8E77-6FF315DBE181}" srcOrd="1" destOrd="0" parTransId="{F91B38F2-8DCF-4826-97A6-F7D2DC94B1B1}" sibTransId="{A097E3C1-A45B-42BE-9784-A1A306CD2845}"/>
    <dgm:cxn modelId="{DCA66764-00A1-4C64-8B25-9774BF3D1F40}" type="presOf" srcId="{035249B6-0097-4F61-AFD5-80D510897B9F}" destId="{14BE7133-FC5C-482E-BA1D-2023C43AC4CD}" srcOrd="1" destOrd="0" presId="urn:microsoft.com/office/officeart/2005/8/layout/list1"/>
    <dgm:cxn modelId="{BB2A8568-6EEF-412A-B519-54FFC891E13F}" type="presOf" srcId="{E05A6DA6-C80E-4EE2-AA4B-6EBD0EF7A4AC}" destId="{11C6AD49-9982-44A1-BDEC-C261E1E63B99}" srcOrd="0" destOrd="0" presId="urn:microsoft.com/office/officeart/2005/8/layout/list1"/>
    <dgm:cxn modelId="{BDDDD968-CA63-463B-9014-415F7D29DB2F}" type="presOf" srcId="{5680E07A-A0B3-4FBB-AC15-7FC1688768EB}" destId="{E7247AB8-0166-46FE-9761-66B84D80AA0A}" srcOrd="0" destOrd="0" presId="urn:microsoft.com/office/officeart/2005/8/layout/list1"/>
    <dgm:cxn modelId="{ADDCB14B-9F1A-4004-B8EF-48708223BC29}" srcId="{AFA1C565-7211-4421-ADD1-73FC6F9132CC}" destId="{E05A6DA6-C80E-4EE2-AA4B-6EBD0EF7A4AC}" srcOrd="0" destOrd="0" parTransId="{3FC30CE2-D13F-4D6E-8649-884C3A1DA0D3}" sibTransId="{F951E355-B615-426B-A625-4BEB06246FDF}"/>
    <dgm:cxn modelId="{AC2A366D-4120-4E88-8F72-C7C6CC60CE29}" srcId="{841D41FE-0BD9-46DD-AF5E-73478159AD6D}" destId="{103DE0D0-5193-454F-84F0-4E59775CCD5B}" srcOrd="2" destOrd="0" parTransId="{0B700BC7-FACA-49E4-89C7-0EA70F2053E9}" sibTransId="{707D18DF-2F62-4832-BD5B-27BB33D1DD4D}"/>
    <dgm:cxn modelId="{8DB05A6D-78C9-48A8-BC35-3FDC1B9E2146}" srcId="{5680E07A-A0B3-4FBB-AC15-7FC1688768EB}" destId="{7CD84FB5-2A06-406E-8D0A-CA9DDCD6342D}" srcOrd="1" destOrd="0" parTransId="{097691C5-33BA-4223-B3AB-1FDB56100E01}" sibTransId="{86CA4450-C9D9-453F-8DA6-0A839289E4F7}"/>
    <dgm:cxn modelId="{AFACCA51-CC4B-4942-A979-50C14F07B0EA}" type="presOf" srcId="{7CD84FB5-2A06-406E-8D0A-CA9DDCD6342D}" destId="{9220BAD8-EB2C-4E29-9C04-712D46900AA3}" srcOrd="0" destOrd="1" presId="urn:microsoft.com/office/officeart/2005/8/layout/list1"/>
    <dgm:cxn modelId="{DC3E7973-7D4B-4A80-9EF5-F8060BAA7316}" srcId="{D417E773-E767-4375-8E77-6FF315DBE181}" destId="{2066BC8E-CC05-4851-979F-44EB4C18C3D0}" srcOrd="0" destOrd="0" parTransId="{D056A8D9-2DAB-42BA-99CE-73E9181DEC2B}" sibTransId="{9FD997C3-FF5D-47FA-9967-4966CDAFFBC8}"/>
    <dgm:cxn modelId="{A6431E75-2F68-4299-81A6-E2DF51909393}" type="presOf" srcId="{ED3CDFE9-8F83-48D3-8048-D67FBEB2704B}" destId="{D20619C4-D347-47B7-9EFF-A5CB79203ADB}" srcOrd="0" destOrd="0" presId="urn:microsoft.com/office/officeart/2005/8/layout/list1"/>
    <dgm:cxn modelId="{A2A7D957-CD07-4EF6-8646-4E2391EEE30D}" type="presOf" srcId="{5680E07A-A0B3-4FBB-AC15-7FC1688768EB}" destId="{A64B3278-7CE4-4C09-952A-BC27DEE7535E}" srcOrd="1" destOrd="0" presId="urn:microsoft.com/office/officeart/2005/8/layout/list1"/>
    <dgm:cxn modelId="{E8039580-44CD-4CC0-9C52-81BC45D96A95}" srcId="{D417E773-E767-4375-8E77-6FF315DBE181}" destId="{1EA53A7F-AACC-457A-A74B-3FF044178E20}" srcOrd="1" destOrd="0" parTransId="{4F3305DE-6F1C-4200-A913-1866B5D253CF}" sibTransId="{1112DA26-CDAD-45FF-B414-8584F4AAC6CA}"/>
    <dgm:cxn modelId="{E97D3A87-A1B0-401A-B6BF-F10A2AEAB11B}" type="presOf" srcId="{D417E773-E767-4375-8E77-6FF315DBE181}" destId="{3F31EEB4-88DE-4943-82EF-2BABAD8E9A7E}" srcOrd="1" destOrd="0" presId="urn:microsoft.com/office/officeart/2005/8/layout/list1"/>
    <dgm:cxn modelId="{88EB80AA-7931-4102-90F1-2B07563AAB04}" type="presOf" srcId="{AFA1C565-7211-4421-ADD1-73FC6F9132CC}" destId="{10524D6F-102C-4CE7-86BD-5C90C89ECAF1}" srcOrd="0" destOrd="0" presId="urn:microsoft.com/office/officeart/2005/8/layout/list1"/>
    <dgm:cxn modelId="{B52857AE-7F3D-45A5-BA14-35241B5481FD}" srcId="{841D41FE-0BD9-46DD-AF5E-73478159AD6D}" destId="{035249B6-0097-4F61-AFD5-80D510897B9F}" srcOrd="3" destOrd="0" parTransId="{97F5BD32-BA7D-45B4-BC2A-E71674A14CB2}" sibTransId="{381E678B-C539-4DBD-B7AA-3642D6984B57}"/>
    <dgm:cxn modelId="{26E9ABB9-1C81-47D0-81CB-870701CDBE30}" srcId="{841D41FE-0BD9-46DD-AF5E-73478159AD6D}" destId="{5680E07A-A0B3-4FBB-AC15-7FC1688768EB}" srcOrd="0" destOrd="0" parTransId="{FCB2C472-CBE2-4F5C-B51C-0CB15D8F3986}" sibTransId="{9515D538-5FF7-424B-804F-02AA3458B830}"/>
    <dgm:cxn modelId="{613EC3B9-8114-4741-8F86-ACCD2BADB358}" type="presOf" srcId="{E7B41EE9-7AFB-40EC-8BB4-F1B19C8CAC28}" destId="{D20619C4-D347-47B7-9EFF-A5CB79203ADB}" srcOrd="0" destOrd="1" presId="urn:microsoft.com/office/officeart/2005/8/layout/list1"/>
    <dgm:cxn modelId="{F2A589BA-C0F9-4E89-9DD1-3D0217541D27}" srcId="{035249B6-0097-4F61-AFD5-80D510897B9F}" destId="{B61432AC-89EB-4376-8187-3FC6913AF783}" srcOrd="1" destOrd="0" parTransId="{8B7F01B3-BBB9-420D-93A7-E65572A79418}" sibTransId="{2A47A7AA-FBA3-4ABB-A588-1562F38BFA18}"/>
    <dgm:cxn modelId="{E3767FBF-DE5B-4BE4-A1EB-21F1BC5DBD05}" type="presOf" srcId="{D417E773-E767-4375-8E77-6FF315DBE181}" destId="{A647F2F2-27FD-413C-829A-5CEBFB7F576C}" srcOrd="0" destOrd="0" presId="urn:microsoft.com/office/officeart/2005/8/layout/list1"/>
    <dgm:cxn modelId="{6DF86EC1-CB47-4DA1-A945-59B6358C5B51}" srcId="{103DE0D0-5193-454F-84F0-4E59775CCD5B}" destId="{E7B41EE9-7AFB-40EC-8BB4-F1B19C8CAC28}" srcOrd="1" destOrd="0" parTransId="{30EDBCB5-8BDC-44E9-BCCA-E4A29A51BBCE}" sibTransId="{915DC3C7-B0F9-4E65-82BB-7BB970178CE8}"/>
    <dgm:cxn modelId="{AB7547C5-FD95-4C1F-ABFE-A961BC241381}" type="presOf" srcId="{103DE0D0-5193-454F-84F0-4E59775CCD5B}" destId="{227D8323-9588-4C30-9B7F-506A0273792F}" srcOrd="1" destOrd="0" presId="urn:microsoft.com/office/officeart/2005/8/layout/list1"/>
    <dgm:cxn modelId="{0EB185D2-4E91-41ED-BB01-71179D708E61}" type="presOf" srcId="{2066BC8E-CC05-4851-979F-44EB4C18C3D0}" destId="{B610635D-00C5-410E-9677-23C83C6D211C}" srcOrd="0" destOrd="0" presId="urn:microsoft.com/office/officeart/2005/8/layout/list1"/>
    <dgm:cxn modelId="{33A509DB-F61D-4D11-93D6-235648B0484D}" type="presOf" srcId="{EC2A16D4-CAB9-4229-8BD2-F08FC8B2FCF0}" destId="{97D2DBA0-9213-4A0C-BC19-DC3A7DD8CD2E}" srcOrd="0" destOrd="2" presId="urn:microsoft.com/office/officeart/2005/8/layout/list1"/>
    <dgm:cxn modelId="{10E384EC-3DC2-44E9-920C-ECCACDA1D01C}" type="presOf" srcId="{5D7F2762-89F7-4834-8F19-111442B4528B}" destId="{97D2DBA0-9213-4A0C-BC19-DC3A7DD8CD2E}" srcOrd="0" destOrd="0" presId="urn:microsoft.com/office/officeart/2005/8/layout/list1"/>
    <dgm:cxn modelId="{57B897F7-5FA8-453E-8925-40231C3D1A84}" type="presOf" srcId="{035249B6-0097-4F61-AFD5-80D510897B9F}" destId="{0E352AF8-068E-44E6-98D2-6C115F511969}" srcOrd="0" destOrd="0" presId="urn:microsoft.com/office/officeart/2005/8/layout/list1"/>
    <dgm:cxn modelId="{B14B256D-ADB4-4DB6-8B24-E8E69945F621}" type="presParOf" srcId="{C4719048-A395-4F7F-981C-4530824B5AE5}" destId="{E53A12FD-42CA-4D29-B2BF-22DEBF3CD7D8}" srcOrd="0" destOrd="0" presId="urn:microsoft.com/office/officeart/2005/8/layout/list1"/>
    <dgm:cxn modelId="{669676B0-2C7F-4E34-8B4E-72C32B57D624}" type="presParOf" srcId="{E53A12FD-42CA-4D29-B2BF-22DEBF3CD7D8}" destId="{E7247AB8-0166-46FE-9761-66B84D80AA0A}" srcOrd="0" destOrd="0" presId="urn:microsoft.com/office/officeart/2005/8/layout/list1"/>
    <dgm:cxn modelId="{53A1C2ED-259D-4B1B-9B41-FDD6DC647154}" type="presParOf" srcId="{E53A12FD-42CA-4D29-B2BF-22DEBF3CD7D8}" destId="{A64B3278-7CE4-4C09-952A-BC27DEE7535E}" srcOrd="1" destOrd="0" presId="urn:microsoft.com/office/officeart/2005/8/layout/list1"/>
    <dgm:cxn modelId="{63EAC79B-1E8A-4A73-8139-7C1E780BACC2}" type="presParOf" srcId="{C4719048-A395-4F7F-981C-4530824B5AE5}" destId="{12C84E4A-005B-4083-8473-1572603E15F9}" srcOrd="1" destOrd="0" presId="urn:microsoft.com/office/officeart/2005/8/layout/list1"/>
    <dgm:cxn modelId="{63C51003-2FBC-440F-99AC-5C8F66303804}" type="presParOf" srcId="{C4719048-A395-4F7F-981C-4530824B5AE5}" destId="{9220BAD8-EB2C-4E29-9C04-712D46900AA3}" srcOrd="2" destOrd="0" presId="urn:microsoft.com/office/officeart/2005/8/layout/list1"/>
    <dgm:cxn modelId="{4DFE823E-54BC-4244-9836-5A869302A613}" type="presParOf" srcId="{C4719048-A395-4F7F-981C-4530824B5AE5}" destId="{827C4E5E-3248-4624-8267-FACB1E2DE5AD}" srcOrd="3" destOrd="0" presId="urn:microsoft.com/office/officeart/2005/8/layout/list1"/>
    <dgm:cxn modelId="{39CDB1A1-6F3F-4D17-8BD8-88C336FFFA50}" type="presParOf" srcId="{C4719048-A395-4F7F-981C-4530824B5AE5}" destId="{F510FA0D-588E-48A9-9AC1-B0BB227D79D6}" srcOrd="4" destOrd="0" presId="urn:microsoft.com/office/officeart/2005/8/layout/list1"/>
    <dgm:cxn modelId="{DB7E9B2D-ECAC-429B-829A-00E3C9904AD1}" type="presParOf" srcId="{F510FA0D-588E-48A9-9AC1-B0BB227D79D6}" destId="{A647F2F2-27FD-413C-829A-5CEBFB7F576C}" srcOrd="0" destOrd="0" presId="urn:microsoft.com/office/officeart/2005/8/layout/list1"/>
    <dgm:cxn modelId="{27F7EE41-0502-497A-9C36-376D0FC3837C}" type="presParOf" srcId="{F510FA0D-588E-48A9-9AC1-B0BB227D79D6}" destId="{3F31EEB4-88DE-4943-82EF-2BABAD8E9A7E}" srcOrd="1" destOrd="0" presId="urn:microsoft.com/office/officeart/2005/8/layout/list1"/>
    <dgm:cxn modelId="{FB671ACD-B048-48E6-A97F-4C96C1933A9A}" type="presParOf" srcId="{C4719048-A395-4F7F-981C-4530824B5AE5}" destId="{4AE3E0C1-88A7-4A9A-B435-33C7DA40E363}" srcOrd="5" destOrd="0" presId="urn:microsoft.com/office/officeart/2005/8/layout/list1"/>
    <dgm:cxn modelId="{CF6657F5-9F70-4A14-81A1-20C7B2784FD9}" type="presParOf" srcId="{C4719048-A395-4F7F-981C-4530824B5AE5}" destId="{B610635D-00C5-410E-9677-23C83C6D211C}" srcOrd="6" destOrd="0" presId="urn:microsoft.com/office/officeart/2005/8/layout/list1"/>
    <dgm:cxn modelId="{259F65EB-2DC0-4737-AD0B-FEB3C1B12123}" type="presParOf" srcId="{C4719048-A395-4F7F-981C-4530824B5AE5}" destId="{7DA0D332-0733-4065-9DA2-C09DB33BC129}" srcOrd="7" destOrd="0" presId="urn:microsoft.com/office/officeart/2005/8/layout/list1"/>
    <dgm:cxn modelId="{43107099-C5EC-4217-9C4F-78C3A8D58CF7}" type="presParOf" srcId="{C4719048-A395-4F7F-981C-4530824B5AE5}" destId="{430317C0-D163-48F4-89CB-18E1D188E82A}" srcOrd="8" destOrd="0" presId="urn:microsoft.com/office/officeart/2005/8/layout/list1"/>
    <dgm:cxn modelId="{ECD31821-FE0D-474D-B6F0-B41F2CBB1266}" type="presParOf" srcId="{430317C0-D163-48F4-89CB-18E1D188E82A}" destId="{4B440399-225D-4164-865E-4A50BA60091E}" srcOrd="0" destOrd="0" presId="urn:microsoft.com/office/officeart/2005/8/layout/list1"/>
    <dgm:cxn modelId="{5998709E-7F55-4225-B575-AF1F033C08F7}" type="presParOf" srcId="{430317C0-D163-48F4-89CB-18E1D188E82A}" destId="{227D8323-9588-4C30-9B7F-506A0273792F}" srcOrd="1" destOrd="0" presId="urn:microsoft.com/office/officeart/2005/8/layout/list1"/>
    <dgm:cxn modelId="{885CED3D-AADB-4277-8D19-DCC88A2498AE}" type="presParOf" srcId="{C4719048-A395-4F7F-981C-4530824B5AE5}" destId="{2F6C26DD-BE6E-4793-BAFB-4969C0AAB476}" srcOrd="9" destOrd="0" presId="urn:microsoft.com/office/officeart/2005/8/layout/list1"/>
    <dgm:cxn modelId="{B45C44F7-5F35-41DB-A60A-DD8C9415EA94}" type="presParOf" srcId="{C4719048-A395-4F7F-981C-4530824B5AE5}" destId="{D20619C4-D347-47B7-9EFF-A5CB79203ADB}" srcOrd="10" destOrd="0" presId="urn:microsoft.com/office/officeart/2005/8/layout/list1"/>
    <dgm:cxn modelId="{0EF1213F-D864-463D-8270-D0F6654A73B5}" type="presParOf" srcId="{C4719048-A395-4F7F-981C-4530824B5AE5}" destId="{757C4928-7F84-49AE-B2C2-63E3C88F27EF}" srcOrd="11" destOrd="0" presId="urn:microsoft.com/office/officeart/2005/8/layout/list1"/>
    <dgm:cxn modelId="{5DAD282E-A4E2-4405-8F0F-3E333F061552}" type="presParOf" srcId="{C4719048-A395-4F7F-981C-4530824B5AE5}" destId="{49106210-67AC-49AA-8EBF-566C2200C3B3}" srcOrd="12" destOrd="0" presId="urn:microsoft.com/office/officeart/2005/8/layout/list1"/>
    <dgm:cxn modelId="{A75F3CA4-0C07-48EA-8BB3-F1748F810E0E}" type="presParOf" srcId="{49106210-67AC-49AA-8EBF-566C2200C3B3}" destId="{0E352AF8-068E-44E6-98D2-6C115F511969}" srcOrd="0" destOrd="0" presId="urn:microsoft.com/office/officeart/2005/8/layout/list1"/>
    <dgm:cxn modelId="{113902D3-8C7D-455E-8FFB-C3AFC44A2B7D}" type="presParOf" srcId="{49106210-67AC-49AA-8EBF-566C2200C3B3}" destId="{14BE7133-FC5C-482E-BA1D-2023C43AC4CD}" srcOrd="1" destOrd="0" presId="urn:microsoft.com/office/officeart/2005/8/layout/list1"/>
    <dgm:cxn modelId="{FB976F09-A213-4A51-9E86-09E075E9A036}" type="presParOf" srcId="{C4719048-A395-4F7F-981C-4530824B5AE5}" destId="{7A143678-8D75-4FCC-9830-4438414B9726}" srcOrd="13" destOrd="0" presId="urn:microsoft.com/office/officeart/2005/8/layout/list1"/>
    <dgm:cxn modelId="{970ED685-DACF-41B0-BFED-B323A71AEB40}" type="presParOf" srcId="{C4719048-A395-4F7F-981C-4530824B5AE5}" destId="{97D2DBA0-9213-4A0C-BC19-DC3A7DD8CD2E}" srcOrd="14" destOrd="0" presId="urn:microsoft.com/office/officeart/2005/8/layout/list1"/>
    <dgm:cxn modelId="{258494F3-F637-45B2-AAE1-FD86A85EEBDF}" type="presParOf" srcId="{C4719048-A395-4F7F-981C-4530824B5AE5}" destId="{9436A2FB-9273-4DB3-A380-C17DFCED3642}" srcOrd="15" destOrd="0" presId="urn:microsoft.com/office/officeart/2005/8/layout/list1"/>
    <dgm:cxn modelId="{E70182D2-D41B-4F43-A825-D729C5B79DC0}" type="presParOf" srcId="{C4719048-A395-4F7F-981C-4530824B5AE5}" destId="{20655318-1B41-43AE-9B61-8E4485C8DC36}" srcOrd="16" destOrd="0" presId="urn:microsoft.com/office/officeart/2005/8/layout/list1"/>
    <dgm:cxn modelId="{9CDDBD36-E416-4250-A1FC-EC5082E18079}" type="presParOf" srcId="{20655318-1B41-43AE-9B61-8E4485C8DC36}" destId="{10524D6F-102C-4CE7-86BD-5C90C89ECAF1}" srcOrd="0" destOrd="0" presId="urn:microsoft.com/office/officeart/2005/8/layout/list1"/>
    <dgm:cxn modelId="{2AE1CE00-6409-4F3A-A3A0-F9FF41AE397C}" type="presParOf" srcId="{20655318-1B41-43AE-9B61-8E4485C8DC36}" destId="{C2F645EE-7656-4866-A74A-1746DA0C2A9E}" srcOrd="1" destOrd="0" presId="urn:microsoft.com/office/officeart/2005/8/layout/list1"/>
    <dgm:cxn modelId="{FEE36406-E063-46B5-8A4D-124394E56FF9}" type="presParOf" srcId="{C4719048-A395-4F7F-981C-4530824B5AE5}" destId="{6BD2B471-EB77-46EF-A5C1-56E9930DB3BF}" srcOrd="17" destOrd="0" presId="urn:microsoft.com/office/officeart/2005/8/layout/list1"/>
    <dgm:cxn modelId="{5B323856-541D-4788-8247-F078DBB2B4D0}" type="presParOf" srcId="{C4719048-A395-4F7F-981C-4530824B5AE5}" destId="{11C6AD49-9982-44A1-BDEC-C261E1E63B99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20BAD8-EB2C-4E29-9C04-712D46900AA3}">
      <dsp:nvSpPr>
        <dsp:cNvPr id="0" name=""/>
        <dsp:cNvSpPr/>
      </dsp:nvSpPr>
      <dsp:spPr>
        <a:xfrm>
          <a:off x="0" y="186863"/>
          <a:ext cx="6391275" cy="718200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6034" tIns="249936" rIns="496034" bIns="85344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b="0" i="1" kern="1200" dirty="0"/>
            <a:t>The Life of Nero</a:t>
          </a:r>
          <a:endParaRPr lang="en-US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 dirty="0"/>
            <a:t>Writing of Life of Caesars began 119AD</a:t>
          </a:r>
        </a:p>
      </dsp:txBody>
      <dsp:txXfrm>
        <a:off x="0" y="186863"/>
        <a:ext cx="6391275" cy="718200"/>
      </dsp:txXfrm>
    </dsp:sp>
    <dsp:sp modelId="{A64B3278-7CE4-4C09-952A-BC27DEE7535E}">
      <dsp:nvSpPr>
        <dsp:cNvPr id="0" name=""/>
        <dsp:cNvSpPr/>
      </dsp:nvSpPr>
      <dsp:spPr>
        <a:xfrm>
          <a:off x="319563" y="9743"/>
          <a:ext cx="4473892" cy="354240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9102" tIns="0" rIns="169102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/>
            <a:t>Suetonius</a:t>
          </a:r>
          <a:endParaRPr lang="en-US" sz="1200" kern="1200"/>
        </a:p>
      </dsp:txBody>
      <dsp:txXfrm>
        <a:off x="336856" y="27036"/>
        <a:ext cx="4439306" cy="319654"/>
      </dsp:txXfrm>
    </dsp:sp>
    <dsp:sp modelId="{B610635D-00C5-410E-9677-23C83C6D211C}">
      <dsp:nvSpPr>
        <dsp:cNvPr id="0" name=""/>
        <dsp:cNvSpPr/>
      </dsp:nvSpPr>
      <dsp:spPr>
        <a:xfrm>
          <a:off x="0" y="1146983"/>
          <a:ext cx="6391275" cy="718200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6034" tIns="249936" rIns="496034" bIns="85344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b="0" i="1" kern="1200" dirty="0"/>
            <a:t>Annals, Books 13-16</a:t>
          </a:r>
          <a:endParaRPr lang="en-US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>
              <a:solidFill>
                <a:schemeClr val="tx1"/>
              </a:solidFill>
            </a:rPr>
            <a:t>The </a:t>
          </a:r>
          <a:r>
            <a:rPr lang="en-GB" sz="1200" i="1" kern="1200" dirty="0">
              <a:solidFill>
                <a:schemeClr val="tx1"/>
              </a:solidFill>
            </a:rPr>
            <a:t>Annals </a:t>
          </a:r>
          <a:r>
            <a:rPr lang="en-GB" sz="1200" kern="1200" dirty="0">
              <a:solidFill>
                <a:schemeClr val="tx1"/>
              </a:solidFill>
            </a:rPr>
            <a:t>was written in 117AD and was Tacitus’ final piece.</a:t>
          </a:r>
          <a:endParaRPr lang="en-US" sz="1200" kern="1200" dirty="0">
            <a:solidFill>
              <a:schemeClr val="tx1"/>
            </a:solidFill>
          </a:endParaRPr>
        </a:p>
      </dsp:txBody>
      <dsp:txXfrm>
        <a:off x="0" y="1146983"/>
        <a:ext cx="6391275" cy="718200"/>
      </dsp:txXfrm>
    </dsp:sp>
    <dsp:sp modelId="{3F31EEB4-88DE-4943-82EF-2BABAD8E9A7E}">
      <dsp:nvSpPr>
        <dsp:cNvPr id="0" name=""/>
        <dsp:cNvSpPr/>
      </dsp:nvSpPr>
      <dsp:spPr>
        <a:xfrm>
          <a:off x="319563" y="969863"/>
          <a:ext cx="4473892" cy="354240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9102" tIns="0" rIns="169102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/>
            <a:t>Tacitus</a:t>
          </a:r>
          <a:endParaRPr lang="en-US" sz="1200" kern="1200"/>
        </a:p>
      </dsp:txBody>
      <dsp:txXfrm>
        <a:off x="336856" y="987156"/>
        <a:ext cx="4439306" cy="319654"/>
      </dsp:txXfrm>
    </dsp:sp>
    <dsp:sp modelId="{D20619C4-D347-47B7-9EFF-A5CB79203ADB}">
      <dsp:nvSpPr>
        <dsp:cNvPr id="0" name=""/>
        <dsp:cNvSpPr/>
      </dsp:nvSpPr>
      <dsp:spPr>
        <a:xfrm>
          <a:off x="0" y="2107103"/>
          <a:ext cx="6391275" cy="718200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6034" tIns="249936" rIns="496034" bIns="85344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b="0" i="1" kern="1200" dirty="0"/>
            <a:t>Roma</a:t>
          </a:r>
          <a:r>
            <a:rPr lang="en-GB" sz="1200" b="0" i="1" kern="1200" dirty="0">
              <a:solidFill>
                <a:schemeClr val="tx1"/>
              </a:solidFill>
            </a:rPr>
            <a:t>n Histories, </a:t>
          </a:r>
          <a:r>
            <a:rPr lang="en-GB" sz="1200" b="0" i="0" kern="1200" dirty="0">
              <a:solidFill>
                <a:schemeClr val="tx1"/>
              </a:solidFill>
            </a:rPr>
            <a:t> Books 62-63</a:t>
          </a:r>
          <a:endParaRPr lang="en-US" sz="1200" kern="1200" dirty="0">
            <a:solidFill>
              <a:schemeClr val="tx1"/>
            </a:solidFill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>
              <a:solidFill>
                <a:schemeClr val="tx1"/>
              </a:solidFill>
            </a:rPr>
            <a:t>Began writing the </a:t>
          </a:r>
          <a:r>
            <a:rPr lang="en-GB" sz="1200" i="1" kern="1200" dirty="0">
              <a:solidFill>
                <a:schemeClr val="tx1"/>
              </a:solidFill>
            </a:rPr>
            <a:t>Roman Histories </a:t>
          </a:r>
          <a:r>
            <a:rPr lang="en-GB" sz="1200" kern="1200" dirty="0">
              <a:solidFill>
                <a:schemeClr val="tx1"/>
              </a:solidFill>
            </a:rPr>
            <a:t>in 211AD and finished in 233AD</a:t>
          </a:r>
          <a:endParaRPr lang="en-US" sz="1200" kern="1200" dirty="0">
            <a:solidFill>
              <a:schemeClr val="tx1"/>
            </a:solidFill>
          </a:endParaRPr>
        </a:p>
      </dsp:txBody>
      <dsp:txXfrm>
        <a:off x="0" y="2107103"/>
        <a:ext cx="6391275" cy="718200"/>
      </dsp:txXfrm>
    </dsp:sp>
    <dsp:sp modelId="{227D8323-9588-4C30-9B7F-506A0273792F}">
      <dsp:nvSpPr>
        <dsp:cNvPr id="0" name=""/>
        <dsp:cNvSpPr/>
      </dsp:nvSpPr>
      <dsp:spPr>
        <a:xfrm>
          <a:off x="319563" y="1929983"/>
          <a:ext cx="4473892" cy="354240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9102" tIns="0" rIns="169102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/>
            <a:t>Cassius Dio</a:t>
          </a:r>
          <a:endParaRPr lang="en-US" sz="1200" kern="1200"/>
        </a:p>
      </dsp:txBody>
      <dsp:txXfrm>
        <a:off x="336856" y="1947276"/>
        <a:ext cx="4439306" cy="319654"/>
      </dsp:txXfrm>
    </dsp:sp>
    <dsp:sp modelId="{97D2DBA0-9213-4A0C-BC19-DC3A7DD8CD2E}">
      <dsp:nvSpPr>
        <dsp:cNvPr id="0" name=""/>
        <dsp:cNvSpPr/>
      </dsp:nvSpPr>
      <dsp:spPr>
        <a:xfrm>
          <a:off x="0" y="3067223"/>
          <a:ext cx="6391275" cy="1247400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6034" tIns="249936" rIns="496034" bIns="85344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b="0" i="0" kern="1200" dirty="0"/>
            <a:t>Papyrus 5105: </a:t>
          </a:r>
          <a:r>
            <a:rPr lang="en-GB" sz="1200" b="0" i="1" kern="1200" dirty="0"/>
            <a:t>Poppaea’s Apotheosis in Hexameter</a:t>
          </a:r>
          <a:endParaRPr lang="en-US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>
              <a:solidFill>
                <a:schemeClr val="tx1"/>
              </a:solidFill>
            </a:rPr>
            <a:t>Manuscripts within date from the Ptolemaic Period (3</a:t>
          </a:r>
          <a:r>
            <a:rPr lang="en-GB" sz="1200" kern="1200" baseline="30000" dirty="0">
              <a:solidFill>
                <a:schemeClr val="tx1"/>
              </a:solidFill>
            </a:rPr>
            <a:t>rd</a:t>
          </a:r>
          <a:r>
            <a:rPr lang="en-GB" sz="1200" kern="1200" dirty="0">
              <a:solidFill>
                <a:schemeClr val="tx1"/>
              </a:solidFill>
            </a:rPr>
            <a:t> Century BC) to 640AD.</a:t>
          </a:r>
          <a:endParaRPr lang="en-US" sz="1200" kern="1200" dirty="0">
            <a:solidFill>
              <a:schemeClr val="tx1"/>
            </a:solidFill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>
              <a:solidFill>
                <a:schemeClr val="tx1"/>
              </a:solidFill>
            </a:rPr>
            <a:t>Papyrus 5105 in particular is believed to have been written 200 years after the reign of Nero.</a:t>
          </a:r>
        </a:p>
      </dsp:txBody>
      <dsp:txXfrm>
        <a:off x="0" y="3067223"/>
        <a:ext cx="6391275" cy="1247400"/>
      </dsp:txXfrm>
    </dsp:sp>
    <dsp:sp modelId="{14BE7133-FC5C-482E-BA1D-2023C43AC4CD}">
      <dsp:nvSpPr>
        <dsp:cNvPr id="0" name=""/>
        <dsp:cNvSpPr/>
      </dsp:nvSpPr>
      <dsp:spPr>
        <a:xfrm>
          <a:off x="319563" y="2890103"/>
          <a:ext cx="4473892" cy="354240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9102" tIns="0" rIns="169102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1" kern="1200"/>
            <a:t>Oxyrhynchus Papyrus</a:t>
          </a:r>
          <a:endParaRPr lang="en-US" sz="1200" kern="1200"/>
        </a:p>
      </dsp:txBody>
      <dsp:txXfrm>
        <a:off x="336856" y="2907396"/>
        <a:ext cx="4439306" cy="319654"/>
      </dsp:txXfrm>
    </dsp:sp>
    <dsp:sp modelId="{11C6AD49-9982-44A1-BDEC-C261E1E63B99}">
      <dsp:nvSpPr>
        <dsp:cNvPr id="0" name=""/>
        <dsp:cNvSpPr/>
      </dsp:nvSpPr>
      <dsp:spPr>
        <a:xfrm>
          <a:off x="0" y="4556543"/>
          <a:ext cx="6391275" cy="680400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6034" tIns="249936" rIns="496034" bIns="85344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 dirty="0"/>
            <a:t>Believed to have been written after Nero and Seneca’s Deaths but found amongst Seneca’s work.</a:t>
          </a:r>
        </a:p>
      </dsp:txBody>
      <dsp:txXfrm>
        <a:off x="0" y="4556543"/>
        <a:ext cx="6391275" cy="680400"/>
      </dsp:txXfrm>
    </dsp:sp>
    <dsp:sp modelId="{C2F645EE-7656-4866-A74A-1746DA0C2A9E}">
      <dsp:nvSpPr>
        <dsp:cNvPr id="0" name=""/>
        <dsp:cNvSpPr/>
      </dsp:nvSpPr>
      <dsp:spPr>
        <a:xfrm>
          <a:off x="319563" y="4379423"/>
          <a:ext cx="4473892" cy="354240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9102" tIns="0" rIns="169102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 dirty="0"/>
            <a:t>Pseudo-Seneca’s </a:t>
          </a:r>
          <a:r>
            <a:rPr lang="en-GB" sz="1200" b="0" i="1" kern="1200" dirty="0"/>
            <a:t>Octavia</a:t>
          </a:r>
          <a:endParaRPr lang="en-US" sz="1200" kern="1200" dirty="0"/>
        </a:p>
      </dsp:txBody>
      <dsp:txXfrm>
        <a:off x="336856" y="4396716"/>
        <a:ext cx="4439306" cy="31965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6B702D-740F-4B0B-975E-CDF4A9C3F0A0}" type="datetimeFigureOut">
              <a:rPr lang="en-GB" smtClean="0"/>
              <a:t>09/03/2018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19D06F3-CEC1-4B52-89FE-25B4E4EB02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9947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“Nero Was her third Husband: after </a:t>
            </a:r>
            <a:r>
              <a:rPr lang="en-GB" dirty="0" err="1"/>
              <a:t>Rufius</a:t>
            </a:r>
            <a:r>
              <a:rPr lang="en-GB" dirty="0"/>
              <a:t> </a:t>
            </a:r>
            <a:r>
              <a:rPr lang="en-GB" dirty="0" err="1"/>
              <a:t>Crispinus</a:t>
            </a:r>
            <a:r>
              <a:rPr lang="en-GB" dirty="0"/>
              <a:t> and </a:t>
            </a:r>
            <a:r>
              <a:rPr lang="en-GB" dirty="0" err="1"/>
              <a:t>Otho</a:t>
            </a:r>
            <a:r>
              <a:rPr lang="en-GB" dirty="0"/>
              <a:t> who would later become emperor of Rome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9D06F3-CEC1-4B52-89FE-25B4E4EB023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59118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Nero had </a:t>
            </a:r>
            <a:r>
              <a:rPr lang="en-GB" dirty="0" err="1"/>
              <a:t>Otho’s</a:t>
            </a:r>
            <a:r>
              <a:rPr lang="en-GB" dirty="0"/>
              <a:t> marriage to Sabina annulled and sent him away because she had seduced Nero.</a:t>
            </a:r>
          </a:p>
          <a:p>
            <a:r>
              <a:rPr lang="en-GB" dirty="0"/>
              <a:t>With her beauty and sway over Nero she </a:t>
            </a:r>
          </a:p>
          <a:p>
            <a:r>
              <a:rPr lang="en-GB" dirty="0"/>
              <a:t>	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9D06F3-CEC1-4B52-89FE-25B4E4EB023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47686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Nero had </a:t>
            </a:r>
            <a:r>
              <a:rPr lang="en-GB" dirty="0" err="1"/>
              <a:t>Otho’s</a:t>
            </a:r>
            <a:r>
              <a:rPr lang="en-GB" dirty="0"/>
              <a:t> marriage to Sabina annulled and sent him away because she had seduced Nero.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9D06F3-CEC1-4B52-89FE-25B4E4EB023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29182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9D06F3-CEC1-4B52-89FE-25B4E4EB023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99034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23F103-BC34-4FE4-A40E-EDDEECFDA5D0}" type="datetimeFigureOut">
              <a:rPr lang="en-US" dirty="0"/>
              <a:pPr/>
              <a:t>3/9/2018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dirty="0"/>
              <a:t>3/9/2018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dirty="0"/>
              <a:t>3/9/2018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dirty="0"/>
              <a:t>3/9/2018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dirty="0"/>
              <a:t>3/9/2018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dirty="0"/>
              <a:t>3/9/2018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dirty="0"/>
              <a:t>3/9/2018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dirty="0"/>
              <a:t>3/9/2018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dirty="0"/>
              <a:t>3/9/2018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1CC3-2375-41D4-9E03-427CAF2A4C1A}" type="datetimeFigureOut">
              <a:rPr lang="en-US" dirty="0"/>
              <a:t>3/9/2018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16868-8199-4C2C-A5B1-63AEE139F88E}" type="datetimeFigureOut">
              <a:rPr lang="en-US" dirty="0"/>
              <a:t>3/9/2018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9FF7F-6988-44CC-821B-644E70CD2F73}" type="datetimeFigureOut">
              <a:rPr lang="en-US" dirty="0"/>
              <a:t>3/9/2018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C299-16B2-4475-990D-751901EACC14}" type="datetimeFigureOut">
              <a:rPr lang="en-US" dirty="0"/>
              <a:t>3/9/2018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dirty="0"/>
              <a:t>3/9/2018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84F64-32F6-45C5-931F-ADC1662401D0}" type="datetimeFigureOut">
              <a:rPr lang="en-US" dirty="0"/>
              <a:t>3/9/2018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3086D93-FCAC-47E0-A2EE-787E62CA814C}" type="datetimeFigureOut">
              <a:rPr lang="en-US" dirty="0"/>
              <a:t>3/9/2018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DA879A6-0FD0-4734-A311-86BFCA472E6E}" type="datetimeFigureOut">
              <a:rPr lang="en-US" dirty="0"/>
              <a:t>3/9/2018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dirty="0"/>
              <a:t>3/9/2018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73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72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classicalstudies.org/annual-meeting/146/abstract/apotheosis-poppaea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CBB34F-91AF-4160-ACF1-91F1FBAD7D4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The Portrayal of Poppaea Sabina in the Sources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B3AF28-DC4A-4F27-9891-1B37D7B69F7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By Enrico Atkinson</a:t>
            </a:r>
          </a:p>
        </p:txBody>
      </p:sp>
    </p:spTree>
    <p:extLst>
      <p:ext uri="{BB962C8B-B14F-4D97-AF65-F5344CB8AC3E}">
        <p14:creationId xmlns:p14="http://schemas.microsoft.com/office/powerpoint/2010/main" val="29214998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1" name="Group 70">
            <a:extLst>
              <a:ext uri="{FF2B5EF4-FFF2-40B4-BE49-F238E27FC236}">
                <a16:creationId xmlns:a16="http://schemas.microsoft.com/office/drawing/2014/main" id="{DD72FDFC-F497-4AA6-85C3-DDF24394D40F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2" name="Rectangle 71">
              <a:extLst>
                <a:ext uri="{FF2B5EF4-FFF2-40B4-BE49-F238E27FC236}">
                  <a16:creationId xmlns:a16="http://schemas.microsoft.com/office/drawing/2014/main" id="{38ABDB68-E3D5-448E-97D3-06FFEF680193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3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3" name="Oval 72">
              <a:extLst>
                <a:ext uri="{FF2B5EF4-FFF2-40B4-BE49-F238E27FC236}">
                  <a16:creationId xmlns:a16="http://schemas.microsoft.com/office/drawing/2014/main" id="{283DA7DD-CA37-4ED7-8710-48E56B063BA4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4" name="Oval 73">
              <a:extLst>
                <a:ext uri="{FF2B5EF4-FFF2-40B4-BE49-F238E27FC236}">
                  <a16:creationId xmlns:a16="http://schemas.microsoft.com/office/drawing/2014/main" id="{B92F2E3C-66CD-4DEB-BA14-2A5912B65A21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5" name="Rectangle 74">
              <a:extLst>
                <a:ext uri="{FF2B5EF4-FFF2-40B4-BE49-F238E27FC236}">
                  <a16:creationId xmlns:a16="http://schemas.microsoft.com/office/drawing/2014/main" id="{F2FE6764-AB8C-4A7B-90F5-27B8CDC70F00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6" name="Freeform 5">
              <a:extLst>
                <a:ext uri="{FF2B5EF4-FFF2-40B4-BE49-F238E27FC236}">
                  <a16:creationId xmlns:a16="http://schemas.microsoft.com/office/drawing/2014/main" id="{3BF38357-85E9-42F6-8CF9-02C1FC596B0F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446565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77" name="Freeform 5">
              <a:extLst>
                <a:ext uri="{FF2B5EF4-FFF2-40B4-BE49-F238E27FC236}">
                  <a16:creationId xmlns:a16="http://schemas.microsoft.com/office/drawing/2014/main" id="{B8DD7FEB-D9F3-4F5B-982C-36B0664D0205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537676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78" name="Freeform 5">
              <a:extLst>
                <a:ext uri="{FF2B5EF4-FFF2-40B4-BE49-F238E27FC236}">
                  <a16:creationId xmlns:a16="http://schemas.microsoft.com/office/drawing/2014/main" id="{96BA11E4-0636-4FA9-A836-2A4FB176449A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pic>
        <p:nvPicPr>
          <p:cNvPr id="1026" name="Picture 2" descr="Image result for poppaea Sabina">
            <a:extLst>
              <a:ext uri="{FF2B5EF4-FFF2-40B4-BE49-F238E27FC236}">
                <a16:creationId xmlns:a16="http://schemas.microsoft.com/office/drawing/2014/main" id="{F6FEF52E-5E35-4AC9-AA2B-39C973E0E3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8226" y="781336"/>
            <a:ext cx="4125317" cy="5312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0" name="Rectangle 79">
            <a:extLst>
              <a:ext uri="{FF2B5EF4-FFF2-40B4-BE49-F238E27FC236}">
                <a16:creationId xmlns:a16="http://schemas.microsoft.com/office/drawing/2014/main" id="{EADD3260-4BDA-459B-A162-5E1B897E38F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FC8710-731E-47A0-8FC0-E534728D2A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098" y="629265"/>
            <a:ext cx="6072776" cy="1622322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Poppaea Augusta Sabina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26296F-41BD-4268-A600-33CF3538BF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098" y="2418735"/>
            <a:ext cx="6072776" cy="381174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>
                <a:solidFill>
                  <a:srgbClr val="FFFFFF"/>
                </a:solidFill>
              </a:rPr>
              <a:t>Born 30AD in to a noble family in Pompeii.</a:t>
            </a:r>
          </a:p>
          <a:p>
            <a:pPr>
              <a:lnSpc>
                <a:spcPct val="90000"/>
              </a:lnSpc>
            </a:pPr>
            <a:r>
              <a:rPr lang="en-GB">
                <a:solidFill>
                  <a:srgbClr val="FFFFFF"/>
                </a:solidFill>
              </a:rPr>
              <a:t>Daughter of Poppaea Sabina the Elder and Titus Ollius.</a:t>
            </a:r>
          </a:p>
          <a:p>
            <a:pPr>
              <a:lnSpc>
                <a:spcPct val="90000"/>
              </a:lnSpc>
            </a:pPr>
            <a:r>
              <a:rPr lang="en-GB">
                <a:solidFill>
                  <a:srgbClr val="FFFFFF"/>
                </a:solidFill>
              </a:rPr>
              <a:t>Most family records were destroyed with the eruption of Vesuvius in 79AD.</a:t>
            </a:r>
          </a:p>
          <a:p>
            <a:pPr>
              <a:lnSpc>
                <a:spcPct val="90000"/>
              </a:lnSpc>
            </a:pPr>
            <a:r>
              <a:rPr lang="en-GB">
                <a:solidFill>
                  <a:srgbClr val="FFFFFF"/>
                </a:solidFill>
              </a:rPr>
              <a:t>Second wife of Nero.</a:t>
            </a:r>
          </a:p>
          <a:p>
            <a:pPr lvl="1">
              <a:lnSpc>
                <a:spcPct val="90000"/>
              </a:lnSpc>
            </a:pPr>
            <a:r>
              <a:rPr lang="en-GB">
                <a:solidFill>
                  <a:srgbClr val="FFFFFF"/>
                </a:solidFill>
              </a:rPr>
              <a:t>Nero was her third husband.</a:t>
            </a:r>
          </a:p>
          <a:p>
            <a:pPr>
              <a:lnSpc>
                <a:spcPct val="90000"/>
              </a:lnSpc>
            </a:pPr>
            <a:r>
              <a:rPr lang="en-GB">
                <a:solidFill>
                  <a:srgbClr val="FFFFFF"/>
                </a:solidFill>
              </a:rPr>
              <a:t>Became Poppaea Augusta Sabina from 63AD when she fell pregnant.</a:t>
            </a:r>
          </a:p>
          <a:p>
            <a:pPr>
              <a:lnSpc>
                <a:spcPct val="90000"/>
              </a:lnSpc>
            </a:pPr>
            <a:r>
              <a:rPr lang="en-GB">
                <a:solidFill>
                  <a:srgbClr val="FFFFFF"/>
                </a:solidFill>
              </a:rPr>
              <a:t>Died 65AD.</a:t>
            </a:r>
          </a:p>
          <a:p>
            <a:pPr lvl="1">
              <a:lnSpc>
                <a:spcPct val="90000"/>
              </a:lnSpc>
            </a:pPr>
            <a:r>
              <a:rPr lang="en-GB">
                <a:solidFill>
                  <a:srgbClr val="FFFFFF"/>
                </a:solidFill>
              </a:rPr>
              <a:t>Details of this event have been disputed.</a:t>
            </a:r>
          </a:p>
        </p:txBody>
      </p:sp>
    </p:spTree>
    <p:extLst>
      <p:ext uri="{BB962C8B-B14F-4D97-AF65-F5344CB8AC3E}">
        <p14:creationId xmlns:p14="http://schemas.microsoft.com/office/powerpoint/2010/main" val="29604365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08BCF048-8940-4354-B9EC-5AD74E283CE3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id="{CC28BCC9-4093-4FD5-83EB-7EC297F5139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16B559-7B66-4C0E-862C-1A9FC41C49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Ancient Literary Sources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2B1B29E-D6D4-4574-BF7C-BCFB36053DE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48058335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028431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FFFE4BE0-D95E-44D8-B951-122D45F8610E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6DFBE54E-A701-4039-AC57-CF06B37CC626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3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D33A9890-FE1F-4F08-8EF4-FD2B43954605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pic>
        <p:nvPicPr>
          <p:cNvPr id="5" name="Picture 2">
            <a:extLst>
              <a:ext uri="{FF2B5EF4-FFF2-40B4-BE49-F238E27FC236}">
                <a16:creationId xmlns:a16="http://schemas.microsoft.com/office/drawing/2014/main" id="{DAC828EB-7303-451C-A985-605BC584867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duotone>
              <a:prstClr val="black"/>
              <a:schemeClr val="accent5">
                <a:tint val="45000"/>
                <a:satMod val="400000"/>
              </a:schemeClr>
            </a:duotone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91" t="17216" r="-1" b="56385"/>
          <a:stretch/>
        </p:blipFill>
        <p:spPr bwMode="auto">
          <a:xfrm>
            <a:off x="474133" y="482600"/>
            <a:ext cx="11243734" cy="5909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92515798-C8A3-40E7-A830-82681C81A0C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1332DB-A5FF-46BD-B4C3-70CDE8EC25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r>
              <a:rPr lang="en-GB" dirty="0"/>
              <a:t>Suetonius on Poppaea Sabina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EEB235-CAC4-4BCC-922A-2D45303930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1820333"/>
            <a:ext cx="8825659" cy="4199467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Depicts her with great beauty, which she used to her advantage.</a:t>
            </a:r>
          </a:p>
          <a:p>
            <a:pPr lvl="1"/>
            <a:r>
              <a:rPr lang="en-GB">
                <a:solidFill>
                  <a:schemeClr val="bg1"/>
                </a:solidFill>
              </a:rPr>
              <a:t>To the misfortune of many, used her sway over Nero to:</a:t>
            </a:r>
          </a:p>
          <a:p>
            <a:pPr lvl="2"/>
            <a:r>
              <a:rPr lang="en-GB">
                <a:solidFill>
                  <a:schemeClr val="bg1"/>
                </a:solidFill>
              </a:rPr>
              <a:t>Kill Octavia.</a:t>
            </a:r>
          </a:p>
          <a:p>
            <a:pPr lvl="2"/>
            <a:r>
              <a:rPr lang="en-GB">
                <a:solidFill>
                  <a:schemeClr val="bg1"/>
                </a:solidFill>
              </a:rPr>
              <a:t>Kill Agrippina the Younger.</a:t>
            </a:r>
          </a:p>
          <a:p>
            <a:pPr lvl="1"/>
            <a:r>
              <a:rPr lang="en-GB">
                <a:solidFill>
                  <a:schemeClr val="bg1"/>
                </a:solidFill>
              </a:rPr>
              <a:t>But to the fortune of others.</a:t>
            </a:r>
          </a:p>
          <a:p>
            <a:pPr lvl="2"/>
            <a:r>
              <a:rPr lang="en-GB">
                <a:solidFill>
                  <a:schemeClr val="bg1"/>
                </a:solidFill>
              </a:rPr>
              <a:t>Aided Jewish citizens who had been arrested and kept the pressure away from them and on to Christians.</a:t>
            </a:r>
          </a:p>
        </p:txBody>
      </p:sp>
    </p:spTree>
    <p:extLst>
      <p:ext uri="{BB962C8B-B14F-4D97-AF65-F5344CB8AC3E}">
        <p14:creationId xmlns:p14="http://schemas.microsoft.com/office/powerpoint/2010/main" val="38675014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FFFE4BE0-D95E-44D8-B951-122D45F8610E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6DFBE54E-A701-4039-AC57-CF06B37CC626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3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D33A9890-FE1F-4F08-8EF4-FD2B43954605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pic>
        <p:nvPicPr>
          <p:cNvPr id="4" name="Picture 2">
            <a:extLst>
              <a:ext uri="{FF2B5EF4-FFF2-40B4-BE49-F238E27FC236}">
                <a16:creationId xmlns:a16="http://schemas.microsoft.com/office/drawing/2014/main" id="{AC0C4FF9-7E8C-485C-80B3-00BB530E578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duotone>
              <a:prstClr val="black"/>
              <a:schemeClr val="accent5">
                <a:tint val="45000"/>
                <a:satMod val="400000"/>
              </a:schemeClr>
            </a:duotone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91" t="17216" r="-1" b="56385"/>
          <a:stretch/>
        </p:blipFill>
        <p:spPr bwMode="auto">
          <a:xfrm>
            <a:off x="474133" y="482600"/>
            <a:ext cx="11243734" cy="5909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92515798-C8A3-40E7-A830-82681C81A0C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1332DB-A5FF-46BD-B4C3-70CDE8EC25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r>
              <a:rPr lang="en-GB" dirty="0"/>
              <a:t>Suetonius on Poppaea Sabina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EEB235-CAC4-4BCC-922A-2D45303930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1820333"/>
            <a:ext cx="8825659" cy="4199467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Also mentions her sympathy to the Jewish members of Rome</a:t>
            </a:r>
          </a:p>
          <a:p>
            <a:pPr lvl="1"/>
            <a:r>
              <a:rPr lang="en-GB">
                <a:solidFill>
                  <a:schemeClr val="bg1"/>
                </a:solidFill>
              </a:rPr>
              <a:t>She would use her sway over Nero to release Jewish prisoners.</a:t>
            </a:r>
          </a:p>
          <a:p>
            <a:r>
              <a:rPr lang="en-GB">
                <a:solidFill>
                  <a:schemeClr val="bg1"/>
                </a:solidFill>
              </a:rPr>
              <a:t>Depicts her death to be intentional by Nero.</a:t>
            </a:r>
          </a:p>
          <a:p>
            <a:pPr lvl="1"/>
            <a:r>
              <a:rPr lang="en-GB">
                <a:solidFill>
                  <a:schemeClr val="bg1"/>
                </a:solidFill>
              </a:rPr>
              <a:t>He kicked her in the stomach in a fit of rage.</a:t>
            </a:r>
          </a:p>
          <a:p>
            <a:r>
              <a:rPr lang="en-GB">
                <a:solidFill>
                  <a:schemeClr val="bg1"/>
                </a:solidFill>
              </a:rPr>
              <a:t>Shows how much of an effect her death had on Nero.</a:t>
            </a:r>
          </a:p>
          <a:p>
            <a:pPr lvl="1"/>
            <a:r>
              <a:rPr lang="en-GB">
                <a:solidFill>
                  <a:schemeClr val="bg1"/>
                </a:solidFill>
              </a:rPr>
              <a:t>Sporum, Nero’s male “wife” was married for his similarities to Poppaea</a:t>
            </a:r>
          </a:p>
          <a:p>
            <a:pPr lvl="1"/>
            <a:r>
              <a:rPr lang="en-GB">
                <a:solidFill>
                  <a:schemeClr val="bg1"/>
                </a:solidFill>
              </a:rPr>
              <a:t>As were other lovers of Nero</a:t>
            </a:r>
          </a:p>
        </p:txBody>
      </p:sp>
    </p:spTree>
    <p:extLst>
      <p:ext uri="{BB962C8B-B14F-4D97-AF65-F5344CB8AC3E}">
        <p14:creationId xmlns:p14="http://schemas.microsoft.com/office/powerpoint/2010/main" val="21043744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FFFE4BE0-D95E-44D8-B951-122D45F8610E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6DFBE54E-A701-4039-AC57-CF06B37CC626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D33A9890-FE1F-4F08-8EF4-FD2B43954605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pic>
        <p:nvPicPr>
          <p:cNvPr id="4" name="Picture 4" descr="Image result for Tacitus">
            <a:extLst>
              <a:ext uri="{FF2B5EF4-FFF2-40B4-BE49-F238E27FC236}">
                <a16:creationId xmlns:a16="http://schemas.microsoft.com/office/drawing/2014/main" id="{9D87AB45-1E0C-4E3F-9AF3-B6F4F5F8623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duotone>
              <a:prstClr val="black"/>
              <a:schemeClr val="accent5">
                <a:tint val="45000"/>
                <a:satMod val="400000"/>
              </a:schemeClr>
            </a:duotone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091" b="63805"/>
          <a:stretch/>
        </p:blipFill>
        <p:spPr bwMode="auto">
          <a:xfrm>
            <a:off x="474133" y="482600"/>
            <a:ext cx="11243734" cy="5909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92515798-C8A3-40E7-A830-82681C81A0C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6C59F5-2BEE-4B14-8C74-C8EC5D5C0B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r>
              <a:rPr lang="en-GB" dirty="0"/>
              <a:t>Tacitus on Poppaea Sabina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0C73CD-30C1-45A2-BD0C-A19F6BAD16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161645"/>
            <a:ext cx="8825659" cy="4199467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>
                <a:solidFill>
                  <a:schemeClr val="bg1"/>
                </a:solidFill>
              </a:rPr>
              <a:t>Refers to Poppaea as a “new and overpowering influence” that took over Nero.</a:t>
            </a:r>
            <a:endParaRPr lang="en-GB" b="1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r>
              <a:rPr lang="en-GB" dirty="0">
                <a:solidFill>
                  <a:schemeClr val="bg1"/>
                </a:solidFill>
              </a:rPr>
              <a:t>Her character combines “The intriguer”, “the wit”, “the devotee” and “the fatalist”.</a:t>
            </a:r>
          </a:p>
          <a:p>
            <a:pPr lvl="1">
              <a:lnSpc>
                <a:spcPct val="90000"/>
              </a:lnSpc>
            </a:pPr>
            <a:r>
              <a:rPr lang="en-GB" dirty="0">
                <a:solidFill>
                  <a:schemeClr val="bg1"/>
                </a:solidFill>
              </a:rPr>
              <a:t>As a result, in her seven year relationship with Nero, she lead him from crime to crime.</a:t>
            </a:r>
          </a:p>
          <a:p>
            <a:pPr>
              <a:lnSpc>
                <a:spcPct val="90000"/>
              </a:lnSpc>
            </a:pPr>
            <a:r>
              <a:rPr lang="en-GB" dirty="0">
                <a:solidFill>
                  <a:schemeClr val="bg1"/>
                </a:solidFill>
              </a:rPr>
              <a:t>Her character also meant that she was constantly trying to better her position.</a:t>
            </a:r>
          </a:p>
          <a:p>
            <a:pPr>
              <a:lnSpc>
                <a:spcPct val="90000"/>
              </a:lnSpc>
            </a:pPr>
            <a:r>
              <a:rPr lang="en-GB" dirty="0">
                <a:solidFill>
                  <a:schemeClr val="bg1"/>
                </a:solidFill>
              </a:rPr>
              <a:t>Threatened by Agrippina the Younger and felt she would not marry Nero whilst Agrippina had Nero’s ear.</a:t>
            </a:r>
          </a:p>
          <a:p>
            <a:pPr lvl="1">
              <a:lnSpc>
                <a:spcPct val="90000"/>
              </a:lnSpc>
            </a:pPr>
            <a:r>
              <a:rPr lang="en-GB" dirty="0">
                <a:solidFill>
                  <a:schemeClr val="bg1"/>
                </a:solidFill>
              </a:rPr>
              <a:t>Used the information of Agrippina and Nero’s near </a:t>
            </a:r>
            <a:r>
              <a:rPr lang="en-GB" dirty="0" err="1">
                <a:solidFill>
                  <a:schemeClr val="bg1"/>
                </a:solidFill>
              </a:rPr>
              <a:t>liason</a:t>
            </a:r>
            <a:r>
              <a:rPr lang="en-GB" dirty="0">
                <a:solidFill>
                  <a:schemeClr val="bg1"/>
                </a:solidFill>
              </a:rPr>
              <a:t> to her advantage and turned Nero against his mother.</a:t>
            </a:r>
          </a:p>
          <a:p>
            <a:pPr lvl="1">
              <a:lnSpc>
                <a:spcPct val="90000"/>
              </a:lnSpc>
            </a:pPr>
            <a:r>
              <a:rPr lang="en-GB" dirty="0">
                <a:solidFill>
                  <a:schemeClr val="bg1"/>
                </a:solidFill>
              </a:rPr>
              <a:t>Persuaded him that Agrippina was trying to kill him and led Nero to “compass her (Agrippina’s) death” (TAC. ANN. 14.1,1).</a:t>
            </a:r>
          </a:p>
          <a:p>
            <a:pPr lvl="1">
              <a:lnSpc>
                <a:spcPct val="90000"/>
              </a:lnSpc>
            </a:pPr>
            <a:endParaRPr lang="en-GB" dirty="0">
              <a:solidFill>
                <a:schemeClr val="bg1"/>
              </a:solidFill>
            </a:endParaRPr>
          </a:p>
          <a:p>
            <a:pPr lvl="1">
              <a:lnSpc>
                <a:spcPct val="90000"/>
              </a:lnSpc>
            </a:pP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10331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FFFE4BE0-D95E-44D8-B951-122D45F8610E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6DFBE54E-A701-4039-AC57-CF06B37CC626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D33A9890-FE1F-4F08-8EF4-FD2B43954605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pic>
        <p:nvPicPr>
          <p:cNvPr id="4" name="Picture 4" descr="Image result for Tacitus">
            <a:extLst>
              <a:ext uri="{FF2B5EF4-FFF2-40B4-BE49-F238E27FC236}">
                <a16:creationId xmlns:a16="http://schemas.microsoft.com/office/drawing/2014/main" id="{A70ECA81-C9C9-420F-B3FC-3D12F4E58FD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duotone>
              <a:prstClr val="black"/>
              <a:schemeClr val="accent5">
                <a:tint val="45000"/>
                <a:satMod val="400000"/>
              </a:schemeClr>
            </a:duotone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091" b="63805"/>
          <a:stretch/>
        </p:blipFill>
        <p:spPr bwMode="auto">
          <a:xfrm>
            <a:off x="474133" y="482600"/>
            <a:ext cx="11243734" cy="5909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92515798-C8A3-40E7-A830-82681C81A0C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656D4B-6F21-429C-8063-1C6A52ADEE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r>
              <a:rPr lang="en-GB" dirty="0"/>
              <a:t>Tacitus on Poppaea Sabina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7E497B-DC2E-4F6D-A407-7FC6FC8E54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1936749"/>
            <a:ext cx="8825659" cy="4199467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With regards to her death, Tacitus mentions how it is a passionate blow.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Mentions that others believed there was poison, but he firmly believes it was an accident.</a:t>
            </a:r>
          </a:p>
          <a:p>
            <a:r>
              <a:rPr lang="en-GB" dirty="0">
                <a:solidFill>
                  <a:schemeClr val="bg1"/>
                </a:solidFill>
              </a:rPr>
              <a:t>Overall, his view of Poppaea Sabina is very negative, and writes in the Flavian period.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Literature at this time was quite hostile to Nero.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Also opposed Sabina’s political activity (and all women’s).</a:t>
            </a:r>
          </a:p>
          <a:p>
            <a:r>
              <a:rPr lang="en-GB" dirty="0">
                <a:solidFill>
                  <a:schemeClr val="bg1"/>
                </a:solidFill>
              </a:rPr>
              <a:t>Said Sabina was the cause of Nero’s decadency, of which Tacitus is critical.</a:t>
            </a:r>
          </a:p>
          <a:p>
            <a:r>
              <a:rPr lang="en-GB" dirty="0">
                <a:solidFill>
                  <a:schemeClr val="bg1"/>
                </a:solidFill>
              </a:rPr>
              <a:t>However, he does mention some positive things surrounding her time as Empress.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Mentions her care for Judaeans.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91055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FFFE4BE0-D95E-44D8-B951-122D45F8610E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6DFBE54E-A701-4039-AC57-CF06B37CC626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D33A9890-FE1F-4F08-8EF4-FD2B43954605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pic>
        <p:nvPicPr>
          <p:cNvPr id="4" name="Picture 2" descr="Image result for Cassius Dio">
            <a:extLst>
              <a:ext uri="{FF2B5EF4-FFF2-40B4-BE49-F238E27FC236}">
                <a16:creationId xmlns:a16="http://schemas.microsoft.com/office/drawing/2014/main" id="{9B574C65-8DED-4F8C-8FA4-87F2D686EF9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duotone>
              <a:prstClr val="black"/>
              <a:schemeClr val="accent5">
                <a:tint val="45000"/>
                <a:satMod val="400000"/>
              </a:schemeClr>
            </a:duotone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145" r="1" b="50356"/>
          <a:stretch/>
        </p:blipFill>
        <p:spPr bwMode="auto">
          <a:xfrm>
            <a:off x="474133" y="482600"/>
            <a:ext cx="11243734" cy="5909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92515798-C8A3-40E7-A830-82681C81A0C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69B921-1D19-4EB0-9BD7-1AF29F4157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r>
              <a:rPr lang="en-GB"/>
              <a:t>Cassius Dio on Poppaea Sabina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7A0AA-2681-4FD6-BEEB-B4BBCAFA02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1820333"/>
            <a:ext cx="8825659" cy="4199467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Influence/manipulation of Nero for Octavia and Agrippina.</a:t>
            </a:r>
          </a:p>
          <a:p>
            <a:pPr lvl="1"/>
            <a:r>
              <a:rPr lang="en-GB">
                <a:solidFill>
                  <a:schemeClr val="bg1"/>
                </a:solidFill>
              </a:rPr>
              <a:t>At different times, said both were plotting against him.</a:t>
            </a:r>
          </a:p>
          <a:p>
            <a:r>
              <a:rPr lang="en-GB">
                <a:solidFill>
                  <a:schemeClr val="bg1"/>
                </a:solidFill>
              </a:rPr>
              <a:t>Describes her character as superficial and vain.</a:t>
            </a:r>
          </a:p>
          <a:p>
            <a:pPr lvl="1"/>
            <a:r>
              <a:rPr lang="en-GB">
                <a:solidFill>
                  <a:schemeClr val="bg1"/>
                </a:solidFill>
              </a:rPr>
              <a:t>Gilded Shoes for the mules that pulled her on travels.</a:t>
            </a:r>
          </a:p>
          <a:p>
            <a:pPr lvl="1"/>
            <a:r>
              <a:rPr lang="en-GB">
                <a:solidFill>
                  <a:schemeClr val="bg1"/>
                </a:solidFill>
              </a:rPr>
              <a:t>Allegedly milked 500 asses daily for her to bathe so she may look after her skin.</a:t>
            </a:r>
          </a:p>
          <a:p>
            <a:pPr lvl="1"/>
            <a:r>
              <a:rPr lang="en-GB">
                <a:solidFill>
                  <a:schemeClr val="bg1"/>
                </a:solidFill>
              </a:rPr>
              <a:t>She prayed to die before her beauty had passed.</a:t>
            </a:r>
          </a:p>
        </p:txBody>
      </p:sp>
    </p:spTree>
    <p:extLst>
      <p:ext uri="{BB962C8B-B14F-4D97-AF65-F5344CB8AC3E}">
        <p14:creationId xmlns:p14="http://schemas.microsoft.com/office/powerpoint/2010/main" val="645844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FFFE4BE0-D95E-44D8-B951-122D45F8610E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6DFBE54E-A701-4039-AC57-CF06B37CC626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3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D33A9890-FE1F-4F08-8EF4-FD2B43954605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pic>
        <p:nvPicPr>
          <p:cNvPr id="4" name="Picture 2" descr="Image result for Cassius Dio">
            <a:extLst>
              <a:ext uri="{FF2B5EF4-FFF2-40B4-BE49-F238E27FC236}">
                <a16:creationId xmlns:a16="http://schemas.microsoft.com/office/drawing/2014/main" id="{2C190286-A74E-4A2A-9AA0-161D72E5ECC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duotone>
              <a:prstClr val="black"/>
              <a:schemeClr val="accent5">
                <a:tint val="45000"/>
                <a:satMod val="400000"/>
              </a:schemeClr>
            </a:duotone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145" r="1" b="50356"/>
          <a:stretch/>
        </p:blipFill>
        <p:spPr bwMode="auto">
          <a:xfrm>
            <a:off x="474133" y="482600"/>
            <a:ext cx="11243734" cy="5909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92515798-C8A3-40E7-A830-82681C81A0C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73C6E7-65E0-4009-935C-972B6BAA66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r>
              <a:rPr lang="en-GB" dirty="0"/>
              <a:t>Cassius Dio on Poppaea Sabina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4F9B7B-174D-45D6-B5F3-10C2190EC2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1820333"/>
            <a:ext cx="8825659" cy="4199467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In death, does not explicitly say whether he believes it to be intentional or accidental but concurs that she died at the hand of Nero.</a:t>
            </a:r>
          </a:p>
          <a:p>
            <a:pPr lvl="1"/>
            <a:r>
              <a:rPr lang="en-GB">
                <a:solidFill>
                  <a:schemeClr val="bg1"/>
                </a:solidFill>
              </a:rPr>
              <a:t>“leaped upon her with his feet while she was pregnant</a:t>
            </a:r>
          </a:p>
          <a:p>
            <a:pPr lvl="2"/>
            <a:r>
              <a:rPr lang="en-GB" b="1">
                <a:solidFill>
                  <a:schemeClr val="bg1"/>
                </a:solidFill>
              </a:rPr>
              <a:t>Dio.Hist.62.28</a:t>
            </a:r>
          </a:p>
          <a:p>
            <a:r>
              <a:rPr lang="en-GB">
                <a:solidFill>
                  <a:schemeClr val="bg1"/>
                </a:solidFill>
              </a:rPr>
              <a:t>Describes Nero’s devotion for her</a:t>
            </a:r>
          </a:p>
          <a:p>
            <a:pPr lvl="1"/>
            <a:r>
              <a:rPr lang="en-GB">
                <a:solidFill>
                  <a:schemeClr val="bg1"/>
                </a:solidFill>
              </a:rPr>
              <a:t>Would find people who resembled Sabina, most known being the man Sporum, he was castrated and treated like Nero’s wife.</a:t>
            </a:r>
          </a:p>
          <a:p>
            <a:pPr lvl="2"/>
            <a:r>
              <a:rPr lang="en-GB" b="1">
                <a:solidFill>
                  <a:schemeClr val="bg1"/>
                </a:solidFill>
              </a:rPr>
              <a:t>Dio.Hist.62.28.2-3</a:t>
            </a:r>
          </a:p>
          <a:p>
            <a:pPr lvl="1"/>
            <a:r>
              <a:rPr lang="en-GB">
                <a:solidFill>
                  <a:schemeClr val="bg1"/>
                </a:solidFill>
              </a:rPr>
              <a:t>In plays, all female masks resembled Sabina so that even in death she can take part in the spectacle.</a:t>
            </a:r>
          </a:p>
          <a:p>
            <a:pPr lvl="1"/>
            <a:r>
              <a:rPr lang="en-GB">
                <a:solidFill>
                  <a:schemeClr val="bg1"/>
                </a:solidFill>
              </a:rPr>
              <a:t>Built a shrine deifying her as Poppaea Venus.</a:t>
            </a:r>
          </a:p>
        </p:txBody>
      </p:sp>
    </p:spTree>
    <p:extLst>
      <p:ext uri="{BB962C8B-B14F-4D97-AF65-F5344CB8AC3E}">
        <p14:creationId xmlns:p14="http://schemas.microsoft.com/office/powerpoint/2010/main" val="31213602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DD72FDFC-F497-4AA6-85C3-DDF24394D40F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38ABDB68-E3D5-448E-97D3-06FFEF680193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283DA7DD-CA37-4ED7-8710-48E56B063BA4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B92F2E3C-66CD-4DEB-BA14-2A5912B65A21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F2FE6764-AB8C-4A7B-90F5-27B8CDC70F00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3BF38357-85E9-42F6-8CF9-02C1FC596B0F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446565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B8DD7FEB-D9F3-4F5B-982C-36B0664D0205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537676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96BA11E4-0636-4FA9-A836-2A4FB176449A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pic>
        <p:nvPicPr>
          <p:cNvPr id="4" name="Picture 2" descr="https://3.bp.blogspot.com/-TzbKu3Z4rLY/WdicPmiKiQI/AAAAAAAAV1A/WKlXBP2H2LwTiMiS-wKpazpr7F6b7VjawCK4BGAYYCw/s1600/Greek%2Bpoem%2Bdeifying%2BPoppaea%2BSabina%2B-%2BPapyrus%2Bleaf%2Bof%2B42%2Blines%2B-%2BOxyrhynchus.jpg">
            <a:extLst>
              <a:ext uri="{FF2B5EF4-FFF2-40B4-BE49-F238E27FC236}">
                <a16:creationId xmlns:a16="http://schemas.microsoft.com/office/drawing/2014/main" id="{F5B125A4-F512-4BB3-9221-B3C54B4942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8226" y="1411229"/>
            <a:ext cx="4125317" cy="4053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EADD3260-4BDA-459B-A162-5E1B897E38F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06F258-912D-483B-BC23-AA6C3EBB81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098" y="629265"/>
            <a:ext cx="6072776" cy="1622322"/>
          </a:xfrm>
        </p:spPr>
        <p:txBody>
          <a:bodyPr>
            <a:normAutofit/>
          </a:bodyPr>
          <a:lstStyle/>
          <a:p>
            <a:r>
              <a:rPr lang="en-GB" i="1">
                <a:solidFill>
                  <a:srgbClr val="EBEBEB"/>
                </a:solidFill>
              </a:rPr>
              <a:t>Oxyrhynchus Papyrus </a:t>
            </a:r>
            <a:r>
              <a:rPr lang="en-GB">
                <a:solidFill>
                  <a:srgbClr val="EBEBEB"/>
                </a:solidFill>
              </a:rPr>
              <a:t>On Poppaea Sabina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1D811A-5B79-4972-A3C6-64CDF60FCF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098" y="2418735"/>
            <a:ext cx="6072776" cy="381174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500" i="1">
                <a:solidFill>
                  <a:srgbClr val="FFFFFF"/>
                </a:solidFill>
              </a:rPr>
              <a:t>Apotheosis in Hexameter </a:t>
            </a:r>
            <a:r>
              <a:rPr lang="en-GB" sz="1500">
                <a:solidFill>
                  <a:srgbClr val="FFFFFF"/>
                </a:solidFill>
              </a:rPr>
              <a:t>has been translated to depict the deification of Poppaea Sabina.</a:t>
            </a:r>
          </a:p>
          <a:p>
            <a:pPr>
              <a:lnSpc>
                <a:spcPct val="90000"/>
              </a:lnSpc>
            </a:pPr>
            <a:r>
              <a:rPr lang="en-GB" sz="1500">
                <a:solidFill>
                  <a:srgbClr val="FFFFFF"/>
                </a:solidFill>
              </a:rPr>
              <a:t>Aphrodite arrives with the intention of taking Poppaea to the heavens.</a:t>
            </a:r>
          </a:p>
          <a:p>
            <a:pPr lvl="1">
              <a:lnSpc>
                <a:spcPct val="90000"/>
              </a:lnSpc>
            </a:pPr>
            <a:r>
              <a:rPr lang="en-GB" sz="1500">
                <a:solidFill>
                  <a:srgbClr val="FFFFFF"/>
                </a:solidFill>
              </a:rPr>
              <a:t>Mention Sabina can be with her two deified children of Nero and watch over her husband.</a:t>
            </a:r>
          </a:p>
          <a:p>
            <a:pPr>
              <a:lnSpc>
                <a:spcPct val="90000"/>
              </a:lnSpc>
            </a:pPr>
            <a:r>
              <a:rPr lang="en-GB" sz="1500">
                <a:solidFill>
                  <a:srgbClr val="FFFFFF"/>
                </a:solidFill>
              </a:rPr>
              <a:t>Story of strong love between the empress and her husband.</a:t>
            </a:r>
          </a:p>
          <a:p>
            <a:pPr lvl="1">
              <a:lnSpc>
                <a:spcPct val="90000"/>
              </a:lnSpc>
            </a:pPr>
            <a:r>
              <a:rPr lang="en-GB" sz="1500">
                <a:solidFill>
                  <a:srgbClr val="FFFFFF"/>
                </a:solidFill>
              </a:rPr>
              <a:t>Implication that Nero kicking Sabina in the stomach cannot be true.</a:t>
            </a:r>
          </a:p>
          <a:p>
            <a:pPr>
              <a:lnSpc>
                <a:spcPct val="90000"/>
              </a:lnSpc>
            </a:pPr>
            <a:r>
              <a:rPr lang="en-GB" sz="1500">
                <a:solidFill>
                  <a:srgbClr val="FFFFFF"/>
                </a:solidFill>
              </a:rPr>
              <a:t>When Poppaea Sabina did finally leave, she was greeted with praise from the gods.</a:t>
            </a:r>
          </a:p>
          <a:p>
            <a:pPr>
              <a:lnSpc>
                <a:spcPct val="90000"/>
              </a:lnSpc>
            </a:pPr>
            <a:r>
              <a:rPr lang="en-GB" sz="1500">
                <a:solidFill>
                  <a:srgbClr val="FFFFFF"/>
                </a:solidFill>
              </a:rPr>
              <a:t>An alternative viewpoint on the death of Poppaea Sabina, contrasting the three historians.</a:t>
            </a:r>
            <a:r>
              <a:rPr lang="en-GB" sz="1500" i="1">
                <a:solidFill>
                  <a:srgbClr val="FFFFFF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938023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8">
            <a:extLst>
              <a:ext uri="{FF2B5EF4-FFF2-40B4-BE49-F238E27FC236}">
                <a16:creationId xmlns:a16="http://schemas.microsoft.com/office/drawing/2014/main" id="{DD72FDFC-F497-4AA6-85C3-DDF24394D40F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38ABDB68-E3D5-448E-97D3-06FFEF680193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283DA7DD-CA37-4ED7-8710-48E56B063BA4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B92F2E3C-66CD-4DEB-BA14-2A5912B65A21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F2FE6764-AB8C-4A7B-90F5-27B8CDC70F00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3BF38357-85E9-42F6-8CF9-02C1FC596B0F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446565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B8DD7FEB-D9F3-4F5B-982C-36B0664D0205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537676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96BA11E4-0636-4FA9-A836-2A4FB176449A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pic>
        <p:nvPicPr>
          <p:cNvPr id="4" name="Picture 2" descr="Image result for Nero Octavia">
            <a:extLst>
              <a:ext uri="{FF2B5EF4-FFF2-40B4-BE49-F238E27FC236}">
                <a16:creationId xmlns:a16="http://schemas.microsoft.com/office/drawing/2014/main" id="{5EF4F41F-9D2D-4EDD-AE22-3800942ACF6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87" r="-3" b="-3"/>
          <a:stretch/>
        </p:blipFill>
        <p:spPr bwMode="auto">
          <a:xfrm>
            <a:off x="7418226" y="645106"/>
            <a:ext cx="4125317" cy="5585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17">
            <a:extLst>
              <a:ext uri="{FF2B5EF4-FFF2-40B4-BE49-F238E27FC236}">
                <a16:creationId xmlns:a16="http://schemas.microsoft.com/office/drawing/2014/main" id="{EADD3260-4BDA-459B-A162-5E1B897E38F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535AAB-58F8-48CA-BC2D-7E8DA19F43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098" y="629265"/>
            <a:ext cx="6072776" cy="1622322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Pseudo-Seneca’s </a:t>
            </a:r>
            <a:r>
              <a:rPr lang="en-GB" i="1">
                <a:solidFill>
                  <a:srgbClr val="EBEBEB"/>
                </a:solidFill>
              </a:rPr>
              <a:t>Octavia </a:t>
            </a:r>
            <a:r>
              <a:rPr lang="en-GB">
                <a:solidFill>
                  <a:srgbClr val="EBEBEB"/>
                </a:solidFill>
              </a:rPr>
              <a:t>on Poppaea Sabina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6F27E3-E437-4178-9EA5-93506B9305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098" y="2418735"/>
            <a:ext cx="6072776" cy="3811740"/>
          </a:xfrm>
        </p:spPr>
        <p:txBody>
          <a:bodyPr anchor="ctr"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1500">
                <a:solidFill>
                  <a:srgbClr val="FFFFFF"/>
                </a:solidFill>
              </a:rPr>
              <a:t>Depicted as spoilt and arrogant</a:t>
            </a:r>
          </a:p>
          <a:p>
            <a:pPr lvl="1">
              <a:lnSpc>
                <a:spcPct val="90000"/>
              </a:lnSpc>
            </a:pPr>
            <a:r>
              <a:rPr lang="en-GB" sz="1500">
                <a:solidFill>
                  <a:srgbClr val="FFFFFF"/>
                </a:solidFill>
              </a:rPr>
              <a:t>“(Nero’s) Arrogant mistress” – </a:t>
            </a:r>
            <a:r>
              <a:rPr lang="en-GB" sz="1500" b="1">
                <a:solidFill>
                  <a:srgbClr val="FFFFFF"/>
                </a:solidFill>
              </a:rPr>
              <a:t>line 124</a:t>
            </a:r>
          </a:p>
          <a:p>
            <a:pPr lvl="1">
              <a:lnSpc>
                <a:spcPct val="90000"/>
              </a:lnSpc>
            </a:pPr>
            <a:r>
              <a:rPr lang="en-GB" sz="1500">
                <a:solidFill>
                  <a:srgbClr val="FFFFFF"/>
                </a:solidFill>
              </a:rPr>
              <a:t>“Glittering with the spoils taken from my (Octavia) house” – </a:t>
            </a:r>
            <a:r>
              <a:rPr lang="en-GB" sz="1500" b="1">
                <a:solidFill>
                  <a:srgbClr val="FFFFFF"/>
                </a:solidFill>
              </a:rPr>
              <a:t>Line 125</a:t>
            </a:r>
            <a:endParaRPr lang="en-GB" sz="150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1500">
                <a:solidFill>
                  <a:srgbClr val="FFFFFF"/>
                </a:solidFill>
              </a:rPr>
              <a:t>Shows how influential Poppaea was to begin with</a:t>
            </a:r>
            <a:endParaRPr lang="en-GB" sz="1500" b="1">
              <a:solidFill>
                <a:srgbClr val="FFFFFF"/>
              </a:solidFill>
            </a:endParaRPr>
          </a:p>
          <a:p>
            <a:pPr lvl="1">
              <a:lnSpc>
                <a:spcPct val="90000"/>
              </a:lnSpc>
            </a:pPr>
            <a:r>
              <a:rPr lang="en-GB" sz="1500">
                <a:solidFill>
                  <a:srgbClr val="FFFFFF"/>
                </a:solidFill>
              </a:rPr>
              <a:t>“His (Nero’s) mistress forbids it” – </a:t>
            </a:r>
            <a:r>
              <a:rPr lang="en-GB" sz="1500" b="1">
                <a:solidFill>
                  <a:srgbClr val="FFFFFF"/>
                </a:solidFill>
              </a:rPr>
              <a:t>Line 185</a:t>
            </a:r>
            <a:endParaRPr lang="en-GB" sz="150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1500">
                <a:solidFill>
                  <a:srgbClr val="FFFFFF"/>
                </a:solidFill>
              </a:rPr>
              <a:t>The chorus mentions how their “devotion holds back” and that they were subdued by fear and could not display their anger.</a:t>
            </a:r>
          </a:p>
          <a:p>
            <a:pPr lvl="1">
              <a:lnSpc>
                <a:spcPct val="90000"/>
              </a:lnSpc>
            </a:pPr>
            <a:r>
              <a:rPr lang="en-GB" sz="1500">
                <a:solidFill>
                  <a:srgbClr val="FFFFFF"/>
                </a:solidFill>
              </a:rPr>
              <a:t>Shows public opinion was thought to be very negative of the character.</a:t>
            </a:r>
          </a:p>
          <a:p>
            <a:pPr lvl="2">
              <a:lnSpc>
                <a:spcPct val="90000"/>
              </a:lnSpc>
            </a:pPr>
            <a:r>
              <a:rPr lang="en-GB" sz="1500">
                <a:solidFill>
                  <a:srgbClr val="FFFFFF"/>
                </a:solidFill>
              </a:rPr>
              <a:t>Hatred for Poppaea – Octavia’s nurse said “she is hated by all you see” – </a:t>
            </a:r>
            <a:r>
              <a:rPr lang="en-GB" sz="1500" b="1">
                <a:solidFill>
                  <a:srgbClr val="FFFFFF"/>
                </a:solidFill>
              </a:rPr>
              <a:t>Line 187</a:t>
            </a:r>
            <a:endParaRPr lang="en-GB" sz="1500">
              <a:solidFill>
                <a:srgbClr val="FFFFFF"/>
              </a:solidFill>
            </a:endParaRPr>
          </a:p>
          <a:p>
            <a:pPr lvl="2">
              <a:lnSpc>
                <a:spcPct val="90000"/>
              </a:lnSpc>
            </a:pPr>
            <a:r>
              <a:rPr lang="en-GB" sz="1500">
                <a:solidFill>
                  <a:srgbClr val="FFFFFF"/>
                </a:solidFill>
              </a:rPr>
              <a:t>Anger towards Nero</a:t>
            </a:r>
          </a:p>
        </p:txBody>
      </p:sp>
    </p:spTree>
    <p:extLst>
      <p:ext uri="{BB962C8B-B14F-4D97-AF65-F5344CB8AC3E}">
        <p14:creationId xmlns:p14="http://schemas.microsoft.com/office/powerpoint/2010/main" val="16332714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DD72FDFC-F497-4AA6-85C3-DDF24394D40F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38ABDB68-E3D5-448E-97D3-06FFEF680193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283DA7DD-CA37-4ED7-8710-48E56B063BA4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B92F2E3C-66CD-4DEB-BA14-2A5912B65A21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F2FE6764-AB8C-4A7B-90F5-27B8CDC70F00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3BF38357-85E9-42F6-8CF9-02C1FC596B0F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446565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B8DD7FEB-D9F3-4F5B-982C-36B0664D0205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537676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96BA11E4-0636-4FA9-A836-2A4FB176449A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pic>
        <p:nvPicPr>
          <p:cNvPr id="4" name="Picture 2" descr="Image result for Nero Octavia">
            <a:extLst>
              <a:ext uri="{FF2B5EF4-FFF2-40B4-BE49-F238E27FC236}">
                <a16:creationId xmlns:a16="http://schemas.microsoft.com/office/drawing/2014/main" id="{0BC01C1A-779C-4FA3-B2FC-6A54099555D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87" r="-3" b="-3"/>
          <a:stretch/>
        </p:blipFill>
        <p:spPr bwMode="auto">
          <a:xfrm>
            <a:off x="7418226" y="645106"/>
            <a:ext cx="4125317" cy="5585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EADD3260-4BDA-459B-A162-5E1B897E38F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09AB62-19CE-459F-81D6-1A916ACF70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098" y="629265"/>
            <a:ext cx="6072776" cy="1622322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Pseudo-Seneca’s </a:t>
            </a:r>
            <a:r>
              <a:rPr lang="en-GB" i="1">
                <a:solidFill>
                  <a:srgbClr val="EBEBEB"/>
                </a:solidFill>
              </a:rPr>
              <a:t>Octavia </a:t>
            </a:r>
            <a:r>
              <a:rPr lang="en-GB">
                <a:solidFill>
                  <a:srgbClr val="EBEBEB"/>
                </a:solidFill>
              </a:rPr>
              <a:t>on Poppaea Sabina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56C1A6-4B4A-47AA-A23B-1EEF0CF967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098" y="2418735"/>
            <a:ext cx="6072776" cy="381174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500">
                <a:solidFill>
                  <a:srgbClr val="FFFFFF"/>
                </a:solidFill>
              </a:rPr>
              <a:t>Described as a “harlot”, guilty of adultery.</a:t>
            </a:r>
          </a:p>
          <a:p>
            <a:pPr>
              <a:lnSpc>
                <a:spcPct val="90000"/>
              </a:lnSpc>
            </a:pPr>
            <a:r>
              <a:rPr lang="en-GB" sz="1500">
                <a:solidFill>
                  <a:srgbClr val="FFFFFF"/>
                </a:solidFill>
              </a:rPr>
              <a:t>The wedding of Nero and Poppaea was also described as “criminal”</a:t>
            </a:r>
          </a:p>
          <a:p>
            <a:pPr>
              <a:lnSpc>
                <a:spcPct val="90000"/>
              </a:lnSpc>
            </a:pPr>
            <a:r>
              <a:rPr lang="en-GB" sz="1500">
                <a:solidFill>
                  <a:srgbClr val="FFFFFF"/>
                </a:solidFill>
              </a:rPr>
              <a:t>Multiple comments on her beauty through out, was a central idea.</a:t>
            </a:r>
          </a:p>
          <a:p>
            <a:pPr lvl="1">
              <a:lnSpc>
                <a:spcPct val="90000"/>
              </a:lnSpc>
            </a:pPr>
            <a:r>
              <a:rPr lang="en-GB" sz="1500">
                <a:solidFill>
                  <a:srgbClr val="FFFFFF"/>
                </a:solidFill>
              </a:rPr>
              <a:t>Poppaea’s </a:t>
            </a:r>
            <a:r>
              <a:rPr lang="en-GB" sz="1500" i="1">
                <a:solidFill>
                  <a:srgbClr val="FFFFFF"/>
                </a:solidFill>
              </a:rPr>
              <a:t>forma</a:t>
            </a:r>
            <a:r>
              <a:rPr lang="en-GB" sz="1500">
                <a:solidFill>
                  <a:srgbClr val="FFFFFF"/>
                </a:solidFill>
              </a:rPr>
              <a:t> embodies her immense beauty</a:t>
            </a:r>
          </a:p>
          <a:p>
            <a:pPr lvl="1">
              <a:lnSpc>
                <a:spcPct val="90000"/>
              </a:lnSpc>
            </a:pPr>
            <a:r>
              <a:rPr lang="en-GB" sz="1500">
                <a:solidFill>
                  <a:srgbClr val="FFFFFF"/>
                </a:solidFill>
              </a:rPr>
              <a:t>Said to even surpass the beauty of Helen of Troy</a:t>
            </a:r>
          </a:p>
          <a:p>
            <a:pPr lvl="1">
              <a:lnSpc>
                <a:spcPct val="90000"/>
              </a:lnSpc>
            </a:pPr>
            <a:r>
              <a:rPr lang="en-GB" sz="1500">
                <a:solidFill>
                  <a:srgbClr val="FFFFFF"/>
                </a:solidFill>
              </a:rPr>
              <a:t>Historically had a skin tonic to aid beauty named after her</a:t>
            </a:r>
          </a:p>
          <a:p>
            <a:pPr>
              <a:lnSpc>
                <a:spcPct val="90000"/>
              </a:lnSpc>
            </a:pPr>
            <a:r>
              <a:rPr lang="en-GB" sz="1500">
                <a:solidFill>
                  <a:srgbClr val="FFFFFF"/>
                </a:solidFill>
              </a:rPr>
              <a:t>However the general attitude towards Poppaea is very negative, as the tragedy favours Octavia.</a:t>
            </a:r>
          </a:p>
          <a:p>
            <a:pPr>
              <a:lnSpc>
                <a:spcPct val="90000"/>
              </a:lnSpc>
            </a:pPr>
            <a:r>
              <a:rPr lang="en-GB" sz="1500">
                <a:solidFill>
                  <a:srgbClr val="FFFFFF"/>
                </a:solidFill>
              </a:rPr>
              <a:t>Modern analysis compared this to the short-lived cult of Poppaea Venus</a:t>
            </a:r>
          </a:p>
          <a:p>
            <a:pPr lvl="1">
              <a:lnSpc>
                <a:spcPct val="90000"/>
              </a:lnSpc>
            </a:pPr>
            <a:endParaRPr lang="en-GB" sz="15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10916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314C310-850D-4491-AA52-C75BEA68B68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7" name="Group 9">
            <a:extLst>
              <a:ext uri="{FF2B5EF4-FFF2-40B4-BE49-F238E27FC236}">
                <a16:creationId xmlns:a16="http://schemas.microsoft.com/office/drawing/2014/main" id="{D4EC3799-3F52-48CE-85CC-83AED368EB42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3FC2939-BF10-4CBC-904B-74A17D4B9C35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266B6D5D-11B6-40A6-9CEF-F0B0D104C5C6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</p:sp>
      </p:grpSp>
      <p:cxnSp>
        <p:nvCxnSpPr>
          <p:cNvPr id="19" name="Straight Connector 13">
            <a:extLst>
              <a:ext uri="{FF2B5EF4-FFF2-40B4-BE49-F238E27FC236}">
                <a16:creationId xmlns:a16="http://schemas.microsoft.com/office/drawing/2014/main" id="{789E20C7-BB50-4317-93C7-90C8ED80B275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56687" y="1930986"/>
            <a:ext cx="0" cy="3200400"/>
          </a:xfrm>
          <a:prstGeom prst="line">
            <a:avLst/>
          </a:prstGeom>
          <a:ln w="15875" cap="sq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Date Placeholder 3">
            <a:extLst>
              <a:ext uri="{FF2B5EF4-FFF2-40B4-BE49-F238E27FC236}">
                <a16:creationId xmlns:a16="http://schemas.microsoft.com/office/drawing/2014/main" id="{95B8172D-A4C8-41B4-8991-78BBEC4039D5}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7718854" y="6391839"/>
            <a:ext cx="2997637" cy="30479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defPPr>
              <a:defRPr lang="en-US"/>
            </a:defPPr>
            <a:lvl1pPr marL="0" algn="l" defTabSz="457200" rtl="0" eaLnBrk="1" latinLnBrk="0" hangingPunct="1">
              <a:defRPr sz="1000" b="0" i="0" kern="1200">
                <a:solidFill>
                  <a:schemeClr val="bg1">
                    <a:alpha val="6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lang="en-US" b="1" dirty="0">
              <a:solidFill>
                <a:srgbClr val="B31166"/>
              </a:solidFill>
            </a:endParaRPr>
          </a:p>
        </p:txBody>
      </p:sp>
      <p:sp>
        <p:nvSpPr>
          <p:cNvPr id="18" name="Footer Placeholder 4">
            <a:extLst>
              <a:ext uri="{FF2B5EF4-FFF2-40B4-BE49-F238E27FC236}">
                <a16:creationId xmlns:a16="http://schemas.microsoft.com/office/drawing/2014/main" id="{0308D749-5984-4BB8-A788-A85D24304A0A}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1000" b="0" i="0" kern="1200">
                <a:solidFill>
                  <a:schemeClr val="bg1">
                    <a:alpha val="6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b="1" dirty="0">
              <a:solidFill>
                <a:srgbClr val="B31166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2D6F99-7B81-4084-AD7C-D4595985A2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1085549"/>
            <a:ext cx="2879999" cy="4686903"/>
          </a:xfrm>
        </p:spPr>
        <p:txBody>
          <a:bodyPr anchor="ctr">
            <a:normAutofit/>
          </a:bodyPr>
          <a:lstStyle/>
          <a:p>
            <a:pPr algn="r"/>
            <a:r>
              <a:rPr lang="en-GB">
                <a:solidFill>
                  <a:schemeClr val="tx1"/>
                </a:solidFill>
              </a:rPr>
              <a:t>Portrayal though other 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8AA82F-45D9-4D42-B0D4-68161FBF63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91238" y="1085549"/>
            <a:ext cx="5289376" cy="4686903"/>
          </a:xfrm>
        </p:spPr>
        <p:txBody>
          <a:bodyPr anchor="ctr">
            <a:normAutofit/>
          </a:bodyPr>
          <a:lstStyle/>
          <a:p>
            <a:r>
              <a:rPr lang="en-GB" sz="2800" dirty="0">
                <a:solidFill>
                  <a:schemeClr val="tx1"/>
                </a:solidFill>
              </a:rPr>
              <a:t>Numismatics </a:t>
            </a:r>
          </a:p>
          <a:p>
            <a:endParaRPr lang="en-GB" sz="2800" dirty="0">
              <a:solidFill>
                <a:schemeClr val="tx1"/>
              </a:solidFill>
            </a:endParaRPr>
          </a:p>
          <a:p>
            <a:r>
              <a:rPr lang="en-GB" sz="2800" dirty="0">
                <a:solidFill>
                  <a:schemeClr val="tx1"/>
                </a:solidFill>
              </a:rPr>
              <a:t>Art</a:t>
            </a:r>
          </a:p>
          <a:p>
            <a:endParaRPr lang="en-GB" sz="2800" dirty="0">
              <a:solidFill>
                <a:schemeClr val="tx1"/>
              </a:solidFill>
            </a:endParaRPr>
          </a:p>
          <a:p>
            <a:r>
              <a:rPr lang="en-GB" sz="2800" dirty="0">
                <a:solidFill>
                  <a:schemeClr val="tx1"/>
                </a:solidFill>
              </a:rPr>
              <a:t>Graffiti</a:t>
            </a:r>
          </a:p>
        </p:txBody>
      </p:sp>
    </p:spTree>
    <p:extLst>
      <p:ext uri="{BB962C8B-B14F-4D97-AF65-F5344CB8AC3E}">
        <p14:creationId xmlns:p14="http://schemas.microsoft.com/office/powerpoint/2010/main" val="15913161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22">
            <a:extLst>
              <a:ext uri="{FF2B5EF4-FFF2-40B4-BE49-F238E27FC236}">
                <a16:creationId xmlns:a16="http://schemas.microsoft.com/office/drawing/2014/main" id="{9FA00363-7D7A-49A7-ABA4-A716E52460A8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01109B5D-BC35-4376-98A2-F53B03E4E1B4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>
              <a:extLst>
                <a:ext uri="{FF2B5EF4-FFF2-40B4-BE49-F238E27FC236}">
                  <a16:creationId xmlns:a16="http://schemas.microsoft.com/office/drawing/2014/main" id="{94D90C11-98A3-40E3-B04C-A3025D6458A3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</p:sp>
      </p:grpSp>
      <p:sp>
        <p:nvSpPr>
          <p:cNvPr id="21" name="Rectangle 26">
            <a:extLst>
              <a:ext uri="{FF2B5EF4-FFF2-40B4-BE49-F238E27FC236}">
                <a16:creationId xmlns:a16="http://schemas.microsoft.com/office/drawing/2014/main" id="{A3B28FB1-97C9-4A9E-A45B-356508C2C38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E08736-7036-40D2-9061-E3A6DD75B0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2707" y="1233180"/>
            <a:ext cx="2621734" cy="4391640"/>
          </a:xfrm>
        </p:spPr>
        <p:txBody>
          <a:bodyPr anchor="t">
            <a:normAutofit/>
          </a:bodyPr>
          <a:lstStyle/>
          <a:p>
            <a:r>
              <a:rPr lang="en-GB" sz="2800" dirty="0">
                <a:solidFill>
                  <a:srgbClr val="FFFFFF"/>
                </a:solidFill>
              </a:rPr>
              <a:t>Poppaea Sabina in Numismatics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2785B6-7AB0-4BB6-AC23-B58DF4F80C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65107" y="2582857"/>
            <a:ext cx="8140740" cy="3766625"/>
          </a:xfrm>
        </p:spPr>
        <p:txBody>
          <a:bodyPr numCol="3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500" dirty="0">
                <a:solidFill>
                  <a:srgbClr val="FFFFFF"/>
                </a:solidFill>
              </a:rPr>
              <a:t>Nero and Poppaea</a:t>
            </a:r>
          </a:p>
          <a:p>
            <a:pPr>
              <a:lnSpc>
                <a:spcPct val="90000"/>
              </a:lnSpc>
            </a:pPr>
            <a:r>
              <a:rPr lang="en-GB" sz="1500" dirty="0" err="1">
                <a:solidFill>
                  <a:srgbClr val="FFFFFF"/>
                </a:solidFill>
              </a:rPr>
              <a:t>Poppea</a:t>
            </a:r>
            <a:r>
              <a:rPr lang="en-GB" sz="1500" dirty="0">
                <a:solidFill>
                  <a:srgbClr val="FFFFFF"/>
                </a:solidFill>
              </a:rPr>
              <a:t> standing next to Nero, veiled and draped</a:t>
            </a:r>
          </a:p>
          <a:p>
            <a:pPr lvl="1">
              <a:lnSpc>
                <a:spcPct val="90000"/>
              </a:lnSpc>
            </a:pPr>
            <a:r>
              <a:rPr lang="en-GB" sz="1500" dirty="0">
                <a:solidFill>
                  <a:srgbClr val="FFFFFF"/>
                </a:solidFill>
              </a:rPr>
              <a:t>Holding </a:t>
            </a:r>
            <a:r>
              <a:rPr lang="en-GB" sz="1500" i="1" dirty="0">
                <a:solidFill>
                  <a:srgbClr val="FFFFFF"/>
                </a:solidFill>
              </a:rPr>
              <a:t>patera </a:t>
            </a:r>
            <a:r>
              <a:rPr lang="en-GB" sz="1500" dirty="0">
                <a:solidFill>
                  <a:srgbClr val="FFFFFF"/>
                </a:solidFill>
              </a:rPr>
              <a:t>in her right hand, cornucopia in her left.</a:t>
            </a:r>
          </a:p>
          <a:p>
            <a:pPr lvl="2">
              <a:lnSpc>
                <a:spcPct val="90000"/>
              </a:lnSpc>
            </a:pPr>
            <a:r>
              <a:rPr lang="en-GB" sz="1500" dirty="0">
                <a:solidFill>
                  <a:srgbClr val="FFFFFF"/>
                </a:solidFill>
              </a:rPr>
              <a:t>Patera symbolises divine honours.</a:t>
            </a:r>
          </a:p>
          <a:p>
            <a:pPr lvl="2">
              <a:lnSpc>
                <a:spcPct val="90000"/>
              </a:lnSpc>
            </a:pPr>
            <a:r>
              <a:rPr lang="en-GB" sz="1500" dirty="0">
                <a:solidFill>
                  <a:srgbClr val="FFFFFF"/>
                </a:solidFill>
              </a:rPr>
              <a:t>Cornucopia signifies promise of peace and prosperity.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solidFill>
                  <a:srgbClr val="FFFFFF"/>
                </a:solidFill>
              </a:rPr>
              <a:t>Bust of Poppaea</a:t>
            </a:r>
          </a:p>
          <a:p>
            <a:pPr lvl="1">
              <a:lnSpc>
                <a:spcPct val="90000"/>
              </a:lnSpc>
            </a:pPr>
            <a:r>
              <a:rPr lang="en-GB" sz="1500" dirty="0">
                <a:solidFill>
                  <a:srgbClr val="FFFFFF"/>
                </a:solidFill>
              </a:rPr>
              <a:t>On the reverse of a bust of Nero.</a:t>
            </a:r>
          </a:p>
          <a:p>
            <a:pPr lvl="2">
              <a:lnSpc>
                <a:spcPct val="90000"/>
              </a:lnSpc>
            </a:pPr>
            <a:r>
              <a:rPr lang="en-GB" sz="1500" dirty="0">
                <a:solidFill>
                  <a:srgbClr val="FFFFFF"/>
                </a:solidFill>
              </a:rPr>
              <a:t>Represents honour and influence on par with Nero.</a:t>
            </a:r>
          </a:p>
          <a:p>
            <a:pPr lvl="2">
              <a:lnSpc>
                <a:spcPct val="90000"/>
              </a:lnSpc>
            </a:pPr>
            <a:endParaRPr lang="en-GB" sz="1500" dirty="0">
              <a:solidFill>
                <a:srgbClr val="FFFFFF"/>
              </a:solidFill>
            </a:endParaRPr>
          </a:p>
          <a:p>
            <a:pPr lvl="2">
              <a:lnSpc>
                <a:spcPct val="90000"/>
              </a:lnSpc>
            </a:pPr>
            <a:endParaRPr lang="en-GB" sz="1500" dirty="0">
              <a:solidFill>
                <a:srgbClr val="FFFFFF"/>
              </a:solidFill>
            </a:endParaRPr>
          </a:p>
          <a:p>
            <a:pPr lvl="2">
              <a:lnSpc>
                <a:spcPct val="90000"/>
              </a:lnSpc>
            </a:pPr>
            <a:endParaRPr lang="en-GB" sz="1500" dirty="0">
              <a:solidFill>
                <a:srgbClr val="FFFFFF"/>
              </a:solidFill>
            </a:endParaRPr>
          </a:p>
          <a:p>
            <a:pPr lvl="2">
              <a:lnSpc>
                <a:spcPct val="90000"/>
              </a:lnSpc>
            </a:pPr>
            <a:endParaRPr lang="en-GB" sz="1500" dirty="0">
              <a:solidFill>
                <a:srgbClr val="FFFFFF"/>
              </a:solidFill>
            </a:endParaRPr>
          </a:p>
          <a:p>
            <a:pPr lvl="2">
              <a:lnSpc>
                <a:spcPct val="90000"/>
              </a:lnSpc>
            </a:pPr>
            <a:endParaRPr lang="en-GB" sz="1500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1500" dirty="0">
                <a:solidFill>
                  <a:srgbClr val="FFFFFF"/>
                </a:solidFill>
              </a:rPr>
              <a:t>Poppaea as </a:t>
            </a:r>
            <a:r>
              <a:rPr lang="en-GB" sz="1500" i="1" dirty="0">
                <a:solidFill>
                  <a:srgbClr val="FFFFFF"/>
                </a:solidFill>
              </a:rPr>
              <a:t>Securitas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solidFill>
                  <a:srgbClr val="FFFFFF"/>
                </a:solidFill>
              </a:rPr>
              <a:t>Seated and at ease.</a:t>
            </a:r>
          </a:p>
          <a:p>
            <a:pPr lvl="1">
              <a:lnSpc>
                <a:spcPct val="90000"/>
              </a:lnSpc>
            </a:pPr>
            <a:r>
              <a:rPr lang="en-GB" sz="1500" dirty="0">
                <a:solidFill>
                  <a:srgbClr val="FFFFFF"/>
                </a:solidFill>
              </a:rPr>
              <a:t>Imagery represents safety and security to the people of Rome.</a:t>
            </a:r>
          </a:p>
          <a:p>
            <a:pPr lvl="1">
              <a:lnSpc>
                <a:spcPct val="90000"/>
              </a:lnSpc>
            </a:pPr>
            <a:r>
              <a:rPr lang="en-GB" sz="1500" dirty="0">
                <a:solidFill>
                  <a:srgbClr val="FFFFFF"/>
                </a:solidFill>
              </a:rPr>
              <a:t>Also seen often holding </a:t>
            </a:r>
            <a:r>
              <a:rPr lang="en-GB" sz="1500" i="1" dirty="0">
                <a:solidFill>
                  <a:srgbClr val="FFFFFF"/>
                </a:solidFill>
              </a:rPr>
              <a:t>patera.</a:t>
            </a:r>
            <a:endParaRPr lang="en-GB" sz="1500" dirty="0">
              <a:solidFill>
                <a:srgbClr val="FFFFFF"/>
              </a:solidFill>
            </a:endParaRPr>
          </a:p>
          <a:p>
            <a:pPr marL="914400" lvl="2" indent="0">
              <a:lnSpc>
                <a:spcPct val="90000"/>
              </a:lnSpc>
              <a:buNone/>
            </a:pPr>
            <a:endParaRPr lang="en-GB" sz="1500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endParaRPr lang="en-GB" sz="1500" dirty="0">
              <a:solidFill>
                <a:srgbClr val="FFFFFF"/>
              </a:solidFill>
            </a:endParaRPr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7A4936A9-8AE3-4181-B1BD-D336F5A5C1B6}"/>
              </a:ext>
            </a:extLst>
          </p:cNvPr>
          <p:cNvGrpSpPr/>
          <p:nvPr/>
        </p:nvGrpSpPr>
        <p:grpSpPr>
          <a:xfrm>
            <a:off x="3469943" y="798320"/>
            <a:ext cx="7937249" cy="1593682"/>
            <a:chOff x="970476" y="4028328"/>
            <a:chExt cx="10416067" cy="1931874"/>
          </a:xfrm>
        </p:grpSpPr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EC357610-E3DF-4EE3-B28A-89A6E4EE87AB}"/>
                </a:ext>
              </a:extLst>
            </p:cNvPr>
            <p:cNvSpPr txBox="1"/>
            <p:nvPr/>
          </p:nvSpPr>
          <p:spPr>
            <a:xfrm>
              <a:off x="970476" y="4028328"/>
              <a:ext cx="10416067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400" dirty="0"/>
                <a:t>British Museum, London</a:t>
              </a:r>
            </a:p>
          </p:txBody>
        </p:sp>
        <p:grpSp>
          <p:nvGrpSpPr>
            <p:cNvPr id="32" name="Group 31">
              <a:extLst>
                <a:ext uri="{FF2B5EF4-FFF2-40B4-BE49-F238E27FC236}">
                  <a16:creationId xmlns:a16="http://schemas.microsoft.com/office/drawing/2014/main" id="{0D5787A2-C7D0-4AB2-B20C-D04FFBD51762}"/>
                </a:ext>
              </a:extLst>
            </p:cNvPr>
            <p:cNvGrpSpPr/>
            <p:nvPr/>
          </p:nvGrpSpPr>
          <p:grpSpPr>
            <a:xfrm>
              <a:off x="1154954" y="4389119"/>
              <a:ext cx="10155471" cy="1571083"/>
              <a:chOff x="1154954" y="4317906"/>
              <a:chExt cx="10486598" cy="1701894"/>
            </a:xfrm>
          </p:grpSpPr>
          <p:pic>
            <p:nvPicPr>
              <p:cNvPr id="33" name="Picture 2">
                <a:extLst>
                  <a:ext uri="{FF2B5EF4-FFF2-40B4-BE49-F238E27FC236}">
                    <a16:creationId xmlns:a16="http://schemas.microsoft.com/office/drawing/2014/main" id="{F9EDE7A3-ED51-468D-B05B-1CBCB0C28DEA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154954" y="4317906"/>
                <a:ext cx="3341416" cy="170189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34" name="Picture 4" descr="https://www.forumancientcoins.com/Coins2/42882q00.jpg">
                <a:extLst>
                  <a:ext uri="{FF2B5EF4-FFF2-40B4-BE49-F238E27FC236}">
                    <a16:creationId xmlns:a16="http://schemas.microsoft.com/office/drawing/2014/main" id="{351CD558-181D-4107-A3E6-8B029C3F0C99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581620" y="4317906"/>
                <a:ext cx="3521373" cy="170189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35" name="Picture 6" descr="https://www.forumancientcoins.com/Coins2/79840q00.jpg">
                <a:extLst>
                  <a:ext uri="{FF2B5EF4-FFF2-40B4-BE49-F238E27FC236}">
                    <a16:creationId xmlns:a16="http://schemas.microsoft.com/office/drawing/2014/main" id="{4D217A67-EEE4-4EC6-AC9A-017309500B72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229605" y="4459458"/>
                <a:ext cx="3411947" cy="156034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</p:grpSp>
    </p:spTree>
    <p:extLst>
      <p:ext uri="{BB962C8B-B14F-4D97-AF65-F5344CB8AC3E}">
        <p14:creationId xmlns:p14="http://schemas.microsoft.com/office/powerpoint/2010/main" val="26415987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C314C310-850D-4491-AA52-C75BEA68B68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D4EC3799-3F52-48CE-85CC-83AED368EB42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39" name="Rectangle 38">
              <a:extLst>
                <a:ext uri="{FF2B5EF4-FFF2-40B4-BE49-F238E27FC236}">
                  <a16:creationId xmlns:a16="http://schemas.microsoft.com/office/drawing/2014/main" id="{F3FC2939-BF10-4CBC-904B-74A17D4B9C35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Freeform 5">
              <a:extLst>
                <a:ext uri="{FF2B5EF4-FFF2-40B4-BE49-F238E27FC236}">
                  <a16:creationId xmlns:a16="http://schemas.microsoft.com/office/drawing/2014/main" id="{266B6D5D-11B6-40A6-9CEF-F0B0D104C5C6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</p:sp>
      </p:grp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789E20C7-BB50-4317-93C7-90C8ED80B275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56687" y="1930986"/>
            <a:ext cx="0" cy="3200400"/>
          </a:xfrm>
          <a:prstGeom prst="line">
            <a:avLst/>
          </a:prstGeom>
          <a:ln w="15875" cap="sq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Date Placeholder 3">
            <a:extLst>
              <a:ext uri="{FF2B5EF4-FFF2-40B4-BE49-F238E27FC236}">
                <a16:creationId xmlns:a16="http://schemas.microsoft.com/office/drawing/2014/main" id="{95B8172D-A4C8-41B4-8991-78BBEC4039D5}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7718854" y="6391839"/>
            <a:ext cx="2997637" cy="30479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defPPr>
              <a:defRPr lang="en-US"/>
            </a:defPPr>
            <a:lvl1pPr marL="0" algn="l" defTabSz="457200" rtl="0" eaLnBrk="1" latinLnBrk="0" hangingPunct="1">
              <a:defRPr sz="1000" b="0" i="0" kern="1200">
                <a:solidFill>
                  <a:schemeClr val="bg1">
                    <a:alpha val="6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lang="en-US" b="1" dirty="0">
              <a:solidFill>
                <a:srgbClr val="B31166"/>
              </a:solidFill>
            </a:endParaRPr>
          </a:p>
        </p:txBody>
      </p:sp>
      <p:sp>
        <p:nvSpPr>
          <p:cNvPr id="46" name="Footer Placeholder 4">
            <a:extLst>
              <a:ext uri="{FF2B5EF4-FFF2-40B4-BE49-F238E27FC236}">
                <a16:creationId xmlns:a16="http://schemas.microsoft.com/office/drawing/2014/main" id="{0308D749-5984-4BB8-A788-A85D24304A0A}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1000" b="0" i="0" kern="1200">
                <a:solidFill>
                  <a:schemeClr val="bg1">
                    <a:alpha val="6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b="1" dirty="0">
              <a:solidFill>
                <a:srgbClr val="B31166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7CB1C9-2620-4E40-B572-6D6836D40A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1085549"/>
            <a:ext cx="2879999" cy="4686903"/>
          </a:xfrm>
        </p:spPr>
        <p:txBody>
          <a:bodyPr anchor="ctr">
            <a:normAutofit/>
          </a:bodyPr>
          <a:lstStyle/>
          <a:p>
            <a:pPr algn="r"/>
            <a:r>
              <a:rPr lang="en-GB">
                <a:solidFill>
                  <a:schemeClr val="tx1"/>
                </a:solidFill>
              </a:rPr>
              <a:t>Graffiti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11FB2A-F03C-40A0-8835-5B57D8C6BD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91238" y="1085549"/>
            <a:ext cx="5289376" cy="4686903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GB" sz="1600" b="1" dirty="0">
                <a:solidFill>
                  <a:schemeClr val="tx1"/>
                </a:solidFill>
              </a:rPr>
              <a:t>“Three cheers for imperial decrees; three cheers for the decisions of the Emperor and the Empress. Long live Empress Poppaea”</a:t>
            </a:r>
          </a:p>
          <a:p>
            <a:pPr marL="0" indent="0">
              <a:buNone/>
            </a:pPr>
            <a:endParaRPr lang="en-GB" sz="1600" dirty="0">
              <a:solidFill>
                <a:schemeClr val="tx1"/>
              </a:solidFill>
            </a:endParaRPr>
          </a:p>
          <a:p>
            <a:r>
              <a:rPr lang="en-GB" sz="1600" dirty="0">
                <a:solidFill>
                  <a:schemeClr val="tx1"/>
                </a:solidFill>
              </a:rPr>
              <a:t>Piece of graffiti found in Pompeii</a:t>
            </a:r>
          </a:p>
          <a:p>
            <a:pPr lvl="1"/>
            <a:r>
              <a:rPr lang="en-GB" dirty="0">
                <a:solidFill>
                  <a:schemeClr val="tx1"/>
                </a:solidFill>
              </a:rPr>
              <a:t>Favoured her hometown the most.</a:t>
            </a:r>
          </a:p>
          <a:p>
            <a:pPr lvl="1"/>
            <a:r>
              <a:rPr lang="en-GB" dirty="0">
                <a:solidFill>
                  <a:schemeClr val="tx1"/>
                </a:solidFill>
              </a:rPr>
              <a:t>Pushed for the city to become a </a:t>
            </a:r>
            <a:r>
              <a:rPr lang="en-GB" i="1" dirty="0">
                <a:solidFill>
                  <a:schemeClr val="tx1"/>
                </a:solidFill>
              </a:rPr>
              <a:t>Colonia </a:t>
            </a:r>
            <a:r>
              <a:rPr lang="en-GB" dirty="0">
                <a:solidFill>
                  <a:schemeClr val="tx1"/>
                </a:solidFill>
              </a:rPr>
              <a:t>which meant it could govern itself and have more rights in the empire.</a:t>
            </a:r>
          </a:p>
          <a:p>
            <a:pPr lvl="1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70120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314C310-850D-4491-AA52-C75BEA68B68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4EC3799-3F52-48CE-85CC-83AED368EB42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3FC2939-BF10-4CBC-904B-74A17D4B9C35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266B6D5D-11B6-40A6-9CEF-F0B0D104C5C6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</p:sp>
      </p:grp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89E20C7-BB50-4317-93C7-90C8ED80B275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56687" y="1930986"/>
            <a:ext cx="0" cy="3200400"/>
          </a:xfrm>
          <a:prstGeom prst="line">
            <a:avLst/>
          </a:prstGeom>
          <a:ln w="15875" cap="sq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Date Placeholder 3">
            <a:extLst>
              <a:ext uri="{FF2B5EF4-FFF2-40B4-BE49-F238E27FC236}">
                <a16:creationId xmlns:a16="http://schemas.microsoft.com/office/drawing/2014/main" id="{95B8172D-A4C8-41B4-8991-78BBEC4039D5}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7718854" y="6391839"/>
            <a:ext cx="2997637" cy="30479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defPPr>
              <a:defRPr lang="en-US"/>
            </a:defPPr>
            <a:lvl1pPr marL="0" algn="l" defTabSz="457200" rtl="0" eaLnBrk="1" latinLnBrk="0" hangingPunct="1">
              <a:defRPr sz="1000" b="0" i="0" kern="1200">
                <a:solidFill>
                  <a:schemeClr val="bg1">
                    <a:alpha val="6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lang="en-US" b="1" dirty="0">
              <a:solidFill>
                <a:srgbClr val="B31166"/>
              </a:solidFill>
            </a:endParaRPr>
          </a:p>
        </p:txBody>
      </p:sp>
      <p:sp>
        <p:nvSpPr>
          <p:cNvPr id="18" name="Footer Placeholder 4">
            <a:extLst>
              <a:ext uri="{FF2B5EF4-FFF2-40B4-BE49-F238E27FC236}">
                <a16:creationId xmlns:a16="http://schemas.microsoft.com/office/drawing/2014/main" id="{0308D749-5984-4BB8-A788-A85D24304A0A}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1000" b="0" i="0" kern="1200">
                <a:solidFill>
                  <a:schemeClr val="bg1">
                    <a:alpha val="6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b="1" dirty="0">
              <a:solidFill>
                <a:srgbClr val="B31166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BA2B0A-C2D2-49B9-9B0C-530570998D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8524" y="1085549"/>
            <a:ext cx="2879999" cy="4686903"/>
          </a:xfrm>
        </p:spPr>
        <p:txBody>
          <a:bodyPr anchor="ctr">
            <a:normAutofit/>
          </a:bodyPr>
          <a:lstStyle/>
          <a:p>
            <a:pPr algn="r"/>
            <a:r>
              <a:rPr lang="en-GB">
                <a:solidFill>
                  <a:schemeClr val="tx1"/>
                </a:solidFill>
              </a:rPr>
              <a:t>Art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582956-1BB3-4668-8D94-0D5249497B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91238" y="1085549"/>
            <a:ext cx="5289376" cy="4686903"/>
          </a:xfrm>
        </p:spPr>
        <p:txBody>
          <a:bodyPr anchor="ctr">
            <a:normAutofit/>
          </a:bodyPr>
          <a:lstStyle/>
          <a:p>
            <a:r>
              <a:rPr lang="en-GB" sz="1600" dirty="0">
                <a:solidFill>
                  <a:schemeClr val="tx1"/>
                </a:solidFill>
              </a:rPr>
              <a:t>Bust of Poppaea Sabina</a:t>
            </a:r>
          </a:p>
          <a:p>
            <a:pPr lvl="1"/>
            <a:r>
              <a:rPr lang="en-GB" dirty="0">
                <a:solidFill>
                  <a:schemeClr val="tx1"/>
                </a:solidFill>
              </a:rPr>
              <a:t>Wearing a diadem, signifying importance.</a:t>
            </a:r>
          </a:p>
          <a:p>
            <a:pPr lvl="1"/>
            <a:r>
              <a:rPr lang="en-GB" dirty="0">
                <a:solidFill>
                  <a:schemeClr val="tx1"/>
                </a:solidFill>
              </a:rPr>
              <a:t>Significant enough for busts made in the first place.</a:t>
            </a:r>
          </a:p>
          <a:p>
            <a:r>
              <a:rPr lang="en-GB" sz="1600" dirty="0">
                <a:solidFill>
                  <a:schemeClr val="tx1"/>
                </a:solidFill>
              </a:rPr>
              <a:t>17</a:t>
            </a:r>
            <a:r>
              <a:rPr lang="en-GB" sz="1600" baseline="30000" dirty="0">
                <a:solidFill>
                  <a:schemeClr val="tx1"/>
                </a:solidFill>
              </a:rPr>
              <a:t>th</a:t>
            </a:r>
            <a:r>
              <a:rPr lang="en-GB" sz="1600" dirty="0">
                <a:solidFill>
                  <a:schemeClr val="tx1"/>
                </a:solidFill>
              </a:rPr>
              <a:t> Century etch of Nero kicking Poppaea in the stomach.</a:t>
            </a:r>
          </a:p>
          <a:p>
            <a:pPr lvl="1"/>
            <a:r>
              <a:rPr lang="en-GB" dirty="0">
                <a:solidFill>
                  <a:schemeClr val="tx1"/>
                </a:solidFill>
              </a:rPr>
              <a:t>The intent on Nero’s face suggests that it has followed the information from Suetonius and others, but not Tacitus.</a:t>
            </a: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E1A10FA9-8CF5-47A4-9BCC-BBC63B8ECEC3}"/>
              </a:ext>
            </a:extLst>
          </p:cNvPr>
          <p:cNvGrpSpPr/>
          <p:nvPr/>
        </p:nvGrpSpPr>
        <p:grpSpPr>
          <a:xfrm>
            <a:off x="848331" y="3807938"/>
            <a:ext cx="2459930" cy="2436785"/>
            <a:chOff x="2684555" y="2795992"/>
            <a:chExt cx="3614570" cy="3004766"/>
          </a:xfrm>
        </p:grpSpPr>
        <p:pic>
          <p:nvPicPr>
            <p:cNvPr id="19" name="Picture 2" descr="Nero holding a dagger kicking Poppaea who lies on the ground, after a painting said to be by Pietro da Cortona.  c.1812 Etching">
              <a:extLst>
                <a:ext uri="{FF2B5EF4-FFF2-40B4-BE49-F238E27FC236}">
                  <a16:creationId xmlns:a16="http://schemas.microsoft.com/office/drawing/2014/main" id="{0DA26DBC-1AD8-4CFF-BD84-92220C61C543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1349" r="-1410" b="-3"/>
            <a:stretch/>
          </p:blipFill>
          <p:spPr bwMode="auto">
            <a:xfrm>
              <a:off x="2684555" y="2795992"/>
              <a:ext cx="3614570" cy="2682178"/>
            </a:xfrm>
            <a:prstGeom prst="roundRect">
              <a:avLst>
                <a:gd name="adj" fmla="val 1858"/>
              </a:avLst>
            </a:prstGeom>
            <a:noFill/>
            <a:effectLst>
              <a:outerShdw blurRad="50800" dist="50800" dir="5400000" algn="tl" rotWithShape="0">
                <a:srgbClr val="000000">
                  <a:alpha val="43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2F61BC9F-8658-4A2A-9FA5-59986D59A7CA}"/>
                </a:ext>
              </a:extLst>
            </p:cNvPr>
            <p:cNvSpPr txBox="1"/>
            <p:nvPr/>
          </p:nvSpPr>
          <p:spPr>
            <a:xfrm>
              <a:off x="2684555" y="5478170"/>
              <a:ext cx="3411444" cy="3225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100" dirty="0"/>
                <a:t>British Museum, London</a:t>
              </a:r>
            </a:p>
          </p:txBody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63598C61-70F7-4F8A-86FD-700AE8DD3882}"/>
              </a:ext>
            </a:extLst>
          </p:cNvPr>
          <p:cNvGrpSpPr/>
          <p:nvPr/>
        </p:nvGrpSpPr>
        <p:grpSpPr>
          <a:xfrm>
            <a:off x="1115833" y="634022"/>
            <a:ext cx="1924926" cy="3174060"/>
            <a:chOff x="593906" y="2603500"/>
            <a:chExt cx="2090649" cy="3632904"/>
          </a:xfrm>
        </p:grpSpPr>
        <p:pic>
          <p:nvPicPr>
            <p:cNvPr id="22" name="Picture 4" descr="Poppea Sabina - MNR Palazzo Massimo.jpg">
              <a:extLst>
                <a:ext uri="{FF2B5EF4-FFF2-40B4-BE49-F238E27FC236}">
                  <a16:creationId xmlns:a16="http://schemas.microsoft.com/office/drawing/2014/main" id="{A39F6331-2249-403A-B1F1-4211D93387C5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3" b="14545"/>
            <a:stretch/>
          </p:blipFill>
          <p:spPr bwMode="auto">
            <a:xfrm>
              <a:off x="593906" y="2603500"/>
              <a:ext cx="2090649" cy="3067163"/>
            </a:xfrm>
            <a:prstGeom prst="roundRect">
              <a:avLst>
                <a:gd name="adj" fmla="val 1858"/>
              </a:avLst>
            </a:prstGeom>
            <a:noFill/>
            <a:effectLst>
              <a:outerShdw blurRad="50800" dist="50800" dir="5400000" algn="tl" rotWithShape="0">
                <a:srgbClr val="000000">
                  <a:alpha val="43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ABA4CD72-85A6-4B0D-BB31-48BDBB83F949}"/>
                </a:ext>
              </a:extLst>
            </p:cNvPr>
            <p:cNvSpPr txBox="1"/>
            <p:nvPr/>
          </p:nvSpPr>
          <p:spPr>
            <a:xfrm rot="10800000" flipH="1" flipV="1">
              <a:off x="593906" y="5760841"/>
              <a:ext cx="2090649" cy="4755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050" dirty="0" err="1"/>
                <a:t>Pallazo</a:t>
              </a:r>
              <a:r>
                <a:rPr lang="en-GB" sz="1050" dirty="0"/>
                <a:t> Massimo </a:t>
              </a:r>
              <a:r>
                <a:rPr lang="en-GB" sz="1050" dirty="0" err="1"/>
                <a:t>alla</a:t>
              </a:r>
              <a:r>
                <a:rPr lang="en-GB" sz="1050" dirty="0"/>
                <a:t> Terme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73622779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7">
            <a:extLst>
              <a:ext uri="{FF2B5EF4-FFF2-40B4-BE49-F238E27FC236}">
                <a16:creationId xmlns:a16="http://schemas.microsoft.com/office/drawing/2014/main" id="{C314C310-850D-4491-AA52-C75BEA68B68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7" name="Group 9">
            <a:extLst>
              <a:ext uri="{FF2B5EF4-FFF2-40B4-BE49-F238E27FC236}">
                <a16:creationId xmlns:a16="http://schemas.microsoft.com/office/drawing/2014/main" id="{D4EC3799-3F52-48CE-85CC-83AED368EB42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3FC2939-BF10-4CBC-904B-74A17D4B9C35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Freeform 5">
              <a:extLst>
                <a:ext uri="{FF2B5EF4-FFF2-40B4-BE49-F238E27FC236}">
                  <a16:creationId xmlns:a16="http://schemas.microsoft.com/office/drawing/2014/main" id="{266B6D5D-11B6-40A6-9CEF-F0B0D104C5C6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</p:sp>
      </p:grpSp>
      <p:cxnSp>
        <p:nvCxnSpPr>
          <p:cNvPr id="21" name="Straight Connector 13">
            <a:extLst>
              <a:ext uri="{FF2B5EF4-FFF2-40B4-BE49-F238E27FC236}">
                <a16:creationId xmlns:a16="http://schemas.microsoft.com/office/drawing/2014/main" id="{789E20C7-BB50-4317-93C7-90C8ED80B275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56687" y="1930986"/>
            <a:ext cx="0" cy="3200400"/>
          </a:xfrm>
          <a:prstGeom prst="line">
            <a:avLst/>
          </a:prstGeom>
          <a:ln w="15875" cap="sq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Date Placeholder 3">
            <a:extLst>
              <a:ext uri="{FF2B5EF4-FFF2-40B4-BE49-F238E27FC236}">
                <a16:creationId xmlns:a16="http://schemas.microsoft.com/office/drawing/2014/main" id="{95B8172D-A4C8-41B4-8991-78BBEC4039D5}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7718854" y="6391839"/>
            <a:ext cx="2997637" cy="30479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defPPr>
              <a:defRPr lang="en-US"/>
            </a:defPPr>
            <a:lvl1pPr marL="0" algn="l" defTabSz="457200" rtl="0" eaLnBrk="1" latinLnBrk="0" hangingPunct="1">
              <a:defRPr sz="1000" b="0" i="0" kern="1200">
                <a:solidFill>
                  <a:schemeClr val="bg1">
                    <a:alpha val="6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lang="en-US" b="1" dirty="0">
              <a:solidFill>
                <a:srgbClr val="B31166"/>
              </a:solidFill>
            </a:endParaRPr>
          </a:p>
        </p:txBody>
      </p:sp>
      <p:sp>
        <p:nvSpPr>
          <p:cNvPr id="26" name="Footer Placeholder 4">
            <a:extLst>
              <a:ext uri="{FF2B5EF4-FFF2-40B4-BE49-F238E27FC236}">
                <a16:creationId xmlns:a16="http://schemas.microsoft.com/office/drawing/2014/main" id="{0308D749-5984-4BB8-A788-A85D24304A0A}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1000" b="0" i="0" kern="1200">
                <a:solidFill>
                  <a:schemeClr val="bg1">
                    <a:alpha val="6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b="1" dirty="0">
              <a:solidFill>
                <a:srgbClr val="B31166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2D772D-47A6-4CE8-907F-F388131094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1085549"/>
            <a:ext cx="2879999" cy="4686903"/>
          </a:xfrm>
        </p:spPr>
        <p:txBody>
          <a:bodyPr anchor="ctr">
            <a:normAutofit/>
          </a:bodyPr>
          <a:lstStyle/>
          <a:p>
            <a:pPr algn="r"/>
            <a:r>
              <a:rPr lang="en-GB">
                <a:solidFill>
                  <a:schemeClr val="tx1"/>
                </a:solidFill>
              </a:rPr>
              <a:t>The Real Poppaea Sabina?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8D6944-777F-4619-9F98-E96EAB716C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91238" y="1085549"/>
            <a:ext cx="5289376" cy="4686903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400">
                <a:solidFill>
                  <a:schemeClr val="tx1"/>
                </a:solidFill>
              </a:rPr>
              <a:t>Through analysis of the literary sources, it appears that those written closer to Nero’s reign depict a more sympathetic opinion of Poppaea Sabina.</a:t>
            </a:r>
          </a:p>
          <a:p>
            <a:pPr lvl="1">
              <a:lnSpc>
                <a:spcPct val="90000"/>
              </a:lnSpc>
            </a:pPr>
            <a:r>
              <a:rPr lang="en-GB" sz="1400">
                <a:solidFill>
                  <a:schemeClr val="tx1"/>
                </a:solidFill>
              </a:rPr>
              <a:t>Flavian period historians like Tacitus view Nero’s reign more as of tyranny</a:t>
            </a:r>
          </a:p>
          <a:p>
            <a:pPr lvl="2">
              <a:lnSpc>
                <a:spcPct val="90000"/>
              </a:lnSpc>
            </a:pPr>
            <a:r>
              <a:rPr lang="en-GB">
                <a:solidFill>
                  <a:schemeClr val="tx1"/>
                </a:solidFill>
              </a:rPr>
              <a:t>Aimed to condemn the Empress and her husband.</a:t>
            </a:r>
          </a:p>
          <a:p>
            <a:pPr lvl="1">
              <a:lnSpc>
                <a:spcPct val="90000"/>
              </a:lnSpc>
            </a:pPr>
            <a:r>
              <a:rPr lang="en-GB" sz="1400" i="1">
                <a:solidFill>
                  <a:schemeClr val="tx1"/>
                </a:solidFill>
              </a:rPr>
              <a:t>Octavia</a:t>
            </a:r>
            <a:r>
              <a:rPr lang="en-GB" sz="1400">
                <a:solidFill>
                  <a:schemeClr val="tx1"/>
                </a:solidFill>
              </a:rPr>
              <a:t> depicts Poppaea as a promiscuous individual hated by many, elements of which correspond to other literature.</a:t>
            </a:r>
            <a:endParaRPr lang="en-GB" sz="1400" i="1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1400">
                <a:solidFill>
                  <a:schemeClr val="tx1"/>
                </a:solidFill>
              </a:rPr>
              <a:t>The remnants of the Oxyrhynchus Papyri counter the views of the historians.</a:t>
            </a:r>
          </a:p>
          <a:p>
            <a:pPr lvl="1">
              <a:lnSpc>
                <a:spcPct val="90000"/>
              </a:lnSpc>
            </a:pPr>
            <a:r>
              <a:rPr lang="en-GB" sz="1400">
                <a:solidFill>
                  <a:schemeClr val="tx1"/>
                </a:solidFill>
              </a:rPr>
              <a:t>Implying positive opinion of Poppaea Sabina.</a:t>
            </a:r>
          </a:p>
          <a:p>
            <a:pPr lvl="1">
              <a:lnSpc>
                <a:spcPct val="90000"/>
              </a:lnSpc>
            </a:pPr>
            <a:r>
              <a:rPr lang="en-GB" sz="1400">
                <a:solidFill>
                  <a:schemeClr val="tx1"/>
                </a:solidFill>
              </a:rPr>
              <a:t>Died in order to enter the realm of the gods.</a:t>
            </a:r>
          </a:p>
          <a:p>
            <a:pPr lvl="1">
              <a:lnSpc>
                <a:spcPct val="90000"/>
              </a:lnSpc>
            </a:pPr>
            <a:r>
              <a:rPr lang="en-GB" sz="1400">
                <a:solidFill>
                  <a:schemeClr val="tx1"/>
                </a:solidFill>
              </a:rPr>
              <a:t>Loved by Nero.</a:t>
            </a:r>
          </a:p>
          <a:p>
            <a:pPr>
              <a:lnSpc>
                <a:spcPct val="90000"/>
              </a:lnSpc>
            </a:pPr>
            <a:r>
              <a:rPr lang="en-GB" sz="1400">
                <a:solidFill>
                  <a:schemeClr val="tx1"/>
                </a:solidFill>
              </a:rPr>
              <a:t>However modern historians concluded that the three historians were biased against Nero, especially with regards to how Poppaea Sabina died.</a:t>
            </a:r>
          </a:p>
          <a:p>
            <a:pPr>
              <a:lnSpc>
                <a:spcPct val="90000"/>
              </a:lnSpc>
            </a:pPr>
            <a:endParaRPr lang="en-GB" sz="14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109099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314C310-850D-4491-AA52-C75BEA68B68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4EC3799-3F52-48CE-85CC-83AED368EB42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3FC2939-BF10-4CBC-904B-74A17D4B9C35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266B6D5D-11B6-40A6-9CEF-F0B0D104C5C6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</p:sp>
      </p:grp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89E20C7-BB50-4317-93C7-90C8ED80B275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56687" y="1930986"/>
            <a:ext cx="0" cy="3200400"/>
          </a:xfrm>
          <a:prstGeom prst="line">
            <a:avLst/>
          </a:prstGeom>
          <a:ln w="15875" cap="sq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Date Placeholder 3">
            <a:extLst>
              <a:ext uri="{FF2B5EF4-FFF2-40B4-BE49-F238E27FC236}">
                <a16:creationId xmlns:a16="http://schemas.microsoft.com/office/drawing/2014/main" id="{95B8172D-A4C8-41B4-8991-78BBEC4039D5}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7718854" y="6391839"/>
            <a:ext cx="2997637" cy="30479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defPPr>
              <a:defRPr lang="en-US"/>
            </a:defPPr>
            <a:lvl1pPr marL="0" algn="l" defTabSz="457200" rtl="0" eaLnBrk="1" latinLnBrk="0" hangingPunct="1">
              <a:defRPr sz="1000" b="0" i="0" kern="1200">
                <a:solidFill>
                  <a:schemeClr val="bg1">
                    <a:alpha val="6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lang="en-US" b="1" dirty="0">
              <a:solidFill>
                <a:srgbClr val="B31166"/>
              </a:solidFill>
            </a:endParaRPr>
          </a:p>
        </p:txBody>
      </p:sp>
      <p:sp>
        <p:nvSpPr>
          <p:cNvPr id="18" name="Footer Placeholder 4">
            <a:extLst>
              <a:ext uri="{FF2B5EF4-FFF2-40B4-BE49-F238E27FC236}">
                <a16:creationId xmlns:a16="http://schemas.microsoft.com/office/drawing/2014/main" id="{0308D749-5984-4BB8-A788-A85D24304A0A}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1000" b="0" i="0" kern="1200">
                <a:solidFill>
                  <a:schemeClr val="bg1">
                    <a:alpha val="6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b="1" dirty="0">
              <a:solidFill>
                <a:srgbClr val="B31166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DD4A4F-5363-40D9-8CA2-8F5FC4FB18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1085549"/>
            <a:ext cx="2879999" cy="4686903"/>
          </a:xfrm>
        </p:spPr>
        <p:txBody>
          <a:bodyPr anchor="ctr">
            <a:normAutofit/>
          </a:bodyPr>
          <a:lstStyle/>
          <a:p>
            <a:pPr algn="r"/>
            <a:r>
              <a:rPr lang="en-GB" sz="3300">
                <a:solidFill>
                  <a:schemeClr val="tx1"/>
                </a:solidFill>
              </a:rPr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723AED-A99A-4AA6-BAF0-884B8D1359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91238" y="1085549"/>
            <a:ext cx="5289376" cy="4686903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200">
                <a:solidFill>
                  <a:schemeClr val="tx1"/>
                </a:solidFill>
              </a:rPr>
              <a:t>Cassius Dio, </a:t>
            </a:r>
            <a:r>
              <a:rPr lang="en-GB" sz="1200" i="1">
                <a:solidFill>
                  <a:schemeClr val="tx1"/>
                </a:solidFill>
              </a:rPr>
              <a:t>Roman History, </a:t>
            </a:r>
            <a:r>
              <a:rPr lang="en-GB" sz="1200">
                <a:solidFill>
                  <a:schemeClr val="tx1"/>
                </a:solidFill>
              </a:rPr>
              <a:t>XI-XIII</a:t>
            </a:r>
          </a:p>
          <a:p>
            <a:pPr>
              <a:lnSpc>
                <a:spcPct val="90000"/>
              </a:lnSpc>
            </a:pPr>
            <a:r>
              <a:rPr lang="en-GB" sz="1200">
                <a:solidFill>
                  <a:schemeClr val="tx1"/>
                </a:solidFill>
              </a:rPr>
              <a:t>P. Oxy.77.5105</a:t>
            </a:r>
            <a:endParaRPr lang="en-GB" sz="1200" i="1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1200">
                <a:solidFill>
                  <a:schemeClr val="tx1"/>
                </a:solidFill>
              </a:rPr>
              <a:t>Suetonius, </a:t>
            </a:r>
            <a:r>
              <a:rPr lang="en-GB" sz="1200" i="1">
                <a:solidFill>
                  <a:schemeClr val="tx1"/>
                </a:solidFill>
              </a:rPr>
              <a:t>Life of Nero</a:t>
            </a:r>
          </a:p>
          <a:p>
            <a:pPr>
              <a:lnSpc>
                <a:spcPct val="90000"/>
              </a:lnSpc>
            </a:pPr>
            <a:r>
              <a:rPr lang="en-GB" sz="1200">
                <a:solidFill>
                  <a:schemeClr val="tx1"/>
                </a:solidFill>
              </a:rPr>
              <a:t>Tacitus, </a:t>
            </a:r>
            <a:r>
              <a:rPr lang="en-GB" sz="1200" i="1">
                <a:solidFill>
                  <a:schemeClr val="tx1"/>
                </a:solidFill>
              </a:rPr>
              <a:t>The Annals, </a:t>
            </a:r>
            <a:r>
              <a:rPr lang="en-GB" sz="1200">
                <a:solidFill>
                  <a:schemeClr val="tx1"/>
                </a:solidFill>
              </a:rPr>
              <a:t>XIII-XVI</a:t>
            </a:r>
          </a:p>
          <a:p>
            <a:pPr>
              <a:lnSpc>
                <a:spcPct val="90000"/>
              </a:lnSpc>
            </a:pPr>
            <a:r>
              <a:rPr lang="en-GB" sz="1200">
                <a:solidFill>
                  <a:schemeClr val="tx1"/>
                </a:solidFill>
              </a:rPr>
              <a:t>Anderson, S.; “The Apotheoisis of Poppaea”, </a:t>
            </a:r>
            <a:r>
              <a:rPr lang="en-GB" sz="1200">
                <a:solidFill>
                  <a:schemeClr val="tx1"/>
                </a:solidFill>
                <a:hlinkClick r:id="rId3"/>
              </a:rPr>
              <a:t>https://classicalstudies.org/annual-meeting/146/abstract/apotheosis-poppaea</a:t>
            </a:r>
            <a:r>
              <a:rPr lang="en-GB" sz="1200">
                <a:solidFill>
                  <a:schemeClr val="tx1"/>
                </a:solidFill>
              </a:rPr>
              <a:t> (accessed: 1/3/18)</a:t>
            </a:r>
          </a:p>
          <a:p>
            <a:pPr>
              <a:lnSpc>
                <a:spcPct val="90000"/>
              </a:lnSpc>
            </a:pPr>
            <a:r>
              <a:rPr lang="en-GB" sz="1200">
                <a:solidFill>
                  <a:schemeClr val="tx1"/>
                </a:solidFill>
              </a:rPr>
              <a:t>Baughman, K.E., 2014, “Poppaea Sabina, Jewish Sympathies and the Fire of Rome”, </a:t>
            </a:r>
            <a:r>
              <a:rPr lang="en-GB" sz="1200" i="1">
                <a:solidFill>
                  <a:schemeClr val="tx1"/>
                </a:solidFill>
              </a:rPr>
              <a:t>Women in Judaism </a:t>
            </a:r>
            <a:r>
              <a:rPr lang="en-GB" sz="1200">
                <a:solidFill>
                  <a:schemeClr val="tx1"/>
                </a:solidFill>
              </a:rPr>
              <a:t>2(11)</a:t>
            </a:r>
          </a:p>
          <a:p>
            <a:pPr>
              <a:lnSpc>
                <a:spcPct val="90000"/>
              </a:lnSpc>
            </a:pPr>
            <a:r>
              <a:rPr lang="en-GB" sz="1200">
                <a:solidFill>
                  <a:schemeClr val="tx1"/>
                </a:solidFill>
              </a:rPr>
              <a:t>Bradley, K.R.; 1978, </a:t>
            </a:r>
            <a:r>
              <a:rPr lang="en-GB" sz="1200" i="1">
                <a:solidFill>
                  <a:schemeClr val="tx1"/>
                </a:solidFill>
              </a:rPr>
              <a:t>Suetonius, Life of Nero: An Historical Commentary, L</a:t>
            </a:r>
            <a:r>
              <a:rPr lang="en-GB" sz="1200">
                <a:solidFill>
                  <a:schemeClr val="tx1"/>
                </a:solidFill>
              </a:rPr>
              <a:t>atomus, Bruxelles</a:t>
            </a:r>
          </a:p>
          <a:p>
            <a:pPr>
              <a:lnSpc>
                <a:spcPct val="90000"/>
              </a:lnSpc>
            </a:pPr>
            <a:r>
              <a:rPr lang="en-GB" sz="1200">
                <a:solidFill>
                  <a:schemeClr val="tx1"/>
                </a:solidFill>
              </a:rPr>
              <a:t>Gillespie, C.; 2014, “Poppaea Venus and the Ptolemaic Queens: An Alternative biography”, </a:t>
            </a:r>
            <a:r>
              <a:rPr lang="en-GB" sz="1200" i="1">
                <a:solidFill>
                  <a:schemeClr val="tx1"/>
                </a:solidFill>
              </a:rPr>
              <a:t>Histos</a:t>
            </a:r>
            <a:r>
              <a:rPr lang="en-GB" sz="1200">
                <a:solidFill>
                  <a:schemeClr val="tx1"/>
                </a:solidFill>
              </a:rPr>
              <a:t> (8) pp. 122-145</a:t>
            </a:r>
          </a:p>
          <a:p>
            <a:pPr>
              <a:lnSpc>
                <a:spcPct val="90000"/>
              </a:lnSpc>
            </a:pPr>
            <a:r>
              <a:rPr lang="en-GB" sz="1200">
                <a:solidFill>
                  <a:schemeClr val="tx1"/>
                </a:solidFill>
              </a:rPr>
              <a:t>Kragelund, P.; 2005, “History, Sex and Scenography in the </a:t>
            </a:r>
            <a:r>
              <a:rPr lang="en-GB" sz="1200" i="1">
                <a:solidFill>
                  <a:schemeClr val="tx1"/>
                </a:solidFill>
              </a:rPr>
              <a:t>Octavia</a:t>
            </a:r>
            <a:r>
              <a:rPr lang="en-GB" sz="1200">
                <a:solidFill>
                  <a:schemeClr val="tx1"/>
                </a:solidFill>
              </a:rPr>
              <a:t>”, </a:t>
            </a:r>
            <a:r>
              <a:rPr lang="en-GB" sz="1200" i="1">
                <a:solidFill>
                  <a:schemeClr val="tx1"/>
                </a:solidFill>
              </a:rPr>
              <a:t>Symbolae Osloenses </a:t>
            </a:r>
            <a:r>
              <a:rPr lang="en-GB" sz="1200">
                <a:solidFill>
                  <a:schemeClr val="tx1"/>
                </a:solidFill>
              </a:rPr>
              <a:t>(80), pp.68-114</a:t>
            </a:r>
          </a:p>
          <a:p>
            <a:pPr>
              <a:lnSpc>
                <a:spcPct val="90000"/>
              </a:lnSpc>
            </a:pPr>
            <a:r>
              <a:rPr lang="en-GB" sz="1200">
                <a:solidFill>
                  <a:schemeClr val="tx1"/>
                </a:solidFill>
              </a:rPr>
              <a:t>Seneca </a:t>
            </a:r>
            <a:r>
              <a:rPr lang="en-GB" sz="1200" i="1">
                <a:solidFill>
                  <a:schemeClr val="tx1"/>
                </a:solidFill>
              </a:rPr>
              <a:t>et al, </a:t>
            </a:r>
            <a:r>
              <a:rPr lang="en-GB" sz="1200">
                <a:solidFill>
                  <a:schemeClr val="tx1"/>
                </a:solidFill>
              </a:rPr>
              <a:t> 2002, </a:t>
            </a:r>
            <a:r>
              <a:rPr lang="en-GB" sz="1200" i="1">
                <a:solidFill>
                  <a:schemeClr val="tx1"/>
                </a:solidFill>
              </a:rPr>
              <a:t>Tragedies</a:t>
            </a:r>
            <a:r>
              <a:rPr lang="en-GB" sz="1200">
                <a:solidFill>
                  <a:schemeClr val="tx1"/>
                </a:solidFill>
              </a:rPr>
              <a:t>, Harvard University Press pp. 516-608</a:t>
            </a:r>
          </a:p>
          <a:p>
            <a:pPr>
              <a:lnSpc>
                <a:spcPct val="90000"/>
              </a:lnSpc>
            </a:pPr>
            <a:r>
              <a:rPr lang="en-GB" sz="1200">
                <a:solidFill>
                  <a:schemeClr val="tx1"/>
                </a:solidFill>
              </a:rPr>
              <a:t>Zarmah, L.; 2005, </a:t>
            </a:r>
            <a:r>
              <a:rPr lang="en-GB" sz="1200" i="1">
                <a:solidFill>
                  <a:schemeClr val="tx1"/>
                </a:solidFill>
              </a:rPr>
              <a:t>Hienemann, Ancient and Medieval History: Pompei and Herculaneum.</a:t>
            </a:r>
            <a:endParaRPr lang="en-GB" sz="12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28893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6731</TotalTime>
  <Words>1665</Words>
  <Application>Microsoft Office PowerPoint</Application>
  <PresentationFormat>Widescreen</PresentationFormat>
  <Paragraphs>172</Paragraphs>
  <Slides>18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Arial</vt:lpstr>
      <vt:lpstr>Calibri</vt:lpstr>
      <vt:lpstr>Century Gothic</vt:lpstr>
      <vt:lpstr>Wingdings 3</vt:lpstr>
      <vt:lpstr>Ion Boardroom</vt:lpstr>
      <vt:lpstr>The Portrayal of Poppaea Sabina in the Sources</vt:lpstr>
      <vt:lpstr>Poppaea Augusta Sabina</vt:lpstr>
      <vt:lpstr>Ancient Literary Sources</vt:lpstr>
      <vt:lpstr>Suetonius on Poppaea Sabina</vt:lpstr>
      <vt:lpstr>Suetonius on Poppaea Sabina</vt:lpstr>
      <vt:lpstr>Tacitus on Poppaea Sabina</vt:lpstr>
      <vt:lpstr>Tacitus on Poppaea Sabina</vt:lpstr>
      <vt:lpstr>Cassius Dio on Poppaea Sabina</vt:lpstr>
      <vt:lpstr>Cassius Dio on Poppaea Sabina</vt:lpstr>
      <vt:lpstr>Oxyrhynchus Papyrus On Poppaea Sabina</vt:lpstr>
      <vt:lpstr>Pseudo-Seneca’s Octavia on Poppaea Sabina</vt:lpstr>
      <vt:lpstr>Pseudo-Seneca’s Octavia on Poppaea Sabina</vt:lpstr>
      <vt:lpstr>Portrayal though other sources</vt:lpstr>
      <vt:lpstr>Poppaea Sabina in Numismatics</vt:lpstr>
      <vt:lpstr>Graffiti</vt:lpstr>
      <vt:lpstr>Art</vt:lpstr>
      <vt:lpstr>The Real Poppaea Sabina?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Portrayal of Poppaea Sabina in the Sources</dc:title>
  <dc:creator>Enrico Atkinson</dc:creator>
  <cp:lastModifiedBy>Enrico Atkinson</cp:lastModifiedBy>
  <cp:revision>7</cp:revision>
  <dcterms:created xsi:type="dcterms:W3CDTF">2018-03-02T10:55:23Z</dcterms:created>
  <dcterms:modified xsi:type="dcterms:W3CDTF">2018-03-12T18:49:20Z</dcterms:modified>
</cp:coreProperties>
</file>