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4"/>
  </p:notesMasterIdLst>
  <p:sldIdLst>
    <p:sldId id="304" r:id="rId2"/>
    <p:sldId id="527" r:id="rId3"/>
    <p:sldId id="619" r:id="rId4"/>
    <p:sldId id="620" r:id="rId5"/>
    <p:sldId id="621" r:id="rId6"/>
    <p:sldId id="622" r:id="rId7"/>
    <p:sldId id="640" r:id="rId8"/>
    <p:sldId id="641" r:id="rId9"/>
    <p:sldId id="644" r:id="rId10"/>
    <p:sldId id="639" r:id="rId11"/>
    <p:sldId id="643" r:id="rId12"/>
    <p:sldId id="623" r:id="rId13"/>
    <p:sldId id="626" r:id="rId14"/>
    <p:sldId id="625" r:id="rId15"/>
    <p:sldId id="632" r:id="rId16"/>
    <p:sldId id="633" r:id="rId17"/>
    <p:sldId id="634" r:id="rId18"/>
    <p:sldId id="629" r:id="rId19"/>
    <p:sldId id="642" r:id="rId20"/>
    <p:sldId id="637" r:id="rId21"/>
    <p:sldId id="635" r:id="rId22"/>
    <p:sldId id="617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044" autoAdjust="0"/>
    <p:restoredTop sz="95050" autoAdjust="0"/>
  </p:normalViewPr>
  <p:slideViewPr>
    <p:cSldViewPr snapToGrid="0">
      <p:cViewPr varScale="1">
        <p:scale>
          <a:sx n="71" d="100"/>
          <a:sy n="71" d="100"/>
        </p:scale>
        <p:origin x="1404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5214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8766B7-B700-4666-AD23-C190CB418E05}" type="datetimeFigureOut">
              <a:rPr lang="en-GB" smtClean="0"/>
              <a:t>24/09/2025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0734E38-5C84-4E2A-B31C-B42A5A9DBF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26388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7" y="6525344"/>
            <a:ext cx="971128" cy="218522"/>
          </a:xfrm>
        </p:spPr>
        <p:txBody>
          <a:bodyPr/>
          <a:lstStyle/>
          <a:p>
            <a:fld id="{3F54D9F0-04AB-9943-BD88-2F95519E01A9}" type="datetimeFigureOut">
              <a:rPr lang="en-US" smtClean="0"/>
              <a:t>9/24/2025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3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46156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9/24/2025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2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4439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9/24/2025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30750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9/24/2025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99245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9/24/2025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49285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9/24/2025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7341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9/24/2025</a:t>
            </a:fld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04873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9/24/2025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51814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9/24/2025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676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9/24/2025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2303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9/24/2025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1379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54D9F0-04AB-9943-BD88-2F95519E01A9}" type="datetimeFigureOut">
              <a:rPr lang="en-US" smtClean="0"/>
              <a:t>9/24/2025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4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16199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defTabSz="685800" rtl="0" eaLnBrk="1" latinLnBrk="0" hangingPunct="1">
        <a:spcBef>
          <a:spcPct val="20000"/>
        </a:spcBef>
        <a:buFont typeface="Arial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s://www.canva.com/templates/s/customer-journey-map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5556" y="908720"/>
            <a:ext cx="7992888" cy="4824536"/>
          </a:xfrm>
        </p:spPr>
        <p:txBody>
          <a:bodyPr>
            <a:normAutofit fontScale="90000"/>
          </a:bodyPr>
          <a:lstStyle/>
          <a:p>
            <a:r>
              <a:rPr lang="en-GB" altLang="en-US" sz="2800" b="1" dirty="0"/>
              <a:t>BA Leadership and Management</a:t>
            </a:r>
            <a:br>
              <a:rPr lang="en-GB" altLang="en-US" sz="2400" dirty="0"/>
            </a:br>
            <a:br>
              <a:rPr lang="en-GB" altLang="en-US" dirty="0"/>
            </a:br>
            <a:r>
              <a:rPr lang="en-GB" dirty="0"/>
              <a:t> </a:t>
            </a:r>
            <a:r>
              <a:rPr lang="en-GB" sz="36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Customer Journey Mapping </a:t>
            </a:r>
            <a:br>
              <a:rPr lang="en-GB" sz="36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2800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Understanding and Applying the Framework</a:t>
            </a:r>
            <a:br>
              <a:rPr lang="en-GB" sz="2800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</a:br>
            <a:br>
              <a:rPr lang="en-GB" sz="2800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</a:br>
            <a:r>
              <a:rPr lang="en-GB" sz="2800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DG Pepple</a:t>
            </a:r>
            <a:br>
              <a:rPr lang="en-GB" sz="2800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</a:br>
            <a:r>
              <a:rPr lang="en-GB" sz="2800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Dian Mayasari</a:t>
            </a:r>
            <a:br>
              <a:rPr lang="en-GB" altLang="en-US" sz="4800" b="1" dirty="0"/>
            </a:br>
            <a:br>
              <a:rPr lang="en-GB" sz="48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3600" b="1" dirty="0"/>
            </a:br>
            <a:endParaRPr lang="en-GB" altLang="en-US" b="1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25704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7DC1F00E-EE6F-46E2-9CC9-7C522599F48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90550" y="119063"/>
            <a:ext cx="7772400" cy="987425"/>
          </a:xfrm>
        </p:spPr>
        <p:txBody>
          <a:bodyPr/>
          <a:lstStyle/>
          <a:p>
            <a:pPr eaLnBrk="1" hangingPunct="1"/>
            <a:r>
              <a:rPr lang="en-GB" altLang="en-US" b="1">
                <a:solidFill>
                  <a:srgbClr val="00000C"/>
                </a:solidFill>
                <a:latin typeface="Calibri" panose="020F0502020204030204" pitchFamily="34" charset="0"/>
              </a:rPr>
              <a:t>Learning outcomes </a:t>
            </a:r>
          </a:p>
        </p:txBody>
      </p:sp>
      <p:sp>
        <p:nvSpPr>
          <p:cNvPr id="5123" name="Content Placeholder 2">
            <a:extLst>
              <a:ext uri="{FF2B5EF4-FFF2-40B4-BE49-F238E27FC236}">
                <a16:creationId xmlns:a16="http://schemas.microsoft.com/office/drawing/2014/main" id="{B4DBAB91-9D64-41D6-8E8A-656B03551B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9225" y="1487488"/>
            <a:ext cx="8832850" cy="3408362"/>
          </a:xfrm>
          <a:solidFill>
            <a:schemeClr val="bg1"/>
          </a:solidFill>
        </p:spPr>
        <p:txBody>
          <a:bodyPr>
            <a:normAutofit/>
          </a:bodyPr>
          <a:lstStyle/>
          <a:p>
            <a:pPr marL="0" indent="0" eaLnBrk="1" hangingPunct="1">
              <a:buFont typeface="Wingdings" panose="05000000000000000000" pitchFamily="2" charset="2"/>
              <a:buNone/>
              <a:defRPr/>
            </a:pPr>
            <a:r>
              <a:rPr lang="en-GB" altLang="en-US" sz="2000" dirty="0">
                <a:solidFill>
                  <a:srgbClr val="0F1C0F"/>
                </a:solidFill>
                <a:latin typeface="+mj-lt"/>
                <a:ea typeface="MS PGothic" panose="020B0600070205080204" pitchFamily="34" charset="-128"/>
              </a:rPr>
              <a:t>By the end of this session, you will understand:-</a:t>
            </a:r>
          </a:p>
          <a:p>
            <a:pPr eaLnBrk="1" hangingPunct="1">
              <a:defRPr/>
            </a:pPr>
            <a:r>
              <a:rPr lang="en-GB" altLang="en-US" sz="2000" dirty="0">
                <a:solidFill>
                  <a:srgbClr val="0F1C0F"/>
                </a:solidFill>
                <a:latin typeface="+mj-lt"/>
                <a:ea typeface="MS PGothic" panose="020B0600070205080204" pitchFamily="34" charset="-128"/>
              </a:rPr>
              <a:t>What </a:t>
            </a:r>
            <a:r>
              <a:rPr lang="en-GB" altLang="en-US" sz="2000" b="1" dirty="0">
                <a:solidFill>
                  <a:srgbClr val="0F1C0F"/>
                </a:solidFill>
                <a:latin typeface="+mj-lt"/>
                <a:ea typeface="MS PGothic" panose="020B0600070205080204" pitchFamily="34" charset="-128"/>
              </a:rPr>
              <a:t>Customer journey mapping is</a:t>
            </a:r>
            <a:endParaRPr lang="en-GB" altLang="en-US" sz="2000" dirty="0">
              <a:solidFill>
                <a:srgbClr val="0F1C0F"/>
              </a:solidFill>
              <a:latin typeface="+mj-lt"/>
              <a:ea typeface="MS PGothic" panose="020B0600070205080204" pitchFamily="34" charset="-128"/>
            </a:endParaRPr>
          </a:p>
          <a:p>
            <a:pPr eaLnBrk="1" hangingPunct="1">
              <a:defRPr/>
            </a:pPr>
            <a:r>
              <a:rPr lang="en-GB" altLang="en-US" sz="2000" dirty="0">
                <a:solidFill>
                  <a:srgbClr val="0F1C0F"/>
                </a:solidFill>
                <a:latin typeface="+mj-lt"/>
                <a:ea typeface="MS PGothic" panose="020B0600070205080204" pitchFamily="34" charset="-128"/>
              </a:rPr>
              <a:t>Have a broad insight into the </a:t>
            </a:r>
            <a:r>
              <a:rPr lang="en-GB" altLang="en-US" sz="2000" b="1" dirty="0">
                <a:solidFill>
                  <a:srgbClr val="0F1C0F"/>
                </a:solidFill>
                <a:latin typeface="+mj-lt"/>
                <a:ea typeface="MS PGothic" panose="020B0600070205080204" pitchFamily="34" charset="-128"/>
              </a:rPr>
              <a:t>Customer journey mapping </a:t>
            </a:r>
          </a:p>
          <a:p>
            <a:pPr eaLnBrk="1" hangingPunct="1">
              <a:defRPr/>
            </a:pPr>
            <a:r>
              <a:rPr lang="en-GB" altLang="en-US" sz="2000" dirty="0">
                <a:solidFill>
                  <a:srgbClr val="0F1C0F"/>
                </a:solidFill>
                <a:latin typeface="+mj-lt"/>
                <a:ea typeface="MS PGothic" panose="020B0600070205080204" pitchFamily="34" charset="-128"/>
              </a:rPr>
              <a:t>How to apply the core components of the </a:t>
            </a:r>
            <a:r>
              <a:rPr lang="en-GB" altLang="en-US" sz="2000" b="1" dirty="0">
                <a:solidFill>
                  <a:srgbClr val="0F1C0F"/>
                </a:solidFill>
                <a:latin typeface="+mj-lt"/>
                <a:ea typeface="MS PGothic" panose="020B0600070205080204" pitchFamily="34" charset="-128"/>
              </a:rPr>
              <a:t>Customer journey mapping </a:t>
            </a:r>
            <a:endParaRPr lang="en-GB" altLang="en-US" sz="2000" dirty="0">
              <a:solidFill>
                <a:srgbClr val="0F1C0F"/>
              </a:solidFill>
              <a:latin typeface="+mj-lt"/>
              <a:ea typeface="MS PGothic" panose="020B0600070205080204" pitchFamily="34" charset="-128"/>
            </a:endParaRPr>
          </a:p>
          <a:p>
            <a:pPr>
              <a:defRPr/>
            </a:pPr>
            <a:r>
              <a:rPr lang="en-GB" altLang="en-US" sz="2000" dirty="0">
                <a:solidFill>
                  <a:srgbClr val="0F1C0F"/>
                </a:solidFill>
                <a:latin typeface="+mj-lt"/>
                <a:ea typeface="MS PGothic" panose="020B0600070205080204" pitchFamily="34" charset="-128"/>
              </a:rPr>
              <a:t>The challenges of using the </a:t>
            </a:r>
            <a:r>
              <a:rPr lang="en-GB" altLang="en-US" sz="2000" b="1" dirty="0">
                <a:solidFill>
                  <a:srgbClr val="0F1C0F"/>
                </a:solidFill>
                <a:latin typeface="+mj-lt"/>
                <a:ea typeface="MS PGothic" panose="020B0600070205080204" pitchFamily="34" charset="-128"/>
              </a:rPr>
              <a:t>Customer journey mapping </a:t>
            </a:r>
          </a:p>
          <a:p>
            <a:pPr>
              <a:defRPr/>
            </a:pPr>
            <a:r>
              <a:rPr lang="en-GB" altLang="en-US" sz="2000" dirty="0">
                <a:solidFill>
                  <a:srgbClr val="0F1C0F"/>
                </a:solidFill>
                <a:latin typeface="+mj-lt"/>
                <a:ea typeface="MS PGothic" panose="020B0600070205080204" pitchFamily="34" charset="-128"/>
              </a:rPr>
              <a:t>How to measure the successful application of the </a:t>
            </a:r>
            <a:r>
              <a:rPr lang="en-GB" altLang="en-US" sz="2000" b="1" dirty="0">
                <a:solidFill>
                  <a:srgbClr val="0F1C0F"/>
                </a:solidFill>
                <a:latin typeface="+mj-lt"/>
                <a:ea typeface="MS PGothic" panose="020B0600070205080204" pitchFamily="34" charset="-128"/>
              </a:rPr>
              <a:t>Customer journey mapping </a:t>
            </a:r>
            <a:endParaRPr lang="en-GB" altLang="en-US" sz="2000" dirty="0">
              <a:solidFill>
                <a:srgbClr val="0F1C0F"/>
              </a:solidFill>
              <a:latin typeface="Calibri" panose="020F0502020204030204" pitchFamily="34" charset="0"/>
              <a:ea typeface="MS PGothic" panose="020B0600070205080204" pitchFamily="34" charset="-128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1A24DF-CDFB-43E7-BB08-FE7F592CA6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Introduction to Innovation</a:t>
            </a:r>
            <a:b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609337-76CE-404E-BAC0-E0BFD2590DB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Definition:</a:t>
            </a: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 Customer Journey Mapping is a visual representation of the process a customer goes through to achieve a goal with a company.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Importance:</a:t>
            </a: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 Helps businesses understand customer experiences, identify pain points, and improve customer satisfaction.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13E5AB6-5C04-4A4F-9F1A-7BDC920783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95800" y="1475874"/>
            <a:ext cx="4495800" cy="3989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12299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DAD0739-F49F-4F1B-A563-696F776B75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Key Components of a Customer Journey Map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C3C4788-7804-483F-82C8-18FFDCE7B49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199" y="1600201"/>
            <a:ext cx="7106653" cy="3989040"/>
          </a:xfrm>
        </p:spPr>
        <p:txBody>
          <a:bodyPr>
            <a:normAutofit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Touchpoints:</a:t>
            </a: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 Interactions between the customer and the company.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Customer Sentiments:</a:t>
            </a: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 Emotions and feelings at each touchpoint.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Pain Points:</a:t>
            </a: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 Challenges or issues faced by the customer.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Actions:</a:t>
            </a: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 Steps taken by the customer during the journey.</a:t>
            </a:r>
          </a:p>
        </p:txBody>
      </p:sp>
    </p:spTree>
    <p:extLst>
      <p:ext uri="{BB962C8B-B14F-4D97-AF65-F5344CB8AC3E}">
        <p14:creationId xmlns:p14="http://schemas.microsoft.com/office/powerpoint/2010/main" val="2677207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1A24DF-CDFB-43E7-BB08-FE7F592CA6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 Stages of the Customer Journey</a:t>
            </a:r>
            <a:b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609337-76CE-404E-BAC0-E0BFD2590D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Awareness:</a:t>
            </a: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 Customer becomes aware of a need or problem.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Consideration:</a:t>
            </a: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 Customer researches and evaluates options.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Purchase:</a:t>
            </a: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 Customer makes a decision and completes the purchase.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Post-Purchase:</a:t>
            </a: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 Customer experiences the product/service and provides feedback.</a:t>
            </a:r>
          </a:p>
        </p:txBody>
      </p:sp>
    </p:spTree>
    <p:extLst>
      <p:ext uri="{BB962C8B-B14F-4D97-AF65-F5344CB8AC3E}">
        <p14:creationId xmlns:p14="http://schemas.microsoft.com/office/powerpoint/2010/main" val="4935966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1A24DF-CDFB-43E7-BB08-FE7F592CA6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Creating a Customer Journey Map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609337-76CE-404E-BAC0-E0BFD2590D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Steps to Create a Map:</a:t>
            </a:r>
            <a:endParaRPr lang="en-GB" b="0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Define the scope and objectives.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Gather customer data and insights.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Identify key touchpoints and stages.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Map out the customer journey.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Analyze</a:t>
            </a: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 and refine the map.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Tools and Techniques:</a:t>
            </a: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 Use software like Power Point, Miro, </a:t>
            </a:r>
            <a:r>
              <a:rPr lang="en-GB" b="0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Lucidchart</a:t>
            </a: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, or </a:t>
            </a:r>
            <a:r>
              <a:rPr lang="en-GB" b="0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Smaply</a:t>
            </a: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176814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ustomer Journey Map">
            <a:extLst>
              <a:ext uri="{FF2B5EF4-FFF2-40B4-BE49-F238E27FC236}">
                <a16:creationId xmlns:a16="http://schemas.microsoft.com/office/drawing/2014/main" id="{91D9946F-D85E-A5B4-CDDB-598929DC83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8053" y="1027490"/>
            <a:ext cx="8229600" cy="4608298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081E553B-86B9-FA8A-2817-3F4B4F4FF8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20850"/>
            <a:ext cx="8229600" cy="806640"/>
          </a:xfrm>
        </p:spPr>
        <p:txBody>
          <a:bodyPr/>
          <a:lstStyle/>
          <a:p>
            <a:r>
              <a:rPr lang="en-GB" dirty="0"/>
              <a:t>Template idea</a:t>
            </a:r>
          </a:p>
        </p:txBody>
      </p:sp>
    </p:spTree>
    <p:extLst>
      <p:ext uri="{BB962C8B-B14F-4D97-AF65-F5344CB8AC3E}">
        <p14:creationId xmlns:p14="http://schemas.microsoft.com/office/powerpoint/2010/main" val="23321136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03366D-C40D-4A77-4BBF-ED8A6B6C24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anva user journey map">
            <a:extLst>
              <a:ext uri="{FF2B5EF4-FFF2-40B4-BE49-F238E27FC236}">
                <a16:creationId xmlns:a16="http://schemas.microsoft.com/office/drawing/2014/main" id="{4E29D494-C578-565F-2087-9DF951F6FF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1582" y="1169688"/>
            <a:ext cx="6493669" cy="3961412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D270C935-DBFA-FB68-9CFB-7C02BCD60453}"/>
              </a:ext>
            </a:extLst>
          </p:cNvPr>
          <p:cNvSpPr txBox="1">
            <a:spLocks/>
          </p:cNvSpPr>
          <p:nvPr/>
        </p:nvSpPr>
        <p:spPr>
          <a:xfrm>
            <a:off x="569259" y="265673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685800" rtl="0" eaLnBrk="1" latinLnBrk="0" hangingPunct="1"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Template idea</a:t>
            </a:r>
          </a:p>
        </p:txBody>
      </p:sp>
    </p:spTree>
    <p:extLst>
      <p:ext uri="{BB962C8B-B14F-4D97-AF65-F5344CB8AC3E}">
        <p14:creationId xmlns:p14="http://schemas.microsoft.com/office/powerpoint/2010/main" val="33096270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5094D2-3A69-EFEB-C12E-B5AEA65D42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097417F5-C5AF-7554-2A99-B75B0935F2E2}"/>
              </a:ext>
            </a:extLst>
          </p:cNvPr>
          <p:cNvGrpSpPr/>
          <p:nvPr/>
        </p:nvGrpSpPr>
        <p:grpSpPr>
          <a:xfrm>
            <a:off x="120570" y="1417638"/>
            <a:ext cx="10713730" cy="4456244"/>
            <a:chOff x="578431" y="1415527"/>
            <a:chExt cx="10713730" cy="4456244"/>
          </a:xfrm>
        </p:grpSpPr>
        <p:graphicFrame>
          <p:nvGraphicFramePr>
            <p:cNvPr id="5" name="Google Shape;119;p17">
              <a:extLst>
                <a:ext uri="{FF2B5EF4-FFF2-40B4-BE49-F238E27FC236}">
                  <a16:creationId xmlns:a16="http://schemas.microsoft.com/office/drawing/2014/main" id="{406F4C24-7E5D-F03C-1E78-4D540BE579AD}"/>
                </a:ext>
              </a:extLst>
            </p:cNvPr>
            <p:cNvGraphicFramePr/>
            <p:nvPr>
              <p:extLst>
                <p:ext uri="{D42A27DB-BD31-4B8C-83A1-F6EECF244321}">
                  <p14:modId xmlns:p14="http://schemas.microsoft.com/office/powerpoint/2010/main" val="3405502390"/>
                </p:ext>
              </p:extLst>
            </p:nvPr>
          </p:nvGraphicFramePr>
          <p:xfrm>
            <a:off x="578431" y="1415527"/>
            <a:ext cx="10713730" cy="4456244"/>
          </p:xfrm>
          <a:graphic>
            <a:graphicData uri="http://schemas.openxmlformats.org/drawingml/2006/table">
              <a:tbl>
                <a:tblPr>
                  <a:noFill/>
                </a:tblPr>
                <a:tblGrid>
                  <a:gridCol w="2142746">
                    <a:extLst>
                      <a:ext uri="{9D8B030D-6E8A-4147-A177-3AD203B41FA5}">
                        <a16:colId xmlns:a16="http://schemas.microsoft.com/office/drawing/2014/main" val="20000"/>
                      </a:ext>
                    </a:extLst>
                  </a:gridCol>
                  <a:gridCol w="2142746">
                    <a:extLst>
                      <a:ext uri="{9D8B030D-6E8A-4147-A177-3AD203B41FA5}">
                        <a16:colId xmlns:a16="http://schemas.microsoft.com/office/drawing/2014/main" val="20001"/>
                      </a:ext>
                    </a:extLst>
                  </a:gridCol>
                  <a:gridCol w="2142746">
                    <a:extLst>
                      <a:ext uri="{9D8B030D-6E8A-4147-A177-3AD203B41FA5}">
                        <a16:colId xmlns:a16="http://schemas.microsoft.com/office/drawing/2014/main" val="20002"/>
                      </a:ext>
                    </a:extLst>
                  </a:gridCol>
                  <a:gridCol w="2142746">
                    <a:extLst>
                      <a:ext uri="{9D8B030D-6E8A-4147-A177-3AD203B41FA5}">
                        <a16:colId xmlns:a16="http://schemas.microsoft.com/office/drawing/2014/main" val="20003"/>
                      </a:ext>
                    </a:extLst>
                  </a:gridCol>
                  <a:gridCol w="2142746">
                    <a:extLst>
                      <a:ext uri="{9D8B030D-6E8A-4147-A177-3AD203B41FA5}">
                        <a16:colId xmlns:a16="http://schemas.microsoft.com/office/drawing/2014/main" val="20004"/>
                      </a:ext>
                    </a:extLst>
                  </a:gridCol>
                </a:tblGrid>
                <a:tr h="433486">
                  <a:tc>
                    <a:txBody>
                      <a:bodyPr/>
                      <a:lstStyle/>
                      <a:p>
                        <a:pPr marL="0" lvl="0" indent="0" algn="ctr" rtl="0">
                          <a:spcBef>
                            <a:spcPts val="0"/>
                          </a:spcBef>
                          <a:spcAft>
                            <a:spcPts val="0"/>
                          </a:spcAft>
                          <a:buNone/>
                        </a:pPr>
                        <a:endParaRPr sz="1700" dirty="0">
                          <a:latin typeface="Fira Sans Extra Condensed SemiBold"/>
                          <a:ea typeface="Fira Sans Extra Condensed SemiBold"/>
                          <a:cs typeface="Fira Sans Extra Condensed SemiBold"/>
                          <a:sym typeface="Fira Sans Extra Condensed SemiBold"/>
                        </a:endParaRPr>
                      </a:p>
                    </a:txBody>
                    <a:tcPr marL="0" marR="0" marT="0" marB="0" anchor="ctr">
                      <a:lnL w="9525" cap="flat" cmpd="sng">
                        <a:solidFill>
                          <a:srgbClr val="9E9E9E">
                            <a:alpha val="0"/>
                          </a:srgbClr>
                        </a:solidFill>
                        <a:prstDash val="solid"/>
                        <a:round/>
                        <a:headEnd type="none" w="sm" len="sm"/>
                        <a:tailEnd type="none" w="sm" len="sm"/>
                      </a:lnL>
                      <a:lnR w="19050" cap="flat" cmpd="sng">
                        <a:solidFill>
                          <a:schemeClr val="accent1"/>
                        </a:solidFill>
                        <a:prstDash val="solid"/>
                        <a:round/>
                        <a:headEnd type="none" w="sm" len="sm"/>
                        <a:tailEnd type="none" w="sm" len="sm"/>
                      </a:lnR>
                      <a:lnT w="9525" cap="flat" cmpd="sng">
                        <a:solidFill>
                          <a:srgbClr val="9E9E9E">
                            <a:alpha val="0"/>
                          </a:srgbClr>
                        </a:solidFill>
                        <a:prstDash val="solid"/>
                        <a:round/>
                        <a:headEnd type="none" w="sm" len="sm"/>
                        <a:tailEnd type="none" w="sm" len="sm"/>
                      </a:lnT>
                      <a:lnB w="19050" cap="flat" cmpd="sng">
                        <a:solidFill>
                          <a:schemeClr val="accent2"/>
                        </a:solidFill>
                        <a:prstDash val="solid"/>
                        <a:round/>
                        <a:headEnd type="none" w="sm" len="sm"/>
                        <a:tailEnd type="none" w="sm" len="sm"/>
                      </a:lnB>
                    </a:tcPr>
                  </a:tc>
                  <a:tc>
                    <a:txBody>
                      <a:bodyPr/>
                      <a:lstStyle/>
                      <a:p>
                        <a:pPr marL="0" lvl="0" indent="0" algn="ctr" rtl="0">
                          <a:spcBef>
                            <a:spcPts val="0"/>
                          </a:spcBef>
                          <a:spcAft>
                            <a:spcPts val="0"/>
                          </a:spcAft>
                          <a:buNone/>
                        </a:pPr>
                        <a:r>
                          <a:rPr lang="en-US" sz="1800" b="1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Georgia" panose="02040502050405020303" pitchFamily="18" charset="0"/>
                          </a:rPr>
                          <a:t>Lorem</a:t>
                        </a:r>
                        <a:endParaRPr lang="en-US" sz="1700" dirty="0">
                          <a:latin typeface="Fira Sans Extra Condensed SemiBold"/>
                          <a:ea typeface="Fira Sans Extra Condensed SemiBold"/>
                          <a:cs typeface="Fira Sans Extra Condensed SemiBold"/>
                          <a:sym typeface="Fira Sans Extra Condensed SemiBold"/>
                        </a:endParaRPr>
                      </a:p>
                    </a:txBody>
                    <a:tcPr marL="0" marR="0" marT="0" marB="0" anchor="ctr">
                      <a:lnL w="19050" cap="flat" cmpd="sng">
                        <a:solidFill>
                          <a:schemeClr val="accent1"/>
                        </a:solidFill>
                        <a:prstDash val="solid"/>
                        <a:round/>
                        <a:headEnd type="none" w="sm" len="sm"/>
                        <a:tailEnd type="none" w="sm" len="sm"/>
                      </a:lnL>
                      <a:lnR w="19050" cap="flat" cmpd="sng">
                        <a:solidFill>
                          <a:schemeClr val="accent1"/>
                        </a:solidFill>
                        <a:prstDash val="solid"/>
                        <a:round/>
                        <a:headEnd type="none" w="sm" len="sm"/>
                        <a:tailEnd type="none" w="sm" len="sm"/>
                      </a:lnR>
                      <a:lnT w="19050" cap="flat" cmpd="sng">
                        <a:solidFill>
                          <a:schemeClr val="accent1"/>
                        </a:solidFill>
                        <a:prstDash val="solid"/>
                        <a:round/>
                        <a:headEnd type="none" w="sm" len="sm"/>
                        <a:tailEnd type="none" w="sm" len="sm"/>
                      </a:lnT>
                      <a:lnB w="19050" cap="flat" cmpd="sng">
                        <a:solidFill>
                          <a:schemeClr val="accent1"/>
                        </a:solidFill>
                        <a:prstDash val="solid"/>
                        <a:round/>
                        <a:headEnd type="none" w="sm" len="sm"/>
                        <a:tailEnd type="none" w="sm" len="sm"/>
                      </a:lnB>
                    </a:tcPr>
                  </a:tc>
                  <a:tc>
                    <a:txBody>
                      <a:bodyPr/>
                      <a:lstStyle/>
                      <a:p>
                        <a:pPr marL="0" lvl="0" indent="0" algn="ctr" rtl="0">
                          <a:spcBef>
                            <a:spcPts val="0"/>
                          </a:spcBef>
                          <a:spcAft>
                            <a:spcPts val="0"/>
                          </a:spcAft>
                          <a:buNone/>
                        </a:pPr>
                        <a:r>
                          <a:rPr lang="en-US" sz="1800" b="1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Georgia" panose="02040502050405020303" pitchFamily="18" charset="0"/>
                          </a:rPr>
                          <a:t>Ipsum</a:t>
                        </a:r>
                        <a:endParaRPr lang="en-US" sz="1700" dirty="0">
                          <a:latin typeface="Fira Sans Extra Condensed SemiBold"/>
                          <a:ea typeface="Fira Sans Extra Condensed SemiBold"/>
                          <a:cs typeface="Fira Sans Extra Condensed SemiBold"/>
                          <a:sym typeface="Fira Sans Extra Condensed SemiBold"/>
                        </a:endParaRPr>
                      </a:p>
                    </a:txBody>
                    <a:tcPr marL="0" marR="0" marT="0" marB="0" anchor="ctr">
                      <a:lnL w="19050" cap="flat" cmpd="sng">
                        <a:solidFill>
                          <a:schemeClr val="accent1"/>
                        </a:solidFill>
                        <a:prstDash val="solid"/>
                        <a:round/>
                        <a:headEnd type="none" w="sm" len="sm"/>
                        <a:tailEnd type="none" w="sm" len="sm"/>
                      </a:lnL>
                      <a:lnR w="19050" cap="flat" cmpd="sng">
                        <a:solidFill>
                          <a:schemeClr val="accent1"/>
                        </a:solidFill>
                        <a:prstDash val="solid"/>
                        <a:round/>
                        <a:headEnd type="none" w="sm" len="sm"/>
                        <a:tailEnd type="none" w="sm" len="sm"/>
                      </a:lnR>
                      <a:lnT w="19050" cap="flat" cmpd="sng">
                        <a:solidFill>
                          <a:schemeClr val="accent1"/>
                        </a:solidFill>
                        <a:prstDash val="solid"/>
                        <a:round/>
                        <a:headEnd type="none" w="sm" len="sm"/>
                        <a:tailEnd type="none" w="sm" len="sm"/>
                      </a:lnT>
                      <a:lnB w="19050" cap="flat" cmpd="sng">
                        <a:solidFill>
                          <a:schemeClr val="accent1"/>
                        </a:solidFill>
                        <a:prstDash val="solid"/>
                        <a:round/>
                        <a:headEnd type="none" w="sm" len="sm"/>
                        <a:tailEnd type="none" w="sm" len="sm"/>
                      </a:lnB>
                    </a:tcPr>
                  </a:tc>
                  <a:tc>
                    <a:txBody>
                      <a:bodyPr/>
                      <a:lstStyle/>
                      <a:p>
                        <a:pPr marL="0" lvl="0" indent="0" algn="ctr" rtl="0">
                          <a:spcBef>
                            <a:spcPts val="0"/>
                          </a:spcBef>
                          <a:spcAft>
                            <a:spcPts val="0"/>
                          </a:spcAft>
                          <a:buNone/>
                        </a:pPr>
                        <a:r>
                          <a:rPr lang="en-US" sz="1800" b="1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Georgia" panose="02040502050405020303" pitchFamily="18" charset="0"/>
                          </a:rPr>
                          <a:t>Dolor</a:t>
                        </a:r>
                        <a:endParaRPr lang="en-US" sz="1700" dirty="0">
                          <a:latin typeface="Fira Sans Extra Condensed SemiBold"/>
                          <a:ea typeface="Fira Sans Extra Condensed SemiBold"/>
                          <a:cs typeface="Fira Sans Extra Condensed SemiBold"/>
                          <a:sym typeface="Fira Sans Extra Condensed SemiBold"/>
                        </a:endParaRPr>
                      </a:p>
                    </a:txBody>
                    <a:tcPr marL="0" marR="0" marT="0" marB="0" anchor="ctr">
                      <a:lnL w="19050" cap="flat" cmpd="sng">
                        <a:solidFill>
                          <a:schemeClr val="accent1"/>
                        </a:solidFill>
                        <a:prstDash val="solid"/>
                        <a:round/>
                        <a:headEnd type="none" w="sm" len="sm"/>
                        <a:tailEnd type="none" w="sm" len="sm"/>
                      </a:lnL>
                      <a:lnR w="19050" cap="flat" cmpd="sng">
                        <a:solidFill>
                          <a:schemeClr val="accent1"/>
                        </a:solidFill>
                        <a:prstDash val="solid"/>
                        <a:round/>
                        <a:headEnd type="none" w="sm" len="sm"/>
                        <a:tailEnd type="none" w="sm" len="sm"/>
                      </a:lnR>
                      <a:lnT w="19050" cap="flat" cmpd="sng">
                        <a:solidFill>
                          <a:schemeClr val="accent1"/>
                        </a:solidFill>
                        <a:prstDash val="solid"/>
                        <a:round/>
                        <a:headEnd type="none" w="sm" len="sm"/>
                        <a:tailEnd type="none" w="sm" len="sm"/>
                      </a:lnT>
                      <a:lnB w="19050" cap="flat" cmpd="sng">
                        <a:solidFill>
                          <a:schemeClr val="accent1"/>
                        </a:solidFill>
                        <a:prstDash val="solid"/>
                        <a:round/>
                        <a:headEnd type="none" w="sm" len="sm"/>
                        <a:tailEnd type="none" w="sm" len="sm"/>
                      </a:lnB>
                    </a:tcPr>
                  </a:tc>
                  <a:tc>
                    <a:txBody>
                      <a:bodyPr/>
                      <a:lstStyle/>
                      <a:p>
                        <a:pPr marL="0" lvl="0" indent="0" algn="ctr" rtl="0">
                          <a:spcBef>
                            <a:spcPts val="0"/>
                          </a:spcBef>
                          <a:spcAft>
                            <a:spcPts val="0"/>
                          </a:spcAft>
                          <a:buNone/>
                        </a:pPr>
                        <a:r>
                          <a:rPr lang="en-US" sz="1800" b="1" kern="1200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Georgia" panose="02040502050405020303" pitchFamily="18" charset="0"/>
                            <a:ea typeface="+mn-ea"/>
                            <a:cs typeface="+mn-cs"/>
                          </a:rPr>
                          <a:t>Amet</a:t>
                        </a:r>
                        <a:endParaRPr sz="1800" b="1" kern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eorgia" panose="02040502050405020303" pitchFamily="18" charset="0"/>
                          <a:ea typeface="+mn-ea"/>
                          <a:cs typeface="+mn-cs"/>
                          <a:sym typeface="Fira Sans Extra Condensed SemiBold"/>
                        </a:endParaRPr>
                      </a:p>
                    </a:txBody>
                    <a:tcPr marL="0" marR="0" marT="0" marB="0" anchor="ctr">
                      <a:lnL w="19050" cap="flat" cmpd="sng">
                        <a:solidFill>
                          <a:schemeClr val="accent1"/>
                        </a:solidFill>
                        <a:prstDash val="solid"/>
                        <a:round/>
                        <a:headEnd type="none" w="sm" len="sm"/>
                        <a:tailEnd type="none" w="sm" len="sm"/>
                      </a:lnL>
                      <a:lnR w="19050" cap="flat" cmpd="sng">
                        <a:solidFill>
                          <a:schemeClr val="accent1"/>
                        </a:solidFill>
                        <a:prstDash val="solid"/>
                        <a:round/>
                        <a:headEnd type="none" w="sm" len="sm"/>
                        <a:tailEnd type="none" w="sm" len="sm"/>
                      </a:lnR>
                      <a:lnT w="19050" cap="flat" cmpd="sng">
                        <a:solidFill>
                          <a:schemeClr val="accent1"/>
                        </a:solidFill>
                        <a:prstDash val="solid"/>
                        <a:round/>
                        <a:headEnd type="none" w="sm" len="sm"/>
                        <a:tailEnd type="none" w="sm" len="sm"/>
                      </a:lnT>
                      <a:lnB w="19050" cap="flat" cmpd="sng">
                        <a:solidFill>
                          <a:schemeClr val="accent1"/>
                        </a:solidFill>
                        <a:prstDash val="solid"/>
                        <a:round/>
                        <a:headEnd type="none" w="sm" len="sm"/>
                        <a:tailEnd type="none" w="sm" len="sm"/>
                      </a:lnB>
                    </a:tcPr>
                  </a:tc>
                  <a:extLst>
                    <a:ext uri="{0D108BD9-81ED-4DB2-BD59-A6C34878D82A}">
                      <a16:rowId xmlns:a16="http://schemas.microsoft.com/office/drawing/2014/main" val="10000"/>
                    </a:ext>
                  </a:extLst>
                </a:tr>
                <a:tr h="845821">
                  <a:tc>
                    <a:txBody>
                      <a:bodyPr/>
                      <a:lstStyle/>
                      <a:p>
                        <a:pPr marL="0" lvl="0" indent="0" algn="ctr" rtl="0">
                          <a:spcBef>
                            <a:spcPts val="0"/>
                          </a:spcBef>
                          <a:spcAft>
                            <a:spcPts val="0"/>
                          </a:spcAft>
                          <a:buNone/>
                        </a:pPr>
                        <a:r>
                          <a:rPr lang="en-US" sz="1600" b="1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Georgia Pro Light" panose="02040302050405020303" pitchFamily="18" charset="0"/>
                          </a:rPr>
                          <a:t>Eidsmoe</a:t>
                        </a:r>
                        <a:endParaRPr sz="1400" b="1" dirty="0">
                          <a:latin typeface="Fira Sans Extra Condensed SemiBold"/>
                          <a:ea typeface="Fira Sans Extra Condensed SemiBold"/>
                          <a:cs typeface="Fira Sans Extra Condensed SemiBold"/>
                          <a:sym typeface="Fira Sans Extra Condensed SemiBold"/>
                        </a:endParaRPr>
                      </a:p>
                    </a:txBody>
                    <a:tcPr marL="0" marR="0" marT="0" marB="0" anchor="ctr">
                      <a:lnL w="19050" cap="flat" cmpd="sng">
                        <a:solidFill>
                          <a:schemeClr val="accent2"/>
                        </a:solidFill>
                        <a:prstDash val="solid"/>
                        <a:round/>
                        <a:headEnd type="none" w="sm" len="sm"/>
                        <a:tailEnd type="none" w="sm" len="sm"/>
                      </a:lnL>
                      <a:lnR w="19050" cap="flat" cmpd="sng">
                        <a:solidFill>
                          <a:schemeClr val="accent2"/>
                        </a:solidFill>
                        <a:prstDash val="solid"/>
                        <a:round/>
                        <a:headEnd type="none" w="sm" len="sm"/>
                        <a:tailEnd type="none" w="sm" len="sm"/>
                      </a:lnR>
                      <a:lnT w="19050" cap="flat" cmpd="sng">
                        <a:solidFill>
                          <a:schemeClr val="accent2"/>
                        </a:solidFill>
                        <a:prstDash val="solid"/>
                        <a:round/>
                        <a:headEnd type="none" w="sm" len="sm"/>
                        <a:tailEnd type="none" w="sm" len="sm"/>
                      </a:lnT>
                      <a:lnB w="19050" cap="flat" cmpd="sng">
                        <a:solidFill>
                          <a:schemeClr val="accent2"/>
                        </a:solidFill>
                        <a:prstDash val="solid"/>
                        <a:round/>
                        <a:headEnd type="none" w="sm" len="sm"/>
                        <a:tailEnd type="none" w="sm" len="sm"/>
                      </a:lnB>
                    </a:tcPr>
                  </a:tc>
                  <a:tc gridSpan="4">
                    <a:txBody>
                      <a:bodyPr/>
                      <a:lstStyle/>
                      <a:p>
                        <a:pPr marL="0" lvl="0" indent="0" algn="ctr" rtl="0">
                          <a:spcBef>
                            <a:spcPts val="0"/>
                          </a:spcBef>
                          <a:spcAft>
                            <a:spcPts val="0"/>
                          </a:spcAft>
                          <a:buNone/>
                        </a:pPr>
                        <a:endParaRPr sz="1700"/>
                      </a:p>
                      <a:p>
                        <a:pPr marL="0" lvl="0" indent="0" algn="ctr" rtl="0">
                          <a:spcBef>
                            <a:spcPts val="0"/>
                          </a:spcBef>
                          <a:spcAft>
                            <a:spcPts val="0"/>
                          </a:spcAft>
                          <a:buNone/>
                        </a:pPr>
                        <a:endParaRPr sz="1700"/>
                      </a:p>
                      <a:p>
                        <a:pPr marL="0" lvl="0" indent="0" algn="ctr" rtl="0">
                          <a:spcBef>
                            <a:spcPts val="0"/>
                          </a:spcBef>
                          <a:spcAft>
                            <a:spcPts val="0"/>
                          </a:spcAft>
                          <a:buNone/>
                        </a:pPr>
                        <a:endParaRPr sz="1700"/>
                      </a:p>
                    </a:txBody>
                    <a:tcPr marL="100584" marR="100584" marT="50292" marB="50292" anchor="ctr">
                      <a:lnL w="19050" cap="flat" cmpd="sng">
                        <a:solidFill>
                          <a:schemeClr val="accent2"/>
                        </a:solidFill>
                        <a:prstDash val="solid"/>
                        <a:round/>
                        <a:headEnd type="none" w="sm" len="sm"/>
                        <a:tailEnd type="none" w="sm" len="sm"/>
                      </a:lnL>
                      <a:lnR w="19050" cap="flat" cmpd="sng">
                        <a:solidFill>
                          <a:schemeClr val="accent2"/>
                        </a:solidFill>
                        <a:prstDash val="solid"/>
                        <a:round/>
                        <a:headEnd type="none" w="sm" len="sm"/>
                        <a:tailEnd type="none" w="sm" len="sm"/>
                      </a:lnR>
                      <a:lnT w="19050" cap="flat" cmpd="sng">
                        <a:solidFill>
                          <a:schemeClr val="accent1"/>
                        </a:solidFill>
                        <a:prstDash val="solid"/>
                        <a:round/>
                        <a:headEnd type="none" w="sm" len="sm"/>
                        <a:tailEnd type="none" w="sm" len="sm"/>
                      </a:lnT>
                      <a:lnB w="19050" cap="flat" cmpd="sng">
                        <a:solidFill>
                          <a:schemeClr val="accent2"/>
                        </a:solidFill>
                        <a:prstDash val="solid"/>
                        <a:round/>
                        <a:headEnd type="none" w="sm" len="sm"/>
                        <a:tailEnd type="none" w="sm" len="sm"/>
                      </a:lnB>
                    </a:tcPr>
                  </a:tc>
                  <a:tc hMerge="1">
                    <a:txBody>
                      <a:bodyPr/>
                      <a:lstStyle/>
                      <a:p>
                        <a:endParaRPr lang="en-US"/>
                      </a:p>
                    </a:txBody>
                    <a:tcPr/>
                  </a:tc>
                  <a:tc hMerge="1">
                    <a:txBody>
                      <a:bodyPr/>
                      <a:lstStyle/>
                      <a:p>
                        <a:endParaRPr lang="en-US"/>
                      </a:p>
                    </a:txBody>
                    <a:tcPr/>
                  </a:tc>
                  <a:tc hMerge="1">
                    <a:txBody>
                      <a:bodyPr/>
                      <a:lstStyle/>
                      <a:p>
                        <a:endParaRPr lang="en-US"/>
                      </a:p>
                    </a:txBody>
                    <a:tcPr/>
                  </a:tc>
                  <a:extLst>
                    <a:ext uri="{0D108BD9-81ED-4DB2-BD59-A6C34878D82A}">
                      <a16:rowId xmlns:a16="http://schemas.microsoft.com/office/drawing/2014/main" val="10001"/>
                    </a:ext>
                  </a:extLst>
                </a:tr>
                <a:tr h="1007604">
                  <a:tc>
                    <a:txBody>
                      <a:bodyPr/>
                      <a:lstStyle/>
                      <a:p>
                        <a:pPr marL="0" lvl="0" indent="0" algn="ctr" rtl="0">
                          <a:spcBef>
                            <a:spcPts val="0"/>
                          </a:spcBef>
                          <a:spcAft>
                            <a:spcPts val="0"/>
                          </a:spcAft>
                          <a:buNone/>
                        </a:pPr>
                        <a:r>
                          <a:rPr lang="en-US" sz="1600" b="1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Georgia Pro Light" panose="02040302050405020303" pitchFamily="18" charset="0"/>
                          </a:rPr>
                          <a:t>Lorem</a:t>
                        </a:r>
                        <a:endParaRPr sz="1400" b="1" dirty="0">
                          <a:latin typeface="Fira Sans Extra Condensed SemiBold"/>
                          <a:ea typeface="Fira Sans Extra Condensed SemiBold"/>
                          <a:cs typeface="Fira Sans Extra Condensed SemiBold"/>
                          <a:sym typeface="Fira Sans Extra Condensed SemiBold"/>
                        </a:endParaRPr>
                      </a:p>
                    </a:txBody>
                    <a:tcPr marL="0" marR="0" marT="0" marB="0" anchor="ctr">
                      <a:lnL w="19050" cap="flat" cmpd="sng">
                        <a:solidFill>
                          <a:schemeClr val="accent2"/>
                        </a:solidFill>
                        <a:prstDash val="solid"/>
                        <a:round/>
                        <a:headEnd type="none" w="sm" len="sm"/>
                        <a:tailEnd type="none" w="sm" len="sm"/>
                      </a:lnL>
                      <a:lnR w="19050" cap="flat" cmpd="sng">
                        <a:solidFill>
                          <a:schemeClr val="accent2"/>
                        </a:solidFill>
                        <a:prstDash val="solid"/>
                        <a:round/>
                        <a:headEnd type="none" w="sm" len="sm"/>
                        <a:tailEnd type="none" w="sm" len="sm"/>
                      </a:lnR>
                      <a:lnT w="19050" cap="flat" cmpd="sng">
                        <a:solidFill>
                          <a:schemeClr val="accent2"/>
                        </a:solidFill>
                        <a:prstDash val="solid"/>
                        <a:round/>
                        <a:headEnd type="none" w="sm" len="sm"/>
                        <a:tailEnd type="none" w="sm" len="sm"/>
                      </a:lnT>
                      <a:lnB w="19050" cap="flat" cmpd="sng">
                        <a:solidFill>
                          <a:schemeClr val="accent2"/>
                        </a:solidFill>
                        <a:prstDash val="solid"/>
                        <a:round/>
                        <a:headEnd type="none" w="sm" len="sm"/>
                        <a:tailEnd type="none" w="sm" len="sm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r>
                          <a:rPr lang="en-US" sz="1200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Georgia Pro Light" panose="02040302050405020303" pitchFamily="18" charset="0"/>
                          </a:rPr>
                          <a:t>Lorem ipsum dolor sit </a:t>
                        </a:r>
                        <a:r>
                          <a:rPr lang="en-US" sz="1200" dirty="0" err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Georgia Pro Light" panose="02040302050405020303" pitchFamily="18" charset="0"/>
                          </a:rPr>
                          <a:t>amet</a:t>
                        </a:r>
                        <a:r>
                          <a:rPr lang="en-US" sz="1200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Georgia Pro Light" panose="02040302050405020303" pitchFamily="18" charset="0"/>
                          </a:rPr>
                          <a:t>, </a:t>
                        </a:r>
                        <a:r>
                          <a:rPr lang="en-US" sz="1200" dirty="0" err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Georgia Pro Light" panose="02040302050405020303" pitchFamily="18" charset="0"/>
                          </a:rPr>
                          <a:t>consectetur</a:t>
                        </a:r>
                        <a:r>
                          <a:rPr lang="en-US" sz="1200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Georgia Pro Light" panose="02040302050405020303" pitchFamily="18" charset="0"/>
                          </a:rPr>
                          <a:t> </a:t>
                        </a:r>
                        <a:r>
                          <a:rPr lang="en-US" sz="1200" dirty="0" err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Georgia Pro Light" panose="02040302050405020303" pitchFamily="18" charset="0"/>
                          </a:rPr>
                          <a:t>adipiscing</a:t>
                        </a:r>
                        <a:r>
                          <a:rPr lang="en-US" sz="1200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Georgia Pro Light" panose="02040302050405020303" pitchFamily="18" charset="0"/>
                          </a:rPr>
                          <a:t> </a:t>
                        </a:r>
                        <a:r>
                          <a:rPr lang="en-US" sz="1200" dirty="0" err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Georgia Pro Light" panose="02040302050405020303" pitchFamily="18" charset="0"/>
                          </a:rPr>
                          <a:t>elit</a:t>
                        </a:r>
                        <a:r>
                          <a:rPr lang="en-US" sz="1200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Georgia Pro Light" panose="02040302050405020303" pitchFamily="18" charset="0"/>
                          </a:rPr>
                          <a:t>, sed do </a:t>
                        </a:r>
                        <a:r>
                          <a:rPr lang="en-US" sz="1200" dirty="0" err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Georgia Pro Light" panose="02040302050405020303" pitchFamily="18" charset="0"/>
                          </a:rPr>
                          <a:t>eiusmod</a:t>
                        </a:r>
                        <a:r>
                          <a:rPr lang="en-US" sz="1200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Georgia Pro Light" panose="02040302050405020303" pitchFamily="18" charset="0"/>
                          </a:rPr>
                          <a:t>.  </a:t>
                        </a:r>
                      </a:p>
                    </a:txBody>
                    <a:tcPr marL="0" marR="0" marT="0" marB="0" anchor="ctr">
                      <a:lnL w="19050" cap="flat" cmpd="sng">
                        <a:solidFill>
                          <a:schemeClr val="accent2"/>
                        </a:solidFill>
                        <a:prstDash val="solid"/>
                        <a:round/>
                        <a:headEnd type="none" w="sm" len="sm"/>
                        <a:tailEnd type="none" w="sm" len="sm"/>
                      </a:lnL>
                      <a:lnR w="19050" cap="flat" cmpd="sng">
                        <a:solidFill>
                          <a:schemeClr val="accent2"/>
                        </a:solidFill>
                        <a:prstDash val="solid"/>
                        <a:round/>
                        <a:headEnd type="none" w="sm" len="sm"/>
                        <a:tailEnd type="none" w="sm" len="sm"/>
                      </a:lnR>
                      <a:lnT w="19050" cap="flat" cmpd="sng">
                        <a:solidFill>
                          <a:schemeClr val="accent2"/>
                        </a:solidFill>
                        <a:prstDash val="solid"/>
                        <a:round/>
                        <a:headEnd type="none" w="sm" len="sm"/>
                        <a:tailEnd type="none" w="sm" len="sm"/>
                      </a:lnT>
                      <a:lnB w="19050" cap="flat" cmpd="sng">
                        <a:solidFill>
                          <a:schemeClr val="accent2"/>
                        </a:solidFill>
                        <a:prstDash val="solid"/>
                        <a:round/>
                        <a:headEnd type="none" w="sm" len="sm"/>
                        <a:tailEnd type="none" w="sm" len="sm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r>
                          <a:rPr lang="en-US" sz="1200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Georgia Pro Light" panose="02040302050405020303" pitchFamily="18" charset="0"/>
                          </a:rPr>
                          <a:t>Lorem ipsum dolor sit </a:t>
                        </a:r>
                        <a:r>
                          <a:rPr lang="en-US" sz="1200" dirty="0" err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Georgia Pro Light" panose="02040302050405020303" pitchFamily="18" charset="0"/>
                          </a:rPr>
                          <a:t>amet</a:t>
                        </a:r>
                        <a:r>
                          <a:rPr lang="en-US" sz="1200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Georgia Pro Light" panose="02040302050405020303" pitchFamily="18" charset="0"/>
                          </a:rPr>
                          <a:t>, </a:t>
                        </a:r>
                        <a:r>
                          <a:rPr lang="en-US" sz="1200" dirty="0" err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Georgia Pro Light" panose="02040302050405020303" pitchFamily="18" charset="0"/>
                          </a:rPr>
                          <a:t>consectetur</a:t>
                        </a:r>
                        <a:r>
                          <a:rPr lang="en-US" sz="1200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Georgia Pro Light" panose="02040302050405020303" pitchFamily="18" charset="0"/>
                          </a:rPr>
                          <a:t> </a:t>
                        </a:r>
                        <a:r>
                          <a:rPr lang="en-US" sz="1200" dirty="0" err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Georgia Pro Light" panose="02040302050405020303" pitchFamily="18" charset="0"/>
                          </a:rPr>
                          <a:t>adipiscing</a:t>
                        </a:r>
                        <a:r>
                          <a:rPr lang="en-US" sz="1200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Georgia Pro Light" panose="02040302050405020303" pitchFamily="18" charset="0"/>
                          </a:rPr>
                          <a:t> </a:t>
                        </a:r>
                        <a:r>
                          <a:rPr lang="en-US" sz="1200" dirty="0" err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Georgia Pro Light" panose="02040302050405020303" pitchFamily="18" charset="0"/>
                          </a:rPr>
                          <a:t>elit</a:t>
                        </a:r>
                        <a:r>
                          <a:rPr lang="en-US" sz="1200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Georgia Pro Light" panose="02040302050405020303" pitchFamily="18" charset="0"/>
                          </a:rPr>
                          <a:t>, sed do </a:t>
                        </a:r>
                        <a:r>
                          <a:rPr lang="en-US" sz="1200" dirty="0" err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Georgia Pro Light" panose="02040302050405020303" pitchFamily="18" charset="0"/>
                          </a:rPr>
                          <a:t>eiusmod</a:t>
                        </a:r>
                        <a:r>
                          <a:rPr lang="en-US" sz="1200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Georgia Pro Light" panose="02040302050405020303" pitchFamily="18" charset="0"/>
                          </a:rPr>
                          <a:t>.  </a:t>
                        </a:r>
                      </a:p>
                    </a:txBody>
                    <a:tcPr marL="0" marR="0" marT="0" marB="0" anchor="ctr">
                      <a:lnL w="19050" cap="flat" cmpd="sng">
                        <a:solidFill>
                          <a:schemeClr val="accent2"/>
                        </a:solidFill>
                        <a:prstDash val="solid"/>
                        <a:round/>
                        <a:headEnd type="none" w="sm" len="sm"/>
                        <a:tailEnd type="none" w="sm" len="sm"/>
                      </a:lnL>
                      <a:lnR w="19050" cap="flat" cmpd="sng">
                        <a:solidFill>
                          <a:schemeClr val="accent2"/>
                        </a:solidFill>
                        <a:prstDash val="solid"/>
                        <a:round/>
                        <a:headEnd type="none" w="sm" len="sm"/>
                        <a:tailEnd type="none" w="sm" len="sm"/>
                      </a:lnR>
                      <a:lnT w="19050" cap="flat" cmpd="sng">
                        <a:solidFill>
                          <a:schemeClr val="accent2"/>
                        </a:solidFill>
                        <a:prstDash val="solid"/>
                        <a:round/>
                        <a:headEnd type="none" w="sm" len="sm"/>
                        <a:tailEnd type="none" w="sm" len="sm"/>
                      </a:lnT>
                      <a:lnB w="19050" cap="flat" cmpd="sng">
                        <a:solidFill>
                          <a:schemeClr val="accent2"/>
                        </a:solidFill>
                        <a:prstDash val="solid"/>
                        <a:round/>
                        <a:headEnd type="none" w="sm" len="sm"/>
                        <a:tailEnd type="none" w="sm" len="sm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r>
                          <a:rPr lang="en-US" sz="1200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Georgia Pro Light" panose="02040302050405020303" pitchFamily="18" charset="0"/>
                          </a:rPr>
                          <a:t>Lorem ipsum dolor sit </a:t>
                        </a:r>
                        <a:r>
                          <a:rPr lang="en-US" sz="1200" dirty="0" err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Georgia Pro Light" panose="02040302050405020303" pitchFamily="18" charset="0"/>
                          </a:rPr>
                          <a:t>amet</a:t>
                        </a:r>
                        <a:r>
                          <a:rPr lang="en-US" sz="1200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Georgia Pro Light" panose="02040302050405020303" pitchFamily="18" charset="0"/>
                          </a:rPr>
                          <a:t>, </a:t>
                        </a:r>
                        <a:r>
                          <a:rPr lang="en-US" sz="1200" dirty="0" err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Georgia Pro Light" panose="02040302050405020303" pitchFamily="18" charset="0"/>
                          </a:rPr>
                          <a:t>consectetur</a:t>
                        </a:r>
                        <a:r>
                          <a:rPr lang="en-US" sz="1200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Georgia Pro Light" panose="02040302050405020303" pitchFamily="18" charset="0"/>
                          </a:rPr>
                          <a:t> </a:t>
                        </a:r>
                        <a:r>
                          <a:rPr lang="en-US" sz="1200" dirty="0" err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Georgia Pro Light" panose="02040302050405020303" pitchFamily="18" charset="0"/>
                          </a:rPr>
                          <a:t>adipiscing</a:t>
                        </a:r>
                        <a:r>
                          <a:rPr lang="en-US" sz="1200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Georgia Pro Light" panose="02040302050405020303" pitchFamily="18" charset="0"/>
                          </a:rPr>
                          <a:t> </a:t>
                        </a:r>
                        <a:r>
                          <a:rPr lang="en-US" sz="1200" dirty="0" err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Georgia Pro Light" panose="02040302050405020303" pitchFamily="18" charset="0"/>
                          </a:rPr>
                          <a:t>elit</a:t>
                        </a:r>
                        <a:r>
                          <a:rPr lang="en-US" sz="1200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Georgia Pro Light" panose="02040302050405020303" pitchFamily="18" charset="0"/>
                          </a:rPr>
                          <a:t>, sed do </a:t>
                        </a:r>
                        <a:r>
                          <a:rPr lang="en-US" sz="1200" dirty="0" err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Georgia Pro Light" panose="02040302050405020303" pitchFamily="18" charset="0"/>
                          </a:rPr>
                          <a:t>eiusmod</a:t>
                        </a:r>
                        <a:r>
                          <a:rPr lang="en-US" sz="1200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Georgia Pro Light" panose="02040302050405020303" pitchFamily="18" charset="0"/>
                          </a:rPr>
                          <a:t>.  </a:t>
                        </a:r>
                      </a:p>
                    </a:txBody>
                    <a:tcPr marL="0" marR="0" marT="0" marB="0" anchor="ctr">
                      <a:lnL w="19050" cap="flat" cmpd="sng">
                        <a:solidFill>
                          <a:schemeClr val="accent2"/>
                        </a:solidFill>
                        <a:prstDash val="solid"/>
                        <a:round/>
                        <a:headEnd type="none" w="sm" len="sm"/>
                        <a:tailEnd type="none" w="sm" len="sm"/>
                      </a:lnL>
                      <a:lnR w="19050" cap="flat" cmpd="sng">
                        <a:solidFill>
                          <a:schemeClr val="accent2"/>
                        </a:solidFill>
                        <a:prstDash val="solid"/>
                        <a:round/>
                        <a:headEnd type="none" w="sm" len="sm"/>
                        <a:tailEnd type="none" w="sm" len="sm"/>
                      </a:lnR>
                      <a:lnT w="19050" cap="flat" cmpd="sng">
                        <a:solidFill>
                          <a:schemeClr val="accent2"/>
                        </a:solidFill>
                        <a:prstDash val="solid"/>
                        <a:round/>
                        <a:headEnd type="none" w="sm" len="sm"/>
                        <a:tailEnd type="none" w="sm" len="sm"/>
                      </a:lnT>
                      <a:lnB w="19050" cap="flat" cmpd="sng">
                        <a:solidFill>
                          <a:schemeClr val="accent2"/>
                        </a:solidFill>
                        <a:prstDash val="solid"/>
                        <a:round/>
                        <a:headEnd type="none" w="sm" len="sm"/>
                        <a:tailEnd type="none" w="sm" len="sm"/>
                      </a:lnB>
                    </a:tcPr>
                  </a:tc>
                  <a:tc>
                    <a:txBody>
                      <a:bodyPr/>
                      <a:lstStyle/>
                      <a:p>
                        <a:pPr algn="ctr"/>
                        <a:r>
                          <a:rPr lang="en-US" sz="1200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Georgia Pro Light" panose="02040302050405020303" pitchFamily="18" charset="0"/>
                          </a:rPr>
                          <a:t>Lorem ipsum dolor sit </a:t>
                        </a:r>
                        <a:r>
                          <a:rPr lang="en-US" sz="1200" dirty="0" err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Georgia Pro Light" panose="02040302050405020303" pitchFamily="18" charset="0"/>
                          </a:rPr>
                          <a:t>amet</a:t>
                        </a:r>
                        <a:r>
                          <a:rPr lang="en-US" sz="1200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Georgia Pro Light" panose="02040302050405020303" pitchFamily="18" charset="0"/>
                          </a:rPr>
                          <a:t>, </a:t>
                        </a:r>
                        <a:r>
                          <a:rPr lang="en-US" sz="1200" dirty="0" err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Georgia Pro Light" panose="02040302050405020303" pitchFamily="18" charset="0"/>
                          </a:rPr>
                          <a:t>consectetur</a:t>
                        </a:r>
                        <a:r>
                          <a:rPr lang="en-US" sz="1200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Georgia Pro Light" panose="02040302050405020303" pitchFamily="18" charset="0"/>
                          </a:rPr>
                          <a:t> </a:t>
                        </a:r>
                        <a:r>
                          <a:rPr lang="en-US" sz="1200" dirty="0" err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Georgia Pro Light" panose="02040302050405020303" pitchFamily="18" charset="0"/>
                          </a:rPr>
                          <a:t>adipiscing</a:t>
                        </a:r>
                        <a:r>
                          <a:rPr lang="en-US" sz="1200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Georgia Pro Light" panose="02040302050405020303" pitchFamily="18" charset="0"/>
                          </a:rPr>
                          <a:t> </a:t>
                        </a:r>
                        <a:r>
                          <a:rPr lang="en-US" sz="1200" dirty="0" err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Georgia Pro Light" panose="02040302050405020303" pitchFamily="18" charset="0"/>
                          </a:rPr>
                          <a:t>elit</a:t>
                        </a:r>
                        <a:r>
                          <a:rPr lang="en-US" sz="1200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Georgia Pro Light" panose="02040302050405020303" pitchFamily="18" charset="0"/>
                          </a:rPr>
                          <a:t>, sed do </a:t>
                        </a:r>
                        <a:r>
                          <a:rPr lang="en-US" sz="1200" dirty="0" err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Georgia Pro Light" panose="02040302050405020303" pitchFamily="18" charset="0"/>
                          </a:rPr>
                          <a:t>eiusmod</a:t>
                        </a:r>
                        <a:r>
                          <a:rPr lang="en-US" sz="1200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Georgia Pro Light" panose="02040302050405020303" pitchFamily="18" charset="0"/>
                          </a:rPr>
                          <a:t>.  </a:t>
                        </a:r>
                      </a:p>
                    </a:txBody>
                    <a:tcPr marL="0" marR="0" marT="0" marB="0" anchor="ctr">
                      <a:lnL w="19050" cap="flat" cmpd="sng">
                        <a:solidFill>
                          <a:schemeClr val="accent2"/>
                        </a:solidFill>
                        <a:prstDash val="solid"/>
                        <a:round/>
                        <a:headEnd type="none" w="sm" len="sm"/>
                        <a:tailEnd type="none" w="sm" len="sm"/>
                      </a:lnL>
                      <a:lnR w="19050" cap="flat" cmpd="sng">
                        <a:solidFill>
                          <a:schemeClr val="accent2"/>
                        </a:solidFill>
                        <a:prstDash val="solid"/>
                        <a:round/>
                        <a:headEnd type="none" w="sm" len="sm"/>
                        <a:tailEnd type="none" w="sm" len="sm"/>
                      </a:lnR>
                      <a:lnT w="19050" cap="flat" cmpd="sng">
                        <a:solidFill>
                          <a:schemeClr val="accent2"/>
                        </a:solidFill>
                        <a:prstDash val="solid"/>
                        <a:round/>
                        <a:headEnd type="none" w="sm" len="sm"/>
                        <a:tailEnd type="none" w="sm" len="sm"/>
                      </a:lnT>
                      <a:lnB w="19050" cap="flat" cmpd="sng">
                        <a:solidFill>
                          <a:schemeClr val="accent2"/>
                        </a:solidFill>
                        <a:prstDash val="solid"/>
                        <a:round/>
                        <a:headEnd type="none" w="sm" len="sm"/>
                        <a:tailEnd type="none" w="sm" len="sm"/>
                      </a:lnB>
                    </a:tcPr>
                  </a:tc>
                  <a:extLst>
                    <a:ext uri="{0D108BD9-81ED-4DB2-BD59-A6C34878D82A}">
                      <a16:rowId xmlns:a16="http://schemas.microsoft.com/office/drawing/2014/main" val="10002"/>
                    </a:ext>
                  </a:extLst>
                </a:tr>
                <a:tr h="1259506">
                  <a:tc>
                    <a:txBody>
                      <a:bodyPr/>
                      <a:lstStyle/>
                      <a:p>
                        <a:pPr marL="0" lvl="0" indent="0" algn="ctr" rtl="0">
                          <a:spcBef>
                            <a:spcPts val="0"/>
                          </a:spcBef>
                          <a:spcAft>
                            <a:spcPts val="0"/>
                          </a:spcAft>
                          <a:buNone/>
                        </a:pPr>
                        <a:r>
                          <a:rPr lang="en-US" sz="1600" b="1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Georgia Pro Light" panose="02040302050405020303" pitchFamily="18" charset="0"/>
                          </a:rPr>
                          <a:t>Ipsum</a:t>
                        </a:r>
                        <a:endParaRPr sz="1400" b="1" dirty="0">
                          <a:latin typeface="Fira Sans Extra Condensed SemiBold"/>
                          <a:ea typeface="Fira Sans Extra Condensed SemiBold"/>
                          <a:cs typeface="Fira Sans Extra Condensed SemiBold"/>
                          <a:sym typeface="Fira Sans Extra Condensed SemiBold"/>
                        </a:endParaRPr>
                      </a:p>
                    </a:txBody>
                    <a:tcPr marL="0" marR="0" marT="0" marB="0" anchor="ctr">
                      <a:lnL w="19050" cap="flat" cmpd="sng">
                        <a:solidFill>
                          <a:schemeClr val="accent2"/>
                        </a:solidFill>
                        <a:prstDash val="solid"/>
                        <a:round/>
                        <a:headEnd type="none" w="sm" len="sm"/>
                        <a:tailEnd type="none" w="sm" len="sm"/>
                      </a:lnL>
                      <a:lnR w="19050" cap="flat" cmpd="sng">
                        <a:solidFill>
                          <a:schemeClr val="accent2"/>
                        </a:solidFill>
                        <a:prstDash val="solid"/>
                        <a:round/>
                        <a:headEnd type="none" w="sm" len="sm"/>
                        <a:tailEnd type="none" w="sm" len="sm"/>
                      </a:lnR>
                      <a:lnT w="19050" cap="flat" cmpd="sng">
                        <a:solidFill>
                          <a:schemeClr val="accent2"/>
                        </a:solidFill>
                        <a:prstDash val="solid"/>
                        <a:round/>
                        <a:headEnd type="none" w="sm" len="sm"/>
                        <a:tailEnd type="none" w="sm" len="sm"/>
                      </a:lnT>
                      <a:lnB w="19050" cap="flat" cmpd="sng">
                        <a:solidFill>
                          <a:schemeClr val="accent2"/>
                        </a:solidFill>
                        <a:prstDash val="solid"/>
                        <a:round/>
                        <a:headEnd type="none" w="sm" len="sm"/>
                        <a:tailEnd type="none" w="sm" len="sm"/>
                      </a:lnB>
                    </a:tcPr>
                  </a:tc>
                  <a:tc>
                    <a:txBody>
                      <a:bodyPr/>
                      <a:lstStyle/>
                      <a:p>
                        <a:pPr marL="0" lvl="0" indent="0" algn="ctr" rtl="0">
                          <a:spcBef>
                            <a:spcPts val="0"/>
                          </a:spcBef>
                          <a:spcAft>
                            <a:spcPts val="0"/>
                          </a:spcAft>
                          <a:buNone/>
                        </a:pPr>
                        <a:r>
                          <a:rPr lang="en-US" sz="1200" kern="1200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Georgia Pro Light" panose="02040302050405020303" pitchFamily="18" charset="0"/>
                            <a:ea typeface="+mn-ea"/>
                            <a:cs typeface="+mn-cs"/>
                          </a:rPr>
                          <a:t>Ut </a:t>
                        </a:r>
                        <a:r>
                          <a:rPr lang="en-US" sz="1200" kern="1200" dirty="0" err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Georgia Pro Light" panose="02040302050405020303" pitchFamily="18" charset="0"/>
                            <a:ea typeface="+mn-ea"/>
                            <a:cs typeface="+mn-cs"/>
                          </a:rPr>
                          <a:t>enim</a:t>
                        </a:r>
                        <a:r>
                          <a:rPr lang="en-US" sz="1200" kern="1200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Georgia Pro Light" panose="02040302050405020303" pitchFamily="18" charset="0"/>
                            <a:ea typeface="+mn-ea"/>
                            <a:cs typeface="+mn-cs"/>
                          </a:rPr>
                          <a:t> ad minim </a:t>
                        </a:r>
                        <a:r>
                          <a:rPr lang="en-US" sz="1200" kern="1200" dirty="0" err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Georgia Pro Light" panose="02040302050405020303" pitchFamily="18" charset="0"/>
                            <a:ea typeface="+mn-ea"/>
                            <a:cs typeface="+mn-cs"/>
                          </a:rPr>
                          <a:t>veniam</a:t>
                        </a:r>
                        <a:r>
                          <a:rPr lang="en-US" sz="1200" kern="1200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Georgia Pro Light" panose="02040302050405020303" pitchFamily="18" charset="0"/>
                            <a:ea typeface="+mn-ea"/>
                            <a:cs typeface="+mn-cs"/>
                          </a:rPr>
                          <a:t>, </a:t>
                        </a:r>
                        <a:r>
                          <a:rPr lang="en-US" sz="1200" kern="1200" dirty="0" err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Georgia Pro Light" panose="02040302050405020303" pitchFamily="18" charset="0"/>
                            <a:ea typeface="+mn-ea"/>
                            <a:cs typeface="+mn-cs"/>
                          </a:rPr>
                          <a:t>quis</a:t>
                        </a:r>
                        <a:r>
                          <a:rPr lang="en-US" sz="1200" kern="1200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Georgia Pro Light" panose="02040302050405020303" pitchFamily="18" charset="0"/>
                            <a:ea typeface="+mn-ea"/>
                            <a:cs typeface="+mn-cs"/>
                          </a:rPr>
                          <a:t> </a:t>
                        </a:r>
                        <a:r>
                          <a:rPr lang="en-US" sz="1200" kern="1200" dirty="0" err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Georgia Pro Light" panose="02040302050405020303" pitchFamily="18" charset="0"/>
                            <a:ea typeface="+mn-ea"/>
                            <a:cs typeface="+mn-cs"/>
                          </a:rPr>
                          <a:t>nostrud</a:t>
                        </a:r>
                        <a:r>
                          <a:rPr lang="en-US" sz="1200" kern="1200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Georgia Pro Light" panose="02040302050405020303" pitchFamily="18" charset="0"/>
                            <a:ea typeface="+mn-ea"/>
                            <a:cs typeface="+mn-cs"/>
                          </a:rPr>
                          <a:t> exercitation. </a:t>
                        </a:r>
                        <a:endParaRPr sz="1200" kern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eorgia Pro Light" panose="02040302050405020303" pitchFamily="18" charset="0"/>
                          <a:ea typeface="+mn-ea"/>
                          <a:cs typeface="+mn-cs"/>
                          <a:sym typeface="Roboto"/>
                        </a:endParaRPr>
                      </a:p>
                    </a:txBody>
                    <a:tcPr marL="0" marR="0" marT="0" marB="0" anchor="ctr">
                      <a:lnL w="19050" cap="flat" cmpd="sng">
                        <a:solidFill>
                          <a:schemeClr val="accent2"/>
                        </a:solidFill>
                        <a:prstDash val="solid"/>
                        <a:round/>
                        <a:headEnd type="none" w="sm" len="sm"/>
                        <a:tailEnd type="none" w="sm" len="sm"/>
                      </a:lnL>
                      <a:lnR w="19050" cap="flat" cmpd="sng">
                        <a:solidFill>
                          <a:schemeClr val="accent2"/>
                        </a:solidFill>
                        <a:prstDash val="solid"/>
                        <a:round/>
                        <a:headEnd type="none" w="sm" len="sm"/>
                        <a:tailEnd type="none" w="sm" len="sm"/>
                      </a:lnR>
                      <a:lnT w="19050" cap="flat" cmpd="sng">
                        <a:solidFill>
                          <a:schemeClr val="accent2"/>
                        </a:solidFill>
                        <a:prstDash val="solid"/>
                        <a:round/>
                        <a:headEnd type="none" w="sm" len="sm"/>
                        <a:tailEnd type="none" w="sm" len="sm"/>
                      </a:lnT>
                      <a:lnB w="19050" cap="flat" cmpd="sng">
                        <a:solidFill>
                          <a:schemeClr val="accent2"/>
                        </a:solidFill>
                        <a:prstDash val="solid"/>
                        <a:round/>
                        <a:headEnd type="none" w="sm" len="sm"/>
                        <a:tailEnd type="none" w="sm" len="sm"/>
                      </a:lnB>
                    </a:tcPr>
                  </a:tc>
                  <a:tc>
                    <a:txBody>
                      <a:bodyPr/>
                      <a:lstStyle/>
                      <a:p>
                        <a:pPr marL="0" lvl="0" indent="0" algn="ctr" rtl="0">
                          <a:spcBef>
                            <a:spcPts val="0"/>
                          </a:spcBef>
                          <a:spcAft>
                            <a:spcPts val="0"/>
                          </a:spcAft>
                          <a:buNone/>
                        </a:pPr>
                        <a:r>
                          <a:rPr lang="en-US" sz="1200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Georgia Pro Light" panose="02040302050405020303" pitchFamily="18" charset="0"/>
                          </a:rPr>
                          <a:t>Ut </a:t>
                        </a:r>
                        <a:r>
                          <a:rPr lang="en-US" sz="1200" dirty="0" err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Georgia Pro Light" panose="02040302050405020303" pitchFamily="18" charset="0"/>
                          </a:rPr>
                          <a:t>enim</a:t>
                        </a:r>
                        <a:r>
                          <a:rPr lang="en-US" sz="1200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Georgia Pro Light" panose="02040302050405020303" pitchFamily="18" charset="0"/>
                          </a:rPr>
                          <a:t> ad minim </a:t>
                        </a:r>
                        <a:r>
                          <a:rPr lang="en-US" sz="1200" dirty="0" err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Georgia Pro Light" panose="02040302050405020303" pitchFamily="18" charset="0"/>
                          </a:rPr>
                          <a:t>veniam</a:t>
                        </a:r>
                        <a:r>
                          <a:rPr lang="en-US" sz="1200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Georgia Pro Light" panose="02040302050405020303" pitchFamily="18" charset="0"/>
                          </a:rPr>
                          <a:t>, </a:t>
                        </a:r>
                        <a:r>
                          <a:rPr lang="en-US" sz="1200" dirty="0" err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Georgia Pro Light" panose="02040302050405020303" pitchFamily="18" charset="0"/>
                          </a:rPr>
                          <a:t>quis</a:t>
                        </a:r>
                        <a:r>
                          <a:rPr lang="en-US" sz="1200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Georgia Pro Light" panose="02040302050405020303" pitchFamily="18" charset="0"/>
                          </a:rPr>
                          <a:t> </a:t>
                        </a:r>
                        <a:r>
                          <a:rPr lang="en-US" sz="1200" dirty="0" err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Georgia Pro Light" panose="02040302050405020303" pitchFamily="18" charset="0"/>
                          </a:rPr>
                          <a:t>nostrud</a:t>
                        </a:r>
                        <a:r>
                          <a:rPr lang="en-US" sz="1200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Georgia Pro Light" panose="02040302050405020303" pitchFamily="18" charset="0"/>
                          </a:rPr>
                          <a:t> exercitation.</a:t>
                        </a:r>
                        <a:r>
                          <a:rPr lang="en-US" sz="1200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ndara" panose="020E0502030303020204" pitchFamily="34" charset="0"/>
                          </a:rPr>
                          <a:t> </a:t>
                        </a:r>
                        <a:endParaRPr sz="1200" dirty="0">
                          <a:latin typeface="Roboto"/>
                          <a:ea typeface="Roboto"/>
                          <a:cs typeface="Roboto"/>
                          <a:sym typeface="Roboto"/>
                        </a:endParaRPr>
                      </a:p>
                    </a:txBody>
                    <a:tcPr marL="0" marR="0" marT="0" marB="0" anchor="ctr">
                      <a:lnL w="19050" cap="flat" cmpd="sng">
                        <a:solidFill>
                          <a:schemeClr val="accent2"/>
                        </a:solidFill>
                        <a:prstDash val="solid"/>
                        <a:round/>
                        <a:headEnd type="none" w="sm" len="sm"/>
                        <a:tailEnd type="none" w="sm" len="sm"/>
                      </a:lnL>
                      <a:lnR w="19050" cap="flat" cmpd="sng">
                        <a:solidFill>
                          <a:schemeClr val="accent2"/>
                        </a:solidFill>
                        <a:prstDash val="solid"/>
                        <a:round/>
                        <a:headEnd type="none" w="sm" len="sm"/>
                        <a:tailEnd type="none" w="sm" len="sm"/>
                      </a:lnR>
                      <a:lnT w="19050" cap="flat" cmpd="sng">
                        <a:solidFill>
                          <a:schemeClr val="accent2"/>
                        </a:solidFill>
                        <a:prstDash val="solid"/>
                        <a:round/>
                        <a:headEnd type="none" w="sm" len="sm"/>
                        <a:tailEnd type="none" w="sm" len="sm"/>
                      </a:lnT>
                      <a:lnB w="19050" cap="flat" cmpd="sng">
                        <a:solidFill>
                          <a:schemeClr val="accent2"/>
                        </a:solidFill>
                        <a:prstDash val="solid"/>
                        <a:round/>
                        <a:headEnd type="none" w="sm" len="sm"/>
                        <a:tailEnd type="none" w="sm" len="sm"/>
                      </a:lnB>
                    </a:tcPr>
                  </a:tc>
                  <a:tc>
                    <a:txBody>
                      <a:bodyPr/>
                      <a:lstStyle/>
                      <a:p>
                        <a:pPr marL="0" lvl="0" indent="0" algn="ctr" rtl="0">
                          <a:spcBef>
                            <a:spcPts val="0"/>
                          </a:spcBef>
                          <a:spcAft>
                            <a:spcPts val="0"/>
                          </a:spcAft>
                          <a:buNone/>
                        </a:pPr>
                        <a:r>
                          <a:rPr lang="en-US" sz="1200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Georgia Pro Light" panose="02040302050405020303" pitchFamily="18" charset="0"/>
                          </a:rPr>
                          <a:t>Ut </a:t>
                        </a:r>
                        <a:r>
                          <a:rPr lang="en-US" sz="1200" dirty="0" err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Georgia Pro Light" panose="02040302050405020303" pitchFamily="18" charset="0"/>
                          </a:rPr>
                          <a:t>enim</a:t>
                        </a:r>
                        <a:r>
                          <a:rPr lang="en-US" sz="1200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Georgia Pro Light" panose="02040302050405020303" pitchFamily="18" charset="0"/>
                          </a:rPr>
                          <a:t> ad minim </a:t>
                        </a:r>
                        <a:r>
                          <a:rPr lang="en-US" sz="1200" dirty="0" err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Georgia Pro Light" panose="02040302050405020303" pitchFamily="18" charset="0"/>
                          </a:rPr>
                          <a:t>veniam</a:t>
                        </a:r>
                        <a:r>
                          <a:rPr lang="en-US" sz="1200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Georgia Pro Light" panose="02040302050405020303" pitchFamily="18" charset="0"/>
                          </a:rPr>
                          <a:t>, </a:t>
                        </a:r>
                        <a:r>
                          <a:rPr lang="en-US" sz="1200" dirty="0" err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Georgia Pro Light" panose="02040302050405020303" pitchFamily="18" charset="0"/>
                          </a:rPr>
                          <a:t>quis</a:t>
                        </a:r>
                        <a:r>
                          <a:rPr lang="en-US" sz="1200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Georgia Pro Light" panose="02040302050405020303" pitchFamily="18" charset="0"/>
                          </a:rPr>
                          <a:t> </a:t>
                        </a:r>
                        <a:r>
                          <a:rPr lang="en-US" sz="1200" dirty="0" err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Georgia Pro Light" panose="02040302050405020303" pitchFamily="18" charset="0"/>
                          </a:rPr>
                          <a:t>nostrud</a:t>
                        </a:r>
                        <a:r>
                          <a:rPr lang="en-US" sz="1200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Georgia Pro Light" panose="02040302050405020303" pitchFamily="18" charset="0"/>
                          </a:rPr>
                          <a:t> exercitation.</a:t>
                        </a:r>
                        <a:r>
                          <a:rPr lang="en-US" sz="1200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ndara" panose="020E0502030303020204" pitchFamily="34" charset="0"/>
                          </a:rPr>
                          <a:t> </a:t>
                        </a:r>
                        <a:endParaRPr sz="1200" dirty="0">
                          <a:latin typeface="Roboto"/>
                          <a:ea typeface="Roboto"/>
                          <a:cs typeface="Roboto"/>
                          <a:sym typeface="Roboto"/>
                        </a:endParaRPr>
                      </a:p>
                    </a:txBody>
                    <a:tcPr marL="0" marR="0" marT="0" marB="0" anchor="ctr">
                      <a:lnL w="19050" cap="flat" cmpd="sng">
                        <a:solidFill>
                          <a:schemeClr val="accent2"/>
                        </a:solidFill>
                        <a:prstDash val="solid"/>
                        <a:round/>
                        <a:headEnd type="none" w="sm" len="sm"/>
                        <a:tailEnd type="none" w="sm" len="sm"/>
                      </a:lnL>
                      <a:lnR w="19050" cap="flat" cmpd="sng">
                        <a:solidFill>
                          <a:schemeClr val="accent2"/>
                        </a:solidFill>
                        <a:prstDash val="solid"/>
                        <a:round/>
                        <a:headEnd type="none" w="sm" len="sm"/>
                        <a:tailEnd type="none" w="sm" len="sm"/>
                      </a:lnR>
                      <a:lnT w="19050" cap="flat" cmpd="sng">
                        <a:solidFill>
                          <a:schemeClr val="accent2"/>
                        </a:solidFill>
                        <a:prstDash val="solid"/>
                        <a:round/>
                        <a:headEnd type="none" w="sm" len="sm"/>
                        <a:tailEnd type="none" w="sm" len="sm"/>
                      </a:lnT>
                      <a:lnB w="19050" cap="flat" cmpd="sng">
                        <a:solidFill>
                          <a:schemeClr val="accent2"/>
                        </a:solidFill>
                        <a:prstDash val="solid"/>
                        <a:round/>
                        <a:headEnd type="none" w="sm" len="sm"/>
                        <a:tailEnd type="none" w="sm" len="sm"/>
                      </a:lnB>
                    </a:tcPr>
                  </a:tc>
                  <a:tc>
                    <a:txBody>
                      <a:bodyPr/>
                      <a:lstStyle/>
                      <a:p>
                        <a:pPr marL="0" lvl="0" indent="0" algn="ctr" rtl="0">
                          <a:spcBef>
                            <a:spcPts val="0"/>
                          </a:spcBef>
                          <a:spcAft>
                            <a:spcPts val="0"/>
                          </a:spcAft>
                          <a:buNone/>
                        </a:pPr>
                        <a:r>
                          <a:rPr lang="en-US" sz="1200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Georgia Pro Light" panose="02040302050405020303" pitchFamily="18" charset="0"/>
                          </a:rPr>
                          <a:t>Ut </a:t>
                        </a:r>
                        <a:r>
                          <a:rPr lang="en-US" sz="1200" dirty="0" err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Georgia Pro Light" panose="02040302050405020303" pitchFamily="18" charset="0"/>
                          </a:rPr>
                          <a:t>enim</a:t>
                        </a:r>
                        <a:r>
                          <a:rPr lang="en-US" sz="1200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Georgia Pro Light" panose="02040302050405020303" pitchFamily="18" charset="0"/>
                          </a:rPr>
                          <a:t> ad minim </a:t>
                        </a:r>
                        <a:r>
                          <a:rPr lang="en-US" sz="1200" dirty="0" err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Georgia Pro Light" panose="02040302050405020303" pitchFamily="18" charset="0"/>
                          </a:rPr>
                          <a:t>veniam</a:t>
                        </a:r>
                        <a:r>
                          <a:rPr lang="en-US" sz="1200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Georgia Pro Light" panose="02040302050405020303" pitchFamily="18" charset="0"/>
                          </a:rPr>
                          <a:t>, </a:t>
                        </a:r>
                        <a:r>
                          <a:rPr lang="en-US" sz="1200" dirty="0" err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Georgia Pro Light" panose="02040302050405020303" pitchFamily="18" charset="0"/>
                          </a:rPr>
                          <a:t>quis</a:t>
                        </a:r>
                        <a:r>
                          <a:rPr lang="en-US" sz="1200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Georgia Pro Light" panose="02040302050405020303" pitchFamily="18" charset="0"/>
                          </a:rPr>
                          <a:t> </a:t>
                        </a:r>
                        <a:r>
                          <a:rPr lang="en-US" sz="1200" dirty="0" err="1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Georgia Pro Light" panose="02040302050405020303" pitchFamily="18" charset="0"/>
                          </a:rPr>
                          <a:t>nostrud</a:t>
                        </a:r>
                        <a:r>
                          <a:rPr lang="en-US" sz="1200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Georgia Pro Light" panose="02040302050405020303" pitchFamily="18" charset="0"/>
                          </a:rPr>
                          <a:t> exercitation.</a:t>
                        </a:r>
                        <a:r>
                          <a:rPr lang="en-US" sz="1200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ndara" panose="020E0502030303020204" pitchFamily="34" charset="0"/>
                          </a:rPr>
                          <a:t> </a:t>
                        </a:r>
                        <a:endParaRPr sz="1200" dirty="0">
                          <a:latin typeface="Roboto"/>
                          <a:ea typeface="Roboto"/>
                          <a:cs typeface="Roboto"/>
                          <a:sym typeface="Roboto"/>
                        </a:endParaRPr>
                      </a:p>
                    </a:txBody>
                    <a:tcPr marL="0" marR="0" marT="0" marB="0" anchor="ctr">
                      <a:lnL w="19050" cap="flat" cmpd="sng">
                        <a:solidFill>
                          <a:schemeClr val="accent2"/>
                        </a:solidFill>
                        <a:prstDash val="solid"/>
                        <a:round/>
                        <a:headEnd type="none" w="sm" len="sm"/>
                        <a:tailEnd type="none" w="sm" len="sm"/>
                      </a:lnL>
                      <a:lnR w="19050" cap="flat" cmpd="sng">
                        <a:solidFill>
                          <a:schemeClr val="accent2"/>
                        </a:solidFill>
                        <a:prstDash val="solid"/>
                        <a:round/>
                        <a:headEnd type="none" w="sm" len="sm"/>
                        <a:tailEnd type="none" w="sm" len="sm"/>
                      </a:lnR>
                      <a:lnT w="19050" cap="flat" cmpd="sng">
                        <a:solidFill>
                          <a:schemeClr val="accent2"/>
                        </a:solidFill>
                        <a:prstDash val="solid"/>
                        <a:round/>
                        <a:headEnd type="none" w="sm" len="sm"/>
                        <a:tailEnd type="none" w="sm" len="sm"/>
                      </a:lnT>
                      <a:lnB w="19050" cap="flat" cmpd="sng">
                        <a:solidFill>
                          <a:schemeClr val="accent2"/>
                        </a:solidFill>
                        <a:prstDash val="solid"/>
                        <a:round/>
                        <a:headEnd type="none" w="sm" len="sm"/>
                        <a:tailEnd type="none" w="sm" len="sm"/>
                      </a:lnB>
                    </a:tcPr>
                  </a:tc>
                  <a:extLst>
                    <a:ext uri="{0D108BD9-81ED-4DB2-BD59-A6C34878D82A}">
                      <a16:rowId xmlns:a16="http://schemas.microsoft.com/office/drawing/2014/main" val="10003"/>
                    </a:ext>
                  </a:extLst>
                </a:tr>
                <a:tr h="845821">
                  <a:tc>
                    <a:txBody>
                      <a:bodyPr/>
                      <a:lstStyle/>
                      <a:p>
                        <a:pPr marL="0" lvl="0" indent="0" algn="ctr" rtl="0">
                          <a:spcBef>
                            <a:spcPts val="0"/>
                          </a:spcBef>
                          <a:spcAft>
                            <a:spcPts val="0"/>
                          </a:spcAft>
                          <a:buNone/>
                        </a:pPr>
                        <a:r>
                          <a:rPr lang="en-US" sz="1600" b="1" dirty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Georgia Pro Light" panose="02040302050405020303" pitchFamily="18" charset="0"/>
                          </a:rPr>
                          <a:t>Dolor</a:t>
                        </a:r>
                        <a:endParaRPr sz="1400" b="1" dirty="0">
                          <a:latin typeface="Fira Sans Extra Condensed SemiBold"/>
                          <a:ea typeface="Fira Sans Extra Condensed SemiBold"/>
                          <a:cs typeface="Fira Sans Extra Condensed SemiBold"/>
                          <a:sym typeface="Fira Sans Extra Condensed SemiBold"/>
                        </a:endParaRPr>
                      </a:p>
                    </a:txBody>
                    <a:tcPr marL="0" marR="0" marT="0" marB="0" anchor="ctr">
                      <a:lnL w="19050" cap="flat" cmpd="sng">
                        <a:solidFill>
                          <a:schemeClr val="accent2"/>
                        </a:solidFill>
                        <a:prstDash val="solid"/>
                        <a:round/>
                        <a:headEnd type="none" w="sm" len="sm"/>
                        <a:tailEnd type="none" w="sm" len="sm"/>
                      </a:lnL>
                      <a:lnR w="19050" cap="flat" cmpd="sng">
                        <a:solidFill>
                          <a:schemeClr val="accent2"/>
                        </a:solidFill>
                        <a:prstDash val="solid"/>
                        <a:round/>
                        <a:headEnd type="none" w="sm" len="sm"/>
                        <a:tailEnd type="none" w="sm" len="sm"/>
                      </a:lnR>
                      <a:lnT w="19050" cap="flat" cmpd="sng">
                        <a:solidFill>
                          <a:schemeClr val="accent2"/>
                        </a:solidFill>
                        <a:prstDash val="solid"/>
                        <a:round/>
                        <a:headEnd type="none" w="sm" len="sm"/>
                        <a:tailEnd type="none" w="sm" len="sm"/>
                      </a:lnT>
                      <a:lnB w="19050" cap="flat" cmpd="sng">
                        <a:solidFill>
                          <a:schemeClr val="accent2"/>
                        </a:solidFill>
                        <a:prstDash val="solid"/>
                        <a:round/>
                        <a:headEnd type="none" w="sm" len="sm"/>
                        <a:tailEnd type="none" w="sm" len="sm"/>
                      </a:lnB>
                    </a:tcPr>
                  </a:tc>
                  <a:tc gridSpan="4">
                    <a:txBody>
                      <a:bodyPr/>
                      <a:lstStyle/>
                      <a:p>
                        <a:pPr marL="0" lvl="0" indent="0" algn="ctr" rtl="0">
                          <a:spcBef>
                            <a:spcPts val="0"/>
                          </a:spcBef>
                          <a:spcAft>
                            <a:spcPts val="0"/>
                          </a:spcAft>
                          <a:buNone/>
                        </a:pPr>
                        <a:endParaRPr sz="1700" dirty="0"/>
                      </a:p>
                      <a:p>
                        <a:pPr marL="0" lvl="0" indent="0" algn="ctr" rtl="0">
                          <a:spcBef>
                            <a:spcPts val="0"/>
                          </a:spcBef>
                          <a:spcAft>
                            <a:spcPts val="0"/>
                          </a:spcAft>
                          <a:buNone/>
                        </a:pPr>
                        <a:endParaRPr sz="1700" dirty="0"/>
                      </a:p>
                      <a:p>
                        <a:pPr marL="0" lvl="0" indent="0" algn="ctr" rtl="0">
                          <a:spcBef>
                            <a:spcPts val="0"/>
                          </a:spcBef>
                          <a:spcAft>
                            <a:spcPts val="0"/>
                          </a:spcAft>
                          <a:buNone/>
                        </a:pPr>
                        <a:endParaRPr sz="1700" dirty="0"/>
                      </a:p>
                    </a:txBody>
                    <a:tcPr marL="100584" marR="100584" marT="50292" marB="50292" anchor="ctr">
                      <a:lnL w="19050" cap="flat" cmpd="sng">
                        <a:solidFill>
                          <a:schemeClr val="accent2"/>
                        </a:solidFill>
                        <a:prstDash val="solid"/>
                        <a:round/>
                        <a:headEnd type="none" w="sm" len="sm"/>
                        <a:tailEnd type="none" w="sm" len="sm"/>
                      </a:lnL>
                      <a:lnR w="19050" cap="flat" cmpd="sng">
                        <a:solidFill>
                          <a:schemeClr val="accent2"/>
                        </a:solidFill>
                        <a:prstDash val="solid"/>
                        <a:round/>
                        <a:headEnd type="none" w="sm" len="sm"/>
                        <a:tailEnd type="none" w="sm" len="sm"/>
                      </a:lnR>
                      <a:lnT w="19050" cap="flat" cmpd="sng">
                        <a:solidFill>
                          <a:schemeClr val="accent2"/>
                        </a:solidFill>
                        <a:prstDash val="solid"/>
                        <a:round/>
                        <a:headEnd type="none" w="sm" len="sm"/>
                        <a:tailEnd type="none" w="sm" len="sm"/>
                      </a:lnT>
                      <a:lnB w="19050" cap="flat" cmpd="sng">
                        <a:solidFill>
                          <a:schemeClr val="accent2"/>
                        </a:solidFill>
                        <a:prstDash val="solid"/>
                        <a:round/>
                        <a:headEnd type="none" w="sm" len="sm"/>
                        <a:tailEnd type="none" w="sm" len="sm"/>
                      </a:lnB>
                    </a:tcPr>
                  </a:tc>
                  <a:tc hMerge="1">
                    <a:txBody>
                      <a:bodyPr/>
                      <a:lstStyle/>
                      <a:p>
                        <a:endParaRPr lang="en-US"/>
                      </a:p>
                    </a:txBody>
                    <a:tcPr/>
                  </a:tc>
                  <a:tc hMerge="1">
                    <a:txBody>
                      <a:bodyPr/>
                      <a:lstStyle/>
                      <a:p>
                        <a:endParaRPr lang="en-US"/>
                      </a:p>
                    </a:txBody>
                    <a:tcPr/>
                  </a:tc>
                  <a:tc hMerge="1">
                    <a:txBody>
                      <a:bodyPr/>
                      <a:lstStyle/>
                      <a:p>
                        <a:endParaRPr lang="en-US"/>
                      </a:p>
                    </a:txBody>
                    <a:tcPr/>
                  </a:tc>
                  <a:extLst>
                    <a:ext uri="{0D108BD9-81ED-4DB2-BD59-A6C34878D82A}">
                      <a16:rowId xmlns:a16="http://schemas.microsoft.com/office/drawing/2014/main" val="10004"/>
                    </a:ext>
                  </a:extLst>
                </a:tr>
              </a:tbl>
            </a:graphicData>
          </a:graphic>
        </p:graphicFrame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id="{DABD80F6-A0A4-D79F-91A1-8B10DD487299}"/>
                </a:ext>
              </a:extLst>
            </p:cNvPr>
            <p:cNvGrpSpPr/>
            <p:nvPr/>
          </p:nvGrpSpPr>
          <p:grpSpPr>
            <a:xfrm>
              <a:off x="2896212" y="5053982"/>
              <a:ext cx="8286299" cy="723333"/>
              <a:chOff x="3048614" y="5206387"/>
              <a:chExt cx="8286299" cy="723333"/>
            </a:xfrm>
          </p:grpSpPr>
          <p:sp>
            <p:nvSpPr>
              <p:cNvPr id="11" name="Google Shape;122;p17">
                <a:extLst>
                  <a:ext uri="{FF2B5EF4-FFF2-40B4-BE49-F238E27FC236}">
                    <a16:creationId xmlns:a16="http://schemas.microsoft.com/office/drawing/2014/main" id="{6CDCA6EC-DB50-5C79-E754-7FE8B36E9A09}"/>
                  </a:ext>
                </a:extLst>
              </p:cNvPr>
              <p:cNvSpPr/>
              <p:nvPr/>
            </p:nvSpPr>
            <p:spPr>
              <a:xfrm>
                <a:off x="3048614" y="5351777"/>
                <a:ext cx="8286299" cy="577943"/>
              </a:xfrm>
              <a:custGeom>
                <a:avLst/>
                <a:gdLst/>
                <a:ahLst/>
                <a:cxnLst/>
                <a:rect l="l" t="t" r="r" b="b"/>
                <a:pathLst>
                  <a:path w="256972" h="20602" extrusionOk="0">
                    <a:moveTo>
                      <a:pt x="0" y="20602"/>
                    </a:moveTo>
                    <a:lnTo>
                      <a:pt x="26294" y="9488"/>
                    </a:lnTo>
                    <a:lnTo>
                      <a:pt x="97856" y="18433"/>
                    </a:lnTo>
                    <a:lnTo>
                      <a:pt x="160472" y="0"/>
                    </a:lnTo>
                    <a:lnTo>
                      <a:pt x="227968" y="17620"/>
                    </a:lnTo>
                    <a:lnTo>
                      <a:pt x="256972" y="14096"/>
                    </a:lnTo>
                  </a:path>
                </a:pathLst>
              </a:custGeom>
              <a:noFill/>
              <a:ln w="19050" cap="flat" cmpd="sng">
                <a:solidFill>
                  <a:schemeClr val="dk2"/>
                </a:solidFill>
                <a:prstDash val="solid"/>
                <a:round/>
                <a:headEnd type="oval" w="med" len="med"/>
                <a:tailEnd type="oval" w="med" len="med"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2" name="Google Shape;123;p17">
                <a:extLst>
                  <a:ext uri="{FF2B5EF4-FFF2-40B4-BE49-F238E27FC236}">
                    <a16:creationId xmlns:a16="http://schemas.microsoft.com/office/drawing/2014/main" id="{860563FF-001E-FC1A-892D-6309EE1128F2}"/>
                  </a:ext>
                </a:extLst>
              </p:cNvPr>
              <p:cNvSpPr/>
              <p:nvPr/>
            </p:nvSpPr>
            <p:spPr>
              <a:xfrm>
                <a:off x="3101078" y="5214908"/>
                <a:ext cx="8181403" cy="570313"/>
              </a:xfrm>
              <a:custGeom>
                <a:avLst/>
                <a:gdLst/>
                <a:ahLst/>
                <a:cxnLst/>
                <a:rect l="l" t="t" r="r" b="b"/>
                <a:pathLst>
                  <a:path w="253719" h="20330" extrusionOk="0">
                    <a:moveTo>
                      <a:pt x="0" y="20330"/>
                    </a:moveTo>
                    <a:lnTo>
                      <a:pt x="23583" y="2982"/>
                    </a:lnTo>
                    <a:lnTo>
                      <a:pt x="94873" y="9216"/>
                    </a:lnTo>
                    <a:lnTo>
                      <a:pt x="158845" y="0"/>
                    </a:lnTo>
                    <a:lnTo>
                      <a:pt x="226612" y="8132"/>
                    </a:lnTo>
                    <a:lnTo>
                      <a:pt x="253719" y="1084"/>
                    </a:lnTo>
                  </a:path>
                </a:pathLst>
              </a:custGeom>
              <a:noFill/>
              <a:ln w="19050" cap="flat" cmpd="sng">
                <a:solidFill>
                  <a:schemeClr val="accent1"/>
                </a:solidFill>
                <a:prstDash val="solid"/>
                <a:round/>
                <a:headEnd type="oval" w="med" len="med"/>
                <a:tailEnd type="oval" w="med" len="med"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3" name="Google Shape;124;p17">
                <a:extLst>
                  <a:ext uri="{FF2B5EF4-FFF2-40B4-BE49-F238E27FC236}">
                    <a16:creationId xmlns:a16="http://schemas.microsoft.com/office/drawing/2014/main" id="{4A04912F-E2B7-5FD2-6F46-DAB788B61C82}"/>
                  </a:ext>
                </a:extLst>
              </p:cNvPr>
              <p:cNvSpPr/>
              <p:nvPr/>
            </p:nvSpPr>
            <p:spPr>
              <a:xfrm>
                <a:off x="4408775" y="5206387"/>
                <a:ext cx="1248250" cy="341556"/>
              </a:xfrm>
              <a:prstGeom prst="rect">
                <a:avLst/>
              </a:prstGeom>
              <a:solidFill>
                <a:schemeClr val="lt1"/>
              </a:solidFill>
              <a:ln w="19050" cap="flat" cmpd="sng">
                <a:solidFill>
                  <a:schemeClr val="accent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-US" sz="1400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Georgia" panose="02040502050405020303" pitchFamily="18" charset="0"/>
                  </a:rPr>
                  <a:t>Ipsum</a:t>
                </a:r>
                <a:endParaRPr lang="en-US" sz="1400" dirty="0">
                  <a:latin typeface="Fira Sans Extra Condensed SemiBold"/>
                  <a:ea typeface="Fira Sans Extra Condensed SemiBold"/>
                  <a:cs typeface="Fira Sans Extra Condensed SemiBold"/>
                  <a:sym typeface="Fira Sans Extra Condensed SemiBold"/>
                </a:endParaRPr>
              </a:p>
            </p:txBody>
          </p:sp>
          <p:sp>
            <p:nvSpPr>
              <p:cNvPr id="14" name="Google Shape;125;p17">
                <a:extLst>
                  <a:ext uri="{FF2B5EF4-FFF2-40B4-BE49-F238E27FC236}">
                    <a16:creationId xmlns:a16="http://schemas.microsoft.com/office/drawing/2014/main" id="{84DB9181-35D7-36AD-AFA7-D967DB19B253}"/>
                  </a:ext>
                </a:extLst>
              </p:cNvPr>
              <p:cNvSpPr/>
              <p:nvPr/>
            </p:nvSpPr>
            <p:spPr>
              <a:xfrm>
                <a:off x="8525708" y="5439674"/>
                <a:ext cx="1248250" cy="341556"/>
              </a:xfrm>
              <a:prstGeom prst="rect">
                <a:avLst/>
              </a:prstGeom>
              <a:solidFill>
                <a:schemeClr val="lt1"/>
              </a:solidFill>
              <a:ln w="19050" cap="flat" cmpd="sng">
                <a:solidFill>
                  <a:schemeClr val="dk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-US" sz="1400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Georgia" panose="02040502050405020303" pitchFamily="18" charset="0"/>
                  </a:rPr>
                  <a:t>Dolor</a:t>
                </a:r>
                <a:endParaRPr lang="en-US" sz="1400" dirty="0">
                  <a:latin typeface="Fira Sans Extra Condensed SemiBold"/>
                  <a:ea typeface="Fira Sans Extra Condensed SemiBold"/>
                  <a:cs typeface="Fira Sans Extra Condensed SemiBold"/>
                  <a:sym typeface="Fira Sans Extra Condensed SemiBold"/>
                </a:endParaRPr>
              </a:p>
            </p:txBody>
          </p:sp>
        </p:grpSp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id="{90B0A2D9-44E5-2375-6BCA-6B16CD6CB233}"/>
                </a:ext>
              </a:extLst>
            </p:cNvPr>
            <p:cNvGrpSpPr/>
            <p:nvPr/>
          </p:nvGrpSpPr>
          <p:grpSpPr>
            <a:xfrm>
              <a:off x="2937379" y="1979020"/>
              <a:ext cx="8203965" cy="605939"/>
              <a:chOff x="3089781" y="2006730"/>
              <a:chExt cx="8203965" cy="605939"/>
            </a:xfrm>
          </p:grpSpPr>
          <p:cxnSp>
            <p:nvCxnSpPr>
              <p:cNvPr id="8" name="Google Shape;120;p17">
                <a:extLst>
                  <a:ext uri="{FF2B5EF4-FFF2-40B4-BE49-F238E27FC236}">
                    <a16:creationId xmlns:a16="http://schemas.microsoft.com/office/drawing/2014/main" id="{E21A4B10-562E-B9AF-B60B-A8F5B03EBB15}"/>
                  </a:ext>
                </a:extLst>
              </p:cNvPr>
              <p:cNvCxnSpPr/>
              <p:nvPr/>
            </p:nvCxnSpPr>
            <p:spPr>
              <a:xfrm>
                <a:off x="3089781" y="2293289"/>
                <a:ext cx="8203965" cy="0"/>
              </a:xfrm>
              <a:prstGeom prst="straightConnector1">
                <a:avLst/>
              </a:prstGeom>
              <a:noFill/>
              <a:ln w="9525" cap="flat" cmpd="sng">
                <a:solidFill>
                  <a:schemeClr val="tx1">
                    <a:lumMod val="65000"/>
                    <a:lumOff val="35000"/>
                  </a:schemeClr>
                </a:solidFill>
                <a:prstDash val="dash"/>
                <a:round/>
                <a:headEnd type="none" w="med" len="med"/>
                <a:tailEnd type="none" w="med" len="med"/>
              </a:ln>
            </p:spPr>
          </p:cxnSp>
          <p:sp>
            <p:nvSpPr>
              <p:cNvPr id="9" name="Google Shape;121;p17">
                <a:extLst>
                  <a:ext uri="{FF2B5EF4-FFF2-40B4-BE49-F238E27FC236}">
                    <a16:creationId xmlns:a16="http://schemas.microsoft.com/office/drawing/2014/main" id="{ABCB97E8-87BB-39C5-B2F0-3C8E79573FE9}"/>
                  </a:ext>
                </a:extLst>
              </p:cNvPr>
              <p:cNvSpPr/>
              <p:nvPr/>
            </p:nvSpPr>
            <p:spPr>
              <a:xfrm>
                <a:off x="3183111" y="2006730"/>
                <a:ext cx="8050709" cy="605939"/>
              </a:xfrm>
              <a:custGeom>
                <a:avLst/>
                <a:gdLst/>
                <a:ahLst/>
                <a:cxnLst/>
                <a:rect l="l" t="t" r="r" b="b"/>
                <a:pathLst>
                  <a:path w="263206" h="21600" extrusionOk="0">
                    <a:moveTo>
                      <a:pt x="0" y="999"/>
                    </a:moveTo>
                    <a:cubicBezTo>
                      <a:pt x="5602" y="4162"/>
                      <a:pt x="17122" y="20110"/>
                      <a:pt x="33612" y="19974"/>
                    </a:cubicBezTo>
                    <a:cubicBezTo>
                      <a:pt x="50102" y="19839"/>
                      <a:pt x="76847" y="1677"/>
                      <a:pt x="98939" y="186"/>
                    </a:cubicBezTo>
                    <a:cubicBezTo>
                      <a:pt x="121031" y="-1305"/>
                      <a:pt x="144524" y="10532"/>
                      <a:pt x="166164" y="11029"/>
                    </a:cubicBezTo>
                    <a:cubicBezTo>
                      <a:pt x="187804" y="11526"/>
                      <a:pt x="212606" y="1406"/>
                      <a:pt x="228780" y="3168"/>
                    </a:cubicBezTo>
                    <a:cubicBezTo>
                      <a:pt x="244954" y="4930"/>
                      <a:pt x="257468" y="18528"/>
                      <a:pt x="263206" y="21600"/>
                    </a:cubicBezTo>
                  </a:path>
                </a:pathLst>
              </a:custGeom>
              <a:noFill/>
              <a:ln w="19050" cap="flat" cmpd="sng">
                <a:solidFill>
                  <a:schemeClr val="lt2"/>
                </a:solidFill>
                <a:prstDash val="solid"/>
                <a:round/>
                <a:headEnd type="oval" w="med" len="med"/>
                <a:tailEnd type="oval" w="med" len="med"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" name="Google Shape;126;p17">
                <a:extLst>
                  <a:ext uri="{FF2B5EF4-FFF2-40B4-BE49-F238E27FC236}">
                    <a16:creationId xmlns:a16="http://schemas.microsoft.com/office/drawing/2014/main" id="{C642EDDD-33D1-263D-66E5-745CBA6DAECE}"/>
                  </a:ext>
                </a:extLst>
              </p:cNvPr>
              <p:cNvSpPr/>
              <p:nvPr/>
            </p:nvSpPr>
            <p:spPr>
              <a:xfrm>
                <a:off x="4511719" y="2122511"/>
                <a:ext cx="1211538" cy="341556"/>
              </a:xfrm>
              <a:prstGeom prst="rect">
                <a:avLst/>
              </a:prstGeom>
              <a:solidFill>
                <a:schemeClr val="lt1"/>
              </a:solidFill>
              <a:ln w="19050" cap="flat" cmpd="sng">
                <a:solidFill>
                  <a:schemeClr val="lt2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r>
                  <a:rPr lang="en-US" sz="1400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Georgia" panose="02040502050405020303" pitchFamily="18" charset="0"/>
                  </a:rPr>
                  <a:t>Lorem</a:t>
                </a:r>
                <a:endParaRPr lang="en-US" sz="1400" dirty="0">
                  <a:latin typeface="Fira Sans Extra Condensed SemiBold"/>
                  <a:ea typeface="Fira Sans Extra Condensed SemiBold"/>
                  <a:cs typeface="Fira Sans Extra Condensed SemiBold"/>
                  <a:sym typeface="Fira Sans Extra Condensed SemiBold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1916223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CD142E-23A8-8BEA-4924-46A06617C6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Template idea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168FA3-281E-7FF5-CECE-0E8F9F03CC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Click this link or scan QR code for more template idea</a:t>
            </a:r>
          </a:p>
          <a:p>
            <a:pPr marL="0" indent="0">
              <a:buNone/>
            </a:pPr>
            <a:r>
              <a:rPr lang="en-GB" dirty="0">
                <a:hlinkClick r:id="rId2"/>
              </a:rPr>
              <a:t>CJM Template</a:t>
            </a: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A5B5F87-419C-DE82-3B22-BA5D65DA973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5181" y="2536450"/>
            <a:ext cx="2721349" cy="27213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70612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DDE7A5-042B-2472-6015-BFAF27C4D4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600" y="220850"/>
            <a:ext cx="7100047" cy="451503"/>
          </a:xfrm>
        </p:spPr>
        <p:txBody>
          <a:bodyPr>
            <a:normAutofit fontScale="90000"/>
          </a:bodyPr>
          <a:lstStyle/>
          <a:p>
            <a:r>
              <a:rPr lang="en-GB" dirty="0"/>
              <a:t>Real life example - Spotify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A8C731AB-DBF0-C424-54E3-281CC5648D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5354" y="672353"/>
            <a:ext cx="6723528" cy="58161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619477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1A24DF-CDFB-43E7-BB08-FE7F592CA6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6674" y="159009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rgbClr val="242424"/>
                </a:solidFill>
                <a:latin typeface="Segoe UI" panose="020B0502040204020203" pitchFamily="34" charset="0"/>
              </a:rPr>
              <a:t>Activity 1- </a:t>
            </a: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Watch this video</a:t>
            </a:r>
            <a:b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</a:br>
            <a:b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</a:b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Summarise your findings – 20 minutes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609337-76CE-404E-BAC0-E0BFD2590D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3272589"/>
            <a:ext cx="8229600" cy="22446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https://www.youtube.com/watch?v=4N1lzJVUKIg</a:t>
            </a:r>
          </a:p>
        </p:txBody>
      </p:sp>
    </p:spTree>
    <p:extLst>
      <p:ext uri="{BB962C8B-B14F-4D97-AF65-F5344CB8AC3E}">
        <p14:creationId xmlns:p14="http://schemas.microsoft.com/office/powerpoint/2010/main" val="299930038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1A24DF-CDFB-43E7-BB08-FE7F592CA6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Common Challenges in Customer Journey Mapping</a:t>
            </a:r>
            <a:b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609337-76CE-404E-BAC0-E0BFD2590D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Challenges:</a:t>
            </a:r>
            <a:endParaRPr lang="en-GB" b="0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Identifying all relevant touchpoints.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Ensuring accuracy of customer sentiments.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Addressing diverse customer needs.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Keeping the map updated.</a:t>
            </a:r>
          </a:p>
        </p:txBody>
      </p:sp>
    </p:spTree>
    <p:extLst>
      <p:ext uri="{BB962C8B-B14F-4D97-AF65-F5344CB8AC3E}">
        <p14:creationId xmlns:p14="http://schemas.microsoft.com/office/powerpoint/2010/main" val="218144118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1A24DF-CDFB-43E7-BB08-FE7F592CA6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 Solutions to Common Challenges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609337-76CE-404E-BAC0-E0BFD2590D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Strategies:</a:t>
            </a:r>
            <a:endParaRPr lang="en-GB" b="0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Conduct thorough customer research.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Use multiple data sources for accuracy.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Segment customers based on needs.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Regularly review and update the map.</a:t>
            </a:r>
          </a:p>
        </p:txBody>
      </p:sp>
    </p:spTree>
    <p:extLst>
      <p:ext uri="{BB962C8B-B14F-4D97-AF65-F5344CB8AC3E}">
        <p14:creationId xmlns:p14="http://schemas.microsoft.com/office/powerpoint/2010/main" val="385190250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1A24DF-CDFB-43E7-BB08-FE7F592CA6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Measuring Success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609337-76CE-404E-BAC0-E0BFD2590D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Metrics:</a:t>
            </a:r>
            <a:endParaRPr lang="en-GB" b="0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Customer Satisfaction (CSAT)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Net Promoter Score (NPS)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Customer Effort Score (CES)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Conversion Rates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Continuous Improvement:</a:t>
            </a: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 Use feedback to refine the customer journey.</a:t>
            </a:r>
          </a:p>
        </p:txBody>
      </p:sp>
    </p:spTree>
    <p:extLst>
      <p:ext uri="{BB962C8B-B14F-4D97-AF65-F5344CB8AC3E}">
        <p14:creationId xmlns:p14="http://schemas.microsoft.com/office/powerpoint/2010/main" val="108478591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1A24DF-CDFB-43E7-BB08-FE7F592CA6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Role of Technology in Customer Journey Mapping</a:t>
            </a:r>
            <a:b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609337-76CE-404E-BAC0-E0BFD2590D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Tools and Software:</a:t>
            </a: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 Power Point, Miro, </a:t>
            </a:r>
            <a:r>
              <a:rPr lang="en-GB" b="0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Lucidchart</a:t>
            </a: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, </a:t>
            </a:r>
            <a:r>
              <a:rPr lang="en-GB" b="0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Smaply</a:t>
            </a: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, and others.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Benefits:</a:t>
            </a: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 Enhanced visualization, real-time collaboration, and data integration</a:t>
            </a:r>
          </a:p>
        </p:txBody>
      </p:sp>
    </p:spTree>
    <p:extLst>
      <p:ext uri="{BB962C8B-B14F-4D97-AF65-F5344CB8AC3E}">
        <p14:creationId xmlns:p14="http://schemas.microsoft.com/office/powerpoint/2010/main" val="67892762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1A24DF-CDFB-43E7-BB08-FE7F592CA6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 Future Trends in Customer Journey Mapping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609337-76CE-404E-BAC0-E0BFD2590D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Emerging Trends:</a:t>
            </a:r>
            <a:endParaRPr lang="en-GB" b="0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Personalization and AI-driven insights.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Omnichannel integration.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Real-time journey mapping.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Preparing for the Future:</a:t>
            </a: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 Stay updated with technological advancements and customer expectations.</a:t>
            </a:r>
          </a:p>
        </p:txBody>
      </p:sp>
    </p:spTree>
    <p:extLst>
      <p:ext uri="{BB962C8B-B14F-4D97-AF65-F5344CB8AC3E}">
        <p14:creationId xmlns:p14="http://schemas.microsoft.com/office/powerpoint/2010/main" val="277607564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1A24DF-CDFB-43E7-BB08-FE7F592CA6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0" dirty="0">
                <a:solidFill>
                  <a:srgbClr val="242424"/>
                </a:solidFill>
                <a:effectLst/>
                <a:highlight>
                  <a:srgbClr val="FFFF00"/>
                </a:highlight>
                <a:latin typeface="Segoe UI" panose="020B0502040204020203" pitchFamily="34" charset="0"/>
              </a:rPr>
              <a:t>Group Activity - Creating Your Own Customer Journey Map– 20 minutes</a:t>
            </a:r>
            <a:endParaRPr lang="en-GB" dirty="0">
              <a:highlight>
                <a:srgbClr val="FFFF00"/>
              </a:highligh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609337-76CE-404E-BAC0-E0BFD2590D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484"/>
            <a:ext cx="8229600" cy="3917032"/>
          </a:xfrm>
        </p:spPr>
        <p:txBody>
          <a:bodyPr>
            <a:normAutofit lnSpcReduction="10000"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Objective:</a:t>
            </a: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 To create a customer journey map for a company (can be a hypothetical company or a real-world company)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b="0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Instructions:</a:t>
            </a: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 </a:t>
            </a:r>
          </a:p>
          <a:p>
            <a:pPr marL="757238" lvl="1" indent="-457200">
              <a:buFont typeface="+mj-lt"/>
              <a:buAutoNum type="arabicPeriod"/>
            </a:pP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Create a small groups (3-4 people)</a:t>
            </a:r>
          </a:p>
          <a:p>
            <a:pPr marL="757238" lvl="1" indent="-457200">
              <a:buFont typeface="+mj-lt"/>
              <a:buAutoNum type="arabicPeriod"/>
            </a:pP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Provide a hypothetical company scenario,  or research an established company (e.g. Tesco, Spotify, M&amp;S, etc)</a:t>
            </a:r>
          </a:p>
          <a:p>
            <a:pPr marL="757238" lvl="1" indent="-457200">
              <a:buFont typeface="+mj-lt"/>
              <a:buAutoNum type="arabicPeriod"/>
            </a:pP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Create a customer journey map in a flipchart paper (paper and marker can be get from reception desk). </a:t>
            </a:r>
          </a:p>
          <a:p>
            <a:pPr marL="757238" lvl="1" indent="-457200">
              <a:buFont typeface="+mj-lt"/>
              <a:buAutoNum type="arabicPeriod"/>
            </a:pP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Present their map to the class @ 5 min/ group (after break). </a:t>
            </a:r>
          </a:p>
        </p:txBody>
      </p:sp>
    </p:spTree>
    <p:extLst>
      <p:ext uri="{BB962C8B-B14F-4D97-AF65-F5344CB8AC3E}">
        <p14:creationId xmlns:p14="http://schemas.microsoft.com/office/powerpoint/2010/main" val="258274696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A77B83-4A10-30C0-8C07-C61479D860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Break time</a:t>
            </a:r>
          </a:p>
        </p:txBody>
      </p:sp>
      <p:pic>
        <p:nvPicPr>
          <p:cNvPr id="5" name="Picture 4" descr="A cup of coffee with a leaf design in the foam&#10;&#10;AI-generated content may be incorrect.">
            <a:extLst>
              <a:ext uri="{FF2B5EF4-FFF2-40B4-BE49-F238E27FC236}">
                <a16:creationId xmlns:a16="http://schemas.microsoft.com/office/drawing/2014/main" id="{629417CB-3F91-E1F2-23C2-A765BE8C139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8371" y="1417638"/>
            <a:ext cx="2800040" cy="41944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450217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1A24DF-CDFB-43E7-BB08-FE7F592CA690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</p:spPr>
        <p:txBody>
          <a:bodyPr>
            <a:normAutofit/>
          </a:bodyPr>
          <a:lstStyle/>
          <a:p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Individual Activity - Create your own customer journey map – 60 minutes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609337-76CE-404E-BAC0-E0BFD2590D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Instructions:</a:t>
            </a:r>
            <a:endParaRPr lang="en-GB" b="0" i="0" dirty="0">
              <a:solidFill>
                <a:srgbClr val="242424"/>
              </a:solidFill>
              <a:effectLst/>
              <a:latin typeface="Segoe UI" panose="020B0502040204020203" pitchFamily="34" charset="0"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Think about the company that you want to use for your assignment.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Create a customer journey map for the scenario.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Show the map to the lecturer for feedback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Materials Needed:</a:t>
            </a: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 Paper, markers, sticky notes, or digital tools (Laptop/ Canva).</a:t>
            </a:r>
          </a:p>
        </p:txBody>
      </p:sp>
    </p:spTree>
    <p:extLst>
      <p:ext uri="{BB962C8B-B14F-4D97-AF65-F5344CB8AC3E}">
        <p14:creationId xmlns:p14="http://schemas.microsoft.com/office/powerpoint/2010/main" val="86783411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1A24DF-CDFB-43E7-BB08-FE7F592CA6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b="1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609337-76CE-404E-BAC0-E0BFD2590D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l">
              <a:buFont typeface="+mj-lt"/>
              <a:buAutoNum type="arabicPeriod"/>
            </a:pP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Meyer, C., &amp; </a:t>
            </a:r>
            <a:r>
              <a:rPr lang="en-GB" b="0" i="0" dirty="0" err="1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Schwager</a:t>
            </a: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, A. (2007). Understanding Customer Experience. </a:t>
            </a:r>
            <a:r>
              <a:rPr lang="en-GB" b="0" i="1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Harvard Business Review</a:t>
            </a: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.</a:t>
            </a:r>
          </a:p>
          <a:p>
            <a:pPr algn="l">
              <a:buFont typeface="+mj-lt"/>
              <a:buAutoNum type="arabicPeriod"/>
            </a:pP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Richardson, A. (2010). Using Customer Journey Maps to Improve Customer Experience. </a:t>
            </a:r>
            <a:r>
              <a:rPr lang="en-GB" b="0" i="1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Harvard Business Review</a:t>
            </a: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.</a:t>
            </a:r>
          </a:p>
          <a:p>
            <a:pPr algn="l">
              <a:buFont typeface="+mj-lt"/>
              <a:buAutoNum type="arabicPeriod"/>
            </a:pP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Lemon, K. N., &amp; Verhoef, P. C. (2016). Understanding Customer Experience Throughout the Customer Journey. </a:t>
            </a:r>
            <a:r>
              <a:rPr lang="en-GB" b="0" i="1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Journal of Marketing</a:t>
            </a:r>
            <a:r>
              <a:rPr lang="en-GB" b="0" i="0" dirty="0">
                <a:solidFill>
                  <a:srgbClr val="242424"/>
                </a:solidFill>
                <a:effectLst/>
                <a:latin typeface="Segoe UI" panose="020B0502040204020203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07011411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24E2B3F2-55E4-4033-B917-A1135C3A340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870" y="1251389"/>
            <a:ext cx="6053958" cy="3831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240223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temp.</Template>
  <TotalTime>3422</TotalTime>
  <Words>847</Words>
  <Application>Microsoft Office PowerPoint</Application>
  <PresentationFormat>On-screen Show (4:3)</PresentationFormat>
  <Paragraphs>105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33" baseType="lpstr">
      <vt:lpstr>Fira Sans Extra Condensed SemiBold</vt:lpstr>
      <vt:lpstr>Myriad Pro</vt:lpstr>
      <vt:lpstr>Arial</vt:lpstr>
      <vt:lpstr>Calibri</vt:lpstr>
      <vt:lpstr>Candara</vt:lpstr>
      <vt:lpstr>Georgia</vt:lpstr>
      <vt:lpstr>Georgia Pro Light</vt:lpstr>
      <vt:lpstr>Roboto</vt:lpstr>
      <vt:lpstr>Segoe UI</vt:lpstr>
      <vt:lpstr>Wingdings</vt:lpstr>
      <vt:lpstr>20140311PresentationUWTSDTemplate</vt:lpstr>
      <vt:lpstr>BA Leadership and Management   Customer Journey Mapping  Understanding and Applying the Framework  DG Pepple Dian Mayasari    </vt:lpstr>
      <vt:lpstr>Learning outcomes </vt:lpstr>
      <vt:lpstr>Introduction to Innovation </vt:lpstr>
      <vt:lpstr>Key Components of a Customer Journey Map</vt:lpstr>
      <vt:lpstr> Stages of the Customer Journey </vt:lpstr>
      <vt:lpstr>Creating a Customer Journey Map</vt:lpstr>
      <vt:lpstr>Template idea</vt:lpstr>
      <vt:lpstr>PowerPoint Presentation</vt:lpstr>
      <vt:lpstr>PowerPoint Presentation</vt:lpstr>
      <vt:lpstr>Template idea</vt:lpstr>
      <vt:lpstr>Real life example - Spotify</vt:lpstr>
      <vt:lpstr>Activity 1- Watch this video  Summarise your findings – 20 minutes</vt:lpstr>
      <vt:lpstr>Common Challenges in Customer Journey Mapping </vt:lpstr>
      <vt:lpstr> Solutions to Common Challenges</vt:lpstr>
      <vt:lpstr>Measuring Success</vt:lpstr>
      <vt:lpstr>Role of Technology in Customer Journey Mapping </vt:lpstr>
      <vt:lpstr> Future Trends in Customer Journey Mapping</vt:lpstr>
      <vt:lpstr>Group Activity - Creating Your Own Customer Journey Map– 20 minutes</vt:lpstr>
      <vt:lpstr>Break time</vt:lpstr>
      <vt:lpstr>Individual Activity - Create your own customer journey map – 60 minutes</vt:lpstr>
      <vt:lpstr>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BMSW 6101 Emerging Leadership Skills</dc:title>
  <dc:creator>Abdullah Al Mamun</dc:creator>
  <cp:lastModifiedBy>Dian Mayasari</cp:lastModifiedBy>
  <cp:revision>72</cp:revision>
  <dcterms:created xsi:type="dcterms:W3CDTF">2020-04-06T13:34:42Z</dcterms:created>
  <dcterms:modified xsi:type="dcterms:W3CDTF">2025-09-24T16:45:50Z</dcterms:modified>
</cp:coreProperties>
</file>