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Inter" panose="02000503000000020004" pitchFamily="2" charset="0"/>
      <p:regular r:id="rId43"/>
      <p:bold r:id="rId44"/>
      <p:italic r:id="rId45"/>
      <p:boldItalic r:id="rId46"/>
    </p:embeddedFont>
    <p:embeddedFont>
      <p:font typeface="Inter Bold" panose="02000503000000020004" pitchFamily="2" charset="0"/>
      <p:bold r:id="rId47"/>
    </p:embeddedFont>
    <p:embeddedFont>
      <p:font typeface="Inter Light" panose="02000503000000020004" pitchFamily="2" charset="0"/>
      <p:regular r:id="rId48"/>
      <p:italic r:id="rId4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B254CB-CC3C-4DCD-AE0D-58C5CF016D83}" v="1" dt="2026-10-26T21:58:35.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8" d="100"/>
          <a:sy n="78" d="100"/>
        </p:scale>
        <p:origin x="82"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cheng Liu" userId="b561909b-1fc9-4629-899b-7e36c528a276" providerId="ADAL" clId="{935FA28E-D5FA-4055-B083-0895BC1F4F7E}"/>
    <pc:docChg chg="undo custSel modSld">
      <pc:chgData name="Xicheng Liu" userId="b561909b-1fc9-4629-899b-7e36c528a276" providerId="ADAL" clId="{935FA28E-D5FA-4055-B083-0895BC1F4F7E}" dt="2026-10-26T21:59:47.084" v="157" actId="20577"/>
      <pc:docMkLst>
        <pc:docMk/>
      </pc:docMkLst>
      <pc:sldChg chg="modSp mod">
        <pc:chgData name="Xicheng Liu" userId="b561909b-1fc9-4629-899b-7e36c528a276" providerId="ADAL" clId="{935FA28E-D5FA-4055-B083-0895BC1F4F7E}" dt="2026-10-26T21:58:35.320" v="127" actId="20577"/>
        <pc:sldMkLst>
          <pc:docMk/>
          <pc:sldMk cId="0" sldId="256"/>
        </pc:sldMkLst>
        <pc:spChg chg="mod">
          <ac:chgData name="Xicheng Liu" userId="b561909b-1fc9-4629-899b-7e36c528a276" providerId="ADAL" clId="{935FA28E-D5FA-4055-B083-0895BC1F4F7E}" dt="2026-10-26T21:58:35.320" v="127" actId="20577"/>
          <ac:spMkLst>
            <pc:docMk/>
            <pc:sldMk cId="0" sldId="256"/>
            <ac:spMk id="4" creationId="{00000000-0000-0000-0000-000000000000}"/>
          </ac:spMkLst>
        </pc:spChg>
      </pc:sldChg>
      <pc:sldChg chg="modSp mod">
        <pc:chgData name="Xicheng Liu" userId="b561909b-1fc9-4629-899b-7e36c528a276" providerId="ADAL" clId="{935FA28E-D5FA-4055-B083-0895BC1F4F7E}" dt="2026-10-25T13:55:23.690" v="3" actId="404"/>
        <pc:sldMkLst>
          <pc:docMk/>
          <pc:sldMk cId="0" sldId="261"/>
        </pc:sldMkLst>
        <pc:spChg chg="mod">
          <ac:chgData name="Xicheng Liu" userId="b561909b-1fc9-4629-899b-7e36c528a276" providerId="ADAL" clId="{935FA28E-D5FA-4055-B083-0895BC1F4F7E}" dt="2026-10-25T13:55:23.690" v="3" actId="404"/>
          <ac:spMkLst>
            <pc:docMk/>
            <pc:sldMk cId="0" sldId="261"/>
            <ac:spMk id="3" creationId="{00000000-0000-0000-0000-000000000000}"/>
          </ac:spMkLst>
        </pc:spChg>
        <pc:spChg chg="mod">
          <ac:chgData name="Xicheng Liu" userId="b561909b-1fc9-4629-899b-7e36c528a276" providerId="ADAL" clId="{935FA28E-D5FA-4055-B083-0895BC1F4F7E}" dt="2026-10-25T13:55:23.690" v="3" actId="404"/>
          <ac:spMkLst>
            <pc:docMk/>
            <pc:sldMk cId="0" sldId="261"/>
            <ac:spMk id="5" creationId="{00000000-0000-0000-0000-000000000000}"/>
          </ac:spMkLst>
        </pc:spChg>
        <pc:spChg chg="mod">
          <ac:chgData name="Xicheng Liu" userId="b561909b-1fc9-4629-899b-7e36c528a276" providerId="ADAL" clId="{935FA28E-D5FA-4055-B083-0895BC1F4F7E}" dt="2026-10-25T13:55:23.690" v="3" actId="404"/>
          <ac:spMkLst>
            <pc:docMk/>
            <pc:sldMk cId="0" sldId="261"/>
            <ac:spMk id="6" creationId="{00000000-0000-0000-0000-000000000000}"/>
          </ac:spMkLst>
        </pc:spChg>
        <pc:spChg chg="mod">
          <ac:chgData name="Xicheng Liu" userId="b561909b-1fc9-4629-899b-7e36c528a276" providerId="ADAL" clId="{935FA28E-D5FA-4055-B083-0895BC1F4F7E}" dt="2026-10-25T13:55:23.690" v="3" actId="404"/>
          <ac:spMkLst>
            <pc:docMk/>
            <pc:sldMk cId="0" sldId="261"/>
            <ac:spMk id="8" creationId="{00000000-0000-0000-0000-000000000000}"/>
          </ac:spMkLst>
        </pc:spChg>
        <pc:spChg chg="mod">
          <ac:chgData name="Xicheng Liu" userId="b561909b-1fc9-4629-899b-7e36c528a276" providerId="ADAL" clId="{935FA28E-D5FA-4055-B083-0895BC1F4F7E}" dt="2026-10-25T13:55:23.690" v="3" actId="404"/>
          <ac:spMkLst>
            <pc:docMk/>
            <pc:sldMk cId="0" sldId="261"/>
            <ac:spMk id="9" creationId="{00000000-0000-0000-0000-000000000000}"/>
          </ac:spMkLst>
        </pc:spChg>
        <pc:spChg chg="mod">
          <ac:chgData name="Xicheng Liu" userId="b561909b-1fc9-4629-899b-7e36c528a276" providerId="ADAL" clId="{935FA28E-D5FA-4055-B083-0895BC1F4F7E}" dt="2026-10-25T13:55:23.690" v="3" actId="404"/>
          <ac:spMkLst>
            <pc:docMk/>
            <pc:sldMk cId="0" sldId="261"/>
            <ac:spMk id="11" creationId="{00000000-0000-0000-0000-000000000000}"/>
          </ac:spMkLst>
        </pc:spChg>
        <pc:spChg chg="mod">
          <ac:chgData name="Xicheng Liu" userId="b561909b-1fc9-4629-899b-7e36c528a276" providerId="ADAL" clId="{935FA28E-D5FA-4055-B083-0895BC1F4F7E}" dt="2026-10-25T13:55:23.690" v="3" actId="404"/>
          <ac:spMkLst>
            <pc:docMk/>
            <pc:sldMk cId="0" sldId="261"/>
            <ac:spMk id="12" creationId="{00000000-0000-0000-0000-000000000000}"/>
          </ac:spMkLst>
        </pc:spChg>
        <pc:spChg chg="mod">
          <ac:chgData name="Xicheng Liu" userId="b561909b-1fc9-4629-899b-7e36c528a276" providerId="ADAL" clId="{935FA28E-D5FA-4055-B083-0895BC1F4F7E}" dt="2026-10-25T13:55:23.690" v="3" actId="404"/>
          <ac:spMkLst>
            <pc:docMk/>
            <pc:sldMk cId="0" sldId="261"/>
            <ac:spMk id="14" creationId="{00000000-0000-0000-0000-000000000000}"/>
          </ac:spMkLst>
        </pc:spChg>
        <pc:spChg chg="mod">
          <ac:chgData name="Xicheng Liu" userId="b561909b-1fc9-4629-899b-7e36c528a276" providerId="ADAL" clId="{935FA28E-D5FA-4055-B083-0895BC1F4F7E}" dt="2026-10-25T13:55:23.690" v="3" actId="404"/>
          <ac:spMkLst>
            <pc:docMk/>
            <pc:sldMk cId="0" sldId="261"/>
            <ac:spMk id="17" creationId="{00000000-0000-0000-0000-000000000000}"/>
          </ac:spMkLst>
        </pc:spChg>
        <pc:spChg chg="mod">
          <ac:chgData name="Xicheng Liu" userId="b561909b-1fc9-4629-899b-7e36c528a276" providerId="ADAL" clId="{935FA28E-D5FA-4055-B083-0895BC1F4F7E}" dt="2026-10-25T13:55:23.690" v="3" actId="404"/>
          <ac:spMkLst>
            <pc:docMk/>
            <pc:sldMk cId="0" sldId="261"/>
            <ac:spMk id="18" creationId="{00000000-0000-0000-0000-000000000000}"/>
          </ac:spMkLst>
        </pc:spChg>
      </pc:sldChg>
      <pc:sldChg chg="modSp mod">
        <pc:chgData name="Xicheng Liu" userId="b561909b-1fc9-4629-899b-7e36c528a276" providerId="ADAL" clId="{935FA28E-D5FA-4055-B083-0895BC1F4F7E}" dt="2026-10-25T13:56:39.035" v="8" actId="403"/>
        <pc:sldMkLst>
          <pc:docMk/>
          <pc:sldMk cId="0" sldId="262"/>
        </pc:sldMkLst>
        <pc:spChg chg="mod">
          <ac:chgData name="Xicheng Liu" userId="b561909b-1fc9-4629-899b-7e36c528a276" providerId="ADAL" clId="{935FA28E-D5FA-4055-B083-0895BC1F4F7E}" dt="2026-10-25T13:56:30.921" v="6" actId="14100"/>
          <ac:spMkLst>
            <pc:docMk/>
            <pc:sldMk cId="0" sldId="262"/>
            <ac:spMk id="3" creationId="{00000000-0000-0000-0000-000000000000}"/>
          </ac:spMkLst>
        </pc:spChg>
        <pc:spChg chg="mod">
          <ac:chgData name="Xicheng Liu" userId="b561909b-1fc9-4629-899b-7e36c528a276" providerId="ADAL" clId="{935FA28E-D5FA-4055-B083-0895BC1F4F7E}" dt="2026-10-25T13:56:30.921" v="6" actId="14100"/>
          <ac:spMkLst>
            <pc:docMk/>
            <pc:sldMk cId="0" sldId="262"/>
            <ac:spMk id="4" creationId="{00000000-0000-0000-0000-000000000000}"/>
          </ac:spMkLst>
        </pc:spChg>
        <pc:spChg chg="mod">
          <ac:chgData name="Xicheng Liu" userId="b561909b-1fc9-4629-899b-7e36c528a276" providerId="ADAL" clId="{935FA28E-D5FA-4055-B083-0895BC1F4F7E}" dt="2026-10-25T13:56:39.035" v="8" actId="403"/>
          <ac:spMkLst>
            <pc:docMk/>
            <pc:sldMk cId="0" sldId="262"/>
            <ac:spMk id="5" creationId="{00000000-0000-0000-0000-000000000000}"/>
          </ac:spMkLst>
        </pc:spChg>
        <pc:spChg chg="mod">
          <ac:chgData name="Xicheng Liu" userId="b561909b-1fc9-4629-899b-7e36c528a276" providerId="ADAL" clId="{935FA28E-D5FA-4055-B083-0895BC1F4F7E}" dt="2026-10-25T13:56:39.035" v="8" actId="403"/>
          <ac:spMkLst>
            <pc:docMk/>
            <pc:sldMk cId="0" sldId="262"/>
            <ac:spMk id="6" creationId="{00000000-0000-0000-0000-000000000000}"/>
          </ac:spMkLst>
        </pc:spChg>
        <pc:spChg chg="mod">
          <ac:chgData name="Xicheng Liu" userId="b561909b-1fc9-4629-899b-7e36c528a276" providerId="ADAL" clId="{935FA28E-D5FA-4055-B083-0895BC1F4F7E}" dt="2026-10-25T13:56:39.035" v="8" actId="403"/>
          <ac:spMkLst>
            <pc:docMk/>
            <pc:sldMk cId="0" sldId="262"/>
            <ac:spMk id="8" creationId="{00000000-0000-0000-0000-000000000000}"/>
          </ac:spMkLst>
        </pc:spChg>
        <pc:picChg chg="mod">
          <ac:chgData name="Xicheng Liu" userId="b561909b-1fc9-4629-899b-7e36c528a276" providerId="ADAL" clId="{935FA28E-D5FA-4055-B083-0895BC1F4F7E}" dt="2026-10-25T13:56:22.849" v="4" actId="1076"/>
          <ac:picMkLst>
            <pc:docMk/>
            <pc:sldMk cId="0" sldId="262"/>
            <ac:picMk id="2" creationId="{00000000-0000-0000-0000-000000000000}"/>
          </ac:picMkLst>
        </pc:picChg>
        <pc:picChg chg="mod">
          <ac:chgData name="Xicheng Liu" userId="b561909b-1fc9-4629-899b-7e36c528a276" providerId="ADAL" clId="{935FA28E-D5FA-4055-B083-0895BC1F4F7E}" dt="2026-10-25T13:56:30.921" v="6" actId="14100"/>
          <ac:picMkLst>
            <pc:docMk/>
            <pc:sldMk cId="0" sldId="262"/>
            <ac:picMk id="7" creationId="{00000000-0000-0000-0000-000000000000}"/>
          </ac:picMkLst>
        </pc:picChg>
      </pc:sldChg>
      <pc:sldChg chg="delSp modSp mod">
        <pc:chgData name="Xicheng Liu" userId="b561909b-1fc9-4629-899b-7e36c528a276" providerId="ADAL" clId="{935FA28E-D5FA-4055-B083-0895BC1F4F7E}" dt="2026-10-25T14:03:40.586" v="36" actId="20577"/>
        <pc:sldMkLst>
          <pc:docMk/>
          <pc:sldMk cId="0" sldId="264"/>
        </pc:sldMkLst>
        <pc:spChg chg="mod">
          <ac:chgData name="Xicheng Liu" userId="b561909b-1fc9-4629-899b-7e36c528a276" providerId="ADAL" clId="{935FA28E-D5FA-4055-B083-0895BC1F4F7E}" dt="2026-10-25T14:03:40.586" v="36" actId="20577"/>
          <ac:spMkLst>
            <pc:docMk/>
            <pc:sldMk cId="0" sldId="264"/>
            <ac:spMk id="3" creationId="{00000000-0000-0000-0000-000000000000}"/>
          </ac:spMkLst>
        </pc:spChg>
        <pc:picChg chg="del">
          <ac:chgData name="Xicheng Liu" userId="b561909b-1fc9-4629-899b-7e36c528a276" providerId="ADAL" clId="{935FA28E-D5FA-4055-B083-0895BC1F4F7E}" dt="2026-10-25T14:03:18.858" v="27" actId="478"/>
          <ac:picMkLst>
            <pc:docMk/>
            <pc:sldMk cId="0" sldId="264"/>
            <ac:picMk id="4" creationId="{00000000-0000-0000-0000-000000000000}"/>
          </ac:picMkLst>
        </pc:picChg>
      </pc:sldChg>
      <pc:sldChg chg="modSp mod">
        <pc:chgData name="Xicheng Liu" userId="b561909b-1fc9-4629-899b-7e36c528a276" providerId="ADAL" clId="{935FA28E-D5FA-4055-B083-0895BC1F4F7E}" dt="2026-10-25T14:05:37.814" v="39" actId="27636"/>
        <pc:sldMkLst>
          <pc:docMk/>
          <pc:sldMk cId="0" sldId="266"/>
        </pc:sldMkLst>
        <pc:spChg chg="mod">
          <ac:chgData name="Xicheng Liu" userId="b561909b-1fc9-4629-899b-7e36c528a276" providerId="ADAL" clId="{935FA28E-D5FA-4055-B083-0895BC1F4F7E}" dt="2026-10-25T14:05:37.772" v="38" actId="403"/>
          <ac:spMkLst>
            <pc:docMk/>
            <pc:sldMk cId="0" sldId="266"/>
            <ac:spMk id="3" creationId="{00000000-0000-0000-0000-000000000000}"/>
          </ac:spMkLst>
        </pc:spChg>
        <pc:spChg chg="mod">
          <ac:chgData name="Xicheng Liu" userId="b561909b-1fc9-4629-899b-7e36c528a276" providerId="ADAL" clId="{935FA28E-D5FA-4055-B083-0895BC1F4F7E}" dt="2026-10-25T14:05:37.772" v="38" actId="403"/>
          <ac:spMkLst>
            <pc:docMk/>
            <pc:sldMk cId="0" sldId="266"/>
            <ac:spMk id="5" creationId="{00000000-0000-0000-0000-000000000000}"/>
          </ac:spMkLst>
        </pc:spChg>
        <pc:spChg chg="mod">
          <ac:chgData name="Xicheng Liu" userId="b561909b-1fc9-4629-899b-7e36c528a276" providerId="ADAL" clId="{935FA28E-D5FA-4055-B083-0895BC1F4F7E}" dt="2026-10-25T14:05:37.772" v="38" actId="403"/>
          <ac:spMkLst>
            <pc:docMk/>
            <pc:sldMk cId="0" sldId="266"/>
            <ac:spMk id="6" creationId="{00000000-0000-0000-0000-000000000000}"/>
          </ac:spMkLst>
        </pc:spChg>
        <pc:spChg chg="mod">
          <ac:chgData name="Xicheng Liu" userId="b561909b-1fc9-4629-899b-7e36c528a276" providerId="ADAL" clId="{935FA28E-D5FA-4055-B083-0895BC1F4F7E}" dt="2026-10-25T14:05:37.772" v="38" actId="403"/>
          <ac:spMkLst>
            <pc:docMk/>
            <pc:sldMk cId="0" sldId="266"/>
            <ac:spMk id="8" creationId="{00000000-0000-0000-0000-000000000000}"/>
          </ac:spMkLst>
        </pc:spChg>
        <pc:spChg chg="mod">
          <ac:chgData name="Xicheng Liu" userId="b561909b-1fc9-4629-899b-7e36c528a276" providerId="ADAL" clId="{935FA28E-D5FA-4055-B083-0895BC1F4F7E}" dt="2026-10-25T14:05:37.772" v="38" actId="403"/>
          <ac:spMkLst>
            <pc:docMk/>
            <pc:sldMk cId="0" sldId="266"/>
            <ac:spMk id="9" creationId="{00000000-0000-0000-0000-000000000000}"/>
          </ac:spMkLst>
        </pc:spChg>
        <pc:spChg chg="mod">
          <ac:chgData name="Xicheng Liu" userId="b561909b-1fc9-4629-899b-7e36c528a276" providerId="ADAL" clId="{935FA28E-D5FA-4055-B083-0895BC1F4F7E}" dt="2026-10-25T14:05:37.772" v="38" actId="403"/>
          <ac:spMkLst>
            <pc:docMk/>
            <pc:sldMk cId="0" sldId="266"/>
            <ac:spMk id="11" creationId="{00000000-0000-0000-0000-000000000000}"/>
          </ac:spMkLst>
        </pc:spChg>
        <pc:spChg chg="mod">
          <ac:chgData name="Xicheng Liu" userId="b561909b-1fc9-4629-899b-7e36c528a276" providerId="ADAL" clId="{935FA28E-D5FA-4055-B083-0895BC1F4F7E}" dt="2026-10-25T14:05:37.772" v="38" actId="403"/>
          <ac:spMkLst>
            <pc:docMk/>
            <pc:sldMk cId="0" sldId="266"/>
            <ac:spMk id="12" creationId="{00000000-0000-0000-0000-000000000000}"/>
          </ac:spMkLst>
        </pc:spChg>
        <pc:spChg chg="mod">
          <ac:chgData name="Xicheng Liu" userId="b561909b-1fc9-4629-899b-7e36c528a276" providerId="ADAL" clId="{935FA28E-D5FA-4055-B083-0895BC1F4F7E}" dt="2026-10-25T14:05:37.772" v="38" actId="403"/>
          <ac:spMkLst>
            <pc:docMk/>
            <pc:sldMk cId="0" sldId="266"/>
            <ac:spMk id="14" creationId="{00000000-0000-0000-0000-000000000000}"/>
          </ac:spMkLst>
        </pc:spChg>
        <pc:spChg chg="mod">
          <ac:chgData name="Xicheng Liu" userId="b561909b-1fc9-4629-899b-7e36c528a276" providerId="ADAL" clId="{935FA28E-D5FA-4055-B083-0895BC1F4F7E}" dt="2026-10-25T14:05:37.814" v="39" actId="27636"/>
          <ac:spMkLst>
            <pc:docMk/>
            <pc:sldMk cId="0" sldId="266"/>
            <ac:spMk id="15" creationId="{00000000-0000-0000-0000-000000000000}"/>
          </ac:spMkLst>
        </pc:spChg>
      </pc:sldChg>
      <pc:sldChg chg="modSp mod">
        <pc:chgData name="Xicheng Liu" userId="b561909b-1fc9-4629-899b-7e36c528a276" providerId="ADAL" clId="{935FA28E-D5FA-4055-B083-0895BC1F4F7E}" dt="2026-10-25T15:32:54.908" v="62" actId="27636"/>
        <pc:sldMkLst>
          <pc:docMk/>
          <pc:sldMk cId="0" sldId="270"/>
        </pc:sldMkLst>
        <pc:spChg chg="mod">
          <ac:chgData name="Xicheng Liu" userId="b561909b-1fc9-4629-899b-7e36c528a276" providerId="ADAL" clId="{935FA28E-D5FA-4055-B083-0895BC1F4F7E}" dt="2026-10-25T15:32:22.136" v="48" actId="1076"/>
          <ac:spMkLst>
            <pc:docMk/>
            <pc:sldMk cId="0" sldId="270"/>
            <ac:spMk id="3" creationId="{00000000-0000-0000-0000-000000000000}"/>
          </ac:spMkLst>
        </pc:spChg>
        <pc:spChg chg="mod">
          <ac:chgData name="Xicheng Liu" userId="b561909b-1fc9-4629-899b-7e36c528a276" providerId="ADAL" clId="{935FA28E-D5FA-4055-B083-0895BC1F4F7E}" dt="2026-10-25T15:32:19.168" v="47" actId="1076"/>
          <ac:spMkLst>
            <pc:docMk/>
            <pc:sldMk cId="0" sldId="270"/>
            <ac:spMk id="4" creationId="{00000000-0000-0000-0000-000000000000}"/>
          </ac:spMkLst>
        </pc:spChg>
        <pc:spChg chg="mod">
          <ac:chgData name="Xicheng Liu" userId="b561909b-1fc9-4629-899b-7e36c528a276" providerId="ADAL" clId="{935FA28E-D5FA-4055-B083-0895BC1F4F7E}" dt="2026-10-25T15:32:25.168" v="49" actId="1076"/>
          <ac:spMkLst>
            <pc:docMk/>
            <pc:sldMk cId="0" sldId="270"/>
            <ac:spMk id="5" creationId="{00000000-0000-0000-0000-000000000000}"/>
          </ac:spMkLst>
        </pc:spChg>
        <pc:spChg chg="mod">
          <ac:chgData name="Xicheng Liu" userId="b561909b-1fc9-4629-899b-7e36c528a276" providerId="ADAL" clId="{935FA28E-D5FA-4055-B083-0895BC1F4F7E}" dt="2026-10-25T15:32:29.161" v="50" actId="1076"/>
          <ac:spMkLst>
            <pc:docMk/>
            <pc:sldMk cId="0" sldId="270"/>
            <ac:spMk id="6" creationId="{00000000-0000-0000-0000-000000000000}"/>
          </ac:spMkLst>
        </pc:spChg>
        <pc:spChg chg="mod">
          <ac:chgData name="Xicheng Liu" userId="b561909b-1fc9-4629-899b-7e36c528a276" providerId="ADAL" clId="{935FA28E-D5FA-4055-B083-0895BC1F4F7E}" dt="2026-10-25T15:32:36.374" v="52" actId="1076"/>
          <ac:spMkLst>
            <pc:docMk/>
            <pc:sldMk cId="0" sldId="270"/>
            <ac:spMk id="7" creationId="{00000000-0000-0000-0000-000000000000}"/>
          </ac:spMkLst>
        </pc:spChg>
        <pc:spChg chg="mod">
          <ac:chgData name="Xicheng Liu" userId="b561909b-1fc9-4629-899b-7e36c528a276" providerId="ADAL" clId="{935FA28E-D5FA-4055-B083-0895BC1F4F7E}" dt="2026-10-25T15:32:33.295" v="51" actId="1076"/>
          <ac:spMkLst>
            <pc:docMk/>
            <pc:sldMk cId="0" sldId="270"/>
            <ac:spMk id="8" creationId="{00000000-0000-0000-0000-000000000000}"/>
          </ac:spMkLst>
        </pc:spChg>
        <pc:spChg chg="mod">
          <ac:chgData name="Xicheng Liu" userId="b561909b-1fc9-4629-899b-7e36c528a276" providerId="ADAL" clId="{935FA28E-D5FA-4055-B083-0895BC1F4F7E}" dt="2026-10-25T15:32:47.939" v="56" actId="1076"/>
          <ac:spMkLst>
            <pc:docMk/>
            <pc:sldMk cId="0" sldId="270"/>
            <ac:spMk id="9" creationId="{00000000-0000-0000-0000-000000000000}"/>
          </ac:spMkLst>
        </pc:spChg>
        <pc:spChg chg="mod">
          <ac:chgData name="Xicheng Liu" userId="b561909b-1fc9-4629-899b-7e36c528a276" providerId="ADAL" clId="{935FA28E-D5FA-4055-B083-0895BC1F4F7E}" dt="2026-10-25T15:32:47.939" v="56" actId="1076"/>
          <ac:spMkLst>
            <pc:docMk/>
            <pc:sldMk cId="0" sldId="270"/>
            <ac:spMk id="10" creationId="{00000000-0000-0000-0000-000000000000}"/>
          </ac:spMkLst>
        </pc:spChg>
        <pc:spChg chg="mod">
          <ac:chgData name="Xicheng Liu" userId="b561909b-1fc9-4629-899b-7e36c528a276" providerId="ADAL" clId="{935FA28E-D5FA-4055-B083-0895BC1F4F7E}" dt="2026-10-25T15:32:54.908" v="62" actId="27636"/>
          <ac:spMkLst>
            <pc:docMk/>
            <pc:sldMk cId="0" sldId="270"/>
            <ac:spMk id="11" creationId="{00000000-0000-0000-0000-000000000000}"/>
          </ac:spMkLst>
        </pc:spChg>
        <pc:picChg chg="mod">
          <ac:chgData name="Xicheng Liu" userId="b561909b-1fc9-4629-899b-7e36c528a276" providerId="ADAL" clId="{935FA28E-D5FA-4055-B083-0895BC1F4F7E}" dt="2026-10-25T15:32:03.612" v="41" actId="1076"/>
          <ac:picMkLst>
            <pc:docMk/>
            <pc:sldMk cId="0" sldId="270"/>
            <ac:picMk id="2" creationId="{00000000-0000-0000-0000-000000000000}"/>
          </ac:picMkLst>
        </pc:picChg>
      </pc:sldChg>
      <pc:sldChg chg="modSp mod">
        <pc:chgData name="Xicheng Liu" userId="b561909b-1fc9-4629-899b-7e36c528a276" providerId="ADAL" clId="{935FA28E-D5FA-4055-B083-0895BC1F4F7E}" dt="2026-10-25T15:45:14.025" v="93" actId="14100"/>
        <pc:sldMkLst>
          <pc:docMk/>
          <pc:sldMk cId="0" sldId="273"/>
        </pc:sldMkLst>
        <pc:spChg chg="mod">
          <ac:chgData name="Xicheng Liu" userId="b561909b-1fc9-4629-899b-7e36c528a276" providerId="ADAL" clId="{935FA28E-D5FA-4055-B083-0895BC1F4F7E}" dt="2026-10-25T15:45:14.025" v="93" actId="14100"/>
          <ac:spMkLst>
            <pc:docMk/>
            <pc:sldMk cId="0" sldId="273"/>
            <ac:spMk id="4" creationId="{00000000-0000-0000-0000-000000000000}"/>
          </ac:spMkLst>
        </pc:spChg>
        <pc:spChg chg="mod">
          <ac:chgData name="Xicheng Liu" userId="b561909b-1fc9-4629-899b-7e36c528a276" providerId="ADAL" clId="{935FA28E-D5FA-4055-B083-0895BC1F4F7E}" dt="2026-10-25T15:45:07.694" v="92" actId="1038"/>
          <ac:spMkLst>
            <pc:docMk/>
            <pc:sldMk cId="0" sldId="273"/>
            <ac:spMk id="5" creationId="{00000000-0000-0000-0000-000000000000}"/>
          </ac:spMkLst>
        </pc:spChg>
        <pc:spChg chg="mod">
          <ac:chgData name="Xicheng Liu" userId="b561909b-1fc9-4629-899b-7e36c528a276" providerId="ADAL" clId="{935FA28E-D5FA-4055-B083-0895BC1F4F7E}" dt="2026-10-25T15:45:07.694" v="92" actId="1038"/>
          <ac:spMkLst>
            <pc:docMk/>
            <pc:sldMk cId="0" sldId="273"/>
            <ac:spMk id="7" creationId="{00000000-0000-0000-0000-000000000000}"/>
          </ac:spMkLst>
        </pc:spChg>
        <pc:picChg chg="mod">
          <ac:chgData name="Xicheng Liu" userId="b561909b-1fc9-4629-899b-7e36c528a276" providerId="ADAL" clId="{935FA28E-D5FA-4055-B083-0895BC1F4F7E}" dt="2026-10-25T15:45:07.694" v="92" actId="1038"/>
          <ac:picMkLst>
            <pc:docMk/>
            <pc:sldMk cId="0" sldId="273"/>
            <ac:picMk id="6" creationId="{00000000-0000-0000-0000-000000000000}"/>
          </ac:picMkLst>
        </pc:picChg>
      </pc:sldChg>
      <pc:sldChg chg="modSp mod">
        <pc:chgData name="Xicheng Liu" userId="b561909b-1fc9-4629-899b-7e36c528a276" providerId="ADAL" clId="{935FA28E-D5FA-4055-B083-0895BC1F4F7E}" dt="2026-10-25T15:45:29.803" v="101" actId="27636"/>
        <pc:sldMkLst>
          <pc:docMk/>
          <pc:sldMk cId="0" sldId="276"/>
        </pc:sldMkLst>
        <pc:spChg chg="mod">
          <ac:chgData name="Xicheng Liu" userId="b561909b-1fc9-4629-899b-7e36c528a276" providerId="ADAL" clId="{935FA28E-D5FA-4055-B083-0895BC1F4F7E}" dt="2026-10-25T15:45:23.097" v="95" actId="1076"/>
          <ac:spMkLst>
            <pc:docMk/>
            <pc:sldMk cId="0" sldId="276"/>
            <ac:spMk id="3" creationId="{00000000-0000-0000-0000-000000000000}"/>
          </ac:spMkLst>
        </pc:spChg>
        <pc:spChg chg="mod">
          <ac:chgData name="Xicheng Liu" userId="b561909b-1fc9-4629-899b-7e36c528a276" providerId="ADAL" clId="{935FA28E-D5FA-4055-B083-0895BC1F4F7E}" dt="2026-10-25T15:45:29.803" v="101" actId="27636"/>
          <ac:spMkLst>
            <pc:docMk/>
            <pc:sldMk cId="0" sldId="276"/>
            <ac:spMk id="5" creationId="{00000000-0000-0000-0000-000000000000}"/>
          </ac:spMkLst>
        </pc:spChg>
      </pc:sldChg>
      <pc:sldChg chg="delSp modSp mod">
        <pc:chgData name="Xicheng Liu" userId="b561909b-1fc9-4629-899b-7e36c528a276" providerId="ADAL" clId="{935FA28E-D5FA-4055-B083-0895BC1F4F7E}" dt="2026-10-25T15:48:44.516" v="118" actId="113"/>
        <pc:sldMkLst>
          <pc:docMk/>
          <pc:sldMk cId="0" sldId="280"/>
        </pc:sldMkLst>
        <pc:spChg chg="mod">
          <ac:chgData name="Xicheng Liu" userId="b561909b-1fc9-4629-899b-7e36c528a276" providerId="ADAL" clId="{935FA28E-D5FA-4055-B083-0895BC1F4F7E}" dt="2026-10-25T15:48:44.516" v="118" actId="113"/>
          <ac:spMkLst>
            <pc:docMk/>
            <pc:sldMk cId="0" sldId="280"/>
            <ac:spMk id="4" creationId="{00000000-0000-0000-0000-000000000000}"/>
          </ac:spMkLst>
        </pc:spChg>
        <pc:picChg chg="del mod">
          <ac:chgData name="Xicheng Liu" userId="b561909b-1fc9-4629-899b-7e36c528a276" providerId="ADAL" clId="{935FA28E-D5FA-4055-B083-0895BC1F4F7E}" dt="2026-10-25T15:46:33.112" v="103" actId="478"/>
          <ac:picMkLst>
            <pc:docMk/>
            <pc:sldMk cId="0" sldId="280"/>
            <ac:picMk id="3" creationId="{00000000-0000-0000-0000-000000000000}"/>
          </ac:picMkLst>
        </pc:picChg>
      </pc:sldChg>
      <pc:sldChg chg="modSp mod">
        <pc:chgData name="Xicheng Liu" userId="b561909b-1fc9-4629-899b-7e36c528a276" providerId="ADAL" clId="{935FA28E-D5FA-4055-B083-0895BC1F4F7E}" dt="2026-10-26T21:58:51.204" v="131" actId="20577"/>
        <pc:sldMkLst>
          <pc:docMk/>
          <pc:sldMk cId="0" sldId="282"/>
        </pc:sldMkLst>
        <pc:spChg chg="mod">
          <ac:chgData name="Xicheng Liu" userId="b561909b-1fc9-4629-899b-7e36c528a276" providerId="ADAL" clId="{935FA28E-D5FA-4055-B083-0895BC1F4F7E}" dt="2026-10-26T21:58:51.204" v="131" actId="20577"/>
          <ac:spMkLst>
            <pc:docMk/>
            <pc:sldMk cId="0" sldId="282"/>
            <ac:spMk id="4" creationId="{00000000-0000-0000-0000-000000000000}"/>
          </ac:spMkLst>
        </pc:spChg>
      </pc:sldChg>
      <pc:sldChg chg="modSp mod">
        <pc:chgData name="Xicheng Liu" userId="b561909b-1fc9-4629-899b-7e36c528a276" providerId="ADAL" clId="{935FA28E-D5FA-4055-B083-0895BC1F4F7E}" dt="2026-10-26T21:59:00.827" v="137" actId="20577"/>
        <pc:sldMkLst>
          <pc:docMk/>
          <pc:sldMk cId="0" sldId="285"/>
        </pc:sldMkLst>
        <pc:spChg chg="mod">
          <ac:chgData name="Xicheng Liu" userId="b561909b-1fc9-4629-899b-7e36c528a276" providerId="ADAL" clId="{935FA28E-D5FA-4055-B083-0895BC1F4F7E}" dt="2026-10-26T21:59:00.827" v="137" actId="20577"/>
          <ac:spMkLst>
            <pc:docMk/>
            <pc:sldMk cId="0" sldId="285"/>
            <ac:spMk id="14" creationId="{00000000-0000-0000-0000-000000000000}"/>
          </ac:spMkLst>
        </pc:spChg>
      </pc:sldChg>
      <pc:sldChg chg="modSp mod">
        <pc:chgData name="Xicheng Liu" userId="b561909b-1fc9-4629-899b-7e36c528a276" providerId="ADAL" clId="{935FA28E-D5FA-4055-B083-0895BC1F4F7E}" dt="2026-10-26T21:59:39.238" v="153" actId="20577"/>
        <pc:sldMkLst>
          <pc:docMk/>
          <pc:sldMk cId="0" sldId="286"/>
        </pc:sldMkLst>
        <pc:spChg chg="mod">
          <ac:chgData name="Xicheng Liu" userId="b561909b-1fc9-4629-899b-7e36c528a276" providerId="ADAL" clId="{935FA28E-D5FA-4055-B083-0895BC1F4F7E}" dt="2026-10-26T21:59:39.238" v="153" actId="20577"/>
          <ac:spMkLst>
            <pc:docMk/>
            <pc:sldMk cId="0" sldId="286"/>
            <ac:spMk id="6" creationId="{00000000-0000-0000-0000-000000000000}"/>
          </ac:spMkLst>
        </pc:spChg>
      </pc:sldChg>
      <pc:sldChg chg="modSp mod">
        <pc:chgData name="Xicheng Liu" userId="b561909b-1fc9-4629-899b-7e36c528a276" providerId="ADAL" clId="{935FA28E-D5FA-4055-B083-0895BC1F4F7E}" dt="2026-10-26T21:59:10.585" v="141" actId="20577"/>
        <pc:sldMkLst>
          <pc:docMk/>
          <pc:sldMk cId="0" sldId="289"/>
        </pc:sldMkLst>
        <pc:spChg chg="mod">
          <ac:chgData name="Xicheng Liu" userId="b561909b-1fc9-4629-899b-7e36c528a276" providerId="ADAL" clId="{935FA28E-D5FA-4055-B083-0895BC1F4F7E}" dt="2026-10-26T21:59:10.585" v="141" actId="20577"/>
          <ac:spMkLst>
            <pc:docMk/>
            <pc:sldMk cId="0" sldId="289"/>
            <ac:spMk id="10" creationId="{00000000-0000-0000-0000-000000000000}"/>
          </ac:spMkLst>
        </pc:spChg>
      </pc:sldChg>
      <pc:sldChg chg="modSp mod">
        <pc:chgData name="Xicheng Liu" userId="b561909b-1fc9-4629-899b-7e36c528a276" providerId="ADAL" clId="{935FA28E-D5FA-4055-B083-0895BC1F4F7E}" dt="2026-10-25T15:50:38.484" v="121" actId="403"/>
        <pc:sldMkLst>
          <pc:docMk/>
          <pc:sldMk cId="0" sldId="291"/>
        </pc:sldMkLst>
        <pc:spChg chg="mod">
          <ac:chgData name="Xicheng Liu" userId="b561909b-1fc9-4629-899b-7e36c528a276" providerId="ADAL" clId="{935FA28E-D5FA-4055-B083-0895BC1F4F7E}" dt="2026-10-25T15:50:38.484" v="121" actId="403"/>
          <ac:spMkLst>
            <pc:docMk/>
            <pc:sldMk cId="0" sldId="291"/>
            <ac:spMk id="9" creationId="{00000000-0000-0000-0000-000000000000}"/>
          </ac:spMkLst>
        </pc:spChg>
        <pc:spChg chg="mod">
          <ac:chgData name="Xicheng Liu" userId="b561909b-1fc9-4629-899b-7e36c528a276" providerId="ADAL" clId="{935FA28E-D5FA-4055-B083-0895BC1F4F7E}" dt="2026-10-25T15:50:38.484" v="121" actId="403"/>
          <ac:spMkLst>
            <pc:docMk/>
            <pc:sldMk cId="0" sldId="291"/>
            <ac:spMk id="14" creationId="{00000000-0000-0000-0000-000000000000}"/>
          </ac:spMkLst>
        </pc:spChg>
        <pc:spChg chg="mod">
          <ac:chgData name="Xicheng Liu" userId="b561909b-1fc9-4629-899b-7e36c528a276" providerId="ADAL" clId="{935FA28E-D5FA-4055-B083-0895BC1F4F7E}" dt="2026-10-25T15:50:38.484" v="121" actId="403"/>
          <ac:spMkLst>
            <pc:docMk/>
            <pc:sldMk cId="0" sldId="291"/>
            <ac:spMk id="19" creationId="{00000000-0000-0000-0000-000000000000}"/>
          </ac:spMkLst>
        </pc:spChg>
        <pc:spChg chg="mod">
          <ac:chgData name="Xicheng Liu" userId="b561909b-1fc9-4629-899b-7e36c528a276" providerId="ADAL" clId="{935FA28E-D5FA-4055-B083-0895BC1F4F7E}" dt="2026-10-25T15:50:38.484" v="121" actId="403"/>
          <ac:spMkLst>
            <pc:docMk/>
            <pc:sldMk cId="0" sldId="291"/>
            <ac:spMk id="24" creationId="{00000000-0000-0000-0000-000000000000}"/>
          </ac:spMkLst>
        </pc:spChg>
        <pc:spChg chg="mod">
          <ac:chgData name="Xicheng Liu" userId="b561909b-1fc9-4629-899b-7e36c528a276" providerId="ADAL" clId="{935FA28E-D5FA-4055-B083-0895BC1F4F7E}" dt="2026-10-25T15:50:38.484" v="121" actId="403"/>
          <ac:spMkLst>
            <pc:docMk/>
            <pc:sldMk cId="0" sldId="291"/>
            <ac:spMk id="29" creationId="{00000000-0000-0000-0000-000000000000}"/>
          </ac:spMkLst>
        </pc:spChg>
      </pc:sldChg>
      <pc:sldChg chg="modSp mod">
        <pc:chgData name="Xicheng Liu" userId="b561909b-1fc9-4629-899b-7e36c528a276" providerId="ADAL" clId="{935FA28E-D5FA-4055-B083-0895BC1F4F7E}" dt="2026-10-26T21:59:47.084" v="157" actId="20577"/>
        <pc:sldMkLst>
          <pc:docMk/>
          <pc:sldMk cId="0" sldId="294"/>
        </pc:sldMkLst>
        <pc:spChg chg="mod">
          <ac:chgData name="Xicheng Liu" userId="b561909b-1fc9-4629-899b-7e36c528a276" providerId="ADAL" clId="{935FA28E-D5FA-4055-B083-0895BC1F4F7E}" dt="2026-10-26T21:59:47.084" v="157" actId="20577"/>
          <ac:spMkLst>
            <pc:docMk/>
            <pc:sldMk cId="0" sldId="294"/>
            <ac:spMk id="3" creationId="{00000000-0000-0000-0000-000000000000}"/>
          </ac:spMkLst>
        </pc:spChg>
      </pc:sldChg>
      <pc:sldChg chg="modSp mod">
        <pc:chgData name="Xicheng Liu" userId="b561909b-1fc9-4629-899b-7e36c528a276" providerId="ADAL" clId="{935FA28E-D5FA-4055-B083-0895BC1F4F7E}" dt="2026-10-26T21:59:24.992" v="149" actId="20577"/>
        <pc:sldMkLst>
          <pc:docMk/>
          <pc:sldMk cId="0" sldId="295"/>
        </pc:sldMkLst>
        <pc:spChg chg="mod">
          <ac:chgData name="Xicheng Liu" userId="b561909b-1fc9-4629-899b-7e36c528a276" providerId="ADAL" clId="{935FA28E-D5FA-4055-B083-0895BC1F4F7E}" dt="2026-10-26T21:59:17.194" v="145" actId="20577"/>
          <ac:spMkLst>
            <pc:docMk/>
            <pc:sldMk cId="0" sldId="295"/>
            <ac:spMk id="2" creationId="{00000000-0000-0000-0000-000000000000}"/>
          </ac:spMkLst>
        </pc:spChg>
        <pc:spChg chg="mod">
          <ac:chgData name="Xicheng Liu" userId="b561909b-1fc9-4629-899b-7e36c528a276" providerId="ADAL" clId="{935FA28E-D5FA-4055-B083-0895BC1F4F7E}" dt="2026-10-26T21:59:24.992" v="149" actId="20577"/>
          <ac:spMkLst>
            <pc:docMk/>
            <pc:sldMk cId="0" sldId="295"/>
            <ac:spMk id="2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7971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955403"/>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Workplace Spirituality: The Human Case</a:t>
            </a:r>
            <a:endParaRPr lang="en-US" sz="4650" dirty="0"/>
          </a:p>
        </p:txBody>
      </p:sp>
      <p:sp>
        <p:nvSpPr>
          <p:cNvPr id="4" name="Text 1"/>
          <p:cNvSpPr/>
          <p:nvPr/>
        </p:nvSpPr>
        <p:spPr>
          <a:xfrm>
            <a:off x="661475" y="4524673"/>
            <a:ext cx="6906444" cy="377924"/>
          </a:xfrm>
          <a:prstGeom prst="rect">
            <a:avLst/>
          </a:prstGeom>
          <a:noFill/>
          <a:ln/>
        </p:spPr>
        <p:txBody>
          <a:bodyPr wrap="none" lIns="0" tIns="0" rIns="0" bIns="0" rtlCol="0" anchor="t"/>
          <a:lstStyle/>
          <a:p>
            <a:pPr marL="0" indent="0" algn="l">
              <a:lnSpc>
                <a:spcPct val="133000"/>
              </a:lnSpc>
              <a:buNone/>
            </a:pPr>
            <a:r>
              <a:rPr lang="en-US" altLang="zh-CN" sz="1850" dirty="0">
                <a:solidFill>
                  <a:srgbClr val="3C3939"/>
                </a:solidFill>
                <a:latin typeface="Inter" pitchFamily="34" charset="0"/>
                <a:ea typeface="Inter" pitchFamily="34" charset="-122"/>
                <a:cs typeface="Inter" pitchFamily="34" charset="-120"/>
              </a:rPr>
              <a:t>Part</a:t>
            </a:r>
            <a:r>
              <a:rPr lang="en-US" sz="1850" dirty="0">
                <a:solidFill>
                  <a:srgbClr val="3C3939"/>
                </a:solidFill>
                <a:latin typeface="Inter" pitchFamily="34" charset="0"/>
                <a:ea typeface="Inter" pitchFamily="34" charset="-122"/>
                <a:cs typeface="Inter" pitchFamily="34" charset="-120"/>
              </a:rPr>
              <a:t> 1 — </a:t>
            </a:r>
            <a:r>
              <a:rPr lang="en-US" sz="1850" i="1" dirty="0">
                <a:solidFill>
                  <a:srgbClr val="3C3939"/>
                </a:solidFill>
                <a:latin typeface="Inter" pitchFamily="34" charset="0"/>
                <a:ea typeface="Inter" pitchFamily="34" charset="-122"/>
                <a:cs typeface="Inter" pitchFamily="34" charset="-120"/>
              </a:rPr>
              <a:t>Spirituality at Work: An End or a Means?</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149086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Today's Core Questions</a:t>
            </a:r>
            <a:endParaRPr lang="en-US" sz="4650" dirty="0"/>
          </a:p>
        </p:txBody>
      </p:sp>
      <p:sp>
        <p:nvSpPr>
          <p:cNvPr id="3" name="Shape 1"/>
          <p:cNvSpPr/>
          <p:nvPr/>
        </p:nvSpPr>
        <p:spPr>
          <a:xfrm>
            <a:off x="661475" y="270162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750075" y="2745929"/>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1</a:t>
            </a:r>
            <a:endParaRPr lang="en-US" sz="2750" dirty="0"/>
          </a:p>
        </p:txBody>
      </p:sp>
      <p:sp>
        <p:nvSpPr>
          <p:cNvPr id="5" name="Text 3"/>
          <p:cNvSpPr/>
          <p:nvPr/>
        </p:nvSpPr>
        <p:spPr>
          <a:xfrm>
            <a:off x="1429310" y="2782788"/>
            <a:ext cx="2658202" cy="1476772"/>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does 'spirituality at work' name — and why now?</a:t>
            </a:r>
            <a:endParaRPr lang="en-US" sz="2300" dirty="0"/>
          </a:p>
        </p:txBody>
      </p:sp>
      <p:sp>
        <p:nvSpPr>
          <p:cNvPr id="6" name="Shape 4"/>
          <p:cNvSpPr/>
          <p:nvPr/>
        </p:nvSpPr>
        <p:spPr>
          <a:xfrm>
            <a:off x="4382779" y="270162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4471380" y="2745929"/>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2</a:t>
            </a:r>
            <a:endParaRPr lang="en-US" sz="2750" dirty="0"/>
          </a:p>
        </p:txBody>
      </p:sp>
      <p:sp>
        <p:nvSpPr>
          <p:cNvPr id="8" name="Text 6"/>
          <p:cNvSpPr/>
          <p:nvPr/>
        </p:nvSpPr>
        <p:spPr>
          <a:xfrm>
            <a:off x="5150614" y="2782788"/>
            <a:ext cx="2658202" cy="1845965"/>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Is it an intrinsic good of persons, or a means to organisational ends?</a:t>
            </a:r>
            <a:endParaRPr lang="en-US" sz="2300" dirty="0"/>
          </a:p>
        </p:txBody>
      </p:sp>
      <p:sp>
        <p:nvSpPr>
          <p:cNvPr id="9" name="Shape 7"/>
          <p:cNvSpPr/>
          <p:nvPr/>
        </p:nvSpPr>
        <p:spPr>
          <a:xfrm>
            <a:off x="8104084" y="270162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192684" y="2745929"/>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3</a:t>
            </a:r>
            <a:endParaRPr lang="en-US" sz="2750" dirty="0"/>
          </a:p>
        </p:txBody>
      </p:sp>
      <p:sp>
        <p:nvSpPr>
          <p:cNvPr id="11" name="Text 9"/>
          <p:cNvSpPr/>
          <p:nvPr/>
        </p:nvSpPr>
        <p:spPr>
          <a:xfrm>
            <a:off x="8871919" y="2782788"/>
            <a:ext cx="2658202" cy="2584351"/>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Should organisations take responsibility for employees' spiritual dimension?</a:t>
            </a:r>
            <a:endParaRPr lang="en-US" sz="2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680442"/>
            <a:ext cx="10868745" cy="654050"/>
          </a:xfrm>
          <a:prstGeom prst="rect">
            <a:avLst/>
          </a:prstGeom>
          <a:noFill/>
          <a:ln/>
        </p:spPr>
        <p:txBody>
          <a:bodyPr wrap="none" lIns="0" tIns="0" rIns="0" bIns="0" rtlCol="0" anchor="t"/>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Learning Objectives</a:t>
            </a:r>
            <a:endParaRPr lang="en-US" sz="41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05372"/>
            <a:ext cx="5341605" cy="2143323"/>
          </a:xfrm>
          <a:prstGeom prst="rect">
            <a:avLst/>
          </a:prstGeom>
        </p:spPr>
      </p:pic>
      <p:sp>
        <p:nvSpPr>
          <p:cNvPr id="4" name="Text 1"/>
          <p:cNvSpPr/>
          <p:nvPr/>
        </p:nvSpPr>
        <p:spPr>
          <a:xfrm>
            <a:off x="3175317" y="1842195"/>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1</a:t>
            </a:r>
            <a:endParaRPr lang="en-US" sz="2450" dirty="0"/>
          </a:p>
        </p:txBody>
      </p:sp>
      <p:sp>
        <p:nvSpPr>
          <p:cNvPr id="5" name="Text 2"/>
          <p:cNvSpPr/>
          <p:nvPr/>
        </p:nvSpPr>
        <p:spPr>
          <a:xfrm>
            <a:off x="896121" y="2544167"/>
            <a:ext cx="48723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Explain</a:t>
            </a:r>
            <a:endParaRPr lang="en-US" sz="2050" dirty="0"/>
          </a:p>
        </p:txBody>
      </p:sp>
      <p:sp>
        <p:nvSpPr>
          <p:cNvPr id="6" name="Text 3"/>
          <p:cNvSpPr/>
          <p:nvPr/>
        </p:nvSpPr>
        <p:spPr>
          <a:xfrm>
            <a:off x="896121" y="2982416"/>
            <a:ext cx="48723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Define workplace spirituality and outline the social trends behind its emergence.</a:t>
            </a:r>
            <a:endParaRPr lang="en-US" sz="16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8515" y="1705372"/>
            <a:ext cx="5341705" cy="2143323"/>
          </a:xfrm>
          <a:prstGeom prst="rect">
            <a:avLst/>
          </a:prstGeom>
        </p:spPr>
      </p:pic>
      <p:sp>
        <p:nvSpPr>
          <p:cNvPr id="8" name="Text 4"/>
          <p:cNvSpPr/>
          <p:nvPr/>
        </p:nvSpPr>
        <p:spPr>
          <a:xfrm>
            <a:off x="8702358" y="1842195"/>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2</a:t>
            </a:r>
            <a:endParaRPr lang="en-US" sz="2450" dirty="0"/>
          </a:p>
        </p:txBody>
      </p:sp>
      <p:sp>
        <p:nvSpPr>
          <p:cNvPr id="9" name="Text 5"/>
          <p:cNvSpPr/>
          <p:nvPr/>
        </p:nvSpPr>
        <p:spPr>
          <a:xfrm>
            <a:off x="6423162" y="2544167"/>
            <a:ext cx="48724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Compare</a:t>
            </a:r>
            <a:endParaRPr lang="en-US" sz="2050" dirty="0"/>
          </a:p>
        </p:txBody>
      </p:sp>
      <p:sp>
        <p:nvSpPr>
          <p:cNvPr id="10" name="Text 6"/>
          <p:cNvSpPr/>
          <p:nvPr/>
        </p:nvSpPr>
        <p:spPr>
          <a:xfrm>
            <a:off x="6423162" y="2982416"/>
            <a:ext cx="48724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Distinguish Krishnakumar and Neck's three perspectives on spirituality.</a:t>
            </a:r>
            <a:endParaRPr lang="en-US" sz="160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4034135"/>
            <a:ext cx="5341605" cy="2143323"/>
          </a:xfrm>
          <a:prstGeom prst="rect">
            <a:avLst/>
          </a:prstGeom>
        </p:spPr>
      </p:pic>
      <p:sp>
        <p:nvSpPr>
          <p:cNvPr id="12" name="Text 7"/>
          <p:cNvSpPr/>
          <p:nvPr/>
        </p:nvSpPr>
        <p:spPr>
          <a:xfrm>
            <a:off x="3175317" y="4170958"/>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3</a:t>
            </a:r>
            <a:endParaRPr lang="en-US" sz="2450" dirty="0"/>
          </a:p>
        </p:txBody>
      </p:sp>
      <p:sp>
        <p:nvSpPr>
          <p:cNvPr id="13" name="Text 8"/>
          <p:cNvSpPr/>
          <p:nvPr/>
        </p:nvSpPr>
        <p:spPr>
          <a:xfrm>
            <a:off x="896121" y="4872930"/>
            <a:ext cx="48723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Analyse</a:t>
            </a:r>
            <a:endParaRPr lang="en-US" sz="2050" dirty="0"/>
          </a:p>
        </p:txBody>
      </p:sp>
      <p:sp>
        <p:nvSpPr>
          <p:cNvPr id="14" name="Text 9"/>
          <p:cNvSpPr/>
          <p:nvPr/>
        </p:nvSpPr>
        <p:spPr>
          <a:xfrm>
            <a:off x="896121" y="5311180"/>
            <a:ext cx="48723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Build the humanistic 'for' case using verbatim evidence from all four readings.</a:t>
            </a:r>
            <a:endParaRPr lang="en-US" sz="1600"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8515" y="4034135"/>
            <a:ext cx="5341705" cy="2143323"/>
          </a:xfrm>
          <a:prstGeom prst="rect">
            <a:avLst/>
          </a:prstGeom>
        </p:spPr>
      </p:pic>
      <p:sp>
        <p:nvSpPr>
          <p:cNvPr id="16" name="Text 10"/>
          <p:cNvSpPr/>
          <p:nvPr/>
        </p:nvSpPr>
        <p:spPr>
          <a:xfrm>
            <a:off x="8702358" y="4170958"/>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4</a:t>
            </a:r>
            <a:endParaRPr lang="en-US" sz="2450" dirty="0"/>
          </a:p>
        </p:txBody>
      </p:sp>
      <p:sp>
        <p:nvSpPr>
          <p:cNvPr id="17" name="Text 11"/>
          <p:cNvSpPr/>
          <p:nvPr/>
        </p:nvSpPr>
        <p:spPr>
          <a:xfrm>
            <a:off x="6423162" y="4872930"/>
            <a:ext cx="48724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Evaluate</a:t>
            </a:r>
            <a:endParaRPr lang="en-US" sz="2050" dirty="0"/>
          </a:p>
        </p:txBody>
      </p:sp>
      <p:sp>
        <p:nvSpPr>
          <p:cNvPr id="18" name="Text 12"/>
          <p:cNvSpPr/>
          <p:nvPr/>
        </p:nvSpPr>
        <p:spPr>
          <a:xfrm>
            <a:off x="6423162" y="5311180"/>
            <a:ext cx="48724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Identify early warnings — coercion, exploitation, instrumentality — already in this literature.</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768052"/>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Primary Readings</a:t>
            </a:r>
            <a:endParaRPr lang="en-US" sz="2300" dirty="0"/>
          </a:p>
        </p:txBody>
      </p:sp>
      <p:sp>
        <p:nvSpPr>
          <p:cNvPr id="3" name="Text 1"/>
          <p:cNvSpPr/>
          <p:nvPr/>
        </p:nvSpPr>
        <p:spPr>
          <a:xfrm>
            <a:off x="661475" y="1231702"/>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Your Four Sources</a:t>
            </a:r>
            <a:endParaRPr lang="en-US" sz="4650" dirty="0"/>
          </a:p>
        </p:txBody>
      </p:sp>
      <p:sp>
        <p:nvSpPr>
          <p:cNvPr id="4" name="Shape 2"/>
          <p:cNvSpPr/>
          <p:nvPr/>
        </p:nvSpPr>
        <p:spPr>
          <a:xfrm>
            <a:off x="661475" y="2324398"/>
            <a:ext cx="5316206"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5" name="Text 3"/>
          <p:cNvSpPr/>
          <p:nvPr/>
        </p:nvSpPr>
        <p:spPr>
          <a:xfrm>
            <a:off x="910408" y="2573337"/>
            <a:ext cx="4818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Ashmos &amp; Duchon (2000)</a:t>
            </a:r>
            <a:endParaRPr lang="en-US" sz="2300" dirty="0"/>
          </a:p>
        </p:txBody>
      </p:sp>
      <p:sp>
        <p:nvSpPr>
          <p:cNvPr id="6" name="Text 4"/>
          <p:cNvSpPr/>
          <p:nvPr/>
        </p:nvSpPr>
        <p:spPr>
          <a:xfrm>
            <a:off x="910408" y="3084215"/>
            <a:ext cx="4818339"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canonical definition: inner life, meaningful work, community.</a:t>
            </a:r>
            <a:endParaRPr lang="en-US" sz="1850" dirty="0"/>
          </a:p>
        </p:txBody>
      </p:sp>
      <p:sp>
        <p:nvSpPr>
          <p:cNvPr id="7" name="Shape 5"/>
          <p:cNvSpPr/>
          <p:nvPr/>
        </p:nvSpPr>
        <p:spPr>
          <a:xfrm>
            <a:off x="6213915" y="2324398"/>
            <a:ext cx="5316305"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6462848" y="2573337"/>
            <a:ext cx="4818438"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Krishnakumar &amp; Neck (2002)</a:t>
            </a:r>
            <a:endParaRPr lang="en-US" sz="2300" dirty="0"/>
          </a:p>
        </p:txBody>
      </p:sp>
      <p:sp>
        <p:nvSpPr>
          <p:cNvPr id="9" name="Text 7"/>
          <p:cNvSpPr/>
          <p:nvPr/>
        </p:nvSpPr>
        <p:spPr>
          <a:xfrm>
            <a:off x="6462848" y="3084215"/>
            <a:ext cx="4818438"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Three perspectives on spirituality; the case for definitional pluralism.</a:t>
            </a:r>
            <a:endParaRPr lang="en-US" sz="1850" dirty="0"/>
          </a:p>
        </p:txBody>
      </p:sp>
      <p:sp>
        <p:nvSpPr>
          <p:cNvPr id="10" name="Shape 8"/>
          <p:cNvSpPr/>
          <p:nvPr/>
        </p:nvSpPr>
        <p:spPr>
          <a:xfrm>
            <a:off x="661475" y="4325243"/>
            <a:ext cx="5316206"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11" name="Text 9"/>
          <p:cNvSpPr/>
          <p:nvPr/>
        </p:nvSpPr>
        <p:spPr>
          <a:xfrm>
            <a:off x="910408" y="4574183"/>
            <a:ext cx="4818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Sheep (2006)</a:t>
            </a:r>
            <a:endParaRPr lang="en-US" sz="2300" dirty="0"/>
          </a:p>
        </p:txBody>
      </p:sp>
      <p:sp>
        <p:nvSpPr>
          <p:cNvPr id="12" name="Text 10"/>
          <p:cNvSpPr/>
          <p:nvPr/>
        </p:nvSpPr>
        <p:spPr>
          <a:xfrm>
            <a:off x="910408" y="5085060"/>
            <a:ext cx="4818339"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Whole persons, ethical dilemmas, and the instrumentality paradox.</a:t>
            </a:r>
            <a:endParaRPr lang="en-US" sz="1850" dirty="0"/>
          </a:p>
        </p:txBody>
      </p:sp>
      <p:sp>
        <p:nvSpPr>
          <p:cNvPr id="13" name="Shape 11"/>
          <p:cNvSpPr/>
          <p:nvPr/>
        </p:nvSpPr>
        <p:spPr>
          <a:xfrm>
            <a:off x="6213915" y="4325243"/>
            <a:ext cx="5316305"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14" name="Text 12"/>
          <p:cNvSpPr/>
          <p:nvPr/>
        </p:nvSpPr>
        <p:spPr>
          <a:xfrm>
            <a:off x="6462848" y="4574183"/>
            <a:ext cx="4818438"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Cavanagh (1999)</a:t>
            </a:r>
            <a:endParaRPr lang="en-US" sz="2300" dirty="0"/>
          </a:p>
        </p:txBody>
      </p:sp>
      <p:sp>
        <p:nvSpPr>
          <p:cNvPr id="15" name="Text 13"/>
          <p:cNvSpPr/>
          <p:nvPr/>
        </p:nvSpPr>
        <p:spPr>
          <a:xfrm>
            <a:off x="6462848" y="5085060"/>
            <a:ext cx="4818438"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Compartmentalised lives, religious roots, and the dangers of CEO-imposed belief.</a:t>
            </a:r>
            <a:endParaRPr lang="en-US" sz="1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122660"/>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From 'Lean and Mean' to 'Lean and Meaningful'</a:t>
            </a:r>
            <a:endParaRPr lang="en-US" sz="4650" dirty="0"/>
          </a:p>
        </p:txBody>
      </p:sp>
      <p:sp>
        <p:nvSpPr>
          <p:cNvPr id="4" name="Text 1"/>
          <p:cNvSpPr/>
          <p:nvPr/>
        </p:nvSpPr>
        <p:spPr>
          <a:xfrm>
            <a:off x="5587761" y="3957737"/>
            <a:ext cx="5942459"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'Yesterday's business motto was "lean and mean." Today's business motto is "lean and meaningful."' — </a:t>
            </a:r>
            <a:r>
              <a:rPr lang="en-US" sz="1850" i="1" dirty="0">
                <a:solidFill>
                  <a:srgbClr val="3C3939"/>
                </a:solidFill>
                <a:latin typeface="Inter" pitchFamily="34" charset="0"/>
                <a:ea typeface="Inter" pitchFamily="34" charset="-122"/>
                <a:cs typeface="Inter" pitchFamily="34" charset="-120"/>
              </a:rPr>
              <a:t>HR Magazine</a:t>
            </a:r>
            <a:r>
              <a:rPr lang="en-US" sz="1850" dirty="0">
                <a:solidFill>
                  <a:srgbClr val="3C3939"/>
                </a:solidFill>
                <a:latin typeface="Inter" pitchFamily="34" charset="0"/>
                <a:ea typeface="Inter" pitchFamily="34" charset="-122"/>
                <a:cs typeface="Inter" pitchFamily="34" charset="-120"/>
              </a:rPr>
              <a:t>, 1998, quoted in Ashmos &amp; Duchon (2000)</a:t>
            </a:r>
            <a:endParaRPr lang="en-US" sz="1850" dirty="0"/>
          </a:p>
        </p:txBody>
      </p:sp>
      <p:sp>
        <p:nvSpPr>
          <p:cNvPr id="5" name="Shape 2"/>
          <p:cNvSpPr/>
          <p:nvPr/>
        </p:nvSpPr>
        <p:spPr>
          <a:xfrm>
            <a:off x="5233360" y="3691930"/>
            <a:ext cx="31749" cy="2043311"/>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653256"/>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Why Did the Interest Emerge Now?</a:t>
            </a:r>
            <a:endParaRPr lang="en-US" sz="3450" dirty="0"/>
          </a:p>
        </p:txBody>
      </p:sp>
      <p:sp>
        <p:nvSpPr>
          <p:cNvPr id="3" name="Text 1"/>
          <p:cNvSpPr/>
          <p:nvPr/>
        </p:nvSpPr>
        <p:spPr>
          <a:xfrm>
            <a:off x="661475" y="1472803"/>
            <a:ext cx="11478330"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Ashmos and Duchon (2000) identify five converging trends:</a:t>
            </a:r>
            <a:endParaRPr lang="en-US" sz="160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1875730"/>
            <a:ext cx="265800" cy="265807"/>
          </a:xfrm>
          <a:prstGeom prst="rect">
            <a:avLst/>
          </a:prstGeom>
        </p:spPr>
      </p:pic>
      <p:sp>
        <p:nvSpPr>
          <p:cNvPr id="5" name="Text 2"/>
          <p:cNvSpPr/>
          <p:nvPr/>
        </p:nvSpPr>
        <p:spPr>
          <a:xfrm>
            <a:off x="1237326" y="1870273"/>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Economic demoralisation</a:t>
            </a:r>
            <a:endParaRPr lang="en-US" sz="2000" dirty="0"/>
          </a:p>
        </p:txBody>
      </p:sp>
      <p:sp>
        <p:nvSpPr>
          <p:cNvPr id="6" name="Text 3"/>
          <p:cNvSpPr/>
          <p:nvPr/>
        </p:nvSpPr>
        <p:spPr>
          <a:xfrm>
            <a:off x="1237326" y="2226866"/>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 decade of downsizing, reengineering and layoffs left workers demoralised and wages more unequal.</a:t>
            </a:r>
            <a:endParaRPr lang="en-US" sz="16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2746177"/>
            <a:ext cx="265800" cy="265807"/>
          </a:xfrm>
          <a:prstGeom prst="rect">
            <a:avLst/>
          </a:prstGeom>
        </p:spPr>
      </p:pic>
      <p:sp>
        <p:nvSpPr>
          <p:cNvPr id="8" name="Text 4"/>
          <p:cNvSpPr/>
          <p:nvPr/>
        </p:nvSpPr>
        <p:spPr>
          <a:xfrm>
            <a:off x="1237326" y="2740720"/>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Decline of community</a:t>
            </a:r>
            <a:endParaRPr lang="en-US" sz="2000" dirty="0"/>
          </a:p>
        </p:txBody>
      </p:sp>
      <p:sp>
        <p:nvSpPr>
          <p:cNvPr id="9" name="Text 5"/>
          <p:cNvSpPr/>
          <p:nvPr/>
        </p:nvSpPr>
        <p:spPr>
          <a:xfrm>
            <a:off x="1237326" y="3097312"/>
            <a:ext cx="10292894" cy="496094"/>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Neighbourhoods, churches and extended families weakened; the workplace became 'the only consistent link to other people'.</a:t>
            </a:r>
            <a:endParaRPr lang="en-US" sz="160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3864670"/>
            <a:ext cx="265800" cy="265807"/>
          </a:xfrm>
          <a:prstGeom prst="rect">
            <a:avLst/>
          </a:prstGeom>
        </p:spPr>
      </p:pic>
      <p:sp>
        <p:nvSpPr>
          <p:cNvPr id="11" name="Text 6"/>
          <p:cNvSpPr/>
          <p:nvPr/>
        </p:nvSpPr>
        <p:spPr>
          <a:xfrm>
            <a:off x="1237326" y="3859212"/>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Cultural curiosity</a:t>
            </a:r>
            <a:endParaRPr lang="en-US" sz="2000" dirty="0"/>
          </a:p>
        </p:txBody>
      </p:sp>
      <p:sp>
        <p:nvSpPr>
          <p:cNvPr id="12" name="Text 7"/>
          <p:cNvSpPr/>
          <p:nvPr/>
        </p:nvSpPr>
        <p:spPr>
          <a:xfrm>
            <a:off x="1237326" y="4215805"/>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Growing interest in Pacific Rim cultures, Zen Buddhism and Eastern contemplative traditions.</a:t>
            </a:r>
            <a:endParaRPr lang="en-US" sz="160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4735116"/>
            <a:ext cx="265800" cy="265807"/>
          </a:xfrm>
          <a:prstGeom prst="rect">
            <a:avLst/>
          </a:prstGeom>
        </p:spPr>
      </p:pic>
      <p:sp>
        <p:nvSpPr>
          <p:cNvPr id="14" name="Text 8"/>
          <p:cNvSpPr/>
          <p:nvPr/>
        </p:nvSpPr>
        <p:spPr>
          <a:xfrm>
            <a:off x="1237326" y="4729659"/>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Demographic reflection</a:t>
            </a:r>
            <a:endParaRPr lang="en-US" sz="2000" dirty="0"/>
          </a:p>
        </p:txBody>
      </p:sp>
      <p:sp>
        <p:nvSpPr>
          <p:cNvPr id="15" name="Text 9"/>
          <p:cNvSpPr/>
          <p:nvPr/>
        </p:nvSpPr>
        <p:spPr>
          <a:xfrm>
            <a:off x="1237326" y="5086251"/>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Ageing baby boomers approaching death and asking what their lives mean.</a:t>
            </a:r>
            <a:endParaRPr lang="en-US" sz="1600" dirty="0"/>
          </a:p>
        </p:txBody>
      </p:sp>
      <p:pic>
        <p:nvPicPr>
          <p:cNvPr id="16"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5605562"/>
            <a:ext cx="265800" cy="265807"/>
          </a:xfrm>
          <a:prstGeom prst="rect">
            <a:avLst/>
          </a:prstGeom>
        </p:spPr>
      </p:pic>
      <p:sp>
        <p:nvSpPr>
          <p:cNvPr id="17" name="Text 10"/>
          <p:cNvSpPr/>
          <p:nvPr/>
        </p:nvSpPr>
        <p:spPr>
          <a:xfrm>
            <a:off x="1237326" y="5600105"/>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Competitive pressure</a:t>
            </a:r>
            <a:endParaRPr lang="en-US" sz="2000" dirty="0"/>
          </a:p>
        </p:txBody>
      </p:sp>
      <p:sp>
        <p:nvSpPr>
          <p:cNvPr id="18" name="Text 11"/>
          <p:cNvSpPr/>
          <p:nvPr/>
        </p:nvSpPr>
        <p:spPr>
          <a:xfrm>
            <a:off x="1237326" y="5956697"/>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Leaders recognised that 'employee creativity needs a fuller expression at work'.</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98229" y="987376"/>
            <a:ext cx="3710589" cy="4638278"/>
          </a:xfrm>
          <a:prstGeom prst="rect">
            <a:avLst/>
          </a:prstGeom>
        </p:spPr>
      </p:pic>
      <p:sp>
        <p:nvSpPr>
          <p:cNvPr id="3" name="Text 0"/>
          <p:cNvSpPr/>
          <p:nvPr/>
        </p:nvSpPr>
        <p:spPr>
          <a:xfrm>
            <a:off x="5921953" y="808236"/>
            <a:ext cx="4963298" cy="276920"/>
          </a:xfrm>
          <a:prstGeom prst="rect">
            <a:avLst/>
          </a:prstGeom>
          <a:noFill/>
          <a:ln/>
        </p:spPr>
        <p:txBody>
          <a:bodyPr wrap="none" lIns="0" tIns="0" rIns="0" bIns="0" rtlCol="0" anchor="t"/>
          <a:lstStyle/>
          <a:p>
            <a:pPr marL="0" indent="0" algn="l">
              <a:lnSpc>
                <a:spcPct val="104000"/>
              </a:lnSpc>
              <a:buNone/>
            </a:pPr>
            <a:r>
              <a:rPr lang="en-US" sz="1700" b="1" dirty="0">
                <a:solidFill>
                  <a:srgbClr val="1B1B27"/>
                </a:solidFill>
                <a:latin typeface="Inter Bold" pitchFamily="34" charset="0"/>
                <a:ea typeface="Inter Bold" pitchFamily="34" charset="-122"/>
                <a:cs typeface="Inter Bold" pitchFamily="34" charset="-120"/>
              </a:rPr>
              <a:t>Cavanagh (1999)</a:t>
            </a:r>
            <a:endParaRPr lang="en-US" sz="1700" dirty="0"/>
          </a:p>
        </p:txBody>
      </p:sp>
      <p:sp>
        <p:nvSpPr>
          <p:cNvPr id="4" name="Text 1"/>
          <p:cNvSpPr/>
          <p:nvPr/>
        </p:nvSpPr>
        <p:spPr>
          <a:xfrm>
            <a:off x="5921953" y="1138237"/>
            <a:ext cx="4963298" cy="1107480"/>
          </a:xfrm>
          <a:prstGeom prst="rect">
            <a:avLst/>
          </a:prstGeom>
          <a:noFill/>
          <a:ln/>
        </p:spPr>
        <p:txBody>
          <a:bodyPr wrap="square" lIns="0" tIns="0" rIns="0" bIns="0" rtlCol="0" anchor="t">
            <a:normAutofit/>
          </a:bodyPr>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Compartmentalised Lives</a:t>
            </a:r>
            <a:endParaRPr lang="en-US" sz="3450" dirty="0"/>
          </a:p>
        </p:txBody>
      </p:sp>
      <p:sp>
        <p:nvSpPr>
          <p:cNvPr id="5" name="Text 2"/>
          <p:cNvSpPr/>
          <p:nvPr/>
        </p:nvSpPr>
        <p:spPr>
          <a:xfrm>
            <a:off x="5921953" y="2378571"/>
            <a:ext cx="4963298" cy="1855887"/>
          </a:xfrm>
          <a:prstGeom prst="rect">
            <a:avLst/>
          </a:prstGeom>
          <a:noFill/>
          <a:ln/>
        </p:spPr>
        <p:txBody>
          <a:bodyPr wrap="square" lIns="0" tIns="0" rIns="0" bIns="0" rtlCol="0" anchor="t">
            <a:normAutofit/>
          </a:bodyPr>
          <a:lstStyle/>
          <a:p>
            <a:pPr marL="0" indent="0" algn="l">
              <a:lnSpc>
                <a:spcPct val="117000"/>
              </a:lnSpc>
              <a:spcAft>
                <a:spcPts val="900"/>
              </a:spcAft>
              <a:buNone/>
            </a:pPr>
            <a:r>
              <a:rPr lang="en-US" sz="1600" dirty="0">
                <a:solidFill>
                  <a:srgbClr val="3C3939"/>
                </a:solidFill>
                <a:latin typeface="Inter" pitchFamily="34" charset="0"/>
                <a:ea typeface="Inter" pitchFamily="34" charset="-122"/>
                <a:cs typeface="Inter" pitchFamily="34" charset="-120"/>
              </a:rPr>
              <a:t>Businesspeople experience work, family and faith </a:t>
            </a:r>
            <a:r>
              <a:rPr lang="en-US" sz="1600" b="1" dirty="0">
                <a:solidFill>
                  <a:srgbClr val="3C3939"/>
                </a:solidFill>
                <a:latin typeface="Inter Bold" pitchFamily="34" charset="0"/>
                <a:ea typeface="Inter Bold" pitchFamily="34" charset="-122"/>
                <a:cs typeface="Inter Bold" pitchFamily="34" charset="-120"/>
              </a:rPr>
              <a:t>'in separate compartments — 50 to 70 hours per week at work, an hour on weekends for worship, and the time left over for family.'</a:t>
            </a:r>
            <a:endParaRPr lang="en-US" sz="1600" dirty="0"/>
          </a:p>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The result: </a:t>
            </a:r>
            <a:r>
              <a:rPr lang="en-US" sz="1600" i="1" dirty="0">
                <a:solidFill>
                  <a:srgbClr val="3C3939"/>
                </a:solidFill>
                <a:latin typeface="Inter" pitchFamily="34" charset="0"/>
                <a:ea typeface="Inter" pitchFamily="34" charset="-122"/>
                <a:cs typeface="Inter" pitchFamily="34" charset="-120"/>
              </a:rPr>
              <a:t>'this separation leaves one feeling dry, unfulfilled and unhappy.'</a:t>
            </a:r>
            <a:endParaRPr lang="en-US" sz="1600" dirty="0"/>
          </a:p>
        </p:txBody>
      </p:sp>
      <p:sp>
        <p:nvSpPr>
          <p:cNvPr id="6" name="Shape 3"/>
          <p:cNvSpPr/>
          <p:nvPr/>
        </p:nvSpPr>
        <p:spPr>
          <a:xfrm>
            <a:off x="5921953" y="4383881"/>
            <a:ext cx="4963298" cy="1567855"/>
          </a:xfrm>
          <a:prstGeom prst="roundRect">
            <a:avLst>
              <a:gd name="adj" fmla="val 4747"/>
            </a:avLst>
          </a:prstGeom>
          <a:solidFill>
            <a:srgbClr val="E1E1EA"/>
          </a:solidFill>
          <a:ln/>
        </p:spPr>
        <p:txBody>
          <a:bodyPr/>
          <a:lstStyle/>
          <a:p>
            <a:endParaRPr lang="en-GB" sz="2400"/>
          </a:p>
        </p:txBody>
      </p:sp>
      <p:pic>
        <p:nvPicPr>
          <p:cNvPr id="7" name="Image 1" descr="preencoded.png"/>
          <p:cNvPicPr>
            <a:picLocks noChangeAspect="1"/>
          </p:cNvPicPr>
          <p:nvPr/>
        </p:nvPicPr>
        <p:blipFill>
          <a:blip r:embed="rId4"/>
          <a:stretch>
            <a:fillRect/>
          </a:stretch>
        </p:blipFill>
        <p:spPr>
          <a:xfrm>
            <a:off x="6099154" y="4590058"/>
            <a:ext cx="311980" cy="177205"/>
          </a:xfrm>
          <a:prstGeom prst="rect">
            <a:avLst/>
          </a:prstGeom>
        </p:spPr>
      </p:pic>
      <p:sp>
        <p:nvSpPr>
          <p:cNvPr id="8" name="Text 4"/>
          <p:cNvSpPr/>
          <p:nvPr/>
        </p:nvSpPr>
        <p:spPr>
          <a:xfrm>
            <a:off x="6497805" y="4547691"/>
            <a:ext cx="3902400" cy="1240234"/>
          </a:xfrm>
          <a:prstGeom prst="rect">
            <a:avLst/>
          </a:prstGeom>
          <a:noFill/>
          <a:ln/>
        </p:spPr>
        <p:txBody>
          <a:bodyPr wrap="square" lIns="0" tIns="0" rIns="0" bIns="0" rtlCol="0" anchor="t">
            <a:normAutofit/>
          </a:bodyPr>
          <a:lstStyle/>
          <a:p>
            <a:pPr marL="0" indent="0" algn="l">
              <a:lnSpc>
                <a:spcPct val="117000"/>
              </a:lnSpc>
              <a:buNone/>
            </a:pPr>
            <a:r>
              <a:rPr lang="en-US" sz="1600" dirty="0">
                <a:solidFill>
                  <a:srgbClr val="000000"/>
                </a:solidFill>
                <a:latin typeface="Inter" pitchFamily="34" charset="0"/>
                <a:ea typeface="Inter" pitchFamily="34" charset="-122"/>
                <a:cs typeface="Inter" pitchFamily="34" charset="-120"/>
              </a:rPr>
              <a:t>Krishnakumar &amp; Neck add simply: people spend a large amount of time at work and increasingly want to experience spirituality </a:t>
            </a:r>
            <a:r>
              <a:rPr lang="en-US" sz="1600" i="1" dirty="0">
                <a:solidFill>
                  <a:srgbClr val="000000"/>
                </a:solidFill>
                <a:latin typeface="Inter" pitchFamily="34" charset="0"/>
                <a:ea typeface="Inter" pitchFamily="34" charset="-122"/>
                <a:cs typeface="Inter" pitchFamily="34" charset="-120"/>
              </a:rPr>
              <a:t>there</a:t>
            </a:r>
            <a:r>
              <a:rPr lang="en-US" sz="1600" dirty="0">
                <a:solidFill>
                  <a:srgbClr val="000000"/>
                </a:solidFill>
                <a:latin typeface="Inter" pitchFamily="34" charset="0"/>
                <a:ea typeface="Inter" pitchFamily="34" charset="-122"/>
                <a:cs typeface="Inter" pitchFamily="34" charset="-120"/>
              </a:rPr>
              <a:t>.</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782340"/>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Opening Definition</a:t>
            </a:r>
            <a:endParaRPr lang="en-US" sz="2300" dirty="0"/>
          </a:p>
        </p:txBody>
      </p:sp>
      <p:sp>
        <p:nvSpPr>
          <p:cNvPr id="3" name="Text 1"/>
          <p:cNvSpPr/>
          <p:nvPr/>
        </p:nvSpPr>
        <p:spPr>
          <a:xfrm>
            <a:off x="1015875" y="1889820"/>
            <a:ext cx="105143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'We define spirituality at work as the recognition that employees have an inner life that nourishes and is nourished by meaningful work that takes place in the context of community.' — Ashmos &amp; Duchon (2000)</a:t>
            </a:r>
            <a:endParaRPr lang="en-US" sz="1850" dirty="0"/>
          </a:p>
        </p:txBody>
      </p:sp>
      <p:sp>
        <p:nvSpPr>
          <p:cNvPr id="4" name="Shape 2"/>
          <p:cNvSpPr/>
          <p:nvPr/>
        </p:nvSpPr>
        <p:spPr>
          <a:xfrm>
            <a:off x="661475" y="1624013"/>
            <a:ext cx="31749" cy="1665387"/>
          </a:xfrm>
          <a:prstGeom prst="roundRect">
            <a:avLst>
              <a:gd name="adj" fmla="val 50000"/>
            </a:avLst>
          </a:prstGeom>
          <a:solidFill>
            <a:srgbClr val="1B1B27"/>
          </a:solidFill>
          <a:ln/>
        </p:spPr>
        <p:txBody>
          <a:bodyPr/>
          <a:lstStyle/>
          <a:p>
            <a:endParaRPr lang="en-GB"/>
          </a:p>
        </p:txBody>
      </p:sp>
      <p:sp>
        <p:nvSpPr>
          <p:cNvPr id="5" name="Shape 3"/>
          <p:cNvSpPr/>
          <p:nvPr/>
        </p:nvSpPr>
        <p:spPr>
          <a:xfrm>
            <a:off x="661475" y="3555206"/>
            <a:ext cx="10868745" cy="2520454"/>
          </a:xfrm>
          <a:prstGeom prst="roundRect">
            <a:avLst>
              <a:gd name="adj" fmla="val 3937"/>
            </a:avLst>
          </a:prstGeom>
          <a:solidFill>
            <a:srgbClr val="F2EEEE"/>
          </a:solidFill>
          <a:ln w="12700">
            <a:solidFill>
              <a:srgbClr val="D8D4D4"/>
            </a:solidFill>
            <a:prstDash val="solid"/>
          </a:ln>
        </p:spPr>
        <p:txBody>
          <a:bodyPr/>
          <a:lstStyle/>
          <a:p>
            <a:endParaRPr lang="en-GB"/>
          </a:p>
        </p:txBody>
      </p:sp>
      <p:sp>
        <p:nvSpPr>
          <p:cNvPr id="6" name="Shape 4"/>
          <p:cNvSpPr/>
          <p:nvPr/>
        </p:nvSpPr>
        <p:spPr>
          <a:xfrm>
            <a:off x="674175" y="3567906"/>
            <a:ext cx="3614449" cy="2495054"/>
          </a:xfrm>
          <a:custGeom>
            <a:avLst/>
            <a:gdLst/>
            <a:ahLst/>
            <a:cxnLst/>
            <a:rect l="l" t="t" r="r" b="b"/>
            <a:pathLst>
              <a:path w="3614449" h="2495054">
                <a:moveTo>
                  <a:pt x="82696" y="0"/>
                </a:moveTo>
                <a:lnTo>
                  <a:pt x="3614449" y="0"/>
                </a:lnTo>
                <a:lnTo>
                  <a:pt x="3614449" y="2495054"/>
                </a:lnTo>
                <a:lnTo>
                  <a:pt x="82696" y="2495054"/>
                </a:lnTo>
                <a:arcTo wR="82696" hR="82698" stAng="5400000" swAng="5400000"/>
                <a:lnTo>
                  <a:pt x="0" y="82698"/>
                </a:lnTo>
                <a:arcTo wR="82696" hR="82698" stAng="10800000" swAng="5400000"/>
                <a:close/>
              </a:path>
            </a:pathLst>
          </a:custGeom>
          <a:solidFill>
            <a:srgbClr val="F2EEEE"/>
          </a:solidFill>
          <a:ln/>
        </p:spPr>
        <p:txBody>
          <a:bodyPr/>
          <a:lstStyle/>
          <a:p>
            <a:endParaRPr lang="en-GB"/>
          </a:p>
        </p:txBody>
      </p:sp>
      <p:sp>
        <p:nvSpPr>
          <p:cNvPr id="7" name="Text 5"/>
          <p:cNvSpPr/>
          <p:nvPr/>
        </p:nvSpPr>
        <p:spPr>
          <a:xfrm>
            <a:off x="910408" y="3804146"/>
            <a:ext cx="3141981"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Inner Life</a:t>
            </a:r>
            <a:endParaRPr lang="en-US" sz="2300" dirty="0"/>
          </a:p>
        </p:txBody>
      </p:sp>
      <p:sp>
        <p:nvSpPr>
          <p:cNvPr id="8" name="Text 6"/>
          <p:cNvSpPr/>
          <p:nvPr/>
        </p:nvSpPr>
        <p:spPr>
          <a:xfrm>
            <a:off x="910408" y="4315023"/>
            <a:ext cx="3141981"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Each person's interior dimension — meaning, purpose, what is sacred to them.</a:t>
            </a:r>
            <a:endParaRPr lang="en-US" sz="1850" dirty="0"/>
          </a:p>
        </p:txBody>
      </p:sp>
      <p:sp>
        <p:nvSpPr>
          <p:cNvPr id="9" name="Shape 7"/>
          <p:cNvSpPr/>
          <p:nvPr/>
        </p:nvSpPr>
        <p:spPr>
          <a:xfrm>
            <a:off x="4288623" y="3567906"/>
            <a:ext cx="3614449" cy="2495054"/>
          </a:xfrm>
          <a:prstGeom prst="rect">
            <a:avLst/>
          </a:prstGeom>
          <a:solidFill>
            <a:srgbClr val="F2EEEE"/>
          </a:solidFill>
          <a:ln/>
        </p:spPr>
        <p:txBody>
          <a:bodyPr/>
          <a:lstStyle/>
          <a:p>
            <a:endParaRPr lang="en-GB"/>
          </a:p>
        </p:txBody>
      </p:sp>
      <p:sp>
        <p:nvSpPr>
          <p:cNvPr id="10" name="Shape 8"/>
          <p:cNvSpPr/>
          <p:nvPr/>
        </p:nvSpPr>
        <p:spPr>
          <a:xfrm>
            <a:off x="4288623" y="3567906"/>
            <a:ext cx="31749" cy="2495054"/>
          </a:xfrm>
          <a:prstGeom prst="roundRect">
            <a:avLst>
              <a:gd name="adj" fmla="val 50000"/>
            </a:avLst>
          </a:prstGeom>
          <a:solidFill>
            <a:srgbClr val="D8D4D4"/>
          </a:solidFill>
          <a:ln/>
        </p:spPr>
        <p:txBody>
          <a:bodyPr/>
          <a:lstStyle/>
          <a:p>
            <a:endParaRPr lang="en-GB"/>
          </a:p>
        </p:txBody>
      </p:sp>
      <p:sp>
        <p:nvSpPr>
          <p:cNvPr id="11" name="Text 9"/>
          <p:cNvSpPr/>
          <p:nvPr/>
        </p:nvSpPr>
        <p:spPr>
          <a:xfrm>
            <a:off x="4524857" y="3804146"/>
            <a:ext cx="3141981"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Meaningful Work</a:t>
            </a:r>
            <a:endParaRPr lang="en-US" sz="2300" dirty="0"/>
          </a:p>
        </p:txBody>
      </p:sp>
      <p:sp>
        <p:nvSpPr>
          <p:cNvPr id="12" name="Text 10"/>
          <p:cNvSpPr/>
          <p:nvPr/>
        </p:nvSpPr>
        <p:spPr>
          <a:xfrm>
            <a:off x="4524857" y="4315023"/>
            <a:ext cx="3141981"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 connected to what the worker holds important in life — beyond task-level job design.</a:t>
            </a:r>
            <a:endParaRPr lang="en-US" sz="1850" dirty="0"/>
          </a:p>
        </p:txBody>
      </p:sp>
      <p:sp>
        <p:nvSpPr>
          <p:cNvPr id="13" name="Shape 11"/>
          <p:cNvSpPr/>
          <p:nvPr/>
        </p:nvSpPr>
        <p:spPr>
          <a:xfrm>
            <a:off x="7903072" y="3567906"/>
            <a:ext cx="3614449" cy="2495054"/>
          </a:xfrm>
          <a:custGeom>
            <a:avLst/>
            <a:gdLst/>
            <a:ahLst/>
            <a:cxnLst/>
            <a:rect l="l" t="t" r="r" b="b"/>
            <a:pathLst>
              <a:path w="3614449" h="2495054">
                <a:moveTo>
                  <a:pt x="0" y="0"/>
                </a:moveTo>
                <a:lnTo>
                  <a:pt x="3531753" y="0"/>
                </a:lnTo>
                <a:arcTo wR="82696" hR="82698" stAng="16200000" swAng="5400000"/>
                <a:lnTo>
                  <a:pt x="3614449" y="2412356"/>
                </a:lnTo>
                <a:arcTo wR="82696" hR="82698" stAng="0" swAng="5400000"/>
                <a:lnTo>
                  <a:pt x="0" y="2495054"/>
                </a:lnTo>
                <a:lnTo>
                  <a:pt x="0" y="0"/>
                </a:lnTo>
                <a:close/>
              </a:path>
            </a:pathLst>
          </a:custGeom>
          <a:solidFill>
            <a:srgbClr val="F2EEEE"/>
          </a:solidFill>
          <a:ln/>
        </p:spPr>
        <p:txBody>
          <a:bodyPr/>
          <a:lstStyle/>
          <a:p>
            <a:endParaRPr lang="en-GB"/>
          </a:p>
        </p:txBody>
      </p:sp>
      <p:sp>
        <p:nvSpPr>
          <p:cNvPr id="14" name="Shape 12"/>
          <p:cNvSpPr/>
          <p:nvPr/>
        </p:nvSpPr>
        <p:spPr>
          <a:xfrm>
            <a:off x="7903072" y="3567906"/>
            <a:ext cx="31749" cy="2495054"/>
          </a:xfrm>
          <a:prstGeom prst="roundRect">
            <a:avLst>
              <a:gd name="adj" fmla="val 50000"/>
            </a:avLst>
          </a:prstGeom>
          <a:solidFill>
            <a:srgbClr val="D8D4D4"/>
          </a:solidFill>
          <a:ln/>
        </p:spPr>
        <p:txBody>
          <a:bodyPr/>
          <a:lstStyle/>
          <a:p>
            <a:endParaRPr lang="en-GB"/>
          </a:p>
        </p:txBody>
      </p:sp>
      <p:sp>
        <p:nvSpPr>
          <p:cNvPr id="15" name="Text 13"/>
          <p:cNvSpPr/>
          <p:nvPr/>
        </p:nvSpPr>
        <p:spPr>
          <a:xfrm>
            <a:off x="8139306" y="3804146"/>
            <a:ext cx="3141981"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Community</a:t>
            </a:r>
            <a:endParaRPr lang="en-US" sz="2300" dirty="0"/>
          </a:p>
        </p:txBody>
      </p:sp>
      <p:sp>
        <p:nvSpPr>
          <p:cNvPr id="16" name="Text 14"/>
          <p:cNvSpPr/>
          <p:nvPr/>
        </p:nvSpPr>
        <p:spPr>
          <a:xfrm>
            <a:off x="8139306" y="4315023"/>
            <a:ext cx="3141981"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A sense of connection to others at work, now the chief remaining site of belonging.</a:t>
            </a:r>
            <a:endParaRPr lang="en-US" sz="1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768648"/>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Not About Religion</a:t>
            </a:r>
            <a:endParaRPr lang="en-US" sz="3700" dirty="0"/>
          </a:p>
        </p:txBody>
      </p:sp>
      <p:sp>
        <p:nvSpPr>
          <p:cNvPr id="3" name="Text 1"/>
          <p:cNvSpPr/>
          <p:nvPr/>
        </p:nvSpPr>
        <p:spPr>
          <a:xfrm>
            <a:off x="661474" y="1838527"/>
            <a:ext cx="11040899" cy="4357991"/>
          </a:xfrm>
          <a:prstGeom prst="rect">
            <a:avLst/>
          </a:prstGeom>
          <a:noFill/>
          <a:ln/>
        </p:spPr>
        <p:txBody>
          <a:bodyPr wrap="square" lIns="0" tIns="0" rIns="0" bIns="0" rtlCol="0" anchor="t">
            <a:normAutofit/>
          </a:bodyPr>
          <a:lstStyle/>
          <a:p>
            <a:pPr marL="0" indent="0" algn="l">
              <a:lnSpc>
                <a:spcPct val="120000"/>
              </a:lnSpc>
              <a:spcAft>
                <a:spcPts val="1050"/>
              </a:spcAft>
              <a:buNone/>
            </a:pPr>
            <a:r>
              <a:rPr lang="en-US" sz="2400" dirty="0">
                <a:solidFill>
                  <a:srgbClr val="3C3939"/>
                </a:solidFill>
                <a:latin typeface="Inter" pitchFamily="34" charset="0"/>
                <a:ea typeface="Inter" pitchFamily="34" charset="-122"/>
                <a:cs typeface="Inter" pitchFamily="34" charset="-120"/>
              </a:rPr>
              <a:t>Ashmos and Duchon are explicit: spirituality at work is </a:t>
            </a:r>
            <a:r>
              <a:rPr lang="en-US" sz="2400" b="1" dirty="0">
                <a:solidFill>
                  <a:srgbClr val="3C3939"/>
                </a:solidFill>
                <a:latin typeface="Inter Bold" pitchFamily="34" charset="0"/>
                <a:ea typeface="Inter Bold" pitchFamily="34" charset="-122"/>
                <a:cs typeface="Inter Bold" pitchFamily="34" charset="-120"/>
              </a:rPr>
              <a:t>'not about religion or conversion, or about getting people to accept a specific belief system.'</a:t>
            </a:r>
            <a:endParaRPr lang="en-US" sz="2400" dirty="0"/>
          </a:p>
          <a:p>
            <a:pPr marL="0" indent="0" algn="l">
              <a:lnSpc>
                <a:spcPct val="120000"/>
              </a:lnSpc>
              <a:spcAft>
                <a:spcPts val="1050"/>
              </a:spcAft>
              <a:buNone/>
            </a:pPr>
            <a:r>
              <a:rPr lang="en-US" sz="2400" dirty="0">
                <a:solidFill>
                  <a:srgbClr val="3C3939"/>
                </a:solidFill>
                <a:latin typeface="Inter" pitchFamily="34" charset="0"/>
                <a:ea typeface="Inter" pitchFamily="34" charset="-122"/>
                <a:cs typeface="Inter" pitchFamily="34" charset="-120"/>
              </a:rPr>
              <a:t>The spirit, they argue, </a:t>
            </a:r>
            <a:r>
              <a:rPr lang="en-US" sz="2400" i="1" dirty="0">
                <a:solidFill>
                  <a:srgbClr val="3C3939"/>
                </a:solidFill>
                <a:latin typeface="Inter" pitchFamily="34" charset="0"/>
                <a:ea typeface="Inter" pitchFamily="34" charset="-122"/>
                <a:cs typeface="Inter" pitchFamily="34" charset="-120"/>
              </a:rPr>
              <a:t>'is nourished in sacred as well as secular places.'</a:t>
            </a:r>
            <a:endParaRPr lang="en-US" sz="2400" dirty="0"/>
          </a:p>
          <a:p>
            <a:pPr marL="0" indent="0" algn="l">
              <a:lnSpc>
                <a:spcPct val="120000"/>
              </a:lnSpc>
              <a:buNone/>
            </a:pPr>
            <a:r>
              <a:rPr lang="en-US" sz="2400" dirty="0">
                <a:solidFill>
                  <a:srgbClr val="3C3939"/>
                </a:solidFill>
                <a:latin typeface="Inter" pitchFamily="34" charset="0"/>
                <a:ea typeface="Inter" pitchFamily="34" charset="-122"/>
                <a:cs typeface="Inter" pitchFamily="34" charset="-120"/>
              </a:rPr>
              <a:t>This separation allows the definition to travel into a pluralist, diverse workforce — but it raises an immediate question Cavanagh (1999) presses: can spirituality retain depth once severed from its religious roots?</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302841"/>
            <a:ext cx="6296860"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Whole Person at Work</a:t>
            </a:r>
            <a:endParaRPr lang="en-US" sz="4650" dirty="0"/>
          </a:p>
        </p:txBody>
      </p:sp>
      <p:sp>
        <p:nvSpPr>
          <p:cNvPr id="4" name="Text 1"/>
          <p:cNvSpPr/>
          <p:nvPr/>
        </p:nvSpPr>
        <p:spPr>
          <a:xfrm>
            <a:off x="5587761" y="3399631"/>
            <a:ext cx="5942459"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'Henry Ford asked, "Why is it that I always get the whole person when all I really want is a pair of hands?" Whether or not organizations want the whole person, whole persons report for work.' — Sheep (2006)</a:t>
            </a:r>
            <a:endParaRPr lang="en-US" sz="1850" dirty="0"/>
          </a:p>
        </p:txBody>
      </p:sp>
      <p:sp>
        <p:nvSpPr>
          <p:cNvPr id="5" name="Shape 2"/>
          <p:cNvSpPr/>
          <p:nvPr/>
        </p:nvSpPr>
        <p:spPr>
          <a:xfrm>
            <a:off x="5233360" y="3133824"/>
            <a:ext cx="31749" cy="2421235"/>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803374"/>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What Is a 'Whole Person'?</a:t>
            </a:r>
            <a:endParaRPr lang="en-US" sz="3950" dirty="0"/>
          </a:p>
        </p:txBody>
      </p:sp>
      <p:sp>
        <p:nvSpPr>
          <p:cNvPr id="3" name="Text 1"/>
          <p:cNvSpPr/>
          <p:nvPr/>
        </p:nvSpPr>
        <p:spPr>
          <a:xfrm>
            <a:off x="661475" y="1772345"/>
            <a:ext cx="10868745" cy="594320"/>
          </a:xfrm>
          <a:prstGeom prst="rect">
            <a:avLst/>
          </a:prstGeom>
          <a:noFill/>
          <a:ln/>
        </p:spPr>
        <p:txBody>
          <a:bodyPr wrap="square" lIns="0" tIns="0" rIns="0" bIns="0" rtlCol="0" anchor="t">
            <a:noAutofit/>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Sheep (2006) surveys psychology, sociology, philosophy and world cultures and finds broad agreement that human beings have four dimensions:</a:t>
            </a:r>
            <a:endParaRPr lang="en-US"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558653"/>
            <a:ext cx="502034" cy="502047"/>
          </a:xfrm>
          <a:prstGeom prst="rect">
            <a:avLst/>
          </a:prstGeom>
        </p:spPr>
      </p:pic>
      <p:sp>
        <p:nvSpPr>
          <p:cNvPr id="5" name="Text 2"/>
          <p:cNvSpPr/>
          <p:nvPr/>
        </p:nvSpPr>
        <p:spPr>
          <a:xfrm>
            <a:off x="661475" y="3274020"/>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Physical</a:t>
            </a:r>
            <a:endParaRPr lang="en-US" sz="2400" dirty="0"/>
          </a:p>
        </p:txBody>
      </p:sp>
      <p:sp>
        <p:nvSpPr>
          <p:cNvPr id="6" name="Text 3"/>
          <p:cNvSpPr/>
          <p:nvPr/>
        </p:nvSpPr>
        <p:spPr>
          <a:xfrm>
            <a:off x="661475" y="3690144"/>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The bodily, material dimension of the employee.</a:t>
            </a:r>
            <a:endParaRPr lang="en-US"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02505" y="2558653"/>
            <a:ext cx="502034" cy="502047"/>
          </a:xfrm>
          <a:prstGeom prst="rect">
            <a:avLst/>
          </a:prstGeom>
        </p:spPr>
      </p:pic>
      <p:sp>
        <p:nvSpPr>
          <p:cNvPr id="8" name="Text 4"/>
          <p:cNvSpPr/>
          <p:nvPr/>
        </p:nvSpPr>
        <p:spPr>
          <a:xfrm>
            <a:off x="6202505" y="3274020"/>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Mental</a:t>
            </a:r>
            <a:endParaRPr lang="en-US" sz="2400" dirty="0"/>
          </a:p>
        </p:txBody>
      </p:sp>
      <p:sp>
        <p:nvSpPr>
          <p:cNvPr id="9" name="Text 5"/>
          <p:cNvSpPr/>
          <p:nvPr/>
        </p:nvSpPr>
        <p:spPr>
          <a:xfrm>
            <a:off x="6202505" y="3690144"/>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Cognitive capacity, reasoning, and intellectual life.</a:t>
            </a:r>
            <a:endParaRPr lang="en-US"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4328716"/>
            <a:ext cx="502034" cy="502047"/>
          </a:xfrm>
          <a:prstGeom prst="rect">
            <a:avLst/>
          </a:prstGeom>
        </p:spPr>
      </p:pic>
      <p:sp>
        <p:nvSpPr>
          <p:cNvPr id="11" name="Text 6"/>
          <p:cNvSpPr/>
          <p:nvPr/>
        </p:nvSpPr>
        <p:spPr>
          <a:xfrm>
            <a:off x="661475" y="5044083"/>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Emotional</a:t>
            </a:r>
            <a:endParaRPr lang="en-US" sz="2400" dirty="0"/>
          </a:p>
        </p:txBody>
      </p:sp>
      <p:sp>
        <p:nvSpPr>
          <p:cNvPr id="12" name="Text 7"/>
          <p:cNvSpPr/>
          <p:nvPr/>
        </p:nvSpPr>
        <p:spPr>
          <a:xfrm>
            <a:off x="661475" y="5460206"/>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Feelings, relationships, and affective experience.</a:t>
            </a:r>
            <a:endParaRPr lang="en-US"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02505" y="4328716"/>
            <a:ext cx="502034" cy="502047"/>
          </a:xfrm>
          <a:prstGeom prst="rect">
            <a:avLst/>
          </a:prstGeom>
        </p:spPr>
      </p:pic>
      <p:sp>
        <p:nvSpPr>
          <p:cNvPr id="14" name="Text 8"/>
          <p:cNvSpPr/>
          <p:nvPr/>
        </p:nvSpPr>
        <p:spPr>
          <a:xfrm>
            <a:off x="6202505" y="5044083"/>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Spiritual</a:t>
            </a:r>
            <a:endParaRPr lang="en-US" sz="2400" dirty="0"/>
          </a:p>
        </p:txBody>
      </p:sp>
      <p:sp>
        <p:nvSpPr>
          <p:cNvPr id="15" name="Text 9"/>
          <p:cNvSpPr/>
          <p:nvPr/>
        </p:nvSpPr>
        <p:spPr>
          <a:xfrm>
            <a:off x="6202505" y="5460206"/>
            <a:ext cx="5327715" cy="594320"/>
          </a:xfrm>
          <a:prstGeom prst="rect">
            <a:avLst/>
          </a:prstGeom>
          <a:noFill/>
          <a:ln/>
        </p:spPr>
        <p:txBody>
          <a:bodyPr wrap="square" lIns="0" tIns="0" rIns="0" bIns="0" rtlCol="0" anchor="t">
            <a:normAutofit fontScale="92500" lnSpcReduction="10000"/>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The search for meaning, purpose, and connection to something larger.</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661475" y="1099443"/>
            <a:ext cx="10868745"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Sheep (2006) — Convergent Definition</a:t>
            </a:r>
            <a:endParaRPr lang="en-US" sz="1950" dirty="0"/>
          </a:p>
        </p:txBody>
      </p:sp>
      <p:sp>
        <p:nvSpPr>
          <p:cNvPr id="3" name="Text 1"/>
          <p:cNvSpPr/>
          <p:nvPr/>
        </p:nvSpPr>
        <p:spPr>
          <a:xfrm>
            <a:off x="661475" y="1481435"/>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Four Dimensions of Workplace Spirituality</a:t>
            </a:r>
            <a:endParaRPr lang="en-US" sz="395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364978"/>
            <a:ext cx="5349047" cy="1462881"/>
          </a:xfrm>
          <a:prstGeom prst="rect">
            <a:avLst/>
          </a:prstGeom>
        </p:spPr>
      </p:pic>
      <p:sp>
        <p:nvSpPr>
          <p:cNvPr id="5" name="Text 2"/>
          <p:cNvSpPr/>
          <p:nvPr/>
        </p:nvSpPr>
        <p:spPr>
          <a:xfrm>
            <a:off x="989285" y="2591197"/>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Self–Workplace Integration</a:t>
            </a:r>
            <a:endParaRPr lang="en-US" sz="1950" dirty="0"/>
          </a:p>
        </p:txBody>
      </p:sp>
      <p:sp>
        <p:nvSpPr>
          <p:cNvPr id="6" name="Text 3"/>
          <p:cNvSpPr/>
          <p:nvPr/>
        </p:nvSpPr>
        <p:spPr>
          <a:xfrm>
            <a:off x="989285" y="3007320"/>
            <a:ext cx="479502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life fragmentation</a:t>
            </a:r>
            <a:r>
              <a:rPr lang="en-US" sz="1550" dirty="0">
                <a:solidFill>
                  <a:srgbClr val="3C3939"/>
                </a:solidFill>
                <a:latin typeface="Inter" pitchFamily="34" charset="0"/>
                <a:ea typeface="Inter" pitchFamily="34" charset="-122"/>
                <a:cs typeface="Inter" pitchFamily="34" charset="-120"/>
              </a:rPr>
              <a:t> — the compartmentalisation Cavanagh diagnoses.</a:t>
            </a:r>
            <a:endParaRPr lang="en-US" sz="15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1173" y="2364978"/>
            <a:ext cx="5349047" cy="1462881"/>
          </a:xfrm>
          <a:prstGeom prst="rect">
            <a:avLst/>
          </a:prstGeom>
        </p:spPr>
      </p:pic>
      <p:sp>
        <p:nvSpPr>
          <p:cNvPr id="8" name="Text 4"/>
          <p:cNvSpPr/>
          <p:nvPr/>
        </p:nvSpPr>
        <p:spPr>
          <a:xfrm>
            <a:off x="6508984" y="2591197"/>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Meaning in Work</a:t>
            </a:r>
            <a:endParaRPr lang="en-US" sz="1950" dirty="0"/>
          </a:p>
        </p:txBody>
      </p:sp>
      <p:sp>
        <p:nvSpPr>
          <p:cNvPr id="9" name="Text 5"/>
          <p:cNvSpPr/>
          <p:nvPr/>
        </p:nvSpPr>
        <p:spPr>
          <a:xfrm>
            <a:off x="6508984" y="3007320"/>
            <a:ext cx="479502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meaningless work</a:t>
            </a:r>
            <a:r>
              <a:rPr lang="en-US" sz="1550" dirty="0">
                <a:solidFill>
                  <a:srgbClr val="3C3939"/>
                </a:solidFill>
                <a:latin typeface="Inter" pitchFamily="34" charset="0"/>
                <a:ea typeface="Inter" pitchFamily="34" charset="-122"/>
                <a:cs typeface="Inter" pitchFamily="34" charset="-120"/>
              </a:rPr>
              <a:t> — the existential sickness of repetitive, purposeless labour.</a:t>
            </a:r>
            <a:endParaRPr lang="en-US" sz="15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3998516"/>
            <a:ext cx="5349047" cy="1760041"/>
          </a:xfrm>
          <a:prstGeom prst="rect">
            <a:avLst/>
          </a:prstGeom>
        </p:spPr>
      </p:pic>
      <p:sp>
        <p:nvSpPr>
          <p:cNvPr id="11" name="Text 6"/>
          <p:cNvSpPr/>
          <p:nvPr/>
        </p:nvSpPr>
        <p:spPr>
          <a:xfrm>
            <a:off x="989285" y="422473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Transcendence of Self</a:t>
            </a:r>
            <a:endParaRPr lang="en-US" sz="1950" dirty="0"/>
          </a:p>
        </p:txBody>
      </p:sp>
      <p:sp>
        <p:nvSpPr>
          <p:cNvPr id="12" name="Text 7"/>
          <p:cNvSpPr/>
          <p:nvPr/>
        </p:nvSpPr>
        <p:spPr>
          <a:xfrm>
            <a:off x="989285" y="4640858"/>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individual self-absorption</a:t>
            </a:r>
            <a:r>
              <a:rPr lang="en-US" sz="1550" dirty="0">
                <a:solidFill>
                  <a:srgbClr val="3C3939"/>
                </a:solidFill>
                <a:latin typeface="Inter" pitchFamily="34" charset="0"/>
                <a:ea typeface="Inter" pitchFamily="34" charset="-122"/>
                <a:cs typeface="Inter" pitchFamily="34" charset="-120"/>
              </a:rPr>
              <a:t> — rising above self to become part of an interconnected whole.</a:t>
            </a:r>
            <a:endParaRPr lang="en-US" sz="155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81173" y="3998516"/>
            <a:ext cx="5349047" cy="1760041"/>
          </a:xfrm>
          <a:prstGeom prst="rect">
            <a:avLst/>
          </a:prstGeom>
        </p:spPr>
      </p:pic>
      <p:sp>
        <p:nvSpPr>
          <p:cNvPr id="14" name="Text 8"/>
          <p:cNvSpPr/>
          <p:nvPr/>
        </p:nvSpPr>
        <p:spPr>
          <a:xfrm>
            <a:off x="6508984" y="422473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Growth of Inner Self</a:t>
            </a:r>
            <a:endParaRPr lang="en-US" sz="1950" dirty="0"/>
          </a:p>
        </p:txBody>
      </p:sp>
      <p:sp>
        <p:nvSpPr>
          <p:cNvPr id="15" name="Text 9"/>
          <p:cNvSpPr/>
          <p:nvPr/>
        </p:nvSpPr>
        <p:spPr>
          <a:xfrm>
            <a:off x="6508984" y="4640858"/>
            <a:ext cx="479502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personal stagnation</a:t>
            </a:r>
            <a:r>
              <a:rPr lang="en-US" sz="1550" dirty="0">
                <a:solidFill>
                  <a:srgbClr val="3C3939"/>
                </a:solidFill>
                <a:latin typeface="Inter" pitchFamily="34" charset="0"/>
                <a:ea typeface="Inter" pitchFamily="34" charset="-122"/>
                <a:cs typeface="Inter" pitchFamily="34" charset="-120"/>
              </a:rPr>
              <a:t> — spirituality at work is a development, not a fixed state.</a:t>
            </a:r>
            <a:endParaRPr lang="en-US" sz="15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694035"/>
            <a:ext cx="10868745" cy="363339"/>
          </a:xfrm>
          <a:prstGeom prst="rect">
            <a:avLst/>
          </a:prstGeom>
          <a:noFill/>
          <a:ln/>
        </p:spPr>
        <p:txBody>
          <a:bodyPr wrap="none" lIns="0" tIns="0" rIns="0" bIns="0" rtlCol="0" anchor="t"/>
          <a:lstStyle/>
          <a:p>
            <a:pPr marL="0" indent="0" algn="l">
              <a:lnSpc>
                <a:spcPct val="104000"/>
              </a:lnSpc>
              <a:buNone/>
            </a:pPr>
            <a:r>
              <a:rPr lang="en-US" sz="2250" b="1" dirty="0">
                <a:solidFill>
                  <a:srgbClr val="1B1B27"/>
                </a:solidFill>
                <a:latin typeface="Inter Bold" pitchFamily="34" charset="0"/>
                <a:ea typeface="Inter Bold" pitchFamily="34" charset="-122"/>
                <a:cs typeface="Inter Bold" pitchFamily="34" charset="-120"/>
              </a:rPr>
              <a:t>Krishnakumar &amp; Neck (2002)</a:t>
            </a:r>
            <a:endParaRPr lang="en-US" sz="2250" dirty="0"/>
          </a:p>
        </p:txBody>
      </p:sp>
      <p:sp>
        <p:nvSpPr>
          <p:cNvPr id="3" name="Text 1"/>
          <p:cNvSpPr/>
          <p:nvPr/>
        </p:nvSpPr>
        <p:spPr>
          <a:xfrm>
            <a:off x="661475" y="1148953"/>
            <a:ext cx="10868745" cy="726777"/>
          </a:xfrm>
          <a:prstGeom prst="rect">
            <a:avLst/>
          </a:prstGeom>
          <a:noFill/>
          <a:ln/>
        </p:spPr>
        <p:txBody>
          <a:bodyPr wrap="none" lIns="0" tIns="0" rIns="0" bIns="0" rtlCol="0" anchor="t"/>
          <a:lstStyle/>
          <a:p>
            <a:pPr marL="0" indent="0" algn="l">
              <a:lnSpc>
                <a:spcPct val="104000"/>
              </a:lnSpc>
              <a:buNone/>
            </a:pPr>
            <a:r>
              <a:rPr lang="en-US" sz="4550" b="1" dirty="0">
                <a:solidFill>
                  <a:srgbClr val="1B1B27"/>
                </a:solidFill>
                <a:latin typeface="Inter Bold" pitchFamily="34" charset="0"/>
                <a:ea typeface="Inter Bold" pitchFamily="34" charset="-122"/>
                <a:cs typeface="Inter Bold" pitchFamily="34" charset="-120"/>
              </a:rPr>
              <a:t>Three Perspectives on Spirituality</a:t>
            </a:r>
            <a:endParaRPr lang="en-US" sz="4550" dirty="0"/>
          </a:p>
        </p:txBody>
      </p:sp>
      <p:sp>
        <p:nvSpPr>
          <p:cNvPr id="4" name="Shape 2"/>
          <p:cNvSpPr/>
          <p:nvPr/>
        </p:nvSpPr>
        <p:spPr>
          <a:xfrm>
            <a:off x="661475" y="2219127"/>
            <a:ext cx="3470287" cy="3944739"/>
          </a:xfrm>
          <a:prstGeom prst="roundRect">
            <a:avLst>
              <a:gd name="adj" fmla="val 2815"/>
            </a:avLst>
          </a:prstGeom>
          <a:solidFill>
            <a:srgbClr val="F2EEEE"/>
          </a:solidFill>
          <a:ln w="12700">
            <a:solidFill>
              <a:srgbClr val="D8D4D4"/>
            </a:solidFill>
            <a:prstDash val="solid"/>
          </a:ln>
        </p:spPr>
        <p:txBody>
          <a:bodyPr/>
          <a:lstStyle/>
          <a:p>
            <a:endParaRPr lang="en-GB"/>
          </a:p>
        </p:txBody>
      </p:sp>
      <p:sp>
        <p:nvSpPr>
          <p:cNvPr id="5" name="Text 3"/>
          <p:cNvSpPr/>
          <p:nvPr/>
        </p:nvSpPr>
        <p:spPr>
          <a:xfrm>
            <a:off x="906737" y="2464395"/>
            <a:ext cx="2979762"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Intrinsic-Origin View</a:t>
            </a:r>
            <a:endParaRPr lang="en-US" sz="2250" dirty="0"/>
          </a:p>
        </p:txBody>
      </p:sp>
      <p:sp>
        <p:nvSpPr>
          <p:cNvPr id="6" name="Text 4"/>
          <p:cNvSpPr/>
          <p:nvPr/>
        </p:nvSpPr>
        <p:spPr>
          <a:xfrm>
            <a:off x="906737" y="2965053"/>
            <a:ext cx="2979762" cy="2584351"/>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Spirituality originates </a:t>
            </a:r>
            <a:r>
              <a:rPr lang="en-US" sz="1800" i="1" dirty="0">
                <a:solidFill>
                  <a:srgbClr val="3C3939"/>
                </a:solidFill>
                <a:latin typeface="Inter" pitchFamily="34" charset="0"/>
                <a:ea typeface="Inter" pitchFamily="34" charset="-122"/>
                <a:cs typeface="Inter" pitchFamily="34" charset="-120"/>
              </a:rPr>
              <a:t>inside</a:t>
            </a:r>
            <a:r>
              <a:rPr lang="en-US" sz="1800" dirty="0">
                <a:solidFill>
                  <a:srgbClr val="3C3939"/>
                </a:solidFill>
                <a:latin typeface="Inter" pitchFamily="34" charset="0"/>
                <a:ea typeface="Inter" pitchFamily="34" charset="-122"/>
                <a:cs typeface="Inter" pitchFamily="34" charset="-120"/>
              </a:rPr>
              <a:t> the individual — 'our inner consciousness', beyond programmed beliefs. Non-denominational and non-hierarchical.</a:t>
            </a:r>
            <a:endParaRPr lang="en-US" sz="1800" dirty="0"/>
          </a:p>
        </p:txBody>
      </p:sp>
      <p:sp>
        <p:nvSpPr>
          <p:cNvPr id="7" name="Shape 5"/>
          <p:cNvSpPr/>
          <p:nvPr/>
        </p:nvSpPr>
        <p:spPr>
          <a:xfrm>
            <a:off x="4360654" y="2219127"/>
            <a:ext cx="3470287" cy="3944739"/>
          </a:xfrm>
          <a:prstGeom prst="roundRect">
            <a:avLst>
              <a:gd name="adj" fmla="val 2815"/>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4605917" y="2464395"/>
            <a:ext cx="2979762"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Religious View</a:t>
            </a:r>
            <a:endParaRPr lang="en-US" sz="2250" dirty="0"/>
          </a:p>
        </p:txBody>
      </p:sp>
      <p:sp>
        <p:nvSpPr>
          <p:cNvPr id="9" name="Text 7"/>
          <p:cNvSpPr/>
          <p:nvPr/>
        </p:nvSpPr>
        <p:spPr>
          <a:xfrm>
            <a:off x="4605917" y="2965053"/>
            <a:ext cx="2979762" cy="2953544"/>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Spirituality is tied to particular traditions — Christian vocation, Hindu devotion, Buddhist practice, Islamic work ethic. The most controversial view in a pluralist workplace.</a:t>
            </a:r>
            <a:endParaRPr lang="en-US" sz="1800" dirty="0"/>
          </a:p>
        </p:txBody>
      </p:sp>
      <p:sp>
        <p:nvSpPr>
          <p:cNvPr id="10" name="Shape 8"/>
          <p:cNvSpPr/>
          <p:nvPr/>
        </p:nvSpPr>
        <p:spPr>
          <a:xfrm>
            <a:off x="8059834" y="2219127"/>
            <a:ext cx="3470387" cy="3944739"/>
          </a:xfrm>
          <a:prstGeom prst="roundRect">
            <a:avLst>
              <a:gd name="adj" fmla="val 2815"/>
            </a:avLst>
          </a:prstGeom>
          <a:solidFill>
            <a:srgbClr val="F2EEEE"/>
          </a:solidFill>
          <a:ln w="12700">
            <a:solidFill>
              <a:srgbClr val="D8D4D4"/>
            </a:solidFill>
            <a:prstDash val="solid"/>
          </a:ln>
        </p:spPr>
        <p:txBody>
          <a:bodyPr/>
          <a:lstStyle/>
          <a:p>
            <a:endParaRPr lang="en-GB"/>
          </a:p>
        </p:txBody>
      </p:sp>
      <p:sp>
        <p:nvSpPr>
          <p:cNvPr id="11" name="Text 9"/>
          <p:cNvSpPr/>
          <p:nvPr/>
        </p:nvSpPr>
        <p:spPr>
          <a:xfrm>
            <a:off x="8305096" y="2464395"/>
            <a:ext cx="2979861"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Existentialist View</a:t>
            </a:r>
            <a:endParaRPr lang="en-US" sz="2250" dirty="0"/>
          </a:p>
        </p:txBody>
      </p:sp>
      <p:sp>
        <p:nvSpPr>
          <p:cNvPr id="12" name="Text 10"/>
          <p:cNvSpPr/>
          <p:nvPr/>
        </p:nvSpPr>
        <p:spPr>
          <a:xfrm>
            <a:off x="8305096" y="2965053"/>
            <a:ext cx="2979861" cy="2215158"/>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Spirituality is the search for meaning in what we do: 'Why am I doing this work?' Without an answer, daily work produces 'existential sickness'.</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726579"/>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Why Pluralism Is the Right Response</a:t>
            </a:r>
            <a:endParaRPr lang="en-US" sz="4400" dirty="0"/>
          </a:p>
        </p:txBody>
      </p:sp>
      <p:sp>
        <p:nvSpPr>
          <p:cNvPr id="3" name="Text 1"/>
          <p:cNvSpPr/>
          <p:nvPr/>
        </p:nvSpPr>
        <p:spPr>
          <a:xfrm>
            <a:off x="998116" y="2094309"/>
            <a:ext cx="105321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'We feel these multiple views of spirituality are natural and logical (given the diversity of the workforce) and the search for a definitive description of the term is not the best exercise.' — Krishnakumar &amp; Neck (2002)</a:t>
            </a:r>
            <a:endParaRPr lang="en-US" sz="1750" dirty="0"/>
          </a:p>
        </p:txBody>
      </p:sp>
      <p:sp>
        <p:nvSpPr>
          <p:cNvPr id="4" name="Shape 2"/>
          <p:cNvSpPr/>
          <p:nvPr/>
        </p:nvSpPr>
        <p:spPr>
          <a:xfrm>
            <a:off x="661475" y="1854498"/>
            <a:ext cx="25399" cy="1529755"/>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3624064"/>
            <a:ext cx="10868745"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Their positive claim: managers should </a:t>
            </a:r>
            <a:r>
              <a:rPr lang="en-US" sz="1750" b="1" dirty="0">
                <a:solidFill>
                  <a:srgbClr val="3C3939"/>
                </a:solidFill>
                <a:latin typeface="Inter Bold" pitchFamily="34" charset="0"/>
                <a:ea typeface="Inter Bold" pitchFamily="34" charset="-122"/>
                <a:cs typeface="Inter Bold" pitchFamily="34" charset="-120"/>
              </a:rPr>
              <a:t>understand</a:t>
            </a:r>
            <a:r>
              <a:rPr lang="en-US" sz="1750" dirty="0">
                <a:solidFill>
                  <a:srgbClr val="3C3939"/>
                </a:solidFill>
                <a:latin typeface="Inter" pitchFamily="34" charset="0"/>
                <a:ea typeface="Inter" pitchFamily="34" charset="-122"/>
                <a:cs typeface="Inter" pitchFamily="34" charset="-120"/>
              </a:rPr>
              <a:t> all three perspectives and </a:t>
            </a:r>
            <a:r>
              <a:rPr lang="en-US" sz="1750" b="1" dirty="0">
                <a:solidFill>
                  <a:srgbClr val="3C3939"/>
                </a:solidFill>
                <a:latin typeface="Inter Bold" pitchFamily="34" charset="0"/>
                <a:ea typeface="Inter Bold" pitchFamily="34" charset="-122"/>
                <a:cs typeface="Inter Bold" pitchFamily="34" charset="-120"/>
              </a:rPr>
              <a:t>encourage</a:t>
            </a:r>
            <a:r>
              <a:rPr lang="en-US" sz="1750" dirty="0">
                <a:solidFill>
                  <a:srgbClr val="3C3939"/>
                </a:solidFill>
                <a:latin typeface="Inter" pitchFamily="34" charset="0"/>
                <a:ea typeface="Inter" pitchFamily="34" charset="-122"/>
                <a:cs typeface="Inter" pitchFamily="34" charset="-120"/>
              </a:rPr>
              <a:t> employees to practise their own — not impose a single definition. This is the basis of their later </a:t>
            </a:r>
            <a:r>
              <a:rPr lang="en-US" sz="1750" i="1" dirty="0">
                <a:solidFill>
                  <a:srgbClr val="3C3939"/>
                </a:solidFill>
                <a:latin typeface="Inter" pitchFamily="34" charset="0"/>
                <a:ea typeface="Inter" pitchFamily="34" charset="-122"/>
                <a:cs typeface="Inter" pitchFamily="34" charset="-120"/>
              </a:rPr>
              <a:t>spiritual freedom model</a:t>
            </a:r>
            <a:r>
              <a:rPr lang="en-US" sz="1750" dirty="0">
                <a:solidFill>
                  <a:srgbClr val="3C3939"/>
                </a:solidFill>
                <a:latin typeface="Inter" pitchFamily="34" charset="0"/>
                <a:ea typeface="Inter" pitchFamily="34" charset="-122"/>
                <a:cs typeface="Inter" pitchFamily="34" charset="-120"/>
              </a:rPr>
              <a:t>.</a:t>
            </a:r>
            <a:endParaRPr lang="en-US" sz="1750" dirty="0"/>
          </a:p>
        </p:txBody>
      </p:sp>
      <p:sp>
        <p:nvSpPr>
          <p:cNvPr id="6" name="Shape 4"/>
          <p:cNvSpPr/>
          <p:nvPr/>
        </p:nvSpPr>
        <p:spPr>
          <a:xfrm>
            <a:off x="661475" y="4914007"/>
            <a:ext cx="10868745" cy="1217315"/>
          </a:xfrm>
          <a:prstGeom prst="roundRect">
            <a:avLst>
              <a:gd name="adj" fmla="val 7744"/>
            </a:avLst>
          </a:prstGeom>
          <a:solidFill>
            <a:srgbClr val="E1E1EA"/>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885902" y="5221784"/>
            <a:ext cx="280484" cy="224433"/>
          </a:xfrm>
          <a:prstGeom prst="rect">
            <a:avLst/>
          </a:prstGeom>
        </p:spPr>
      </p:pic>
      <p:sp>
        <p:nvSpPr>
          <p:cNvPr id="8" name="Text 5"/>
          <p:cNvSpPr/>
          <p:nvPr/>
        </p:nvSpPr>
        <p:spPr>
          <a:xfrm>
            <a:off x="1390814" y="5183287"/>
            <a:ext cx="9914979"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000000"/>
                </a:solidFill>
                <a:latin typeface="Inter" pitchFamily="34" charset="0"/>
                <a:ea typeface="Inter" pitchFamily="34" charset="-122"/>
                <a:cs typeface="Inter" pitchFamily="34" charset="-120"/>
              </a:rPr>
              <a:t>Cavanagh (1999) pushes back: a spirituality severed from religious roots risks becoming shallow — 'it is difficult to develop depth in any spirituality without a religious foundation.'</a:t>
            </a:r>
            <a:endParaRPr lang="en-US" sz="17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758282" y="1145814"/>
            <a:ext cx="4840637" cy="4566371"/>
          </a:xfrm>
          <a:prstGeom prst="rect">
            <a:avLst/>
          </a:prstGeom>
        </p:spPr>
      </p:pic>
      <p:sp>
        <p:nvSpPr>
          <p:cNvPr id="3" name="Text 0"/>
          <p:cNvSpPr/>
          <p:nvPr/>
        </p:nvSpPr>
        <p:spPr>
          <a:xfrm>
            <a:off x="2441346" y="3987599"/>
            <a:ext cx="1181356" cy="185331"/>
          </a:xfrm>
          <a:prstGeom prst="rect">
            <a:avLst/>
          </a:prstGeom>
          <a:noFill/>
          <a:ln/>
        </p:spPr>
        <p:txBody>
          <a:bodyPr wrap="none" lIns="0" tIns="0" rIns="0" bIns="0" rtlCol="0" anchor="t"/>
          <a:lstStyle/>
          <a:p>
            <a:pPr marL="0" indent="0" algn="ctr">
              <a:lnSpc>
                <a:spcPct val="104000"/>
              </a:lnSpc>
              <a:buNone/>
            </a:pPr>
            <a:r>
              <a:rPr lang="en-US" sz="2000" b="1" dirty="0">
                <a:solidFill>
                  <a:srgbClr val="FFFFFF"/>
                </a:solidFill>
                <a:latin typeface="Inter Bold" pitchFamily="34" charset="0"/>
                <a:ea typeface="Inter Bold" pitchFamily="34" charset="-122"/>
                <a:cs typeface="Inter Bold" pitchFamily="34" charset="-120"/>
              </a:rPr>
              <a:t>Intrinsic</a:t>
            </a:r>
            <a:endParaRPr lang="en-US" sz="2000" dirty="0"/>
          </a:p>
        </p:txBody>
      </p:sp>
      <p:sp>
        <p:nvSpPr>
          <p:cNvPr id="4" name="Text 1"/>
          <p:cNvSpPr/>
          <p:nvPr/>
        </p:nvSpPr>
        <p:spPr>
          <a:xfrm>
            <a:off x="2441346" y="4420600"/>
            <a:ext cx="1181356" cy="389196"/>
          </a:xfrm>
          <a:prstGeom prst="rect">
            <a:avLst/>
          </a:prstGeom>
          <a:noFill/>
          <a:ln/>
        </p:spPr>
        <p:txBody>
          <a:bodyPr wrap="square" lIns="0" tIns="0" rIns="0" bIns="0" rtlCol="0" anchor="t">
            <a:noAutofit/>
          </a:bodyPr>
          <a:lstStyle/>
          <a:p>
            <a:pPr marL="0" indent="0" algn="ctr">
              <a:lnSpc>
                <a:spcPct val="91000"/>
              </a:lnSpc>
              <a:buNone/>
            </a:pPr>
            <a:r>
              <a:rPr lang="en-US" sz="1400" dirty="0">
                <a:solidFill>
                  <a:srgbClr val="FFFFFF"/>
                </a:solidFill>
                <a:latin typeface="Inter" pitchFamily="34" charset="0"/>
                <a:ea typeface="Inter" pitchFamily="34" charset="-122"/>
                <a:cs typeface="Inter" pitchFamily="34" charset="-120"/>
              </a:rPr>
              <a:t>Where does spirituality come from?</a:t>
            </a:r>
            <a:endParaRPr lang="en-US" sz="1400" dirty="0"/>
          </a:p>
        </p:txBody>
      </p:sp>
      <p:sp>
        <p:nvSpPr>
          <p:cNvPr id="5" name="Text 2"/>
          <p:cNvSpPr/>
          <p:nvPr/>
        </p:nvSpPr>
        <p:spPr>
          <a:xfrm>
            <a:off x="3504323" y="2017469"/>
            <a:ext cx="1181356" cy="185332"/>
          </a:xfrm>
          <a:prstGeom prst="rect">
            <a:avLst/>
          </a:prstGeom>
          <a:noFill/>
          <a:ln/>
        </p:spPr>
        <p:txBody>
          <a:bodyPr wrap="none" lIns="0" tIns="0" rIns="0" bIns="0" rtlCol="0" anchor="t"/>
          <a:lstStyle/>
          <a:p>
            <a:pPr marL="0" indent="0" algn="ctr">
              <a:lnSpc>
                <a:spcPct val="104000"/>
              </a:lnSpc>
              <a:buNone/>
            </a:pPr>
            <a:r>
              <a:rPr lang="en-US" sz="2000" b="1" dirty="0">
                <a:solidFill>
                  <a:srgbClr val="FFFFFF"/>
                </a:solidFill>
                <a:latin typeface="Inter Bold" pitchFamily="34" charset="0"/>
                <a:ea typeface="Inter Bold" pitchFamily="34" charset="-122"/>
                <a:cs typeface="Inter Bold" pitchFamily="34" charset="-120"/>
              </a:rPr>
              <a:t>Religious</a:t>
            </a:r>
            <a:endParaRPr lang="en-US" sz="2000" dirty="0"/>
          </a:p>
        </p:txBody>
      </p:sp>
      <p:sp>
        <p:nvSpPr>
          <p:cNvPr id="6" name="Text 3"/>
          <p:cNvSpPr/>
          <p:nvPr/>
        </p:nvSpPr>
        <p:spPr>
          <a:xfrm>
            <a:off x="3504323" y="2507908"/>
            <a:ext cx="1181356" cy="259464"/>
          </a:xfrm>
          <a:prstGeom prst="rect">
            <a:avLst/>
          </a:prstGeom>
          <a:noFill/>
          <a:ln/>
        </p:spPr>
        <p:txBody>
          <a:bodyPr wrap="square" lIns="0" tIns="0" rIns="0" bIns="0" rtlCol="0" anchor="t">
            <a:noAutofit/>
          </a:bodyPr>
          <a:lstStyle/>
          <a:p>
            <a:pPr marL="0" indent="0" algn="ctr">
              <a:lnSpc>
                <a:spcPct val="91000"/>
              </a:lnSpc>
              <a:buNone/>
            </a:pPr>
            <a:r>
              <a:rPr lang="en-US" sz="1400" dirty="0">
                <a:solidFill>
                  <a:srgbClr val="FFFFFF"/>
                </a:solidFill>
                <a:latin typeface="Inter" pitchFamily="34" charset="0"/>
                <a:ea typeface="Inter" pitchFamily="34" charset="-122"/>
                <a:cs typeface="Inter" pitchFamily="34" charset="-120"/>
              </a:rPr>
              <a:t>What tradition expresses it?</a:t>
            </a:r>
            <a:endParaRPr lang="en-US" sz="1400" dirty="0"/>
          </a:p>
        </p:txBody>
      </p:sp>
      <p:sp>
        <p:nvSpPr>
          <p:cNvPr id="7" name="Text 4"/>
          <p:cNvSpPr/>
          <p:nvPr/>
        </p:nvSpPr>
        <p:spPr>
          <a:xfrm>
            <a:off x="4767517" y="4028865"/>
            <a:ext cx="1181356" cy="185332"/>
          </a:xfrm>
          <a:prstGeom prst="rect">
            <a:avLst/>
          </a:prstGeom>
          <a:noFill/>
          <a:ln/>
        </p:spPr>
        <p:txBody>
          <a:bodyPr wrap="none" lIns="0" tIns="0" rIns="0" bIns="0" rtlCol="0" anchor="t"/>
          <a:lstStyle/>
          <a:p>
            <a:pPr marL="0" indent="0" algn="ctr">
              <a:lnSpc>
                <a:spcPct val="104000"/>
              </a:lnSpc>
              <a:buNone/>
            </a:pPr>
            <a:r>
              <a:rPr lang="en-US" sz="2000" b="1" dirty="0">
                <a:solidFill>
                  <a:srgbClr val="FFFFFF"/>
                </a:solidFill>
                <a:latin typeface="Inter Bold" pitchFamily="34" charset="0"/>
                <a:ea typeface="Inter Bold" pitchFamily="34" charset="-122"/>
                <a:cs typeface="Inter Bold" pitchFamily="34" charset="-120"/>
              </a:rPr>
              <a:t>Existential</a:t>
            </a:r>
            <a:endParaRPr lang="en-US" sz="2000" dirty="0"/>
          </a:p>
        </p:txBody>
      </p:sp>
      <p:sp>
        <p:nvSpPr>
          <p:cNvPr id="8" name="Text 5"/>
          <p:cNvSpPr/>
          <p:nvPr/>
        </p:nvSpPr>
        <p:spPr>
          <a:xfrm>
            <a:off x="4767517" y="4550332"/>
            <a:ext cx="1181356" cy="129732"/>
          </a:xfrm>
          <a:prstGeom prst="rect">
            <a:avLst/>
          </a:prstGeom>
          <a:noFill/>
          <a:ln/>
        </p:spPr>
        <p:txBody>
          <a:bodyPr wrap="none" lIns="0" tIns="0" rIns="0" bIns="0" rtlCol="0" anchor="t"/>
          <a:lstStyle/>
          <a:p>
            <a:pPr marL="0" indent="0" algn="ctr">
              <a:lnSpc>
                <a:spcPct val="91000"/>
              </a:lnSpc>
              <a:buNone/>
            </a:pPr>
            <a:r>
              <a:rPr lang="en-US" sz="1400" dirty="0">
                <a:solidFill>
                  <a:srgbClr val="FFFFFF"/>
                </a:solidFill>
                <a:latin typeface="Inter" pitchFamily="34" charset="0"/>
                <a:ea typeface="Inter" pitchFamily="34" charset="-122"/>
                <a:cs typeface="Inter" pitchFamily="34" charset="-120"/>
              </a:rPr>
              <a:t>What is it for?</a:t>
            </a:r>
            <a:endParaRPr lang="en-US" sz="1400" dirty="0"/>
          </a:p>
        </p:txBody>
      </p:sp>
      <p:sp>
        <p:nvSpPr>
          <p:cNvPr id="9" name="Text 6"/>
          <p:cNvSpPr/>
          <p:nvPr/>
        </p:nvSpPr>
        <p:spPr>
          <a:xfrm>
            <a:off x="7196276" y="646418"/>
            <a:ext cx="3523070"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A Useful Map</a:t>
            </a:r>
            <a:endParaRPr lang="en-US" sz="2000" dirty="0"/>
          </a:p>
        </p:txBody>
      </p:sp>
      <p:sp>
        <p:nvSpPr>
          <p:cNvPr id="10" name="Text 7"/>
          <p:cNvSpPr/>
          <p:nvPr/>
        </p:nvSpPr>
        <p:spPr>
          <a:xfrm>
            <a:off x="7196276" y="976420"/>
            <a:ext cx="3523070" cy="1661220"/>
          </a:xfrm>
          <a:prstGeom prst="rect">
            <a:avLst/>
          </a:prstGeom>
          <a:noFill/>
          <a:ln/>
        </p:spPr>
        <p:txBody>
          <a:bodyPr wrap="square" lIns="0" tIns="0" rIns="0" bIns="0" rtlCol="0" anchor="t">
            <a:noAutofit/>
          </a:bodyPr>
          <a:lstStyle/>
          <a:p>
            <a:pPr marL="0" indent="0" algn="l">
              <a:lnSpc>
                <a:spcPct val="104000"/>
              </a:lnSpc>
              <a:buNone/>
            </a:pPr>
            <a:r>
              <a:rPr lang="en-US" sz="4000" b="1" dirty="0">
                <a:solidFill>
                  <a:srgbClr val="1B1B27"/>
                </a:solidFill>
                <a:latin typeface="Inter Bold" pitchFamily="34" charset="0"/>
                <a:ea typeface="Inter Bold" pitchFamily="34" charset="-122"/>
                <a:cs typeface="Inter Bold" pitchFamily="34" charset="-120"/>
              </a:rPr>
              <a:t>Three Questions, Three Views</a:t>
            </a:r>
            <a:endParaRPr lang="en-US" sz="4000" dirty="0"/>
          </a:p>
        </p:txBody>
      </p:sp>
      <p:sp>
        <p:nvSpPr>
          <p:cNvPr id="11" name="Text 8"/>
          <p:cNvSpPr/>
          <p:nvPr/>
        </p:nvSpPr>
        <p:spPr>
          <a:xfrm>
            <a:off x="7281982" y="2864111"/>
            <a:ext cx="4546851" cy="3624238"/>
          </a:xfrm>
          <a:prstGeom prst="rect">
            <a:avLst/>
          </a:prstGeom>
          <a:noFill/>
          <a:ln/>
        </p:spPr>
        <p:txBody>
          <a:bodyPr wrap="square" lIns="0" tIns="0" rIns="0" bIns="0" rtlCol="0" anchor="t">
            <a:normAutofit fontScale="92500" lnSpcReduction="10000"/>
          </a:bodyPr>
          <a:lstStyle/>
          <a:p>
            <a:pPr marL="0" indent="0" algn="l">
              <a:lnSpc>
                <a:spcPct val="117000"/>
              </a:lnSpc>
              <a:spcAft>
                <a:spcPts val="900"/>
              </a:spcAft>
              <a:buNone/>
            </a:pPr>
            <a:r>
              <a:rPr lang="en-US" sz="2000" dirty="0">
                <a:solidFill>
                  <a:srgbClr val="3C3939"/>
                </a:solidFill>
                <a:latin typeface="Inter" pitchFamily="34" charset="0"/>
                <a:ea typeface="Inter" pitchFamily="34" charset="-122"/>
                <a:cs typeface="Inter" pitchFamily="34" charset="-120"/>
              </a:rPr>
              <a:t>Each perspective answers a different question about spirituality. Recognising this prevents the debate from becoming a false choice — and explains why Krishnakumar and Neck argue that all three deserve encouragement rather than resolution.</a:t>
            </a:r>
            <a:endParaRPr lang="en-US" sz="2000" dirty="0"/>
          </a:p>
          <a:p>
            <a:pPr marL="0" indent="0" algn="l">
              <a:lnSpc>
                <a:spcPct val="117000"/>
              </a:lnSpc>
              <a:buNone/>
            </a:pPr>
            <a:r>
              <a:rPr lang="en-US" sz="2000" dirty="0">
                <a:solidFill>
                  <a:srgbClr val="3C3939"/>
                </a:solidFill>
                <a:latin typeface="Inter" pitchFamily="34" charset="0"/>
                <a:ea typeface="Inter" pitchFamily="34" charset="-122"/>
                <a:cs typeface="Inter" pitchFamily="34" charset="-120"/>
              </a:rPr>
              <a:t>The three views also imply different organisational duties: </a:t>
            </a:r>
            <a:r>
              <a:rPr lang="en-US" sz="2000" b="1" dirty="0">
                <a:solidFill>
                  <a:srgbClr val="3C3939"/>
                </a:solidFill>
                <a:latin typeface="Inter Bold" pitchFamily="34" charset="0"/>
                <a:ea typeface="Inter Bold" pitchFamily="34" charset="-122"/>
                <a:cs typeface="Inter Bold" pitchFamily="34" charset="-120"/>
              </a:rPr>
              <a:t>enable</a:t>
            </a:r>
            <a:r>
              <a:rPr lang="en-US" sz="2000" dirty="0">
                <a:solidFill>
                  <a:srgbClr val="3C3939"/>
                </a:solidFill>
                <a:latin typeface="Inter" pitchFamily="34" charset="0"/>
                <a:ea typeface="Inter" pitchFamily="34" charset="-122"/>
                <a:cs typeface="Inter" pitchFamily="34" charset="-120"/>
              </a:rPr>
              <a:t> inner expression, </a:t>
            </a:r>
            <a:r>
              <a:rPr lang="en-US" sz="2000" b="1" dirty="0">
                <a:solidFill>
                  <a:srgbClr val="3C3939"/>
                </a:solidFill>
                <a:latin typeface="Inter Bold" pitchFamily="34" charset="0"/>
                <a:ea typeface="Inter Bold" pitchFamily="34" charset="-122"/>
                <a:cs typeface="Inter Bold" pitchFamily="34" charset="-120"/>
              </a:rPr>
              <a:t>respect</a:t>
            </a:r>
            <a:r>
              <a:rPr lang="en-US" sz="2000" dirty="0">
                <a:solidFill>
                  <a:srgbClr val="3C3939"/>
                </a:solidFill>
                <a:latin typeface="Inter" pitchFamily="34" charset="0"/>
                <a:ea typeface="Inter" pitchFamily="34" charset="-122"/>
                <a:cs typeface="Inter" pitchFamily="34" charset="-120"/>
              </a:rPr>
              <a:t> religious tradition, or </a:t>
            </a:r>
            <a:r>
              <a:rPr lang="en-US" sz="2000" b="1" dirty="0">
                <a:solidFill>
                  <a:srgbClr val="3C3939"/>
                </a:solidFill>
                <a:latin typeface="Inter Bold" pitchFamily="34" charset="0"/>
                <a:ea typeface="Inter Bold" pitchFamily="34" charset="-122"/>
                <a:cs typeface="Inter Bold" pitchFamily="34" charset="-120"/>
              </a:rPr>
              <a:t>provide</a:t>
            </a:r>
            <a:r>
              <a:rPr lang="en-US" sz="2000" dirty="0">
                <a:solidFill>
                  <a:srgbClr val="3C3939"/>
                </a:solidFill>
                <a:latin typeface="Inter" pitchFamily="34" charset="0"/>
                <a:ea typeface="Inter" pitchFamily="34" charset="-122"/>
                <a:cs typeface="Inter" pitchFamily="34" charset="-120"/>
              </a:rPr>
              <a:t> meaningful work.</a:t>
            </a:r>
            <a:endParaRPr 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539081"/>
            <a:ext cx="6296860"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Intrinsic Case</a:t>
            </a:r>
            <a:endParaRPr lang="en-US" sz="4650" dirty="0"/>
          </a:p>
        </p:txBody>
      </p:sp>
      <p:sp>
        <p:nvSpPr>
          <p:cNvPr id="4" name="Text 1"/>
          <p:cNvSpPr/>
          <p:nvPr/>
        </p:nvSpPr>
        <p:spPr>
          <a:xfrm>
            <a:off x="5233360" y="2631777"/>
            <a:ext cx="6296860"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Workplace spirituality is good for persons — not merely useful to organisations.</a:t>
            </a:r>
            <a:endParaRPr lang="en-US" sz="1850" dirty="0"/>
          </a:p>
        </p:txBody>
      </p:sp>
      <p:sp>
        <p:nvSpPr>
          <p:cNvPr id="5" name="Text 2"/>
          <p:cNvSpPr/>
          <p:nvPr/>
        </p:nvSpPr>
        <p:spPr>
          <a:xfrm>
            <a:off x="5587761" y="3919240"/>
            <a:ext cx="5942459"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'Workers are spiritual beings whose souls are either nurtured or damaged by their work.' — Ashmos &amp; Duchon (2000)</a:t>
            </a:r>
            <a:endParaRPr lang="en-US" sz="1850" dirty="0"/>
          </a:p>
        </p:txBody>
      </p:sp>
      <p:sp>
        <p:nvSpPr>
          <p:cNvPr id="6" name="Shape 3"/>
          <p:cNvSpPr/>
          <p:nvPr/>
        </p:nvSpPr>
        <p:spPr>
          <a:xfrm>
            <a:off x="5233360" y="3653433"/>
            <a:ext cx="31749" cy="1665387"/>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762695"/>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Meaning: More Than Task Design</a:t>
            </a:r>
            <a:endParaRPr lang="en-US" sz="4400" dirty="0"/>
          </a:p>
        </p:txBody>
      </p:sp>
      <p:sp>
        <p:nvSpPr>
          <p:cNvPr id="3" name="Text 1"/>
          <p:cNvSpPr/>
          <p:nvPr/>
        </p:nvSpPr>
        <p:spPr>
          <a:xfrm>
            <a:off x="661475" y="1997174"/>
            <a:ext cx="5160536"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Ashmos &amp; Duchon (2000)</a:t>
            </a:r>
            <a:endParaRPr lang="en-US" sz="2200" dirty="0"/>
          </a:p>
        </p:txBody>
      </p:sp>
      <p:sp>
        <p:nvSpPr>
          <p:cNvPr id="4" name="Text 2"/>
          <p:cNvSpPr/>
          <p:nvPr/>
        </p:nvSpPr>
        <p:spPr>
          <a:xfrm>
            <a:off x="661475" y="2561134"/>
            <a:ext cx="5160536" cy="3342283"/>
          </a:xfrm>
          <a:prstGeom prst="rect">
            <a:avLst/>
          </a:prstGeom>
          <a:noFill/>
          <a:ln/>
        </p:spPr>
        <p:txBody>
          <a:bodyPr wrap="square" lIns="0" tIns="0" rIns="0" bIns="0" rtlCol="0" anchor="t">
            <a:normAutofit/>
          </a:bodyPr>
          <a:lstStyle/>
          <a:p>
            <a:pPr marL="0" indent="0" algn="l">
              <a:lnSpc>
                <a:spcPct val="130000"/>
              </a:lnSpc>
              <a:spcAft>
                <a:spcPts val="1500"/>
              </a:spcAft>
              <a:buNone/>
            </a:pPr>
            <a:r>
              <a:rPr lang="en-US" sz="1750" dirty="0">
                <a:solidFill>
                  <a:srgbClr val="3C3939"/>
                </a:solidFill>
                <a:latin typeface="Inter" pitchFamily="34" charset="0"/>
                <a:ea typeface="Inter" pitchFamily="34" charset="-122"/>
                <a:cs typeface="Inter" pitchFamily="34" charset="-120"/>
              </a:rPr>
              <a:t>The meaning employees seek is </a:t>
            </a:r>
            <a:r>
              <a:rPr lang="en-US" sz="1750" b="1" dirty="0">
                <a:solidFill>
                  <a:srgbClr val="3C3939"/>
                </a:solidFill>
                <a:latin typeface="Inter Bold" pitchFamily="34" charset="0"/>
                <a:ea typeface="Inter Bold" pitchFamily="34" charset="-122"/>
                <a:cs typeface="Inter Bold" pitchFamily="34" charset="-120"/>
              </a:rPr>
              <a:t>existential</a:t>
            </a:r>
            <a:r>
              <a:rPr lang="en-US" sz="1750" dirty="0">
                <a:solidFill>
                  <a:srgbClr val="3C3939"/>
                </a:solidFill>
                <a:latin typeface="Inter" pitchFamily="34" charset="0"/>
                <a:ea typeface="Inter" pitchFamily="34" charset="-122"/>
                <a:cs typeface="Inter" pitchFamily="34" charset="-120"/>
              </a:rPr>
              <a:t>, not task-internal. It concerns the connection between work and 'what is important in life' — beyond the thinner meaning engineered by Hackman and Oldham's job design model.</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Terkel: work should be </a:t>
            </a:r>
            <a:r>
              <a:rPr lang="en-US" sz="1750" i="1" dirty="0">
                <a:solidFill>
                  <a:srgbClr val="3C3939"/>
                </a:solidFill>
                <a:latin typeface="Inter" pitchFamily="34" charset="0"/>
                <a:ea typeface="Inter" pitchFamily="34" charset="-122"/>
                <a:cs typeface="Inter" pitchFamily="34" charset="-120"/>
              </a:rPr>
              <a:t>'about a search, too, for daily meaning as well as daily bread, for recognition as well as cash, for astonishment rather than torpor.'</a:t>
            </a:r>
            <a:endParaRPr lang="en-US" sz="1750" dirty="0"/>
          </a:p>
        </p:txBody>
      </p:sp>
      <p:sp>
        <p:nvSpPr>
          <p:cNvPr id="5" name="Shape 3"/>
          <p:cNvSpPr/>
          <p:nvPr/>
        </p:nvSpPr>
        <p:spPr>
          <a:xfrm>
            <a:off x="6214411" y="1783953"/>
            <a:ext cx="5483782" cy="4311352"/>
          </a:xfrm>
          <a:prstGeom prst="roundRect">
            <a:avLst>
              <a:gd name="adj" fmla="val 3748"/>
            </a:avLst>
          </a:prstGeom>
          <a:solidFill>
            <a:srgbClr val="1B1B27"/>
          </a:solidFill>
          <a:ln/>
        </p:spPr>
        <p:txBody>
          <a:bodyPr/>
          <a:lstStyle/>
          <a:p>
            <a:endParaRPr lang="en-GB"/>
          </a:p>
        </p:txBody>
      </p:sp>
      <p:sp>
        <p:nvSpPr>
          <p:cNvPr id="6" name="Text 4"/>
          <p:cNvSpPr/>
          <p:nvPr/>
        </p:nvSpPr>
        <p:spPr>
          <a:xfrm>
            <a:off x="6438838" y="1997174"/>
            <a:ext cx="5034928" cy="350738"/>
          </a:xfrm>
          <a:prstGeom prst="rect">
            <a:avLst/>
          </a:prstGeom>
          <a:noFill/>
          <a:ln/>
        </p:spPr>
        <p:txBody>
          <a:bodyPr wrap="none" lIns="0" tIns="0" rIns="0" bIns="0" rtlCol="0" anchor="t"/>
          <a:lstStyle/>
          <a:p>
            <a:pPr marL="0" indent="0" algn="l">
              <a:lnSpc>
                <a:spcPct val="104000"/>
              </a:lnSpc>
              <a:buNone/>
            </a:pPr>
            <a:r>
              <a:rPr lang="en-US" sz="2200" b="1" dirty="0">
                <a:solidFill>
                  <a:srgbClr val="FFFFFF"/>
                </a:solidFill>
                <a:latin typeface="Inter Bold" pitchFamily="34" charset="0"/>
                <a:ea typeface="Inter Bold" pitchFamily="34" charset="-122"/>
                <a:cs typeface="Inter Bold" pitchFamily="34" charset="-120"/>
              </a:rPr>
              <a:t>The Soul Vocabulary</a:t>
            </a:r>
            <a:endParaRPr lang="en-US" sz="2200" dirty="0"/>
          </a:p>
        </p:txBody>
      </p:sp>
      <p:sp>
        <p:nvSpPr>
          <p:cNvPr id="7" name="Text 5"/>
          <p:cNvSpPr/>
          <p:nvPr/>
        </p:nvSpPr>
        <p:spPr>
          <a:xfrm>
            <a:off x="6438838" y="2561134"/>
            <a:ext cx="50349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FFFFFF"/>
                </a:solidFill>
                <a:latin typeface="Inter" pitchFamily="34" charset="0"/>
                <a:ea typeface="Inter" pitchFamily="34" charset="-122"/>
                <a:cs typeface="Inter" pitchFamily="34" charset="-120"/>
              </a:rPr>
              <a:t>Three terms carry the weight of Ashmos and Duchon's definition:</a:t>
            </a:r>
            <a:endParaRPr lang="en-US" sz="1750" dirty="0"/>
          </a:p>
        </p:txBody>
      </p:sp>
      <p:sp>
        <p:nvSpPr>
          <p:cNvPr id="8" name="Text 6"/>
          <p:cNvSpPr/>
          <p:nvPr/>
        </p:nvSpPr>
        <p:spPr>
          <a:xfrm>
            <a:off x="6438838" y="3453110"/>
            <a:ext cx="5034928" cy="2249487"/>
          </a:xfrm>
          <a:prstGeom prst="rect">
            <a:avLst/>
          </a:prstGeom>
          <a:noFill/>
          <a:ln/>
        </p:spPr>
        <p:txBody>
          <a:bodyPr wrap="square" lIns="0" tIns="0" rIns="0" bIns="0" rtlCol="0" anchor="t">
            <a:normAutofit/>
          </a:bodyPr>
          <a:lstStyle/>
          <a:p>
            <a:pPr marL="355600" indent="-355600" algn="l">
              <a:lnSpc>
                <a:spcPct val="130000"/>
              </a:lnSpc>
              <a:buSzPct val="100000"/>
              <a:buChar char="•"/>
            </a:pPr>
            <a:r>
              <a:rPr lang="en-US" sz="1750" b="1" dirty="0">
                <a:solidFill>
                  <a:srgbClr val="FFFFFF"/>
                </a:solidFill>
                <a:latin typeface="Inter Bold" pitchFamily="34" charset="0"/>
                <a:ea typeface="Inter Bold" pitchFamily="34" charset="-122"/>
                <a:cs typeface="Inter Bold" pitchFamily="34" charset="-120"/>
              </a:rPr>
              <a:t>Spiritual beings</a:t>
            </a:r>
            <a:r>
              <a:rPr lang="en-US" sz="1750" dirty="0">
                <a:solidFill>
                  <a:srgbClr val="FFFFFF"/>
                </a:solidFill>
                <a:latin typeface="Inter" pitchFamily="34" charset="0"/>
                <a:ea typeface="Inter" pitchFamily="34" charset="-122"/>
                <a:cs typeface="Inter" pitchFamily="34" charset="-120"/>
              </a:rPr>
              <a:t> — employees are more than their function</a:t>
            </a:r>
            <a:endParaRPr lang="en-US" sz="1750" dirty="0"/>
          </a:p>
          <a:p>
            <a:pPr marL="355600" indent="-355600" algn="l">
              <a:lnSpc>
                <a:spcPct val="130000"/>
              </a:lnSpc>
              <a:buSzPct val="100000"/>
              <a:buChar char="•"/>
            </a:pPr>
            <a:r>
              <a:rPr lang="en-US" sz="1750" b="1" dirty="0">
                <a:solidFill>
                  <a:srgbClr val="FFFFFF"/>
                </a:solidFill>
                <a:latin typeface="Inter Bold" pitchFamily="34" charset="0"/>
                <a:ea typeface="Inter Bold" pitchFamily="34" charset="-122"/>
                <a:cs typeface="Inter Bold" pitchFamily="34" charset="-120"/>
              </a:rPr>
              <a:t>Souls</a:t>
            </a:r>
            <a:r>
              <a:rPr lang="en-US" sz="1750" dirty="0">
                <a:solidFill>
                  <a:srgbClr val="FFFFFF"/>
                </a:solidFill>
                <a:latin typeface="Inter" pitchFamily="34" charset="0"/>
                <a:ea typeface="Inter" pitchFamily="34" charset="-122"/>
                <a:cs typeface="Inter" pitchFamily="34" charset="-120"/>
              </a:rPr>
              <a:t> — deliberately resonant with religious tradition</a:t>
            </a:r>
            <a:endParaRPr lang="en-US" sz="1750" dirty="0"/>
          </a:p>
          <a:p>
            <a:pPr marL="355600" indent="-355600" algn="l">
              <a:lnSpc>
                <a:spcPct val="130000"/>
              </a:lnSpc>
              <a:buSzPct val="100000"/>
              <a:buChar char="•"/>
            </a:pPr>
            <a:r>
              <a:rPr lang="en-US" sz="1750" b="1" dirty="0">
                <a:solidFill>
                  <a:srgbClr val="FFFFFF"/>
                </a:solidFill>
                <a:latin typeface="Inter Bold" pitchFamily="34" charset="0"/>
                <a:ea typeface="Inter Bold" pitchFamily="34" charset="-122"/>
                <a:cs typeface="Inter Bold" pitchFamily="34" charset="-120"/>
              </a:rPr>
              <a:t>Need nourishment</a:t>
            </a:r>
            <a:r>
              <a:rPr lang="en-US" sz="1750" dirty="0">
                <a:solidFill>
                  <a:srgbClr val="FFFFFF"/>
                </a:solidFill>
                <a:latin typeface="Inter" pitchFamily="34" charset="0"/>
                <a:ea typeface="Inter" pitchFamily="34" charset="-122"/>
                <a:cs typeface="Inter" pitchFamily="34" charset="-120"/>
              </a:rPr>
              <a:t> — need implies obligation; work can starve as well as feed</a:t>
            </a:r>
            <a:endParaRPr lang="en-US" sz="17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699790"/>
            <a:ext cx="10868745" cy="545009"/>
          </a:xfrm>
          <a:prstGeom prst="rect">
            <a:avLst/>
          </a:prstGeom>
          <a:noFill/>
          <a:ln/>
        </p:spPr>
        <p:txBody>
          <a:bodyPr wrap="none" lIns="0" tIns="0" rIns="0" bIns="0" rtlCol="0" anchor="t"/>
          <a:lstStyle/>
          <a:p>
            <a:pPr marL="0" indent="0" algn="l">
              <a:lnSpc>
                <a:spcPct val="104000"/>
              </a:lnSpc>
              <a:buNone/>
            </a:pPr>
            <a:r>
              <a:rPr lang="en-US" sz="3400" b="1" dirty="0">
                <a:solidFill>
                  <a:srgbClr val="1B1B27"/>
                </a:solidFill>
                <a:latin typeface="Inter Bold" pitchFamily="34" charset="0"/>
                <a:ea typeface="Inter Bold" pitchFamily="34" charset="-122"/>
                <a:cs typeface="Inter Bold" pitchFamily="34" charset="-120"/>
              </a:rPr>
              <a:t>Community: The Workplace as Last Resort</a:t>
            </a:r>
            <a:endParaRPr lang="en-US" sz="3400" dirty="0"/>
          </a:p>
        </p:txBody>
      </p:sp>
      <p:pic>
        <p:nvPicPr>
          <p:cNvPr id="3" name="Image 0" descr="preencoded.png"/>
          <p:cNvPicPr>
            <a:picLocks noChangeAspect="1"/>
          </p:cNvPicPr>
          <p:nvPr/>
        </p:nvPicPr>
        <p:blipFill>
          <a:blip r:embed="rId3"/>
          <a:stretch>
            <a:fillRect/>
          </a:stretch>
        </p:blipFill>
        <p:spPr>
          <a:xfrm>
            <a:off x="1525946" y="2069604"/>
            <a:ext cx="5186828" cy="3456980"/>
          </a:xfrm>
          <a:prstGeom prst="rect">
            <a:avLst/>
          </a:prstGeom>
        </p:spPr>
      </p:pic>
      <p:sp>
        <p:nvSpPr>
          <p:cNvPr id="4" name="Text 1"/>
          <p:cNvSpPr/>
          <p:nvPr/>
        </p:nvSpPr>
        <p:spPr>
          <a:xfrm>
            <a:off x="7023370" y="1553865"/>
            <a:ext cx="4513101" cy="2783284"/>
          </a:xfrm>
          <a:prstGeom prst="rect">
            <a:avLst/>
          </a:prstGeom>
          <a:noFill/>
          <a:ln/>
        </p:spPr>
        <p:txBody>
          <a:bodyPr wrap="square" lIns="0" tIns="0" rIns="0" bIns="0" rtlCol="0" anchor="t">
            <a:noAutofit/>
          </a:bodyPr>
          <a:lstStyle/>
          <a:p>
            <a:pPr marL="0" indent="0" algn="l">
              <a:lnSpc>
                <a:spcPct val="116000"/>
              </a:lnSpc>
              <a:spcAft>
                <a:spcPts val="900"/>
              </a:spcAft>
              <a:buNone/>
            </a:pPr>
            <a:r>
              <a:rPr lang="en-US" sz="1600" dirty="0">
                <a:solidFill>
                  <a:srgbClr val="3C3939"/>
                </a:solidFill>
                <a:latin typeface="Inter" pitchFamily="34" charset="0"/>
                <a:ea typeface="Inter" pitchFamily="34" charset="-122"/>
                <a:cs typeface="Inter" pitchFamily="34" charset="-120"/>
              </a:rPr>
              <a:t>As older institutions of belonging — neighbourhoods, churches, civic groups, extended families — have declined, the workplace has become, for many, </a:t>
            </a:r>
            <a:r>
              <a:rPr lang="en-US" sz="1600" b="1" dirty="0">
                <a:solidFill>
                  <a:srgbClr val="3C3939"/>
                </a:solidFill>
                <a:latin typeface="Inter Bold" pitchFamily="34" charset="0"/>
                <a:ea typeface="Inter Bold" pitchFamily="34" charset="-122"/>
                <a:cs typeface="Inter Bold" pitchFamily="34" charset="-120"/>
              </a:rPr>
              <a:t>'the only consistent link to other people and to the human needs for connection and contribution.'</a:t>
            </a:r>
            <a:endParaRPr lang="en-US" sz="1600" dirty="0"/>
          </a:p>
          <a:p>
            <a:pPr marL="0" indent="0" algn="l">
              <a:lnSpc>
                <a:spcPct val="116000"/>
              </a:lnSpc>
              <a:buNone/>
            </a:pPr>
            <a:r>
              <a:rPr lang="en-US" sz="1600" dirty="0">
                <a:solidFill>
                  <a:srgbClr val="3C3939"/>
                </a:solidFill>
                <a:latin typeface="Inter" pitchFamily="34" charset="0"/>
                <a:ea typeface="Inter" pitchFamily="34" charset="-122"/>
                <a:cs typeface="Inter" pitchFamily="34" charset="-120"/>
              </a:rPr>
              <a:t>Wheatley (quoted in Ashmos &amp; Duchon): people have </a:t>
            </a:r>
            <a:r>
              <a:rPr lang="en-US" sz="1600" i="1" dirty="0">
                <a:solidFill>
                  <a:srgbClr val="3C3939"/>
                </a:solidFill>
                <a:latin typeface="Inter" pitchFamily="34" charset="0"/>
                <a:ea typeface="Inter" pitchFamily="34" charset="-122"/>
                <a:cs typeface="Inter" pitchFamily="34" charset="-120"/>
              </a:rPr>
              <a:t>'deep longings... for community, meaning, dignity, and love'</a:t>
            </a:r>
            <a:r>
              <a:rPr lang="en-US" sz="1600" dirty="0">
                <a:solidFill>
                  <a:srgbClr val="3C3939"/>
                </a:solidFill>
                <a:latin typeface="Inter" pitchFamily="34" charset="0"/>
                <a:ea typeface="Inter" pitchFamily="34" charset="-122"/>
                <a:cs typeface="Inter" pitchFamily="34" charset="-120"/>
              </a:rPr>
              <a:t> that bureaucratic segmentation denied.</a:t>
            </a:r>
            <a:endParaRPr lang="en-US" sz="1600" dirty="0"/>
          </a:p>
        </p:txBody>
      </p:sp>
      <p:sp>
        <p:nvSpPr>
          <p:cNvPr id="5" name="Shape 2"/>
          <p:cNvSpPr/>
          <p:nvPr/>
        </p:nvSpPr>
        <p:spPr>
          <a:xfrm>
            <a:off x="8009035" y="5007304"/>
            <a:ext cx="3527436" cy="1531342"/>
          </a:xfrm>
          <a:prstGeom prst="roundRect">
            <a:avLst>
              <a:gd name="adj" fmla="val 4784"/>
            </a:avLst>
          </a:prstGeom>
          <a:solidFill>
            <a:srgbClr val="E1E1EA"/>
          </a:solidFill>
          <a:ln/>
        </p:spPr>
        <p:txBody>
          <a:bodyPr/>
          <a:lstStyle/>
          <a:p>
            <a:endParaRPr lang="en-GB" sz="2400"/>
          </a:p>
        </p:txBody>
      </p:sp>
      <p:pic>
        <p:nvPicPr>
          <p:cNvPr id="6" name="Image 1" descr="preencoded.png"/>
          <p:cNvPicPr>
            <a:picLocks noChangeAspect="1"/>
          </p:cNvPicPr>
          <p:nvPr/>
        </p:nvPicPr>
        <p:blipFill>
          <a:blip r:embed="rId4"/>
          <a:stretch>
            <a:fillRect/>
          </a:stretch>
        </p:blipFill>
        <p:spPr>
          <a:xfrm>
            <a:off x="8183457" y="5211099"/>
            <a:ext cx="217978" cy="174427"/>
          </a:xfrm>
          <a:prstGeom prst="rect">
            <a:avLst/>
          </a:prstGeom>
        </p:spPr>
      </p:pic>
      <p:sp>
        <p:nvSpPr>
          <p:cNvPr id="7" name="Text 3"/>
          <p:cNvSpPr/>
          <p:nvPr/>
        </p:nvSpPr>
        <p:spPr>
          <a:xfrm>
            <a:off x="8575857" y="5166748"/>
            <a:ext cx="2786191" cy="1212453"/>
          </a:xfrm>
          <a:prstGeom prst="rect">
            <a:avLst/>
          </a:prstGeom>
          <a:noFill/>
          <a:ln/>
        </p:spPr>
        <p:txBody>
          <a:bodyPr wrap="square" lIns="0" tIns="0" rIns="0" bIns="0" rtlCol="0" anchor="t">
            <a:normAutofit fontScale="92500" lnSpcReduction="10000"/>
          </a:bodyPr>
          <a:lstStyle/>
          <a:p>
            <a:pPr marL="0" indent="0" algn="l">
              <a:lnSpc>
                <a:spcPct val="116000"/>
              </a:lnSpc>
              <a:buNone/>
            </a:pPr>
            <a:r>
              <a:rPr lang="en-US" sz="1600" dirty="0">
                <a:solidFill>
                  <a:srgbClr val="000000"/>
                </a:solidFill>
                <a:latin typeface="Inter" pitchFamily="34" charset="0"/>
                <a:ea typeface="Inter" pitchFamily="34" charset="-122"/>
                <a:cs typeface="Inter" pitchFamily="34" charset="-120"/>
              </a:rPr>
              <a:t>This is both the humanistic case </a:t>
            </a:r>
            <a:r>
              <a:rPr lang="en-US" sz="1600" i="1" dirty="0">
                <a:solidFill>
                  <a:srgbClr val="000000"/>
                </a:solidFill>
                <a:latin typeface="Inter" pitchFamily="34" charset="0"/>
                <a:ea typeface="Inter" pitchFamily="34" charset="-122"/>
                <a:cs typeface="Inter" pitchFamily="34" charset="-120"/>
              </a:rPr>
              <a:t>and</a:t>
            </a:r>
            <a:r>
              <a:rPr lang="en-US" sz="1600" dirty="0">
                <a:solidFill>
                  <a:srgbClr val="000000"/>
                </a:solidFill>
                <a:latin typeface="Inter" pitchFamily="34" charset="0"/>
                <a:ea typeface="Inter" pitchFamily="34" charset="-122"/>
                <a:cs typeface="Inter" pitchFamily="34" charset="-120"/>
              </a:rPr>
              <a:t> its risk: if the workplace is the only community, it holds enormous power over the inner life.</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1141115"/>
            <a:ext cx="10868745"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Krishnakumar &amp; Neck (2002)</a:t>
            </a:r>
            <a:endParaRPr lang="en-US" sz="2050" dirty="0"/>
          </a:p>
        </p:txBody>
      </p:sp>
      <p:sp>
        <p:nvSpPr>
          <p:cNvPr id="3" name="Text 1"/>
          <p:cNvSpPr/>
          <p:nvPr/>
        </p:nvSpPr>
        <p:spPr>
          <a:xfrm>
            <a:off x="661475" y="1549797"/>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Benefits as Goods of Persons</a:t>
            </a:r>
            <a:endParaRPr lang="en-US" sz="415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501305"/>
            <a:ext cx="531601" cy="531614"/>
          </a:xfrm>
          <a:prstGeom prst="rect">
            <a:avLst/>
          </a:prstGeom>
        </p:spPr>
      </p:pic>
      <p:sp>
        <p:nvSpPr>
          <p:cNvPr id="5" name="Text 2"/>
          <p:cNvSpPr/>
          <p:nvPr/>
        </p:nvSpPr>
        <p:spPr>
          <a:xfrm>
            <a:off x="1432286" y="2501305"/>
            <a:ext cx="4543907"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Creativity</a:t>
            </a:r>
            <a:endParaRPr lang="en-US" sz="2050" dirty="0"/>
          </a:p>
        </p:txBody>
      </p:sp>
      <p:sp>
        <p:nvSpPr>
          <p:cNvPr id="6" name="Text 3"/>
          <p:cNvSpPr/>
          <p:nvPr/>
        </p:nvSpPr>
        <p:spPr>
          <a:xfrm>
            <a:off x="1432286" y="2948285"/>
            <a:ext cx="4543907"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 enrichment expands consciousness 'beyond normal boundaries', producing happiness, satisfaction and creative output.</a:t>
            </a:r>
            <a:endParaRPr lang="en-US" sz="16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15403" y="2501305"/>
            <a:ext cx="531601" cy="531614"/>
          </a:xfrm>
          <a:prstGeom prst="rect">
            <a:avLst/>
          </a:prstGeom>
        </p:spPr>
      </p:pic>
      <p:sp>
        <p:nvSpPr>
          <p:cNvPr id="8" name="Text 4"/>
          <p:cNvSpPr/>
          <p:nvPr/>
        </p:nvSpPr>
        <p:spPr>
          <a:xfrm>
            <a:off x="6986214" y="2501305"/>
            <a:ext cx="4544006"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Honesty &amp; Trust</a:t>
            </a:r>
            <a:endParaRPr lang="en-US" sz="2050" dirty="0"/>
          </a:p>
        </p:txBody>
      </p:sp>
      <p:sp>
        <p:nvSpPr>
          <p:cNvPr id="9" name="Text 5"/>
          <p:cNvSpPr/>
          <p:nvPr/>
        </p:nvSpPr>
        <p:spPr>
          <a:xfrm>
            <a:off x="6986214" y="2948285"/>
            <a:ext cx="4544006"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Spiritually grounded organisations make honesty their prime focus — valuable to persons and firms alike.</a:t>
            </a:r>
            <a:endParaRPr lang="en-US" sz="16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4300438"/>
            <a:ext cx="531601" cy="531614"/>
          </a:xfrm>
          <a:prstGeom prst="rect">
            <a:avLst/>
          </a:prstGeom>
        </p:spPr>
      </p:pic>
      <p:sp>
        <p:nvSpPr>
          <p:cNvPr id="11" name="Text 6"/>
          <p:cNvSpPr/>
          <p:nvPr/>
        </p:nvSpPr>
        <p:spPr>
          <a:xfrm>
            <a:off x="1432286" y="4300438"/>
            <a:ext cx="4543907"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Personal Fulfilment</a:t>
            </a:r>
            <a:endParaRPr lang="en-US" sz="2050" dirty="0"/>
          </a:p>
        </p:txBody>
      </p:sp>
      <p:sp>
        <p:nvSpPr>
          <p:cNvPr id="12" name="Text 7"/>
          <p:cNvSpPr/>
          <p:nvPr/>
        </p:nvSpPr>
        <p:spPr>
          <a:xfrm>
            <a:off x="1432286" y="4747419"/>
            <a:ext cx="4543907"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Fostering spirituality leads employees to 'feeling complete when they come to work' — high morale and a sense of wholeness.</a:t>
            </a:r>
            <a:endParaRPr lang="en-US" sz="165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15403" y="4300438"/>
            <a:ext cx="531601" cy="531614"/>
          </a:xfrm>
          <a:prstGeom prst="rect">
            <a:avLst/>
          </a:prstGeom>
        </p:spPr>
      </p:pic>
      <p:sp>
        <p:nvSpPr>
          <p:cNvPr id="14" name="Text 8"/>
          <p:cNvSpPr/>
          <p:nvPr/>
        </p:nvSpPr>
        <p:spPr>
          <a:xfrm>
            <a:off x="6986214" y="4300438"/>
            <a:ext cx="4544006"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Commitment</a:t>
            </a:r>
            <a:endParaRPr lang="en-US" sz="2050" dirty="0"/>
          </a:p>
        </p:txBody>
      </p:sp>
      <p:sp>
        <p:nvSpPr>
          <p:cNvPr id="15" name="Text 9"/>
          <p:cNvSpPr/>
          <p:nvPr/>
        </p:nvSpPr>
        <p:spPr>
          <a:xfrm>
            <a:off x="6986214" y="4747419"/>
            <a:ext cx="4544006"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 'trustful climate' deepens commitment — especially in difficult times when the firm is not performing well.</a:t>
            </a:r>
            <a:endParaRPr lang="en-US" sz="16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717352"/>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Fivefold Intrinsic Case</a:t>
            </a:r>
            <a:endParaRPr lang="en-US" sz="4400" dirty="0"/>
          </a:p>
        </p:txBody>
      </p:sp>
      <p:sp>
        <p:nvSpPr>
          <p:cNvPr id="3" name="Text 1"/>
          <p:cNvSpPr/>
          <p:nvPr/>
        </p:nvSpPr>
        <p:spPr>
          <a:xfrm>
            <a:off x="661475" y="1845270"/>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01</a:t>
            </a:r>
            <a:endParaRPr lang="en-US" sz="1750" dirty="0"/>
          </a:p>
        </p:txBody>
      </p:sp>
      <p:sp>
        <p:nvSpPr>
          <p:cNvPr id="4" name="Shape 2"/>
          <p:cNvSpPr/>
          <p:nvPr/>
        </p:nvSpPr>
        <p:spPr>
          <a:xfrm>
            <a:off x="661475" y="2201267"/>
            <a:ext cx="3480705" cy="25400"/>
          </a:xfrm>
          <a:prstGeom prst="rect">
            <a:avLst/>
          </a:prstGeom>
          <a:solidFill>
            <a:srgbClr val="1B1B27"/>
          </a:solidFill>
          <a:ln/>
        </p:spPr>
        <p:txBody>
          <a:bodyPr/>
          <a:lstStyle/>
          <a:p>
            <a:endParaRPr lang="en-GB"/>
          </a:p>
        </p:txBody>
      </p:sp>
      <p:sp>
        <p:nvSpPr>
          <p:cNvPr id="5" name="Text 3"/>
          <p:cNvSpPr/>
          <p:nvPr/>
        </p:nvSpPr>
        <p:spPr>
          <a:xfrm>
            <a:off x="661475" y="2364284"/>
            <a:ext cx="3480705"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Meaning</a:t>
            </a:r>
            <a:endParaRPr lang="en-US" sz="2200" dirty="0"/>
          </a:p>
        </p:txBody>
      </p:sp>
      <p:sp>
        <p:nvSpPr>
          <p:cNvPr id="6" name="Text 4"/>
          <p:cNvSpPr/>
          <p:nvPr/>
        </p:nvSpPr>
        <p:spPr>
          <a:xfrm>
            <a:off x="661475" y="2842915"/>
            <a:ext cx="3480705"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Souls need nourishment; work wounds or heals them. (Ashmos &amp; Duchon)</a:t>
            </a:r>
            <a:endParaRPr lang="en-US" sz="1750" dirty="0"/>
          </a:p>
        </p:txBody>
      </p:sp>
      <p:sp>
        <p:nvSpPr>
          <p:cNvPr id="7" name="Text 5"/>
          <p:cNvSpPr/>
          <p:nvPr/>
        </p:nvSpPr>
        <p:spPr>
          <a:xfrm>
            <a:off x="4355396" y="1845270"/>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02</a:t>
            </a:r>
            <a:endParaRPr lang="en-US" sz="1750" dirty="0"/>
          </a:p>
        </p:txBody>
      </p:sp>
      <p:sp>
        <p:nvSpPr>
          <p:cNvPr id="8" name="Shape 6"/>
          <p:cNvSpPr/>
          <p:nvPr/>
        </p:nvSpPr>
        <p:spPr>
          <a:xfrm>
            <a:off x="4355396" y="2201267"/>
            <a:ext cx="3480804" cy="25400"/>
          </a:xfrm>
          <a:prstGeom prst="rect">
            <a:avLst/>
          </a:prstGeom>
          <a:solidFill>
            <a:srgbClr val="1B1B27"/>
          </a:solidFill>
          <a:ln/>
        </p:spPr>
        <p:txBody>
          <a:bodyPr/>
          <a:lstStyle/>
          <a:p>
            <a:endParaRPr lang="en-GB"/>
          </a:p>
        </p:txBody>
      </p:sp>
      <p:sp>
        <p:nvSpPr>
          <p:cNvPr id="9" name="Text 7"/>
          <p:cNvSpPr/>
          <p:nvPr/>
        </p:nvSpPr>
        <p:spPr>
          <a:xfrm>
            <a:off x="4355396" y="2364284"/>
            <a:ext cx="3480804"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Community</a:t>
            </a:r>
            <a:endParaRPr lang="en-US" sz="2200" dirty="0"/>
          </a:p>
        </p:txBody>
      </p:sp>
      <p:sp>
        <p:nvSpPr>
          <p:cNvPr id="10" name="Text 8"/>
          <p:cNvSpPr/>
          <p:nvPr/>
        </p:nvSpPr>
        <p:spPr>
          <a:xfrm>
            <a:off x="4355396" y="2842915"/>
            <a:ext cx="34808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Humans need connection; the workplace is now its chief site. (Ashmos &amp; Duchon; Sheep)</a:t>
            </a:r>
            <a:endParaRPr lang="en-US" sz="1750" dirty="0"/>
          </a:p>
        </p:txBody>
      </p:sp>
      <p:sp>
        <p:nvSpPr>
          <p:cNvPr id="11" name="Text 9"/>
          <p:cNvSpPr/>
          <p:nvPr/>
        </p:nvSpPr>
        <p:spPr>
          <a:xfrm>
            <a:off x="8049416" y="1845270"/>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03</a:t>
            </a:r>
            <a:endParaRPr lang="en-US" sz="1750" dirty="0"/>
          </a:p>
        </p:txBody>
      </p:sp>
      <p:sp>
        <p:nvSpPr>
          <p:cNvPr id="12" name="Shape 10"/>
          <p:cNvSpPr/>
          <p:nvPr/>
        </p:nvSpPr>
        <p:spPr>
          <a:xfrm>
            <a:off x="8049416" y="2201267"/>
            <a:ext cx="3480804" cy="25400"/>
          </a:xfrm>
          <a:prstGeom prst="rect">
            <a:avLst/>
          </a:prstGeom>
          <a:solidFill>
            <a:srgbClr val="1B1B27"/>
          </a:solidFill>
          <a:ln/>
        </p:spPr>
        <p:txBody>
          <a:bodyPr/>
          <a:lstStyle/>
          <a:p>
            <a:endParaRPr lang="en-GB"/>
          </a:p>
        </p:txBody>
      </p:sp>
      <p:sp>
        <p:nvSpPr>
          <p:cNvPr id="13" name="Text 11"/>
          <p:cNvSpPr/>
          <p:nvPr/>
        </p:nvSpPr>
        <p:spPr>
          <a:xfrm>
            <a:off x="8049416" y="2364284"/>
            <a:ext cx="3480804"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Virtues &amp; Fulfilment</a:t>
            </a:r>
            <a:endParaRPr lang="en-US" sz="2200" dirty="0"/>
          </a:p>
        </p:txBody>
      </p:sp>
      <p:sp>
        <p:nvSpPr>
          <p:cNvPr id="14" name="Text 12"/>
          <p:cNvSpPr/>
          <p:nvPr/>
        </p:nvSpPr>
        <p:spPr>
          <a:xfrm>
            <a:off x="8049416" y="2842915"/>
            <a:ext cx="34808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Creativity, honesty, trust and completeness are goods of the person. (Krishnakumar &amp; Neck)</a:t>
            </a:r>
            <a:endParaRPr lang="en-US" sz="1750" dirty="0"/>
          </a:p>
        </p:txBody>
      </p:sp>
      <p:sp>
        <p:nvSpPr>
          <p:cNvPr id="15" name="Text 13"/>
          <p:cNvSpPr/>
          <p:nvPr/>
        </p:nvSpPr>
        <p:spPr>
          <a:xfrm>
            <a:off x="661475" y="4274542"/>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04</a:t>
            </a:r>
            <a:endParaRPr lang="en-US" sz="1750" dirty="0"/>
          </a:p>
        </p:txBody>
      </p:sp>
      <p:sp>
        <p:nvSpPr>
          <p:cNvPr id="16" name="Shape 14"/>
          <p:cNvSpPr/>
          <p:nvPr/>
        </p:nvSpPr>
        <p:spPr>
          <a:xfrm>
            <a:off x="661475" y="4630539"/>
            <a:ext cx="5327715" cy="25400"/>
          </a:xfrm>
          <a:prstGeom prst="rect">
            <a:avLst/>
          </a:prstGeom>
          <a:solidFill>
            <a:srgbClr val="1B1B27"/>
          </a:solidFill>
          <a:ln/>
        </p:spPr>
        <p:txBody>
          <a:bodyPr/>
          <a:lstStyle/>
          <a:p>
            <a:endParaRPr lang="en-GB"/>
          </a:p>
        </p:txBody>
      </p:sp>
      <p:sp>
        <p:nvSpPr>
          <p:cNvPr id="17" name="Text 15"/>
          <p:cNvSpPr/>
          <p:nvPr/>
        </p:nvSpPr>
        <p:spPr>
          <a:xfrm>
            <a:off x="661475" y="4793555"/>
            <a:ext cx="5327715"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Wholeness</a:t>
            </a:r>
            <a:endParaRPr lang="en-US" sz="2200" dirty="0"/>
          </a:p>
        </p:txBody>
      </p:sp>
      <p:sp>
        <p:nvSpPr>
          <p:cNvPr id="18" name="Text 16"/>
          <p:cNvSpPr/>
          <p:nvPr/>
        </p:nvSpPr>
        <p:spPr>
          <a:xfrm>
            <a:off x="661475" y="5272187"/>
            <a:ext cx="5327715"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Spirituality heals compartmentalisation across work, family and faith. (Cavanagh; Sheep)</a:t>
            </a:r>
            <a:endParaRPr lang="en-US" sz="1750" dirty="0"/>
          </a:p>
        </p:txBody>
      </p:sp>
      <p:sp>
        <p:nvSpPr>
          <p:cNvPr id="19" name="Text 17"/>
          <p:cNvSpPr/>
          <p:nvPr/>
        </p:nvSpPr>
        <p:spPr>
          <a:xfrm>
            <a:off x="6202406" y="4274542"/>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05</a:t>
            </a:r>
            <a:endParaRPr lang="en-US" sz="1750" dirty="0"/>
          </a:p>
        </p:txBody>
      </p:sp>
      <p:sp>
        <p:nvSpPr>
          <p:cNvPr id="20" name="Shape 18"/>
          <p:cNvSpPr/>
          <p:nvPr/>
        </p:nvSpPr>
        <p:spPr>
          <a:xfrm>
            <a:off x="6202406" y="4630539"/>
            <a:ext cx="5327814" cy="25400"/>
          </a:xfrm>
          <a:prstGeom prst="rect">
            <a:avLst/>
          </a:prstGeom>
          <a:solidFill>
            <a:srgbClr val="1B1B27"/>
          </a:solidFill>
          <a:ln/>
        </p:spPr>
        <p:txBody>
          <a:bodyPr/>
          <a:lstStyle/>
          <a:p>
            <a:endParaRPr lang="en-GB"/>
          </a:p>
        </p:txBody>
      </p:sp>
      <p:sp>
        <p:nvSpPr>
          <p:cNvPr id="21" name="Text 19"/>
          <p:cNvSpPr/>
          <p:nvPr/>
        </p:nvSpPr>
        <p:spPr>
          <a:xfrm>
            <a:off x="6202406" y="4793555"/>
            <a:ext cx="5327814"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Development</a:t>
            </a:r>
            <a:endParaRPr lang="en-US" sz="2200" dirty="0"/>
          </a:p>
        </p:txBody>
      </p:sp>
      <p:sp>
        <p:nvSpPr>
          <p:cNvPr id="22" name="Text 20"/>
          <p:cNvSpPr/>
          <p:nvPr/>
        </p:nvSpPr>
        <p:spPr>
          <a:xfrm>
            <a:off x="6202406" y="5272187"/>
            <a:ext cx="5327814"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Reaching one's full potential is a moral duty, not selfish indulgence. (Sheep)</a:t>
            </a:r>
            <a:endParaRPr lang="en-US" sz="17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790972"/>
            <a:ext cx="10868745" cy="276920"/>
          </a:xfrm>
          <a:prstGeom prst="rect">
            <a:avLst/>
          </a:prstGeom>
          <a:noFill/>
          <a:ln/>
        </p:spPr>
        <p:txBody>
          <a:bodyPr wrap="none" lIns="0" tIns="0" rIns="0" bIns="0" rtlCol="0" anchor="t"/>
          <a:lstStyle/>
          <a:p>
            <a:pPr marL="0" indent="0" algn="l">
              <a:lnSpc>
                <a:spcPct val="104000"/>
              </a:lnSpc>
              <a:buNone/>
            </a:pPr>
            <a:r>
              <a:rPr lang="en-US" sz="1700" b="1" dirty="0">
                <a:solidFill>
                  <a:srgbClr val="1B1B27"/>
                </a:solidFill>
                <a:latin typeface="Inter Bold" pitchFamily="34" charset="0"/>
                <a:ea typeface="Inter Bold" pitchFamily="34" charset="-122"/>
                <a:cs typeface="Inter Bold" pitchFamily="34" charset="-120"/>
              </a:rPr>
              <a:t>Cavanagh (1999)</a:t>
            </a:r>
            <a:endParaRPr lang="en-US" sz="1700" dirty="0"/>
          </a:p>
        </p:txBody>
      </p:sp>
      <p:sp>
        <p:nvSpPr>
          <p:cNvPr id="3" name="Text 1"/>
          <p:cNvSpPr/>
          <p:nvPr/>
        </p:nvSpPr>
        <p:spPr>
          <a:xfrm>
            <a:off x="661475" y="1120973"/>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Integration as the Goal</a:t>
            </a:r>
            <a:endParaRPr lang="en-US" sz="3450" dirty="0"/>
          </a:p>
        </p:txBody>
      </p:sp>
      <p:pic>
        <p:nvPicPr>
          <p:cNvPr id="4" name="Image 0" descr="preencoded.png"/>
          <p:cNvPicPr>
            <a:picLocks noChangeAspect="1"/>
          </p:cNvPicPr>
          <p:nvPr/>
        </p:nvPicPr>
        <p:blipFill>
          <a:blip r:embed="rId3"/>
          <a:stretch>
            <a:fillRect/>
          </a:stretch>
        </p:blipFill>
        <p:spPr>
          <a:xfrm>
            <a:off x="1525649" y="2023467"/>
            <a:ext cx="5185042" cy="3894038"/>
          </a:xfrm>
          <a:prstGeom prst="rect">
            <a:avLst/>
          </a:prstGeom>
        </p:spPr>
      </p:pic>
      <p:sp>
        <p:nvSpPr>
          <p:cNvPr id="5" name="Text 2"/>
          <p:cNvSpPr/>
          <p:nvPr/>
        </p:nvSpPr>
        <p:spPr>
          <a:xfrm>
            <a:off x="7013643" y="2114550"/>
            <a:ext cx="4522827" cy="3711773"/>
          </a:xfrm>
          <a:prstGeom prst="rect">
            <a:avLst/>
          </a:prstGeom>
          <a:noFill/>
          <a:ln/>
        </p:spPr>
        <p:txBody>
          <a:bodyPr wrap="square" lIns="0" tIns="0" rIns="0" bIns="0" rtlCol="0" anchor="t">
            <a:normAutofit fontScale="92500" lnSpcReduction="20000"/>
          </a:bodyPr>
          <a:lstStyle/>
          <a:p>
            <a:pPr marL="0" indent="0" algn="l">
              <a:lnSpc>
                <a:spcPct val="117000"/>
              </a:lnSpc>
              <a:spcAft>
                <a:spcPts val="900"/>
              </a:spcAft>
              <a:buNone/>
            </a:pPr>
            <a:r>
              <a:rPr lang="en-US" dirty="0">
                <a:solidFill>
                  <a:srgbClr val="3C3939"/>
                </a:solidFill>
                <a:latin typeface="Inter" pitchFamily="34" charset="0"/>
                <a:ea typeface="Inter" pitchFamily="34" charset="-122"/>
                <a:cs typeface="Inter" pitchFamily="34" charset="-120"/>
              </a:rPr>
              <a:t>For Cavanagh, the good spirituality offers is the </a:t>
            </a:r>
            <a:r>
              <a:rPr lang="en-US" b="1" dirty="0">
                <a:solidFill>
                  <a:srgbClr val="3C3939"/>
                </a:solidFill>
                <a:latin typeface="Inter Bold" pitchFamily="34" charset="0"/>
                <a:ea typeface="Inter Bold" pitchFamily="34" charset="-122"/>
                <a:cs typeface="Inter Bold" pitchFamily="34" charset="-120"/>
              </a:rPr>
              <a:t>wholeness of one life</a:t>
            </a:r>
            <a:r>
              <a:rPr lang="en-US" dirty="0">
                <a:solidFill>
                  <a:srgbClr val="3C3939"/>
                </a:solidFill>
                <a:latin typeface="Inter" pitchFamily="34" charset="0"/>
                <a:ea typeface="Inter" pitchFamily="34" charset="-122"/>
                <a:cs typeface="Inter" pitchFamily="34" charset="-120"/>
              </a:rPr>
              <a:t> lived across work, family and faith — precisely what 'functional atheism' (Palmer's phrase) destroys through workaholism and burnout.</a:t>
            </a:r>
            <a:endParaRPr lang="en-US" dirty="0"/>
          </a:p>
          <a:p>
            <a:pPr marL="0" indent="0" algn="l">
              <a:lnSpc>
                <a:spcPct val="117000"/>
              </a:lnSpc>
              <a:spcAft>
                <a:spcPts val="900"/>
              </a:spcAft>
              <a:buNone/>
            </a:pPr>
            <a:r>
              <a:rPr lang="en-US" dirty="0">
                <a:solidFill>
                  <a:srgbClr val="3C3939"/>
                </a:solidFill>
                <a:latin typeface="Inter" pitchFamily="34" charset="0"/>
                <a:ea typeface="Inter" pitchFamily="34" charset="-122"/>
                <a:cs typeface="Inter" pitchFamily="34" charset="-120"/>
              </a:rPr>
              <a:t>Spirituality </a:t>
            </a:r>
            <a:r>
              <a:rPr lang="en-US" i="1" dirty="0">
                <a:solidFill>
                  <a:srgbClr val="3C3939"/>
                </a:solidFill>
                <a:latin typeface="Inter" pitchFamily="34" charset="0"/>
                <a:ea typeface="Inter" pitchFamily="34" charset="-122"/>
                <a:cs typeface="Inter" pitchFamily="34" charset="-120"/>
              </a:rPr>
              <a:t>'enables the manager to integrate their life, so that it is less segmented or compartmentalized'</a:t>
            </a:r>
            <a:r>
              <a:rPr lang="en-US" dirty="0">
                <a:solidFill>
                  <a:srgbClr val="3C3939"/>
                </a:solidFill>
                <a:latin typeface="Inter" pitchFamily="34" charset="0"/>
                <a:ea typeface="Inter" pitchFamily="34" charset="-122"/>
                <a:cs typeface="Inter" pitchFamily="34" charset="-120"/>
              </a:rPr>
              <a:t> — and a sense of dependence on something beyond the self </a:t>
            </a:r>
            <a:r>
              <a:rPr lang="en-US" i="1" dirty="0">
                <a:solidFill>
                  <a:srgbClr val="3C3939"/>
                </a:solidFill>
                <a:latin typeface="Inter" pitchFamily="34" charset="0"/>
                <a:ea typeface="Inter" pitchFamily="34" charset="-122"/>
                <a:cs typeface="Inter" pitchFamily="34" charset="-120"/>
              </a:rPr>
              <a:t>'also lessens stress.'</a:t>
            </a:r>
            <a:endParaRPr lang="en-US" dirty="0"/>
          </a:p>
          <a:p>
            <a:pPr marL="0" indent="0" algn="l">
              <a:lnSpc>
                <a:spcPct val="117000"/>
              </a:lnSpc>
              <a:buNone/>
            </a:pPr>
            <a:r>
              <a:rPr lang="en-US" dirty="0">
                <a:solidFill>
                  <a:srgbClr val="3C3939"/>
                </a:solidFill>
                <a:latin typeface="Inter" pitchFamily="34" charset="0"/>
                <a:ea typeface="Inter" pitchFamily="34" charset="-122"/>
                <a:cs typeface="Inter" pitchFamily="34" charset="-120"/>
              </a:rPr>
              <a:t>The communal face: better relations with family and colleagues; commitment to a sustainable environment.</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929382"/>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Close Reading — Ashmos &amp; Duchon (2000)</a:t>
            </a:r>
            <a:endParaRPr lang="en-US" sz="2300" dirty="0"/>
          </a:p>
        </p:txBody>
      </p:sp>
      <p:sp>
        <p:nvSpPr>
          <p:cNvPr id="3" name="Text 1"/>
          <p:cNvSpPr/>
          <p:nvPr/>
        </p:nvSpPr>
        <p:spPr>
          <a:xfrm>
            <a:off x="661475" y="139303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Religious Imagery in a Secular Field</a:t>
            </a:r>
            <a:endParaRPr lang="en-US" sz="4650" dirty="0"/>
          </a:p>
        </p:txBody>
      </p:sp>
      <p:sp>
        <p:nvSpPr>
          <p:cNvPr id="4" name="Text 2"/>
          <p:cNvSpPr/>
          <p:nvPr/>
        </p:nvSpPr>
        <p:spPr>
          <a:xfrm>
            <a:off x="1015875" y="2751534"/>
            <a:ext cx="10514345"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language of the spirituality movement that is appearing in the workplace is grounded in the tradition of religious imagery: accomplishing personal transformation, rediscovering self, beginning a personal journey, having utopian visions, and experiencing renewal.' — Ashmos &amp; Duchon (2000)</a:t>
            </a:r>
            <a:endParaRPr lang="en-US" sz="1850" dirty="0"/>
          </a:p>
        </p:txBody>
      </p:sp>
      <p:sp>
        <p:nvSpPr>
          <p:cNvPr id="5" name="Shape 3"/>
          <p:cNvSpPr/>
          <p:nvPr/>
        </p:nvSpPr>
        <p:spPr>
          <a:xfrm>
            <a:off x="661475" y="2485727"/>
            <a:ext cx="31749" cy="2043311"/>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4794845"/>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authors present the movement as the reappearance of an ancient human search in a new institutional location — yet they insist spirituality at work 'is not about religion'. </a:t>
            </a:r>
            <a:r>
              <a:rPr lang="en-US" sz="1850" b="1" dirty="0">
                <a:solidFill>
                  <a:srgbClr val="3C3939"/>
                </a:solidFill>
                <a:latin typeface="Inter Bold" pitchFamily="34" charset="0"/>
                <a:ea typeface="Inter Bold" pitchFamily="34" charset="-122"/>
                <a:cs typeface="Inter Bold" pitchFamily="34" charset="-120"/>
              </a:rPr>
              <a:t>The tension is deliberate and philosophically productive.</a:t>
            </a:r>
            <a:endParaRPr lang="en-US" sz="18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683121"/>
            <a:ext cx="10868745" cy="1380728"/>
          </a:xfrm>
          <a:prstGeom prst="rect">
            <a:avLst/>
          </a:prstGeom>
          <a:noFill/>
          <a:ln/>
        </p:spPr>
        <p:txBody>
          <a:bodyPr wrap="square" lIns="0" tIns="0" rIns="0" bIns="0" rtlCol="0" anchor="t">
            <a:normAutofit/>
          </a:bodyPr>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What the Religious Imagery Argument Does</a:t>
            </a:r>
            <a:endParaRPr lang="en-US" sz="43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477095"/>
            <a:ext cx="3485170" cy="3697784"/>
          </a:xfrm>
          <a:prstGeom prst="rect">
            <a:avLst/>
          </a:prstGeom>
        </p:spPr>
      </p:pic>
      <p:sp>
        <p:nvSpPr>
          <p:cNvPr id="4" name="Text 1"/>
          <p:cNvSpPr/>
          <p:nvPr/>
        </p:nvSpPr>
        <p:spPr>
          <a:xfrm>
            <a:off x="1009327" y="2723356"/>
            <a:ext cx="2891063"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Continuity Thesis</a:t>
            </a:r>
            <a:endParaRPr lang="en-US" sz="2150" dirty="0"/>
          </a:p>
        </p:txBody>
      </p:sp>
      <p:sp>
        <p:nvSpPr>
          <p:cNvPr id="5" name="Text 2"/>
          <p:cNvSpPr/>
          <p:nvPr/>
        </p:nvSpPr>
        <p:spPr>
          <a:xfrm>
            <a:off x="1009327" y="3192562"/>
            <a:ext cx="2891063" cy="2052042"/>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Workplace spirituality is continuous with the contemplative life — so its goods are ancient goods of meaning and harmony, not a management fad.</a:t>
            </a:r>
            <a:endParaRPr lang="en-US" sz="17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53213" y="2477095"/>
            <a:ext cx="3485170" cy="3697784"/>
          </a:xfrm>
          <a:prstGeom prst="rect">
            <a:avLst/>
          </a:prstGeom>
        </p:spPr>
      </p:pic>
      <p:sp>
        <p:nvSpPr>
          <p:cNvPr id="7" name="Text 3"/>
          <p:cNvSpPr/>
          <p:nvPr/>
        </p:nvSpPr>
        <p:spPr>
          <a:xfrm>
            <a:off x="4701065" y="2723356"/>
            <a:ext cx="2891063"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Ecumenical Ancestry</a:t>
            </a:r>
            <a:endParaRPr lang="en-US" sz="2150" dirty="0"/>
          </a:p>
        </p:txBody>
      </p:sp>
      <p:sp>
        <p:nvSpPr>
          <p:cNvPr id="8" name="Text 4"/>
          <p:cNvSpPr/>
          <p:nvPr/>
        </p:nvSpPr>
        <p:spPr>
          <a:xfrm>
            <a:off x="4701065" y="3192562"/>
            <a:ext cx="2891063" cy="1710035"/>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By attributing the search to </a:t>
            </a:r>
            <a:r>
              <a:rPr lang="en-US" sz="1700" i="1" dirty="0">
                <a:solidFill>
                  <a:srgbClr val="3C3939"/>
                </a:solidFill>
                <a:latin typeface="Inter" pitchFamily="34" charset="0"/>
                <a:ea typeface="Inter" pitchFamily="34" charset="-122"/>
                <a:cs typeface="Inter" pitchFamily="34" charset="-120"/>
              </a:rPr>
              <a:t>all</a:t>
            </a:r>
            <a:r>
              <a:rPr lang="en-US" sz="1700" dirty="0">
                <a:solidFill>
                  <a:srgbClr val="3C3939"/>
                </a:solidFill>
                <a:latin typeface="Inter" pitchFamily="34" charset="0"/>
                <a:ea typeface="Inter" pitchFamily="34" charset="-122"/>
                <a:cs typeface="Inter" pitchFamily="34" charset="-120"/>
              </a:rPr>
              <a:t> great traditions, Ashmos and Duchon make it shareable — no single tradition can claim it.</a:t>
            </a:r>
            <a:endParaRPr lang="en-US" sz="17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44951" y="2477095"/>
            <a:ext cx="3485269" cy="3697784"/>
          </a:xfrm>
          <a:prstGeom prst="rect">
            <a:avLst/>
          </a:prstGeom>
        </p:spPr>
      </p:pic>
      <p:sp>
        <p:nvSpPr>
          <p:cNvPr id="10" name="Text 5"/>
          <p:cNvSpPr/>
          <p:nvPr/>
        </p:nvSpPr>
        <p:spPr>
          <a:xfrm>
            <a:off x="8392803" y="2723356"/>
            <a:ext cx="2891162"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The Quiet Irony</a:t>
            </a:r>
            <a:endParaRPr lang="en-US" sz="2150" dirty="0"/>
          </a:p>
        </p:txBody>
      </p:sp>
      <p:sp>
        <p:nvSpPr>
          <p:cNvPr id="11" name="Text 6"/>
          <p:cNvSpPr/>
          <p:nvPr/>
        </p:nvSpPr>
        <p:spPr>
          <a:xfrm>
            <a:off x="8392803" y="3192562"/>
            <a:ext cx="2891162" cy="2736056"/>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'Personal journey' and 'rediscovering self' are also the vocabulary of the therapeutic self — and of managerial self-actualisation discourse. Sheep (2006) will exploit exactly this ambiguity.</a:t>
            </a:r>
            <a:endParaRPr lang="en-US" sz="17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929382"/>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Close Reading — Sheep (2006)</a:t>
            </a:r>
            <a:endParaRPr lang="en-US" sz="2300" dirty="0"/>
          </a:p>
        </p:txBody>
      </p:sp>
      <p:sp>
        <p:nvSpPr>
          <p:cNvPr id="3" name="Text 1"/>
          <p:cNvSpPr/>
          <p:nvPr/>
        </p:nvSpPr>
        <p:spPr>
          <a:xfrm>
            <a:off x="661475" y="139303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Organisations as Shapers of Souls</a:t>
            </a:r>
            <a:endParaRPr lang="en-US" sz="4650" dirty="0"/>
          </a:p>
        </p:txBody>
      </p:sp>
      <p:sp>
        <p:nvSpPr>
          <p:cNvPr id="4" name="Text 2"/>
          <p:cNvSpPr/>
          <p:nvPr/>
        </p:nvSpPr>
        <p:spPr>
          <a:xfrm>
            <a:off x="1015875" y="2751534"/>
            <a:ext cx="10514345"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'Organizations are not only instruments for creating products and profits. They are instruments of power and domination. They are major sources of the individual's sense of wholeness and participation or alienation and worthlessness.' — Zald (1993), quoted in Sheep (2006)</a:t>
            </a:r>
            <a:endParaRPr lang="en-US" sz="1850" dirty="0"/>
          </a:p>
        </p:txBody>
      </p:sp>
      <p:sp>
        <p:nvSpPr>
          <p:cNvPr id="5" name="Shape 3"/>
          <p:cNvSpPr/>
          <p:nvPr/>
        </p:nvSpPr>
        <p:spPr>
          <a:xfrm>
            <a:off x="661475" y="2485727"/>
            <a:ext cx="31749" cy="2043311"/>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4794845"/>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Sheep's argument: societal well-being is an aggregate of individual well-being — and individual well-being is shaped, </a:t>
            </a:r>
            <a:r>
              <a:rPr lang="en-US" sz="1850" i="1" dirty="0">
                <a:solidFill>
                  <a:srgbClr val="3C3939"/>
                </a:solidFill>
                <a:latin typeface="Inter" pitchFamily="34" charset="0"/>
                <a:ea typeface="Inter" pitchFamily="34" charset="-122"/>
                <a:cs typeface="Inter" pitchFamily="34" charset="-120"/>
              </a:rPr>
              <a:t>'for good or ill'</a:t>
            </a:r>
            <a:r>
              <a:rPr lang="en-US" sz="1850" dirty="0">
                <a:solidFill>
                  <a:srgbClr val="3C3939"/>
                </a:solidFill>
                <a:latin typeface="Inter" pitchFamily="34" charset="0"/>
                <a:ea typeface="Inter" pitchFamily="34" charset="-122"/>
                <a:cs typeface="Inter" pitchFamily="34" charset="-120"/>
              </a:rPr>
              <a:t>, by membership of one's work organisation. Organisations cannot be neutral toward the inner life.</a:t>
            </a:r>
            <a:endParaRPr lang="en-US" sz="1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92918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Ethical Responsibility Argument</a:t>
            </a:r>
            <a:endParaRPr lang="en-US" sz="4650" dirty="0"/>
          </a:p>
        </p:txBody>
      </p:sp>
      <p:sp>
        <p:nvSpPr>
          <p:cNvPr id="4" name="Text 1"/>
          <p:cNvSpPr/>
          <p:nvPr/>
        </p:nvSpPr>
        <p:spPr>
          <a:xfrm>
            <a:off x="2530807" y="3154503"/>
            <a:ext cx="7109303" cy="1709327"/>
          </a:xfrm>
          <a:prstGeom prst="rect">
            <a:avLst/>
          </a:prstGeom>
          <a:noFill/>
          <a:ln/>
        </p:spPr>
        <p:txBody>
          <a:bodyPr wrap="square" lIns="0" tIns="0" rIns="0" bIns="0" rtlCol="0" anchor="t"/>
          <a:lstStyle/>
          <a:p>
            <a:pPr marL="0" indent="0" algn="ctr">
              <a:lnSpc>
                <a:spcPct val="104000"/>
              </a:lnSpc>
              <a:buNone/>
            </a:pPr>
            <a:r>
              <a:rPr lang="en-US" sz="2800" b="1" dirty="0">
                <a:solidFill>
                  <a:srgbClr val="3C3939"/>
                </a:solidFill>
                <a:latin typeface="Inter" pitchFamily="34" charset="0"/>
                <a:ea typeface="Inter" pitchFamily="34" charset="-122"/>
                <a:cs typeface="Inter" pitchFamily="34" charset="-120"/>
              </a:rPr>
              <a:t>If organisations cannot avoid affecting the inner life, the question is not </a:t>
            </a:r>
            <a:r>
              <a:rPr lang="en-US" sz="2800" b="1" i="1" dirty="0">
                <a:solidFill>
                  <a:srgbClr val="3C3939"/>
                </a:solidFill>
                <a:latin typeface="Inter" pitchFamily="34" charset="0"/>
                <a:ea typeface="Inter" pitchFamily="34" charset="-122"/>
                <a:cs typeface="Inter" pitchFamily="34" charset="-120"/>
              </a:rPr>
              <a:t>whether</a:t>
            </a:r>
            <a:r>
              <a:rPr lang="en-US" sz="2800" b="1" dirty="0">
                <a:solidFill>
                  <a:srgbClr val="3C3939"/>
                </a:solidFill>
                <a:latin typeface="Inter" pitchFamily="34" charset="0"/>
                <a:ea typeface="Inter" pitchFamily="34" charset="-122"/>
                <a:cs typeface="Inter" pitchFamily="34" charset="-120"/>
              </a:rPr>
              <a:t> they will shape it — but </a:t>
            </a:r>
            <a:r>
              <a:rPr lang="en-US" sz="2800" b="1" i="1" dirty="0">
                <a:solidFill>
                  <a:srgbClr val="3C3939"/>
                </a:solidFill>
                <a:latin typeface="Inter" pitchFamily="34" charset="0"/>
                <a:ea typeface="Inter" pitchFamily="34" charset="-122"/>
                <a:cs typeface="Inter" pitchFamily="34" charset="-120"/>
              </a:rPr>
              <a:t>how</a:t>
            </a:r>
            <a:r>
              <a:rPr lang="en-US" sz="2800" b="1" dirty="0">
                <a:solidFill>
                  <a:srgbClr val="3C3939"/>
                </a:solidFill>
                <a:latin typeface="Inter" pitchFamily="34" charset="0"/>
                <a:ea typeface="Inter" pitchFamily="34" charset="-122"/>
                <a:cs typeface="Inter" pitchFamily="34" charset="-120"/>
              </a:rPr>
              <a:t>.</a:t>
            </a:r>
            <a:endParaRPr lang="en-US" sz="2800"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960338"/>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Should Organisations Nurture Spirituality?</a:t>
            </a:r>
            <a:endParaRPr lang="en-US" sz="4150" dirty="0"/>
          </a:p>
        </p:txBody>
      </p:sp>
      <p:sp>
        <p:nvSpPr>
          <p:cNvPr id="3" name="Text 1"/>
          <p:cNvSpPr/>
          <p:nvPr/>
        </p:nvSpPr>
        <p:spPr>
          <a:xfrm>
            <a:off x="661475" y="2767608"/>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'For' Position</a:t>
            </a:r>
            <a:endParaRPr lang="en-US" sz="2050" dirty="0"/>
          </a:p>
        </p:txBody>
      </p:sp>
      <p:sp>
        <p:nvSpPr>
          <p:cNvPr id="4" name="Text 2"/>
          <p:cNvSpPr/>
          <p:nvPr/>
        </p:nvSpPr>
        <p:spPr>
          <a:xfrm>
            <a:off x="661475" y="3291086"/>
            <a:ext cx="5175021" cy="2434332"/>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Sheep (2006) argues for a </a:t>
            </a:r>
            <a:r>
              <a:rPr lang="en-US" sz="1650" b="1" dirty="0">
                <a:solidFill>
                  <a:srgbClr val="3C3939"/>
                </a:solidFill>
                <a:latin typeface="Inter Bold" pitchFamily="34" charset="0"/>
                <a:ea typeface="Inter Bold" pitchFamily="34" charset="-122"/>
                <a:cs typeface="Inter Bold" pitchFamily="34" charset="-120"/>
              </a:rPr>
              <a:t>preference-driven facilitation</a:t>
            </a:r>
            <a:r>
              <a:rPr lang="en-US" sz="1650" dirty="0">
                <a:solidFill>
                  <a:srgbClr val="3C3939"/>
                </a:solidFill>
                <a:latin typeface="Inter" pitchFamily="34" charset="0"/>
                <a:ea typeface="Inter" pitchFamily="34" charset="-122"/>
                <a:cs typeface="Inter" pitchFamily="34" charset="-120"/>
              </a:rPr>
              <a:t> approach: spirituality should be 'driven by member preferences rather than a top-down, managed uniformity'. The organisation </a:t>
            </a:r>
            <a:r>
              <a:rPr lang="en-US" sz="1650" i="1" dirty="0">
                <a:solidFill>
                  <a:srgbClr val="3C3939"/>
                </a:solidFill>
                <a:latin typeface="Inter" pitchFamily="34" charset="0"/>
                <a:ea typeface="Inter" pitchFamily="34" charset="-122"/>
                <a:cs typeface="Inter" pitchFamily="34" charset="-120"/>
              </a:rPr>
              <a:t>enables</a:t>
            </a:r>
            <a:r>
              <a:rPr lang="en-US" sz="1650" dirty="0">
                <a:solidFill>
                  <a:srgbClr val="3C3939"/>
                </a:solidFill>
                <a:latin typeface="Inter" pitchFamily="34" charset="0"/>
                <a:ea typeface="Inter" pitchFamily="34" charset="-122"/>
                <a:cs typeface="Inter" pitchFamily="34" charset="-120"/>
              </a:rPr>
              <a:t> — it does not prescribe.</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Ashmos &amp; Duchon: 'The development of the spirit is as important as the development of the mind.'</a:t>
            </a:r>
            <a:endParaRPr lang="en-US" sz="1650" dirty="0"/>
          </a:p>
        </p:txBody>
      </p:sp>
      <p:sp>
        <p:nvSpPr>
          <p:cNvPr id="5" name="Text 3"/>
          <p:cNvSpPr/>
          <p:nvPr/>
        </p:nvSpPr>
        <p:spPr>
          <a:xfrm>
            <a:off x="6361549" y="2767608"/>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'Against' Position</a:t>
            </a:r>
            <a:endParaRPr lang="en-US" sz="2050" dirty="0"/>
          </a:p>
        </p:txBody>
      </p:sp>
      <p:sp>
        <p:nvSpPr>
          <p:cNvPr id="6" name="Text 4"/>
          <p:cNvSpPr/>
          <p:nvPr/>
        </p:nvSpPr>
        <p:spPr>
          <a:xfrm>
            <a:off x="6361549" y="3291086"/>
            <a:ext cx="5175021" cy="2434332"/>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Cavanagh (1999) warns that CEOs 'so enthusiastic about their own spiritual beliefs that they seem to demand that others embrace the same religious faith' create </a:t>
            </a:r>
            <a:r>
              <a:rPr lang="en-US" sz="1650" b="1" dirty="0">
                <a:solidFill>
                  <a:srgbClr val="3C3939"/>
                </a:solidFill>
                <a:latin typeface="Inter Bold" pitchFamily="34" charset="0"/>
                <a:ea typeface="Inter Bold" pitchFamily="34" charset="-122"/>
                <a:cs typeface="Inter Bold" pitchFamily="34" charset="-120"/>
              </a:rPr>
              <a:t>'a danger of coercion for some and, for others, favoritism.'</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Mishandled, shared belief </a:t>
            </a:r>
            <a:r>
              <a:rPr lang="en-US" sz="1650" i="1" dirty="0">
                <a:solidFill>
                  <a:srgbClr val="3C3939"/>
                </a:solidFill>
                <a:latin typeface="Inter" pitchFamily="34" charset="0"/>
                <a:ea typeface="Inter" pitchFamily="34" charset="-122"/>
                <a:cs typeface="Inter" pitchFamily="34" charset="-120"/>
              </a:rPr>
              <a:t>'can lead to divisiveness and even law suits.'</a:t>
            </a:r>
            <a:endParaRPr lang="en-US" sz="16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2504678"/>
            <a:ext cx="6296860"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First Clouds</a:t>
            </a:r>
            <a:endParaRPr lang="en-US" sz="4650" dirty="0"/>
          </a:p>
        </p:txBody>
      </p:sp>
      <p:sp>
        <p:nvSpPr>
          <p:cNvPr id="4" name="Text 1"/>
          <p:cNvSpPr/>
          <p:nvPr/>
        </p:nvSpPr>
        <p:spPr>
          <a:xfrm>
            <a:off x="661475" y="3597374"/>
            <a:ext cx="6296860"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Even the humanistic 'for' literature already voices the objections Part 2 will press at full force.</a:t>
            </a:r>
            <a:endParaRPr lang="en-US" sz="18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796429"/>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Dilemma 1 — Sheep (2006)</a:t>
            </a:r>
            <a:endParaRPr lang="en-US" sz="2300" dirty="0"/>
          </a:p>
        </p:txBody>
      </p:sp>
      <p:sp>
        <p:nvSpPr>
          <p:cNvPr id="3" name="Text 1"/>
          <p:cNvSpPr/>
          <p:nvPr/>
        </p:nvSpPr>
        <p:spPr>
          <a:xfrm>
            <a:off x="661475" y="1260078"/>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'Quiet Desperation' Problem</a:t>
            </a:r>
            <a:endParaRPr lang="en-US" sz="4650" dirty="0"/>
          </a:p>
        </p:txBody>
      </p:sp>
      <p:sp>
        <p:nvSpPr>
          <p:cNvPr id="4" name="Text 2"/>
          <p:cNvSpPr/>
          <p:nvPr/>
        </p:nvSpPr>
        <p:spPr>
          <a:xfrm>
            <a:off x="1015875" y="2618581"/>
            <a:ext cx="105143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'Spiritually "hungry" individuals are particularly vulnerable to organizations that appear to assuage the gnawing "quiet desperation" of a meaningless work life.' — Sheep (2006)</a:t>
            </a:r>
            <a:endParaRPr lang="en-US" sz="1850" dirty="0"/>
          </a:p>
        </p:txBody>
      </p:sp>
      <p:sp>
        <p:nvSpPr>
          <p:cNvPr id="5" name="Shape 3"/>
          <p:cNvSpPr/>
          <p:nvPr/>
        </p:nvSpPr>
        <p:spPr>
          <a:xfrm>
            <a:off x="661475" y="2352774"/>
            <a:ext cx="31749" cy="1287463"/>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3906044"/>
            <a:ext cx="108687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The mechanism: an employee who hungers for meaning is a source of powerful </a:t>
            </a:r>
            <a:r>
              <a:rPr lang="en-US" sz="1850" i="1" dirty="0">
                <a:solidFill>
                  <a:srgbClr val="3C3939"/>
                </a:solidFill>
                <a:latin typeface="Inter" pitchFamily="34" charset="0"/>
                <a:ea typeface="Inter" pitchFamily="34" charset="-122"/>
                <a:cs typeface="Inter" pitchFamily="34" charset="-120"/>
              </a:rPr>
              <a:t>intrinsic motivation</a:t>
            </a:r>
            <a:r>
              <a:rPr lang="en-US" sz="1850" dirty="0">
                <a:solidFill>
                  <a:srgbClr val="3C3939"/>
                </a:solidFill>
                <a:latin typeface="Inter" pitchFamily="34" charset="0"/>
                <a:ea typeface="Inter" pitchFamily="34" charset="-122"/>
                <a:cs typeface="Inter" pitchFamily="34" charset="-120"/>
              </a:rPr>
              <a:t> — which is exactly why it is valuable to employers and dangerous to employees.</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Alvesson and Willmott (quoted in Sheep): managerial talk of 'passion, soul, and charisma' may express </a:t>
            </a:r>
            <a:r>
              <a:rPr lang="en-US" sz="1850" b="1" dirty="0">
                <a:solidFill>
                  <a:srgbClr val="3C3939"/>
                </a:solidFill>
                <a:latin typeface="Inter Bold" pitchFamily="34" charset="0"/>
                <a:ea typeface="Inter Bold" pitchFamily="34" charset="-122"/>
                <a:cs typeface="Inter Bold" pitchFamily="34" charset="-120"/>
              </a:rPr>
              <a:t>'an increased managerial interest in regulating employees' "insides"'</a:t>
            </a:r>
            <a:r>
              <a:rPr lang="en-US" sz="1850" dirty="0">
                <a:solidFill>
                  <a:srgbClr val="3C3939"/>
                </a:solidFill>
                <a:latin typeface="Inter" pitchFamily="34" charset="0"/>
                <a:ea typeface="Inter" pitchFamily="34" charset="-122"/>
                <a:cs typeface="Inter" pitchFamily="34" charset="-120"/>
              </a:rPr>
              <a:t> — self-actualisation as 'a seductive means of engineering consent'.</a:t>
            </a:r>
            <a:endParaRPr lang="en-US" sz="18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825302"/>
            <a:ext cx="10868745"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Dilemma 2 — Sheep (2006)</a:t>
            </a:r>
            <a:endParaRPr lang="en-US" sz="2200" dirty="0"/>
          </a:p>
        </p:txBody>
      </p:sp>
      <p:sp>
        <p:nvSpPr>
          <p:cNvPr id="3" name="Text 1"/>
          <p:cNvSpPr/>
          <p:nvPr/>
        </p:nvSpPr>
        <p:spPr>
          <a:xfrm>
            <a:off x="661475" y="1261269"/>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Instrumentality Paradox</a:t>
            </a:r>
            <a:endParaRPr lang="en-US" sz="4400" dirty="0"/>
          </a:p>
        </p:txBody>
      </p:sp>
      <p:sp>
        <p:nvSpPr>
          <p:cNvPr id="4" name="Text 2"/>
          <p:cNvSpPr/>
          <p:nvPr/>
        </p:nvSpPr>
        <p:spPr>
          <a:xfrm>
            <a:off x="998116" y="2522339"/>
            <a:ext cx="105321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'Although workplace spirituality is quite different from classical management theories in its emphasis upon the inner person rather than mechanical efficiency, there is still a distinct instrumental rationality that runs throughout the workplace spirituality literature.' — Sheep (2006)</a:t>
            </a:r>
            <a:endParaRPr lang="en-US" sz="1750" dirty="0"/>
          </a:p>
        </p:txBody>
      </p:sp>
      <p:sp>
        <p:nvSpPr>
          <p:cNvPr id="5" name="Shape 3"/>
          <p:cNvSpPr/>
          <p:nvPr/>
        </p:nvSpPr>
        <p:spPr>
          <a:xfrm>
            <a:off x="661475" y="2282527"/>
            <a:ext cx="25399" cy="1529755"/>
          </a:xfrm>
          <a:prstGeom prst="roundRect">
            <a:avLst>
              <a:gd name="adj" fmla="val 50001"/>
            </a:avLst>
          </a:prstGeom>
          <a:solidFill>
            <a:srgbClr val="1B1B27"/>
          </a:solidFill>
          <a:ln/>
        </p:spPr>
        <p:txBody>
          <a:bodyPr/>
          <a:lstStyle/>
          <a:p>
            <a:endParaRPr lang="en-GB"/>
          </a:p>
        </p:txBody>
      </p:sp>
      <p:sp>
        <p:nvSpPr>
          <p:cNvPr id="6" name="Shape 4"/>
          <p:cNvSpPr/>
          <p:nvPr/>
        </p:nvSpPr>
        <p:spPr>
          <a:xfrm>
            <a:off x="661475" y="4052094"/>
            <a:ext cx="10868745" cy="1980605"/>
          </a:xfrm>
          <a:prstGeom prst="roundRect">
            <a:avLst>
              <a:gd name="adj" fmla="val 4760"/>
            </a:avLst>
          </a:prstGeom>
          <a:solidFill>
            <a:srgbClr val="F2EEEE"/>
          </a:solidFill>
          <a:ln w="12700">
            <a:solidFill>
              <a:srgbClr val="D8D4D4"/>
            </a:solidFill>
            <a:prstDash val="solid"/>
          </a:ln>
        </p:spPr>
        <p:txBody>
          <a:bodyPr/>
          <a:lstStyle/>
          <a:p>
            <a:endParaRPr lang="en-GB"/>
          </a:p>
        </p:txBody>
      </p:sp>
      <p:sp>
        <p:nvSpPr>
          <p:cNvPr id="7" name="Shape 5"/>
          <p:cNvSpPr/>
          <p:nvPr/>
        </p:nvSpPr>
        <p:spPr>
          <a:xfrm>
            <a:off x="674175" y="4064794"/>
            <a:ext cx="5421673" cy="1955205"/>
          </a:xfrm>
          <a:custGeom>
            <a:avLst/>
            <a:gdLst/>
            <a:ahLst/>
            <a:cxnLst/>
            <a:rect l="l" t="t" r="r" b="b"/>
            <a:pathLst>
              <a:path w="5421673" h="1955205">
                <a:moveTo>
                  <a:pt x="78561" y="0"/>
                </a:moveTo>
                <a:lnTo>
                  <a:pt x="5421673" y="0"/>
                </a:lnTo>
                <a:lnTo>
                  <a:pt x="5421673" y="1955205"/>
                </a:lnTo>
                <a:lnTo>
                  <a:pt x="78561" y="1955205"/>
                </a:lnTo>
                <a:arcTo wR="78561" hR="78563" stAng="5400000" swAng="5400000"/>
                <a:lnTo>
                  <a:pt x="0" y="78563"/>
                </a:lnTo>
                <a:arcTo wR="78561" hR="78563" stAng="10800000" swAng="5400000"/>
                <a:close/>
              </a:path>
            </a:pathLst>
          </a:custGeom>
          <a:solidFill>
            <a:srgbClr val="F2EEEE"/>
          </a:solidFill>
          <a:ln/>
        </p:spPr>
        <p:txBody>
          <a:bodyPr/>
          <a:lstStyle/>
          <a:p>
            <a:endParaRPr lang="en-GB"/>
          </a:p>
        </p:txBody>
      </p:sp>
      <p:sp>
        <p:nvSpPr>
          <p:cNvPr id="8" name="Text 6"/>
          <p:cNvSpPr/>
          <p:nvPr/>
        </p:nvSpPr>
        <p:spPr>
          <a:xfrm>
            <a:off x="887390" y="4278015"/>
            <a:ext cx="4675368"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Appears to be…</a:t>
            </a:r>
            <a:endParaRPr lang="en-US" sz="2200" dirty="0"/>
          </a:p>
        </p:txBody>
      </p:sp>
      <p:sp>
        <p:nvSpPr>
          <p:cNvPr id="9" name="Text 7"/>
          <p:cNvSpPr/>
          <p:nvPr/>
        </p:nvSpPr>
        <p:spPr>
          <a:xfrm>
            <a:off x="887390" y="4756646"/>
            <a:ext cx="4675368"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humanistic antidote to Weberian bureaucracy and Taylorist scientific management.</a:t>
            </a:r>
            <a:endParaRPr lang="en-US" sz="1750" dirty="0"/>
          </a:p>
        </p:txBody>
      </p:sp>
      <p:sp>
        <p:nvSpPr>
          <p:cNvPr id="10" name="Shape 8"/>
          <p:cNvSpPr/>
          <p:nvPr/>
        </p:nvSpPr>
        <p:spPr>
          <a:xfrm>
            <a:off x="6095848" y="4064794"/>
            <a:ext cx="5421673" cy="1955205"/>
          </a:xfrm>
          <a:custGeom>
            <a:avLst/>
            <a:gdLst/>
            <a:ahLst/>
            <a:cxnLst/>
            <a:rect l="l" t="t" r="r" b="b"/>
            <a:pathLst>
              <a:path w="5421673" h="1955205">
                <a:moveTo>
                  <a:pt x="0" y="0"/>
                </a:moveTo>
                <a:lnTo>
                  <a:pt x="5343112" y="0"/>
                </a:lnTo>
                <a:arcTo wR="78561" hR="78563" stAng="16200000" swAng="5400000"/>
                <a:lnTo>
                  <a:pt x="5421673" y="1876642"/>
                </a:lnTo>
                <a:arcTo wR="78561" hR="78563" stAng="0" swAng="5400000"/>
                <a:lnTo>
                  <a:pt x="0" y="1955205"/>
                </a:lnTo>
                <a:lnTo>
                  <a:pt x="0" y="0"/>
                </a:lnTo>
                <a:close/>
              </a:path>
            </a:pathLst>
          </a:custGeom>
          <a:solidFill>
            <a:srgbClr val="F2EEEE"/>
          </a:solidFill>
          <a:ln/>
        </p:spPr>
        <p:txBody>
          <a:bodyPr/>
          <a:lstStyle/>
          <a:p>
            <a:endParaRPr lang="en-GB"/>
          </a:p>
        </p:txBody>
      </p:sp>
      <p:sp>
        <p:nvSpPr>
          <p:cNvPr id="11" name="Shape 9"/>
          <p:cNvSpPr/>
          <p:nvPr/>
        </p:nvSpPr>
        <p:spPr>
          <a:xfrm>
            <a:off x="6095848" y="4064794"/>
            <a:ext cx="25399" cy="1955205"/>
          </a:xfrm>
          <a:prstGeom prst="roundRect">
            <a:avLst>
              <a:gd name="adj" fmla="val 50001"/>
            </a:avLst>
          </a:prstGeom>
          <a:solidFill>
            <a:srgbClr val="D8D4D4"/>
          </a:solidFill>
          <a:ln/>
        </p:spPr>
        <p:txBody>
          <a:bodyPr/>
          <a:lstStyle/>
          <a:p>
            <a:endParaRPr lang="en-GB"/>
          </a:p>
        </p:txBody>
      </p:sp>
      <p:sp>
        <p:nvSpPr>
          <p:cNvPr id="12" name="Text 10"/>
          <p:cNvSpPr/>
          <p:nvPr/>
        </p:nvSpPr>
        <p:spPr>
          <a:xfrm>
            <a:off x="6628937" y="4278015"/>
            <a:ext cx="4675368"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But runs on…</a:t>
            </a:r>
            <a:endParaRPr lang="en-US" sz="2200" dirty="0"/>
          </a:p>
        </p:txBody>
      </p:sp>
      <p:sp>
        <p:nvSpPr>
          <p:cNvPr id="13" name="Text 11"/>
          <p:cNvSpPr/>
          <p:nvPr/>
        </p:nvSpPr>
        <p:spPr>
          <a:xfrm>
            <a:off x="6628937" y="4756646"/>
            <a:ext cx="4675368"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 'distinct instrumental rationality' — spirituality justified by its contribution to performance and profit.</a:t>
            </a:r>
            <a:endParaRPr lang="en-US" sz="1750" dirty="0"/>
          </a:p>
        </p:txBody>
      </p:sp>
      <p:sp>
        <p:nvSpPr>
          <p:cNvPr id="14" name="Shape 12"/>
          <p:cNvSpPr/>
          <p:nvPr/>
        </p:nvSpPr>
        <p:spPr>
          <a:xfrm>
            <a:off x="5815363" y="4761855"/>
            <a:ext cx="561068" cy="561082"/>
          </a:xfrm>
          <a:prstGeom prst="roundRect">
            <a:avLst>
              <a:gd name="adj" fmla="val 16802"/>
            </a:avLst>
          </a:prstGeom>
          <a:solidFill>
            <a:srgbClr val="FFFFFF"/>
          </a:solidFill>
          <a:ln w="25399">
            <a:solidFill>
              <a:srgbClr val="D8D4D4"/>
            </a:solidFill>
            <a:prstDash val="solid"/>
          </a:ln>
        </p:spPr>
        <p:txBody>
          <a:bodyPr/>
          <a:lstStyle/>
          <a:p>
            <a:endParaRPr lang="en-GB"/>
          </a:p>
        </p:txBody>
      </p:sp>
      <p:pic>
        <p:nvPicPr>
          <p:cNvPr id="1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55655" y="4902051"/>
            <a:ext cx="280484" cy="280491"/>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703263"/>
            <a:ext cx="10868745" cy="654050"/>
          </a:xfrm>
          <a:prstGeom prst="rect">
            <a:avLst/>
          </a:prstGeom>
          <a:noFill/>
          <a:ln/>
        </p:spPr>
        <p:txBody>
          <a:bodyPr wrap="none" lIns="0" tIns="0" rIns="0" bIns="0" rtlCol="0" anchor="t"/>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The Instrumentality Dilemma in the Texts</a:t>
            </a:r>
            <a:endParaRPr lang="en-US" sz="41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28192"/>
            <a:ext cx="3499259" cy="3445272"/>
          </a:xfrm>
          <a:prstGeom prst="rect">
            <a:avLst/>
          </a:prstGeom>
        </p:spPr>
      </p:pic>
      <p:sp>
        <p:nvSpPr>
          <p:cNvPr id="4" name="Text 1"/>
          <p:cNvSpPr/>
          <p:nvPr/>
        </p:nvSpPr>
        <p:spPr>
          <a:xfrm>
            <a:off x="997719" y="1962845"/>
            <a:ext cx="2928368" cy="654050"/>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Ashmos &amp; Duchon (2000)</a:t>
            </a:r>
            <a:endParaRPr lang="en-US" sz="2050" dirty="0"/>
          </a:p>
        </p:txBody>
      </p:sp>
      <p:sp>
        <p:nvSpPr>
          <p:cNvPr id="5" name="Text 2"/>
          <p:cNvSpPr/>
          <p:nvPr/>
        </p:nvSpPr>
        <p:spPr>
          <a:xfrm>
            <a:off x="997719" y="2728119"/>
            <a:ext cx="2928368" cy="1579066"/>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State their 'long-term goal is to understand how spirituality can contribute to </a:t>
            </a:r>
            <a:r>
              <a:rPr lang="en-US" sz="1600" b="1" dirty="0">
                <a:solidFill>
                  <a:srgbClr val="3C3939"/>
                </a:solidFill>
                <a:latin typeface="Inter Bold" pitchFamily="34" charset="0"/>
                <a:ea typeface="Inter Bold" pitchFamily="34" charset="-122"/>
                <a:cs typeface="Inter Bold" pitchFamily="34" charset="-120"/>
              </a:rPr>
              <a:t>more productive work organizations</a:t>
            </a:r>
            <a:r>
              <a:rPr lang="en-US" sz="1600" dirty="0">
                <a:solidFill>
                  <a:srgbClr val="3C3939"/>
                </a:solidFill>
                <a:latin typeface="Inter" pitchFamily="34" charset="0"/>
                <a:ea typeface="Inter" pitchFamily="34" charset="-122"/>
                <a:cs typeface="Inter" pitchFamily="34" charset="-120"/>
              </a:rPr>
              <a:t>'.</a:t>
            </a:r>
            <a:endParaRPr lang="en-US" sz="16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6169" y="1728192"/>
            <a:ext cx="3499259" cy="3445272"/>
          </a:xfrm>
          <a:prstGeom prst="rect">
            <a:avLst/>
          </a:prstGeom>
        </p:spPr>
      </p:pic>
      <p:sp>
        <p:nvSpPr>
          <p:cNvPr id="7" name="Text 3"/>
          <p:cNvSpPr/>
          <p:nvPr/>
        </p:nvSpPr>
        <p:spPr>
          <a:xfrm>
            <a:off x="4682413" y="1962845"/>
            <a:ext cx="2928368" cy="654050"/>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Krishnakumar &amp; Neck (2002)</a:t>
            </a:r>
            <a:endParaRPr lang="en-US" sz="2050" dirty="0"/>
          </a:p>
        </p:txBody>
      </p:sp>
      <p:sp>
        <p:nvSpPr>
          <p:cNvPr id="8" name="Text 4"/>
          <p:cNvSpPr/>
          <p:nvPr/>
        </p:nvSpPr>
        <p:spPr>
          <a:xfrm>
            <a:off x="4682413" y="2728119"/>
            <a:ext cx="2928368" cy="2210693"/>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Catalogue benefits 'which will ultimately lead to </a:t>
            </a:r>
            <a:r>
              <a:rPr lang="en-US" sz="1600" b="1" dirty="0">
                <a:solidFill>
                  <a:srgbClr val="3C3939"/>
                </a:solidFill>
                <a:latin typeface="Inter Bold" pitchFamily="34" charset="0"/>
                <a:ea typeface="Inter Bold" pitchFamily="34" charset="-122"/>
                <a:cs typeface="Inter Bold" pitchFamily="34" charset="-120"/>
              </a:rPr>
              <a:t>increased organizational performance</a:t>
            </a:r>
            <a:r>
              <a:rPr lang="en-US" sz="1600" dirty="0">
                <a:solidFill>
                  <a:srgbClr val="3C3939"/>
                </a:solidFill>
                <a:latin typeface="Inter" pitchFamily="34" charset="0"/>
                <a:ea typeface="Inter" pitchFamily="34" charset="-122"/>
                <a:cs typeface="Inter" pitchFamily="34" charset="-120"/>
              </a:rPr>
              <a:t>' — including a claim that 'spirited companies outperformed others by 400–500 percent'.</a:t>
            </a:r>
            <a:endParaRPr lang="en-US" sz="16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0862" y="1728192"/>
            <a:ext cx="3499259" cy="3445272"/>
          </a:xfrm>
          <a:prstGeom prst="rect">
            <a:avLst/>
          </a:prstGeom>
        </p:spPr>
      </p:pic>
      <p:sp>
        <p:nvSpPr>
          <p:cNvPr id="10" name="Text 5"/>
          <p:cNvSpPr/>
          <p:nvPr/>
        </p:nvSpPr>
        <p:spPr>
          <a:xfrm>
            <a:off x="8367106" y="1962845"/>
            <a:ext cx="2928368"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Sheep (2006)</a:t>
            </a:r>
            <a:endParaRPr lang="en-US" sz="2050" dirty="0"/>
          </a:p>
        </p:txBody>
      </p:sp>
      <p:sp>
        <p:nvSpPr>
          <p:cNvPr id="11" name="Text 6"/>
          <p:cNvSpPr/>
          <p:nvPr/>
        </p:nvSpPr>
        <p:spPr>
          <a:xfrm>
            <a:off x="8367106" y="2401094"/>
            <a:ext cx="2928368" cy="189488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Names the paradox explicitly: the 'for' literature presents itself as humanistic but </a:t>
            </a:r>
            <a:r>
              <a:rPr lang="en-US" sz="1600" b="1" dirty="0">
                <a:solidFill>
                  <a:srgbClr val="3C3939"/>
                </a:solidFill>
                <a:latin typeface="Inter Bold" pitchFamily="34" charset="0"/>
                <a:ea typeface="Inter Bold" pitchFamily="34" charset="-122"/>
                <a:cs typeface="Inter Bold" pitchFamily="34" charset="-120"/>
              </a:rPr>
              <a:t>'a distinct instrumental rationality... runs throughout'</a:t>
            </a:r>
            <a:r>
              <a:rPr lang="en-US" sz="1600" dirty="0">
                <a:solidFill>
                  <a:srgbClr val="3C3939"/>
                </a:solidFill>
                <a:latin typeface="Inter" pitchFamily="34" charset="0"/>
                <a:ea typeface="Inter" pitchFamily="34" charset="-122"/>
                <a:cs typeface="Inter" pitchFamily="34" charset="-120"/>
              </a:rPr>
              <a:t>.</a:t>
            </a:r>
            <a:endParaRPr lang="en-US" sz="1600" dirty="0"/>
          </a:p>
        </p:txBody>
      </p:sp>
      <p:sp>
        <p:nvSpPr>
          <p:cNvPr id="12" name="Shape 7"/>
          <p:cNvSpPr/>
          <p:nvPr/>
        </p:nvSpPr>
        <p:spPr>
          <a:xfrm>
            <a:off x="661475" y="5382022"/>
            <a:ext cx="10868745" cy="772716"/>
          </a:xfrm>
          <a:prstGeom prst="roundRect">
            <a:avLst>
              <a:gd name="adj" fmla="val 11378"/>
            </a:avLst>
          </a:prstGeom>
          <a:solidFill>
            <a:srgbClr val="E1E1EA"/>
          </a:solidFill>
          <a:ln/>
        </p:spPr>
        <p:txBody>
          <a:bodyPr/>
          <a:lstStyle/>
          <a:p>
            <a:endParaRPr lang="en-GB"/>
          </a:p>
        </p:txBody>
      </p:sp>
      <p:pic>
        <p:nvPicPr>
          <p:cNvPr id="13" name="Image 3" descr="preencoded.png"/>
          <p:cNvPicPr>
            <a:picLocks noChangeAspect="1"/>
          </p:cNvPicPr>
          <p:nvPr/>
        </p:nvPicPr>
        <p:blipFill>
          <a:blip r:embed="rId4"/>
          <a:stretch>
            <a:fillRect/>
          </a:stretch>
        </p:blipFill>
        <p:spPr>
          <a:xfrm>
            <a:off x="870722" y="5646142"/>
            <a:ext cx="261633" cy="209252"/>
          </a:xfrm>
          <a:prstGeom prst="rect">
            <a:avLst/>
          </a:prstGeom>
        </p:spPr>
      </p:pic>
      <p:sp>
        <p:nvSpPr>
          <p:cNvPr id="14" name="Text 8"/>
          <p:cNvSpPr/>
          <p:nvPr/>
        </p:nvSpPr>
        <p:spPr>
          <a:xfrm>
            <a:off x="1341602" y="5619750"/>
            <a:ext cx="10588955" cy="315813"/>
          </a:xfrm>
          <a:prstGeom prst="rect">
            <a:avLst/>
          </a:prstGeom>
          <a:noFill/>
          <a:ln/>
        </p:spPr>
        <p:txBody>
          <a:bodyPr wrap="none" lIns="0" tIns="0" rIns="0" bIns="0" rtlCol="0" anchor="t"/>
          <a:lstStyle/>
          <a:p>
            <a:pPr marL="0" indent="0" algn="l">
              <a:lnSpc>
                <a:spcPct val="126000"/>
              </a:lnSpc>
              <a:buNone/>
            </a:pPr>
            <a:r>
              <a:rPr lang="en-US" sz="1600" dirty="0">
                <a:solidFill>
                  <a:srgbClr val="000000"/>
                </a:solidFill>
                <a:latin typeface="Inter" pitchFamily="34" charset="0"/>
                <a:ea typeface="Inter" pitchFamily="34" charset="-122"/>
                <a:cs typeface="Inter" pitchFamily="34" charset="-120"/>
              </a:rPr>
              <a:t>The charge is against the day's own texts — not merely their critics. Part 2 will press this further.</a:t>
            </a:r>
            <a:endParaRPr lang="en-US" sz="1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762000"/>
            <a:ext cx="10868745"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Can Intrinsic and Instrumental Value Coexist?</a:t>
            </a:r>
            <a:endParaRPr lang="en-US" sz="4400" dirty="0"/>
          </a:p>
        </p:txBody>
      </p:sp>
      <p:sp>
        <p:nvSpPr>
          <p:cNvPr id="3" name="Text 1"/>
          <p:cNvSpPr/>
          <p:nvPr/>
        </p:nvSpPr>
        <p:spPr>
          <a:xfrm>
            <a:off x="661475" y="2697956"/>
            <a:ext cx="5160536"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The Conjunctive Reading (Sheep)</a:t>
            </a:r>
            <a:endParaRPr lang="en-US" sz="2200" dirty="0"/>
          </a:p>
        </p:txBody>
      </p:sp>
      <p:sp>
        <p:nvSpPr>
          <p:cNvPr id="4" name="Text 2"/>
          <p:cNvSpPr/>
          <p:nvPr/>
        </p:nvSpPr>
        <p:spPr>
          <a:xfrm>
            <a:off x="661475" y="3261916"/>
            <a:ext cx="5160536" cy="2642195"/>
          </a:xfrm>
          <a:prstGeom prst="rect">
            <a:avLst/>
          </a:prstGeom>
          <a:noFill/>
          <a:ln/>
        </p:spPr>
        <p:txBody>
          <a:bodyPr wrap="square" lIns="0" tIns="0" rIns="0" bIns="0" rtlCol="0" anchor="t">
            <a:normAutofit/>
          </a:bodyPr>
          <a:lstStyle/>
          <a:p>
            <a:pPr marL="0" indent="0" algn="l">
              <a:lnSpc>
                <a:spcPct val="130000"/>
              </a:lnSpc>
              <a:spcAft>
                <a:spcPts val="1500"/>
              </a:spcAft>
              <a:buNone/>
            </a:pPr>
            <a:r>
              <a:rPr lang="en-US" sz="1750" dirty="0">
                <a:solidFill>
                  <a:srgbClr val="3C3939"/>
                </a:solidFill>
                <a:latin typeface="Inter" pitchFamily="34" charset="0"/>
                <a:ea typeface="Inter" pitchFamily="34" charset="-122"/>
                <a:cs typeface="Inter" pitchFamily="34" charset="-120"/>
              </a:rPr>
              <a:t>Mitroff and Denton found that employees of more spiritual organisations also saw them as more profitable </a:t>
            </a:r>
            <a:r>
              <a:rPr lang="en-US" sz="1750" i="1" dirty="0">
                <a:solidFill>
                  <a:srgbClr val="3C3939"/>
                </a:solidFill>
                <a:latin typeface="Inter" pitchFamily="34" charset="0"/>
                <a:ea typeface="Inter" pitchFamily="34" charset="-122"/>
                <a:cs typeface="Inter" pitchFamily="34" charset="-120"/>
              </a:rPr>
              <a:t>and</a:t>
            </a:r>
            <a:r>
              <a:rPr lang="en-US" sz="1750" dirty="0">
                <a:solidFill>
                  <a:srgbClr val="3C3939"/>
                </a:solidFill>
                <a:latin typeface="Inter" pitchFamily="34" charset="0"/>
                <a:ea typeface="Inter" pitchFamily="34" charset="-122"/>
                <a:cs typeface="Inter" pitchFamily="34" charset="-120"/>
              </a:rPr>
              <a:t> reported being able to bring more of their 'complete selves' to work.</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Sheep asks: </a:t>
            </a:r>
            <a:r>
              <a:rPr lang="en-US" sz="1750" i="1" dirty="0">
                <a:solidFill>
                  <a:srgbClr val="3C3939"/>
                </a:solidFill>
                <a:latin typeface="Inter" pitchFamily="34" charset="0"/>
                <a:ea typeface="Inter" pitchFamily="34" charset="-122"/>
                <a:cs typeface="Inter" pitchFamily="34" charset="-120"/>
              </a:rPr>
              <a:t>'If organizations can nurture the whole person and benefit tangibly at the same time, why would that not be a worthy goal?'</a:t>
            </a:r>
            <a:endParaRPr lang="en-US" sz="1750" dirty="0"/>
          </a:p>
        </p:txBody>
      </p:sp>
      <p:sp>
        <p:nvSpPr>
          <p:cNvPr id="5" name="Text 3"/>
          <p:cNvSpPr/>
          <p:nvPr/>
        </p:nvSpPr>
        <p:spPr>
          <a:xfrm>
            <a:off x="6376034" y="2697956"/>
            <a:ext cx="5160536"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The Diagnostic Reading</a:t>
            </a:r>
            <a:endParaRPr lang="en-US" sz="2200" dirty="0"/>
          </a:p>
        </p:txBody>
      </p:sp>
      <p:sp>
        <p:nvSpPr>
          <p:cNvPr id="6" name="Text 4"/>
          <p:cNvSpPr/>
          <p:nvPr/>
        </p:nvSpPr>
        <p:spPr>
          <a:xfrm>
            <a:off x="6376034" y="3261916"/>
            <a:ext cx="5160536" cy="2292152"/>
          </a:xfrm>
          <a:prstGeom prst="rect">
            <a:avLst/>
          </a:prstGeom>
          <a:noFill/>
          <a:ln/>
        </p:spPr>
        <p:txBody>
          <a:bodyPr wrap="square" lIns="0" tIns="0" rIns="0" bIns="0" rtlCol="0" anchor="t">
            <a:normAutofit/>
          </a:bodyPr>
          <a:lstStyle/>
          <a:p>
            <a:pPr marL="0" indent="0" algn="l">
              <a:lnSpc>
                <a:spcPct val="130000"/>
              </a:lnSpc>
              <a:spcAft>
                <a:spcPts val="1500"/>
              </a:spcAft>
              <a:buNone/>
            </a:pPr>
            <a:r>
              <a:rPr lang="en-US" sz="1750" dirty="0">
                <a:solidFill>
                  <a:srgbClr val="3C3939"/>
                </a:solidFill>
                <a:latin typeface="Inter" pitchFamily="34" charset="0"/>
                <a:ea typeface="Inter" pitchFamily="34" charset="-122"/>
                <a:cs typeface="Inter" pitchFamily="34" charset="-120"/>
              </a:rPr>
              <a:t>The very fact that 'for' papers argue from inner life to productivity shows how deeply instrumental reasoning shapes the field.</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On this reading, the intrinsic case is not yet purely intrinsic — which is exactly the gap Part 2 will exploit.</a:t>
            </a:r>
            <a:endParaRPr lang="en-US" sz="17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671909"/>
            <a:ext cx="10868745"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Cavanagh (1999) — Additional Warnings</a:t>
            </a:r>
            <a:endParaRPr lang="en-US" sz="2200" dirty="0"/>
          </a:p>
        </p:txBody>
      </p:sp>
      <p:sp>
        <p:nvSpPr>
          <p:cNvPr id="3" name="Text 1"/>
          <p:cNvSpPr/>
          <p:nvPr/>
        </p:nvSpPr>
        <p:spPr>
          <a:xfrm>
            <a:off x="661475" y="1107877"/>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Three Further Reservations</a:t>
            </a:r>
            <a:endParaRPr lang="en-US" sz="4400" dirty="0"/>
          </a:p>
        </p:txBody>
      </p:sp>
      <p:sp>
        <p:nvSpPr>
          <p:cNvPr id="4" name="Shape 2"/>
          <p:cNvSpPr/>
          <p:nvPr/>
        </p:nvSpPr>
        <p:spPr>
          <a:xfrm>
            <a:off x="661475" y="2129135"/>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5" name="Text 3"/>
          <p:cNvSpPr/>
          <p:nvPr/>
        </p:nvSpPr>
        <p:spPr>
          <a:xfrm>
            <a:off x="1379701" y="2206228"/>
            <a:ext cx="2726959"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Coercion &amp; Favouritism</a:t>
            </a:r>
            <a:endParaRPr lang="en-US" sz="2200" dirty="0"/>
          </a:p>
        </p:txBody>
      </p:sp>
      <p:sp>
        <p:nvSpPr>
          <p:cNvPr id="6" name="Text 4"/>
          <p:cNvSpPr/>
          <p:nvPr/>
        </p:nvSpPr>
        <p:spPr>
          <a:xfrm>
            <a:off x="1379701" y="3035598"/>
            <a:ext cx="2726959" cy="2100263"/>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Owners can blend religion and work 'because they are the owners of the firm' — a licence less scrupulous owners may abuse.</a:t>
            </a:r>
            <a:endParaRPr lang="en-US" sz="1750" dirty="0"/>
          </a:p>
        </p:txBody>
      </p:sp>
      <p:sp>
        <p:nvSpPr>
          <p:cNvPr id="7" name="Shape 5"/>
          <p:cNvSpPr/>
          <p:nvPr/>
        </p:nvSpPr>
        <p:spPr>
          <a:xfrm>
            <a:off x="4373155" y="2129135"/>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5091382" y="2206228"/>
            <a:ext cx="272705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Individualist Privatisation</a:t>
            </a:r>
            <a:endParaRPr lang="en-US" sz="2200" dirty="0"/>
          </a:p>
        </p:txBody>
      </p:sp>
      <p:sp>
        <p:nvSpPr>
          <p:cNvPr id="9" name="Text 7"/>
          <p:cNvSpPr/>
          <p:nvPr/>
        </p:nvSpPr>
        <p:spPr>
          <a:xfrm>
            <a:off x="5091382" y="3035598"/>
            <a:ext cx="2727058" cy="3150394"/>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 spirituality of 'my fulfillment and my relationship to God' may leave 'little conviction of the important role of organizations of any kind, and less realization of the importance of the common good'.</a:t>
            </a:r>
            <a:endParaRPr lang="en-US" sz="1750" dirty="0"/>
          </a:p>
        </p:txBody>
      </p:sp>
      <p:sp>
        <p:nvSpPr>
          <p:cNvPr id="10" name="Shape 8"/>
          <p:cNvSpPr/>
          <p:nvPr/>
        </p:nvSpPr>
        <p:spPr>
          <a:xfrm>
            <a:off x="8084935" y="2129135"/>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1" name="Text 9"/>
          <p:cNvSpPr/>
          <p:nvPr/>
        </p:nvSpPr>
        <p:spPr>
          <a:xfrm>
            <a:off x="8803162" y="2206228"/>
            <a:ext cx="2726959"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New Age Shallowness</a:t>
            </a:r>
            <a:endParaRPr lang="en-US" sz="2200" dirty="0"/>
          </a:p>
        </p:txBody>
      </p:sp>
      <p:sp>
        <p:nvSpPr>
          <p:cNvPr id="12" name="Text 10"/>
          <p:cNvSpPr/>
          <p:nvPr/>
        </p:nvSpPr>
        <p:spPr>
          <a:xfrm>
            <a:off x="8803162" y="3035598"/>
            <a:ext cx="2726959" cy="2100263"/>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Severed from religious roots, the movement risks becoming a marketed 'higher level of consciousness' — a fad rather than a foundation.</a:t>
            </a:r>
            <a:endParaRPr lang="en-US" sz="17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984845"/>
            <a:ext cx="10868745" cy="276920"/>
          </a:xfrm>
          <a:prstGeom prst="rect">
            <a:avLst/>
          </a:prstGeom>
          <a:noFill/>
          <a:ln/>
        </p:spPr>
        <p:txBody>
          <a:bodyPr wrap="none" lIns="0" tIns="0" rIns="0" bIns="0" rtlCol="0" anchor="t"/>
          <a:lstStyle/>
          <a:p>
            <a:pPr marL="0" indent="0" algn="l">
              <a:lnSpc>
                <a:spcPct val="104000"/>
              </a:lnSpc>
              <a:buNone/>
            </a:pPr>
            <a:r>
              <a:rPr lang="en-US" sz="1700" b="1" dirty="0">
                <a:solidFill>
                  <a:srgbClr val="1B1B27"/>
                </a:solidFill>
                <a:latin typeface="Inter Bold" pitchFamily="34" charset="0"/>
                <a:ea typeface="Inter Bold" pitchFamily="34" charset="-122"/>
                <a:cs typeface="Inter Bold" pitchFamily="34" charset="-120"/>
              </a:rPr>
              <a:t>Comparison Table</a:t>
            </a:r>
            <a:endParaRPr lang="en-US" sz="1700" dirty="0"/>
          </a:p>
        </p:txBody>
      </p:sp>
      <p:sp>
        <p:nvSpPr>
          <p:cNvPr id="3" name="Text 1"/>
          <p:cNvSpPr/>
          <p:nvPr/>
        </p:nvSpPr>
        <p:spPr>
          <a:xfrm>
            <a:off x="661475" y="1314847"/>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Day's Contested Questions</a:t>
            </a:r>
            <a:endParaRPr lang="en-US" sz="3450" dirty="0"/>
          </a:p>
        </p:txBody>
      </p:sp>
      <p:graphicFrame>
        <p:nvGraphicFramePr>
          <p:cNvPr id="34" name="Table 0"/>
          <p:cNvGraphicFramePr>
            <a:graphicFrameLocks noGrp="1"/>
          </p:cNvGraphicFramePr>
          <p:nvPr>
            <p:extLst>
              <p:ext uri="{D42A27DB-BD31-4B8C-83A1-F6EECF244321}">
                <p14:modId xmlns:p14="http://schemas.microsoft.com/office/powerpoint/2010/main" val="1579011935"/>
              </p:ext>
            </p:extLst>
          </p:nvPr>
        </p:nvGraphicFramePr>
        <p:xfrm>
          <a:off x="661475" y="2067917"/>
          <a:ext cx="10868746" cy="3792442"/>
        </p:xfrm>
        <a:graphic>
          <a:graphicData uri="http://schemas.openxmlformats.org/drawingml/2006/table">
            <a:tbl>
              <a:tblPr/>
              <a:tblGrid>
                <a:gridCol w="3260624">
                  <a:extLst>
                    <a:ext uri="{9D8B030D-6E8A-4147-A177-3AD203B41FA5}">
                      <a16:colId xmlns:a16="http://schemas.microsoft.com/office/drawing/2014/main" val="20000"/>
                    </a:ext>
                  </a:extLst>
                </a:gridCol>
                <a:gridCol w="3804061">
                  <a:extLst>
                    <a:ext uri="{9D8B030D-6E8A-4147-A177-3AD203B41FA5}">
                      <a16:colId xmlns:a16="http://schemas.microsoft.com/office/drawing/2014/main" val="20001"/>
                    </a:ext>
                  </a:extLst>
                </a:gridCol>
                <a:gridCol w="3804061">
                  <a:extLst>
                    <a:ext uri="{9D8B030D-6E8A-4147-A177-3AD203B41FA5}">
                      <a16:colId xmlns:a16="http://schemas.microsoft.com/office/drawing/2014/main" val="20002"/>
                    </a:ext>
                  </a:extLst>
                </a:gridCol>
              </a:tblGrid>
              <a:tr h="423257">
                <a:tc>
                  <a:txBody>
                    <a:bodyPr/>
                    <a:lstStyle/>
                    <a:p>
                      <a:pPr marL="0" indent="0">
                        <a:buNone/>
                      </a:pPr>
                      <a:r>
                        <a:rPr lang="en-US" sz="1350" b="1" dirty="0">
                          <a:solidFill>
                            <a:srgbClr val="3C3939"/>
                          </a:solidFill>
                          <a:latin typeface="Inter" pitchFamily="34" charset="0"/>
                          <a:ea typeface="Inter" pitchFamily="34" charset="-122"/>
                          <a:cs typeface="Inter" pitchFamily="34" charset="-120"/>
                        </a:rPr>
                        <a:t>Question</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b="1" dirty="0">
                          <a:solidFill>
                            <a:srgbClr val="3C3939"/>
                          </a:solidFill>
                          <a:latin typeface="Inter" pitchFamily="34" charset="0"/>
                          <a:ea typeface="Inter" pitchFamily="34" charset="-122"/>
                          <a:cs typeface="Inter" pitchFamily="34" charset="-120"/>
                        </a:rPr>
                        <a:t>'For' Position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b="1" dirty="0">
                          <a:solidFill>
                            <a:srgbClr val="3C3939"/>
                          </a:solidFill>
                          <a:latin typeface="Inter" pitchFamily="34" charset="0"/>
                          <a:ea typeface="Inter" pitchFamily="34" charset="-122"/>
                          <a:cs typeface="Inter" pitchFamily="34" charset="-120"/>
                        </a:rPr>
                        <a:t>'Against' / Complication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0"/>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Is it about religion?</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Not about religion; spirit nourished in secular places (Ashmos &amp; Duchon)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Depth requires religious foundation (Cavanagh)</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Why now?</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Meaning deficit: downsizing, community decline, compartmentalisation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Interest may be managerially generated — 'to boost loyalty and morale'</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One definition or many?</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Multiple views are natural and logical; encourage all (Krishnakumar &amp; Neck)</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Without roots, spirituality becomes vacuous or a fad (Cavanagh)</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Should organisations nurture it?</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Organisations shape whole lives; responsibility to enable (Sheep)</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Nurture risks normative control; coercion and divisiveness (Cavanagh)</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r h="671297">
                <a:tc>
                  <a:txBody>
                    <a:bodyPr/>
                    <a:lstStyle/>
                    <a:p>
                      <a:pPr marL="0" indent="0">
                        <a:buNone/>
                      </a:pPr>
                      <a:r>
                        <a:rPr lang="en-US" sz="1350" dirty="0">
                          <a:solidFill>
                            <a:srgbClr val="3C3939"/>
                          </a:solidFill>
                          <a:latin typeface="Inter" pitchFamily="34" charset="0"/>
                          <a:ea typeface="Inter" pitchFamily="34" charset="-122"/>
                          <a:cs typeface="Inter" pitchFamily="34" charset="-120"/>
                        </a:rPr>
                        <a:t>Intrinsic or instrumental?</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Meaning, community, fulfilment are goods of persons (all four)</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'A distinct instrumental rationality runs throughout' (Sheep)</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849412"/>
            <a:ext cx="10868745"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Extended Reflection</a:t>
            </a:r>
            <a:endParaRPr lang="en-US" sz="1850" dirty="0"/>
          </a:p>
        </p:txBody>
      </p:sp>
      <p:sp>
        <p:nvSpPr>
          <p:cNvPr id="3" name="Text 1"/>
          <p:cNvSpPr/>
          <p:nvPr/>
        </p:nvSpPr>
        <p:spPr>
          <a:xfrm>
            <a:off x="661475" y="1205111"/>
            <a:ext cx="10868745" cy="118129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Can Spirituality Be Measured — Without Betraying It?</a:t>
            </a:r>
            <a:endParaRPr lang="en-US" sz="3700" dirty="0"/>
          </a:p>
        </p:txBody>
      </p:sp>
      <p:sp>
        <p:nvSpPr>
          <p:cNvPr id="4" name="Text 2"/>
          <p:cNvSpPr/>
          <p:nvPr/>
        </p:nvSpPr>
        <p:spPr>
          <a:xfrm>
            <a:off x="661475" y="2749252"/>
            <a:ext cx="5203794" cy="2993628"/>
          </a:xfrm>
          <a:prstGeom prst="rect">
            <a:avLst/>
          </a:prstGeom>
          <a:noFill/>
          <a:ln/>
        </p:spPr>
        <p:txBody>
          <a:bodyPr wrap="square" lIns="0" tIns="0" rIns="0" bIns="0" rtlCol="0" anchor="t">
            <a:normAutofit/>
          </a:bodyPr>
          <a:lstStyle/>
          <a:p>
            <a:pPr marL="0" indent="0" algn="l">
              <a:lnSpc>
                <a:spcPct val="120000"/>
              </a:lnSpc>
              <a:spcAft>
                <a:spcPts val="1050"/>
              </a:spcAft>
              <a:buNone/>
            </a:pPr>
            <a:r>
              <a:rPr lang="en-US" sz="1450" dirty="0">
                <a:solidFill>
                  <a:srgbClr val="3C3939"/>
                </a:solidFill>
                <a:latin typeface="Inter" pitchFamily="34" charset="0"/>
                <a:ea typeface="Inter" pitchFamily="34" charset="-122"/>
                <a:cs typeface="Inter" pitchFamily="34" charset="-120"/>
              </a:rPr>
              <a:t>Ashmos and Duchon (2000) surveyed </a:t>
            </a:r>
            <a:r>
              <a:rPr lang="en-US" sz="1450" b="1" dirty="0">
                <a:solidFill>
                  <a:srgbClr val="3C3939"/>
                </a:solidFill>
                <a:latin typeface="Inter Bold" pitchFamily="34" charset="0"/>
                <a:ea typeface="Inter Bold" pitchFamily="34" charset="-122"/>
                <a:cs typeface="Inter Bold" pitchFamily="34" charset="-120"/>
              </a:rPr>
              <a:t>696 employees</a:t>
            </a:r>
            <a:r>
              <a:rPr lang="en-US" sz="1450" dirty="0">
                <a:solidFill>
                  <a:srgbClr val="3C3939"/>
                </a:solidFill>
                <a:latin typeface="Inter" pitchFamily="34" charset="0"/>
                <a:ea typeface="Inter" pitchFamily="34" charset="-122"/>
                <a:cs typeface="Inter" pitchFamily="34" charset="-120"/>
              </a:rPr>
              <a:t> across four hospital systems, generating factors under three components: Inner Life, Meaning at Work, and Conditions for Community.</a:t>
            </a:r>
            <a:endParaRPr lang="en-US" sz="1450" dirty="0"/>
          </a:p>
          <a:p>
            <a:pPr marL="0" indent="0" algn="l">
              <a:lnSpc>
                <a:spcPct val="120000"/>
              </a:lnSpc>
              <a:spcAft>
                <a:spcPts val="1050"/>
              </a:spcAft>
              <a:buNone/>
            </a:pPr>
            <a:r>
              <a:rPr lang="en-US" sz="1450" dirty="0">
                <a:solidFill>
                  <a:srgbClr val="3C3939"/>
                </a:solidFill>
                <a:latin typeface="Inter" pitchFamily="34" charset="0"/>
                <a:ea typeface="Inter" pitchFamily="34" charset="-122"/>
                <a:cs typeface="Inter" pitchFamily="34" charset="-120"/>
              </a:rPr>
              <a:t>Significantly, individual-level items produced 'the cleanest factor structure'; organisation-level items were 'disappointing as measures'.</a:t>
            </a:r>
            <a:endParaRPr lang="en-US" sz="1450" dirty="0"/>
          </a:p>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Sheep (2006): quantitative data is needed to persuade organisations — but outcomes measured need not be 'solely instrumental ends'.</a:t>
            </a:r>
            <a:endParaRPr lang="en-US" sz="1450" dirty="0"/>
          </a:p>
        </p:txBody>
      </p:sp>
      <p:sp>
        <p:nvSpPr>
          <p:cNvPr id="5" name="Text 3"/>
          <p:cNvSpPr/>
          <p:nvPr/>
        </p:nvSpPr>
        <p:spPr>
          <a:xfrm>
            <a:off x="6332776" y="2764433"/>
            <a:ext cx="5203794"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The Question to Hold</a:t>
            </a:r>
            <a:endParaRPr lang="en-US" sz="1850" dirty="0"/>
          </a:p>
        </p:txBody>
      </p:sp>
      <p:sp>
        <p:nvSpPr>
          <p:cNvPr id="6" name="Shape 4"/>
          <p:cNvSpPr/>
          <p:nvPr/>
        </p:nvSpPr>
        <p:spPr>
          <a:xfrm>
            <a:off x="6332776" y="3229769"/>
            <a:ext cx="2526245" cy="2200473"/>
          </a:xfrm>
          <a:prstGeom prst="roundRect">
            <a:avLst>
              <a:gd name="adj" fmla="val 3608"/>
            </a:avLst>
          </a:prstGeom>
          <a:solidFill>
            <a:srgbClr val="FFFFFF"/>
          </a:solidFill>
          <a:ln w="25399">
            <a:solidFill>
              <a:srgbClr val="D8D4D4"/>
            </a:solidFill>
            <a:prstDash val="solid"/>
          </a:ln>
        </p:spPr>
        <p:txBody>
          <a:bodyPr/>
          <a:lstStyle/>
          <a:p>
            <a:endParaRPr lang="en-GB"/>
          </a:p>
        </p:txBody>
      </p:sp>
      <p:sp>
        <p:nvSpPr>
          <p:cNvPr id="7" name="Text 5"/>
          <p:cNvSpPr/>
          <p:nvPr/>
        </p:nvSpPr>
        <p:spPr>
          <a:xfrm>
            <a:off x="6547182" y="3444180"/>
            <a:ext cx="2097432" cy="1771650"/>
          </a:xfrm>
          <a:prstGeom prst="rect">
            <a:avLst/>
          </a:prstGeom>
          <a:noFill/>
          <a:ln/>
        </p:spPr>
        <p:txBody>
          <a:bodyPr wrap="square" lIns="0" tIns="0" rIns="0" bIns="0" rtlCol="0" anchor="t">
            <a:normAutofit/>
          </a:bodyPr>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What would count as compelling evidence that workplace spirituality benefits </a:t>
            </a:r>
            <a:r>
              <a:rPr lang="en-US" sz="1850" b="1" i="1" dirty="0">
                <a:solidFill>
                  <a:srgbClr val="3C3939"/>
                </a:solidFill>
                <a:latin typeface="Inter Bold" pitchFamily="34" charset="0"/>
                <a:ea typeface="Inter Bold" pitchFamily="34" charset="-122"/>
                <a:cs typeface="Inter Bold" pitchFamily="34" charset="-120"/>
              </a:rPr>
              <a:t>persons</a:t>
            </a:r>
            <a:r>
              <a:rPr lang="en-US" sz="1850" b="1" dirty="0">
                <a:solidFill>
                  <a:srgbClr val="3C3939"/>
                </a:solidFill>
                <a:latin typeface="Inter Bold" pitchFamily="34" charset="0"/>
                <a:ea typeface="Inter Bold" pitchFamily="34" charset="-122"/>
                <a:cs typeface="Inter Bold" pitchFamily="34" charset="-120"/>
              </a:rPr>
              <a:t>?</a:t>
            </a:r>
            <a:endParaRPr lang="en-US" sz="1850" dirty="0"/>
          </a:p>
        </p:txBody>
      </p:sp>
      <p:sp>
        <p:nvSpPr>
          <p:cNvPr id="8" name="Shape 6"/>
          <p:cNvSpPr/>
          <p:nvPr/>
        </p:nvSpPr>
        <p:spPr>
          <a:xfrm>
            <a:off x="9010226" y="3229769"/>
            <a:ext cx="2526344" cy="2200473"/>
          </a:xfrm>
          <a:prstGeom prst="roundRect">
            <a:avLst>
              <a:gd name="adj" fmla="val 3608"/>
            </a:avLst>
          </a:prstGeom>
          <a:solidFill>
            <a:srgbClr val="FFFFFF"/>
          </a:solidFill>
          <a:ln w="25399">
            <a:solidFill>
              <a:srgbClr val="D8D4D4"/>
            </a:solidFill>
            <a:prstDash val="solid"/>
          </a:ln>
        </p:spPr>
        <p:txBody>
          <a:bodyPr/>
          <a:lstStyle/>
          <a:p>
            <a:endParaRPr lang="en-GB"/>
          </a:p>
        </p:txBody>
      </p:sp>
      <p:sp>
        <p:nvSpPr>
          <p:cNvPr id="9" name="Text 7"/>
          <p:cNvSpPr/>
          <p:nvPr/>
        </p:nvSpPr>
        <p:spPr>
          <a:xfrm>
            <a:off x="9224633" y="3444180"/>
            <a:ext cx="2097531" cy="1181100"/>
          </a:xfrm>
          <a:prstGeom prst="rect">
            <a:avLst/>
          </a:prstGeom>
          <a:noFill/>
          <a:ln/>
        </p:spPr>
        <p:txBody>
          <a:bodyPr wrap="square" lIns="0" tIns="0" rIns="0" bIns="0" rtlCol="0" anchor="t">
            <a:normAutofit/>
          </a:bodyPr>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What would count as evidence that it only serves </a:t>
            </a:r>
            <a:r>
              <a:rPr lang="en-US" sz="1850" b="1" i="1" dirty="0">
                <a:solidFill>
                  <a:srgbClr val="3C3939"/>
                </a:solidFill>
                <a:latin typeface="Inter Bold" pitchFamily="34" charset="0"/>
                <a:ea typeface="Inter Bold" pitchFamily="34" charset="-122"/>
                <a:cs typeface="Inter Bold" pitchFamily="34" charset="-120"/>
              </a:rPr>
              <a:t>the bottom line</a:t>
            </a:r>
            <a:r>
              <a:rPr lang="en-US" sz="1850" b="1" dirty="0">
                <a:solidFill>
                  <a:srgbClr val="3C3939"/>
                </a:solidFill>
                <a:latin typeface="Inter Bold" pitchFamily="34" charset="0"/>
                <a:ea typeface="Inter Bold" pitchFamily="34" charset="-122"/>
                <a:cs typeface="Inter Bold" pitchFamily="34" charset="-120"/>
              </a:rPr>
              <a:t>?</a:t>
            </a:r>
            <a:endParaRPr lang="en-US" sz="1850" dirty="0"/>
          </a:p>
        </p:txBody>
      </p:sp>
      <p:sp>
        <p:nvSpPr>
          <p:cNvPr id="10" name="Text 8"/>
          <p:cNvSpPr/>
          <p:nvPr/>
        </p:nvSpPr>
        <p:spPr>
          <a:xfrm>
            <a:off x="6332776" y="5600303"/>
            <a:ext cx="5813379" cy="272157"/>
          </a:xfrm>
          <a:prstGeom prst="rect">
            <a:avLst/>
          </a:prstGeom>
          <a:noFill/>
          <a:ln/>
        </p:spPr>
        <p:txBody>
          <a:bodyPr wrap="none" lIns="0" tIns="0" rIns="0" bIns="0" rtlCol="0" anchor="t"/>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Part 2 presses exactly this question.</a:t>
            </a:r>
            <a:endParaRPr lang="en-US" sz="14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700088"/>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Returning to the Core Questions</a:t>
            </a:r>
            <a:endParaRPr lang="en-US" sz="4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1802606"/>
            <a:ext cx="3470585" cy="4380607"/>
          </a:xfrm>
          <a:prstGeom prst="rect">
            <a:avLst/>
          </a:prstGeom>
        </p:spPr>
      </p:pic>
      <p:sp>
        <p:nvSpPr>
          <p:cNvPr id="4" name="Text 1"/>
          <p:cNvSpPr/>
          <p:nvPr/>
        </p:nvSpPr>
        <p:spPr>
          <a:xfrm>
            <a:off x="936701" y="1828006"/>
            <a:ext cx="3169960"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Q1 — What does it name, and why now?</a:t>
            </a:r>
            <a:endParaRPr lang="en-US" sz="2200" dirty="0"/>
          </a:p>
        </p:txBody>
      </p:sp>
      <p:sp>
        <p:nvSpPr>
          <p:cNvPr id="5" name="Text 2"/>
          <p:cNvSpPr/>
          <p:nvPr/>
        </p:nvSpPr>
        <p:spPr>
          <a:xfrm>
            <a:off x="936701" y="2657376"/>
            <a:ext cx="3169960" cy="3500437"/>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 'meaning deficit': the workplace's answer to demoralisation, community decline and compartmentalised lives — a deficit the workplace itself helped create. </a:t>
            </a:r>
            <a:r>
              <a:rPr lang="en-US" sz="1750" b="1" dirty="0">
                <a:solidFill>
                  <a:srgbClr val="3C3939"/>
                </a:solidFill>
                <a:latin typeface="Inter Bold" pitchFamily="34" charset="0"/>
                <a:ea typeface="Inter Bold" pitchFamily="34" charset="-122"/>
                <a:cs typeface="Inter Bold" pitchFamily="34" charset="-120"/>
              </a:rPr>
              <a:t>Still open</a:t>
            </a:r>
            <a:r>
              <a:rPr lang="en-US" sz="1750" dirty="0">
                <a:solidFill>
                  <a:srgbClr val="3C3939"/>
                </a:solidFill>
                <a:latin typeface="Inter" pitchFamily="34" charset="0"/>
                <a:ea typeface="Inter" pitchFamily="34" charset="-122"/>
                <a:cs typeface="Inter" pitchFamily="34" charset="-120"/>
              </a:rPr>
              <a:t>: is this a genuine workers' movement or a corporate construction?</a:t>
            </a:r>
            <a:endParaRPr lang="en-US" sz="17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7756" y="1802606"/>
            <a:ext cx="3470684" cy="4380607"/>
          </a:xfrm>
          <a:prstGeom prst="rect">
            <a:avLst/>
          </a:prstGeom>
        </p:spPr>
      </p:pic>
      <p:sp>
        <p:nvSpPr>
          <p:cNvPr id="7" name="Text 3"/>
          <p:cNvSpPr/>
          <p:nvPr/>
        </p:nvSpPr>
        <p:spPr>
          <a:xfrm>
            <a:off x="4648381" y="1828006"/>
            <a:ext cx="3170059"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Q2 — Intrinsic good or instrumental means?</a:t>
            </a:r>
            <a:endParaRPr lang="en-US" sz="2200" dirty="0"/>
          </a:p>
        </p:txBody>
      </p:sp>
      <p:sp>
        <p:nvSpPr>
          <p:cNvPr id="8" name="Text 4"/>
          <p:cNvSpPr/>
          <p:nvPr/>
        </p:nvSpPr>
        <p:spPr>
          <a:xfrm>
            <a:off x="4648381" y="2657376"/>
            <a:ext cx="3170059" cy="3500437"/>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Both answers are in the texts. The intrinsic case is stated with real force — yet the same papers frame research as a step toward 'more productive work organizations'. </a:t>
            </a:r>
            <a:r>
              <a:rPr lang="en-US" sz="1750" b="1" dirty="0">
                <a:solidFill>
                  <a:srgbClr val="3C3939"/>
                </a:solidFill>
                <a:latin typeface="Inter Bold" pitchFamily="34" charset="0"/>
                <a:ea typeface="Inter Bold" pitchFamily="34" charset="-122"/>
                <a:cs typeface="Inter Bold" pitchFamily="34" charset="-120"/>
              </a:rPr>
              <a:t>Still open</a:t>
            </a:r>
            <a:r>
              <a:rPr lang="en-US" sz="1750" dirty="0">
                <a:solidFill>
                  <a:srgbClr val="3C3939"/>
                </a:solidFill>
                <a:latin typeface="Inter" pitchFamily="34" charset="0"/>
                <a:ea typeface="Inter" pitchFamily="34" charset="-122"/>
                <a:cs typeface="Inter" pitchFamily="34" charset="-120"/>
              </a:rPr>
              <a:t>: do the two framings coexist, or does the instrumental one govern in practice?</a:t>
            </a:r>
            <a:endParaRPr lang="en-US" sz="17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59536" y="1802606"/>
            <a:ext cx="3470585" cy="4380607"/>
          </a:xfrm>
          <a:prstGeom prst="rect">
            <a:avLst/>
          </a:prstGeom>
        </p:spPr>
      </p:pic>
      <p:sp>
        <p:nvSpPr>
          <p:cNvPr id="10" name="Text 5"/>
          <p:cNvSpPr/>
          <p:nvPr/>
        </p:nvSpPr>
        <p:spPr>
          <a:xfrm>
            <a:off x="8360161" y="1828006"/>
            <a:ext cx="3169960" cy="1052215"/>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Q3 — Should organisations take responsibility?</a:t>
            </a:r>
            <a:endParaRPr lang="en-US" sz="2200" dirty="0"/>
          </a:p>
        </p:txBody>
      </p:sp>
      <p:sp>
        <p:nvSpPr>
          <p:cNvPr id="11" name="Text 6"/>
          <p:cNvSpPr/>
          <p:nvPr/>
        </p:nvSpPr>
        <p:spPr>
          <a:xfrm>
            <a:off x="8360161" y="3008114"/>
            <a:ext cx="3169960" cy="2800350"/>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Because whole persons report for work and organisations are 'major sources of wholeness or alienation', responsibility cannot be avoided. </a:t>
            </a:r>
            <a:r>
              <a:rPr lang="en-US" sz="1750" b="1" dirty="0">
                <a:solidFill>
                  <a:srgbClr val="3C3939"/>
                </a:solidFill>
                <a:latin typeface="Inter Bold" pitchFamily="34" charset="0"/>
                <a:ea typeface="Inter Bold" pitchFamily="34" charset="-122"/>
                <a:cs typeface="Inter Bold" pitchFamily="34" charset="-120"/>
              </a:rPr>
              <a:t>Still open</a:t>
            </a:r>
            <a:r>
              <a:rPr lang="en-US" sz="1750" dirty="0">
                <a:solidFill>
                  <a:srgbClr val="3C3939"/>
                </a:solidFill>
                <a:latin typeface="Inter" pitchFamily="34" charset="0"/>
                <a:ea typeface="Inter" pitchFamily="34" charset="-122"/>
                <a:cs typeface="Inter" pitchFamily="34" charset="-120"/>
              </a:rPr>
              <a:t>: can facilitation avoid sliding into control?</a:t>
            </a:r>
            <a:endParaRPr lang="en-US" sz="17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815777"/>
            <a:ext cx="10868745" cy="239911"/>
          </a:xfrm>
          <a:prstGeom prst="rect">
            <a:avLst/>
          </a:prstGeom>
          <a:noFill/>
          <a:ln/>
        </p:spPr>
        <p:txBody>
          <a:bodyPr wrap="none" lIns="0" tIns="0" rIns="0" bIns="0" rtlCol="0" anchor="t"/>
          <a:lstStyle/>
          <a:p>
            <a:pPr marL="0" indent="0" algn="l">
              <a:lnSpc>
                <a:spcPct val="104000"/>
              </a:lnSpc>
              <a:buNone/>
            </a:pPr>
            <a:r>
              <a:rPr lang="en-US" sz="1500" b="1" dirty="0">
                <a:solidFill>
                  <a:srgbClr val="1B1B27"/>
                </a:solidFill>
                <a:latin typeface="Inter Bold" pitchFamily="34" charset="0"/>
                <a:ea typeface="Inter Bold" pitchFamily="34" charset="-122"/>
                <a:cs typeface="Inter Bold" pitchFamily="34" charset="-120"/>
              </a:rPr>
              <a:t>Academic Context</a:t>
            </a:r>
            <a:endParaRPr lang="en-US" sz="1500" dirty="0"/>
          </a:p>
        </p:txBody>
      </p:sp>
      <p:sp>
        <p:nvSpPr>
          <p:cNvPr id="3" name="Text 1"/>
          <p:cNvSpPr/>
          <p:nvPr/>
        </p:nvSpPr>
        <p:spPr>
          <a:xfrm>
            <a:off x="661475" y="1095573"/>
            <a:ext cx="10868745"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A Field That Moved Fast</a:t>
            </a:r>
            <a:endParaRPr lang="en-US" sz="3000" dirty="0"/>
          </a:p>
        </p:txBody>
      </p:sp>
      <p:sp>
        <p:nvSpPr>
          <p:cNvPr id="4" name="Shape 2"/>
          <p:cNvSpPr/>
          <p:nvPr/>
        </p:nvSpPr>
        <p:spPr>
          <a:xfrm>
            <a:off x="6086323" y="1725216"/>
            <a:ext cx="19050" cy="4317008"/>
          </a:xfrm>
          <a:prstGeom prst="roundRect">
            <a:avLst>
              <a:gd name="adj" fmla="val 49999"/>
            </a:avLst>
          </a:prstGeom>
          <a:solidFill>
            <a:srgbClr val="D8D4D4"/>
          </a:solidFill>
          <a:ln/>
        </p:spPr>
        <p:txBody>
          <a:bodyPr/>
          <a:lstStyle/>
          <a:p>
            <a:endParaRPr lang="en-GB"/>
          </a:p>
        </p:txBody>
      </p:sp>
      <p:sp>
        <p:nvSpPr>
          <p:cNvPr id="5" name="Shape 3"/>
          <p:cNvSpPr/>
          <p:nvPr/>
        </p:nvSpPr>
        <p:spPr>
          <a:xfrm>
            <a:off x="5481500" y="1888430"/>
            <a:ext cx="460661" cy="19050"/>
          </a:xfrm>
          <a:prstGeom prst="roundRect">
            <a:avLst>
              <a:gd name="adj" fmla="val 49999"/>
            </a:avLst>
          </a:prstGeom>
          <a:solidFill>
            <a:srgbClr val="D8D4D4"/>
          </a:solidFill>
          <a:ln/>
        </p:spPr>
        <p:txBody>
          <a:bodyPr/>
          <a:lstStyle/>
          <a:p>
            <a:endParaRPr lang="en-GB"/>
          </a:p>
        </p:txBody>
      </p:sp>
      <p:sp>
        <p:nvSpPr>
          <p:cNvPr id="6" name="Shape 4"/>
          <p:cNvSpPr/>
          <p:nvPr/>
        </p:nvSpPr>
        <p:spPr>
          <a:xfrm>
            <a:off x="5923112" y="1725216"/>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7" name="Text 5"/>
          <p:cNvSpPr/>
          <p:nvPr/>
        </p:nvSpPr>
        <p:spPr>
          <a:xfrm>
            <a:off x="5980707" y="1753989"/>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1</a:t>
            </a:r>
            <a:endParaRPr lang="en-US" sz="1800" dirty="0"/>
          </a:p>
        </p:txBody>
      </p:sp>
      <p:sp>
        <p:nvSpPr>
          <p:cNvPr id="8" name="Text 6"/>
          <p:cNvSpPr/>
          <p:nvPr/>
        </p:nvSpPr>
        <p:spPr>
          <a:xfrm>
            <a:off x="661475" y="1778000"/>
            <a:ext cx="4666538" cy="239911"/>
          </a:xfrm>
          <a:prstGeom prst="rect">
            <a:avLst/>
          </a:prstGeom>
          <a:noFill/>
          <a:ln/>
        </p:spPr>
        <p:txBody>
          <a:bodyPr wrap="none" lIns="0" tIns="0" rIns="0" bIns="0" rtlCol="0" anchor="t"/>
          <a:lstStyle/>
          <a:p>
            <a:pPr marL="0" indent="0" algn="r">
              <a:lnSpc>
                <a:spcPct val="104000"/>
              </a:lnSpc>
              <a:buNone/>
            </a:pPr>
            <a:r>
              <a:rPr lang="en-US" sz="1500" b="1" dirty="0">
                <a:solidFill>
                  <a:srgbClr val="3C3939"/>
                </a:solidFill>
                <a:latin typeface="Inter Bold" pitchFamily="34" charset="0"/>
                <a:ea typeface="Inter Bold" pitchFamily="34" charset="-122"/>
                <a:cs typeface="Inter Bold" pitchFamily="34" charset="-120"/>
              </a:rPr>
              <a:t>1955</a:t>
            </a:r>
            <a:endParaRPr lang="en-US" sz="1500" dirty="0"/>
          </a:p>
        </p:txBody>
      </p:sp>
      <p:sp>
        <p:nvSpPr>
          <p:cNvPr id="9" name="Text 7"/>
          <p:cNvSpPr/>
          <p:nvPr/>
        </p:nvSpPr>
        <p:spPr>
          <a:xfrm>
            <a:off x="661475" y="2077740"/>
            <a:ext cx="4666538" cy="405408"/>
          </a:xfrm>
          <a:prstGeom prst="rect">
            <a:avLst/>
          </a:prstGeom>
          <a:noFill/>
          <a:ln/>
        </p:spPr>
        <p:txBody>
          <a:bodyPr wrap="square" lIns="0" tIns="0" rIns="0" bIns="0" rtlCol="0" anchor="t">
            <a:noAutofit/>
          </a:bodyPr>
          <a:lstStyle/>
          <a:p>
            <a:pPr marL="0" indent="0" algn="r">
              <a:lnSpc>
                <a:spcPct val="110000"/>
              </a:lnSpc>
              <a:buNone/>
            </a:pPr>
            <a:r>
              <a:rPr lang="en-US" sz="1600" dirty="0">
                <a:solidFill>
                  <a:srgbClr val="3C3939"/>
                </a:solidFill>
                <a:latin typeface="Inter" pitchFamily="34" charset="0"/>
                <a:ea typeface="Inter" pitchFamily="34" charset="-122"/>
                <a:cs typeface="Inter" pitchFamily="34" charset="-120"/>
              </a:rPr>
              <a:t>O.H. Ohmann's 'Skyhooks' makes an early case for spirituality in business.</a:t>
            </a:r>
            <a:endParaRPr lang="en-US" sz="1600" dirty="0"/>
          </a:p>
        </p:txBody>
      </p:sp>
      <p:sp>
        <p:nvSpPr>
          <p:cNvPr id="10" name="Shape 8"/>
          <p:cNvSpPr/>
          <p:nvPr/>
        </p:nvSpPr>
        <p:spPr>
          <a:xfrm>
            <a:off x="6249533" y="2702322"/>
            <a:ext cx="460661" cy="19050"/>
          </a:xfrm>
          <a:prstGeom prst="roundRect">
            <a:avLst>
              <a:gd name="adj" fmla="val 49999"/>
            </a:avLst>
          </a:prstGeom>
          <a:solidFill>
            <a:srgbClr val="D8D4D4"/>
          </a:solidFill>
          <a:ln/>
        </p:spPr>
        <p:txBody>
          <a:bodyPr/>
          <a:lstStyle/>
          <a:p>
            <a:endParaRPr lang="en-GB"/>
          </a:p>
        </p:txBody>
      </p:sp>
      <p:sp>
        <p:nvSpPr>
          <p:cNvPr id="11" name="Shape 9"/>
          <p:cNvSpPr/>
          <p:nvPr/>
        </p:nvSpPr>
        <p:spPr>
          <a:xfrm>
            <a:off x="5923112" y="2539107"/>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2" name="Text 10"/>
          <p:cNvSpPr/>
          <p:nvPr/>
        </p:nvSpPr>
        <p:spPr>
          <a:xfrm>
            <a:off x="5980707" y="2567880"/>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2</a:t>
            </a:r>
            <a:endParaRPr lang="en-US" sz="1800" dirty="0"/>
          </a:p>
        </p:txBody>
      </p:sp>
      <p:sp>
        <p:nvSpPr>
          <p:cNvPr id="13" name="Text 11"/>
          <p:cNvSpPr/>
          <p:nvPr/>
        </p:nvSpPr>
        <p:spPr>
          <a:xfrm>
            <a:off x="6863682" y="2591891"/>
            <a:ext cx="4666538"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Early 1990s</a:t>
            </a:r>
            <a:endParaRPr lang="en-US" sz="1500" dirty="0"/>
          </a:p>
        </p:txBody>
      </p:sp>
      <p:sp>
        <p:nvSpPr>
          <p:cNvPr id="14" name="Text 12"/>
          <p:cNvSpPr/>
          <p:nvPr/>
        </p:nvSpPr>
        <p:spPr>
          <a:xfrm>
            <a:off x="6863682" y="2891631"/>
            <a:ext cx="4666538" cy="405408"/>
          </a:xfrm>
          <a:prstGeom prst="rect">
            <a:avLst/>
          </a:prstGeom>
          <a:noFill/>
          <a:ln/>
        </p:spPr>
        <p:txBody>
          <a:bodyPr wrap="square" lIns="0" tIns="0" rIns="0" bIns="0" rtlCol="0" anchor="t">
            <a:normAutofit fontScale="92500" lnSpcReduction="10000"/>
          </a:bodyPr>
          <a:lstStyle/>
          <a:p>
            <a:pPr marL="0" indent="0" algn="l">
              <a:lnSpc>
                <a:spcPct val="110000"/>
              </a:lnSpc>
              <a:buNone/>
            </a:pPr>
            <a:r>
              <a:rPr lang="en-US" sz="1400" dirty="0">
                <a:solidFill>
                  <a:srgbClr val="3C3939"/>
                </a:solidFill>
                <a:latin typeface="Inter" pitchFamily="34" charset="0"/>
                <a:ea typeface="Inter" pitchFamily="34" charset="-122"/>
                <a:cs typeface="Inter" pitchFamily="34" charset="-120"/>
              </a:rPr>
              <a:t>Scholarly investigation begins (Dehler &amp; Welsh, 1994; Neck &amp; Milliman, 1994).</a:t>
            </a:r>
            <a:endParaRPr lang="en-US" sz="1400" dirty="0"/>
          </a:p>
        </p:txBody>
      </p:sp>
      <p:sp>
        <p:nvSpPr>
          <p:cNvPr id="15" name="Shape 13"/>
          <p:cNvSpPr/>
          <p:nvPr/>
        </p:nvSpPr>
        <p:spPr>
          <a:xfrm>
            <a:off x="5481500" y="3442791"/>
            <a:ext cx="460661" cy="19050"/>
          </a:xfrm>
          <a:prstGeom prst="roundRect">
            <a:avLst>
              <a:gd name="adj" fmla="val 49999"/>
            </a:avLst>
          </a:prstGeom>
          <a:solidFill>
            <a:srgbClr val="D8D4D4"/>
          </a:solidFill>
          <a:ln/>
        </p:spPr>
        <p:txBody>
          <a:bodyPr/>
          <a:lstStyle/>
          <a:p>
            <a:endParaRPr lang="en-GB"/>
          </a:p>
        </p:txBody>
      </p:sp>
      <p:sp>
        <p:nvSpPr>
          <p:cNvPr id="16" name="Shape 14"/>
          <p:cNvSpPr/>
          <p:nvPr/>
        </p:nvSpPr>
        <p:spPr>
          <a:xfrm>
            <a:off x="5923112" y="3279577"/>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7" name="Text 15"/>
          <p:cNvSpPr/>
          <p:nvPr/>
        </p:nvSpPr>
        <p:spPr>
          <a:xfrm>
            <a:off x="5980707" y="3308350"/>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3</a:t>
            </a:r>
            <a:endParaRPr lang="en-US" sz="1800" dirty="0"/>
          </a:p>
        </p:txBody>
      </p:sp>
      <p:sp>
        <p:nvSpPr>
          <p:cNvPr id="18" name="Text 16"/>
          <p:cNvSpPr/>
          <p:nvPr/>
        </p:nvSpPr>
        <p:spPr>
          <a:xfrm>
            <a:off x="661475" y="3332361"/>
            <a:ext cx="4666538" cy="239911"/>
          </a:xfrm>
          <a:prstGeom prst="rect">
            <a:avLst/>
          </a:prstGeom>
          <a:noFill/>
          <a:ln/>
        </p:spPr>
        <p:txBody>
          <a:bodyPr wrap="none" lIns="0" tIns="0" rIns="0" bIns="0" rtlCol="0" anchor="t"/>
          <a:lstStyle/>
          <a:p>
            <a:pPr marL="0" indent="0" algn="r">
              <a:lnSpc>
                <a:spcPct val="104000"/>
              </a:lnSpc>
              <a:buNone/>
            </a:pPr>
            <a:r>
              <a:rPr lang="en-US" sz="1500" b="1" dirty="0">
                <a:solidFill>
                  <a:srgbClr val="3C3939"/>
                </a:solidFill>
                <a:latin typeface="Inter Bold" pitchFamily="34" charset="0"/>
                <a:ea typeface="Inter Bold" pitchFamily="34" charset="-122"/>
                <a:cs typeface="Inter Bold" pitchFamily="34" charset="-120"/>
              </a:rPr>
              <a:t>1995–1998</a:t>
            </a:r>
            <a:endParaRPr lang="en-US" sz="1500" dirty="0"/>
          </a:p>
        </p:txBody>
      </p:sp>
      <p:sp>
        <p:nvSpPr>
          <p:cNvPr id="19" name="Text 17"/>
          <p:cNvSpPr/>
          <p:nvPr/>
        </p:nvSpPr>
        <p:spPr>
          <a:xfrm>
            <a:off x="661475" y="3632101"/>
            <a:ext cx="4666538" cy="608112"/>
          </a:xfrm>
          <a:prstGeom prst="rect">
            <a:avLst/>
          </a:prstGeom>
          <a:noFill/>
          <a:ln/>
        </p:spPr>
        <p:txBody>
          <a:bodyPr wrap="square" lIns="0" tIns="0" rIns="0" bIns="0" rtlCol="0" anchor="t">
            <a:noAutofit/>
          </a:bodyPr>
          <a:lstStyle/>
          <a:p>
            <a:pPr marL="0" indent="0" algn="r">
              <a:lnSpc>
                <a:spcPct val="110000"/>
              </a:lnSpc>
              <a:buNone/>
            </a:pPr>
            <a:r>
              <a:rPr lang="en-US" sz="1600" i="1" dirty="0">
                <a:solidFill>
                  <a:srgbClr val="3C3939"/>
                </a:solidFill>
                <a:latin typeface="Inter" pitchFamily="34" charset="0"/>
                <a:ea typeface="Inter" pitchFamily="34" charset="-122"/>
                <a:cs typeface="Inter" pitchFamily="34" charset="-120"/>
              </a:rPr>
              <a:t>Business Week</a:t>
            </a:r>
            <a:r>
              <a:rPr lang="en-US" sz="1600" dirty="0">
                <a:solidFill>
                  <a:srgbClr val="3C3939"/>
                </a:solidFill>
                <a:latin typeface="Inter" pitchFamily="34" charset="0"/>
                <a:ea typeface="Inter" pitchFamily="34" charset="-122"/>
                <a:cs typeface="Inter" pitchFamily="34" charset="-120"/>
              </a:rPr>
              <a:t>, </a:t>
            </a:r>
            <a:r>
              <a:rPr lang="en-US" sz="1600" i="1" dirty="0">
                <a:solidFill>
                  <a:srgbClr val="3C3939"/>
                </a:solidFill>
                <a:latin typeface="Inter" pitchFamily="34" charset="0"/>
                <a:ea typeface="Inter" pitchFamily="34" charset="-122"/>
                <a:cs typeface="Inter" pitchFamily="34" charset="-120"/>
              </a:rPr>
              <a:t>Sales and Marketing Management</a:t>
            </a:r>
            <a:r>
              <a:rPr lang="en-US" sz="1600" dirty="0">
                <a:solidFill>
                  <a:srgbClr val="3C3939"/>
                </a:solidFill>
                <a:latin typeface="Inter" pitchFamily="34" charset="0"/>
                <a:ea typeface="Inter" pitchFamily="34" charset="-122"/>
                <a:cs typeface="Inter" pitchFamily="34" charset="-120"/>
              </a:rPr>
              <a:t> and </a:t>
            </a:r>
            <a:r>
              <a:rPr lang="en-US" sz="1600" i="1" dirty="0">
                <a:solidFill>
                  <a:srgbClr val="3C3939"/>
                </a:solidFill>
                <a:latin typeface="Inter" pitchFamily="34" charset="0"/>
                <a:ea typeface="Inter" pitchFamily="34" charset="-122"/>
                <a:cs typeface="Inter" pitchFamily="34" charset="-120"/>
              </a:rPr>
              <a:t>HR Magazine</a:t>
            </a:r>
            <a:r>
              <a:rPr lang="en-US" sz="1600" dirty="0">
                <a:solidFill>
                  <a:srgbClr val="3C3939"/>
                </a:solidFill>
                <a:latin typeface="Inter" pitchFamily="34" charset="0"/>
                <a:ea typeface="Inter" pitchFamily="34" charset="-122"/>
                <a:cs typeface="Inter" pitchFamily="34" charset="-120"/>
              </a:rPr>
              <a:t> all report the 'spirituality movement' in corporate America.</a:t>
            </a:r>
            <a:endParaRPr lang="en-US" sz="1600" dirty="0"/>
          </a:p>
        </p:txBody>
      </p:sp>
      <p:sp>
        <p:nvSpPr>
          <p:cNvPr id="20" name="Shape 18"/>
          <p:cNvSpPr/>
          <p:nvPr/>
        </p:nvSpPr>
        <p:spPr>
          <a:xfrm>
            <a:off x="6249533" y="4183360"/>
            <a:ext cx="460661" cy="19050"/>
          </a:xfrm>
          <a:prstGeom prst="roundRect">
            <a:avLst>
              <a:gd name="adj" fmla="val 49999"/>
            </a:avLst>
          </a:prstGeom>
          <a:solidFill>
            <a:srgbClr val="D8D4D4"/>
          </a:solidFill>
          <a:ln/>
        </p:spPr>
        <p:txBody>
          <a:bodyPr/>
          <a:lstStyle/>
          <a:p>
            <a:endParaRPr lang="en-GB"/>
          </a:p>
        </p:txBody>
      </p:sp>
      <p:sp>
        <p:nvSpPr>
          <p:cNvPr id="21" name="Shape 19"/>
          <p:cNvSpPr/>
          <p:nvPr/>
        </p:nvSpPr>
        <p:spPr>
          <a:xfrm>
            <a:off x="5923112" y="4020145"/>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22" name="Text 20"/>
          <p:cNvSpPr/>
          <p:nvPr/>
        </p:nvSpPr>
        <p:spPr>
          <a:xfrm>
            <a:off x="5980707" y="4048919"/>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4</a:t>
            </a:r>
            <a:endParaRPr lang="en-US" sz="1800" dirty="0"/>
          </a:p>
        </p:txBody>
      </p:sp>
      <p:sp>
        <p:nvSpPr>
          <p:cNvPr id="23" name="Text 21"/>
          <p:cNvSpPr/>
          <p:nvPr/>
        </p:nvSpPr>
        <p:spPr>
          <a:xfrm>
            <a:off x="6863682" y="4072930"/>
            <a:ext cx="4666538"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1998</a:t>
            </a:r>
            <a:endParaRPr lang="en-US" sz="1500" dirty="0"/>
          </a:p>
        </p:txBody>
      </p:sp>
      <p:sp>
        <p:nvSpPr>
          <p:cNvPr id="24" name="Text 22"/>
          <p:cNvSpPr/>
          <p:nvPr/>
        </p:nvSpPr>
        <p:spPr>
          <a:xfrm>
            <a:off x="6863682" y="4372670"/>
            <a:ext cx="4666538" cy="608112"/>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Academy of Management annual meeting: 7 of ~900 sessions address spirituality; a session bibliography lists 72 books, 54 published since 1992.</a:t>
            </a:r>
            <a:endParaRPr lang="en-US" sz="1600" dirty="0"/>
          </a:p>
        </p:txBody>
      </p:sp>
      <p:sp>
        <p:nvSpPr>
          <p:cNvPr id="25" name="Shape 23"/>
          <p:cNvSpPr/>
          <p:nvPr/>
        </p:nvSpPr>
        <p:spPr>
          <a:xfrm>
            <a:off x="5481500" y="4923929"/>
            <a:ext cx="460661" cy="19050"/>
          </a:xfrm>
          <a:prstGeom prst="roundRect">
            <a:avLst>
              <a:gd name="adj" fmla="val 49999"/>
            </a:avLst>
          </a:prstGeom>
          <a:solidFill>
            <a:srgbClr val="D8D4D4"/>
          </a:solidFill>
          <a:ln/>
        </p:spPr>
        <p:txBody>
          <a:bodyPr/>
          <a:lstStyle/>
          <a:p>
            <a:endParaRPr lang="en-GB"/>
          </a:p>
        </p:txBody>
      </p:sp>
      <p:sp>
        <p:nvSpPr>
          <p:cNvPr id="26" name="Shape 24"/>
          <p:cNvSpPr/>
          <p:nvPr/>
        </p:nvSpPr>
        <p:spPr>
          <a:xfrm>
            <a:off x="5923112" y="4760714"/>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27" name="Text 25"/>
          <p:cNvSpPr/>
          <p:nvPr/>
        </p:nvSpPr>
        <p:spPr>
          <a:xfrm>
            <a:off x="5980707" y="4789488"/>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5</a:t>
            </a:r>
            <a:endParaRPr lang="en-US" sz="1800" dirty="0"/>
          </a:p>
        </p:txBody>
      </p:sp>
      <p:sp>
        <p:nvSpPr>
          <p:cNvPr id="28" name="Text 26"/>
          <p:cNvSpPr/>
          <p:nvPr/>
        </p:nvSpPr>
        <p:spPr>
          <a:xfrm>
            <a:off x="661475" y="4813498"/>
            <a:ext cx="4666538" cy="239911"/>
          </a:xfrm>
          <a:prstGeom prst="rect">
            <a:avLst/>
          </a:prstGeom>
          <a:noFill/>
          <a:ln/>
        </p:spPr>
        <p:txBody>
          <a:bodyPr wrap="none" lIns="0" tIns="0" rIns="0" bIns="0" rtlCol="0" anchor="t"/>
          <a:lstStyle/>
          <a:p>
            <a:pPr marL="0" indent="0" algn="r">
              <a:lnSpc>
                <a:spcPct val="104000"/>
              </a:lnSpc>
              <a:buNone/>
            </a:pPr>
            <a:r>
              <a:rPr lang="en-US" sz="1500" b="1" dirty="0">
                <a:solidFill>
                  <a:srgbClr val="3C3939"/>
                </a:solidFill>
                <a:latin typeface="Inter Bold" pitchFamily="34" charset="0"/>
                <a:ea typeface="Inter Bold" pitchFamily="34" charset="-122"/>
                <a:cs typeface="Inter Bold" pitchFamily="34" charset="-120"/>
              </a:rPr>
              <a:t>2000–2006</a:t>
            </a:r>
            <a:endParaRPr lang="en-US" sz="1500" dirty="0"/>
          </a:p>
        </p:txBody>
      </p:sp>
      <p:sp>
        <p:nvSpPr>
          <p:cNvPr id="29" name="Text 27"/>
          <p:cNvSpPr/>
          <p:nvPr/>
        </p:nvSpPr>
        <p:spPr>
          <a:xfrm>
            <a:off x="661475" y="5113238"/>
            <a:ext cx="4666538" cy="608112"/>
          </a:xfrm>
          <a:prstGeom prst="rect">
            <a:avLst/>
          </a:prstGeom>
          <a:noFill/>
          <a:ln/>
        </p:spPr>
        <p:txBody>
          <a:bodyPr wrap="square" lIns="0" tIns="0" rIns="0" bIns="0" rtlCol="0" anchor="t">
            <a:noAutofit/>
          </a:bodyPr>
          <a:lstStyle/>
          <a:p>
            <a:pPr marL="0" indent="0" algn="r">
              <a:lnSpc>
                <a:spcPct val="110000"/>
              </a:lnSpc>
              <a:buNone/>
            </a:pPr>
            <a:r>
              <a:rPr lang="en-US" sz="1600" dirty="0">
                <a:solidFill>
                  <a:srgbClr val="3C3939"/>
                </a:solidFill>
                <a:latin typeface="Inter" pitchFamily="34" charset="0"/>
                <a:ea typeface="Inter" pitchFamily="34" charset="-122"/>
                <a:cs typeface="Inter" pitchFamily="34" charset="-120"/>
              </a:rPr>
              <a:t>Ashmos &amp; Duchon, Krishnakumar &amp; Neck, and Sheep publish the field's defining papers. Definition 'still carries the punctuation of a question mark' (Sheep).</a:t>
            </a:r>
            <a:endParaRPr lang="en-US" sz="16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823913"/>
            <a:ext cx="10868745" cy="545009"/>
          </a:xfrm>
          <a:prstGeom prst="rect">
            <a:avLst/>
          </a:prstGeom>
          <a:noFill/>
          <a:ln/>
        </p:spPr>
        <p:txBody>
          <a:bodyPr wrap="none" lIns="0" tIns="0" rIns="0" bIns="0" rtlCol="0" anchor="t"/>
          <a:lstStyle/>
          <a:p>
            <a:pPr marL="0" indent="0" algn="l">
              <a:lnSpc>
                <a:spcPct val="104000"/>
              </a:lnSpc>
              <a:buNone/>
            </a:pPr>
            <a:r>
              <a:rPr lang="en-US" sz="3400" b="1" dirty="0">
                <a:solidFill>
                  <a:srgbClr val="1B1B27"/>
                </a:solidFill>
                <a:latin typeface="Inter Bold" pitchFamily="34" charset="0"/>
                <a:ea typeface="Inter Bold" pitchFamily="34" charset="-122"/>
                <a:cs typeface="Inter Bold" pitchFamily="34" charset="-120"/>
              </a:rPr>
              <a:t>Key Terms to Know</a:t>
            </a:r>
            <a:endParaRPr lang="en-US" sz="3400" dirty="0"/>
          </a:p>
        </p:txBody>
      </p:sp>
      <p:sp>
        <p:nvSpPr>
          <p:cNvPr id="3" name="Shape 1"/>
          <p:cNvSpPr/>
          <p:nvPr/>
        </p:nvSpPr>
        <p:spPr>
          <a:xfrm>
            <a:off x="661475" y="1626493"/>
            <a:ext cx="5369981" cy="1221680"/>
          </a:xfrm>
          <a:prstGeom prst="roundRect">
            <a:avLst>
              <a:gd name="adj" fmla="val 5997"/>
            </a:avLst>
          </a:prstGeom>
          <a:solidFill>
            <a:srgbClr val="FFFFFF"/>
          </a:solidFill>
          <a:ln w="19050">
            <a:solidFill>
              <a:srgbClr val="D8D4D4"/>
            </a:solidFill>
            <a:prstDash val="solid"/>
          </a:ln>
        </p:spPr>
        <p:txBody>
          <a:bodyPr/>
          <a:lstStyle/>
          <a:p>
            <a:endParaRPr lang="en-GB"/>
          </a:p>
        </p:txBody>
      </p:sp>
      <p:sp>
        <p:nvSpPr>
          <p:cNvPr id="4" name="Text 2"/>
          <p:cNvSpPr/>
          <p:nvPr/>
        </p:nvSpPr>
        <p:spPr>
          <a:xfrm>
            <a:off x="854947" y="1819970"/>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Inner Life</a:t>
            </a:r>
            <a:endParaRPr lang="en-US" sz="1700" dirty="0"/>
          </a:p>
        </p:txBody>
      </p:sp>
      <p:sp>
        <p:nvSpPr>
          <p:cNvPr id="5" name="Text 3"/>
          <p:cNvSpPr/>
          <p:nvPr/>
        </p:nvSpPr>
        <p:spPr>
          <a:xfrm>
            <a:off x="854947" y="2169716"/>
            <a:ext cx="4983038" cy="484981"/>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The dimension of persons concerned with meaning, purpose and what is sacred — nourished or starved at work.</a:t>
            </a:r>
            <a:endParaRPr lang="en-US" sz="1350" dirty="0"/>
          </a:p>
        </p:txBody>
      </p:sp>
      <p:sp>
        <p:nvSpPr>
          <p:cNvPr id="6" name="Shape 4"/>
          <p:cNvSpPr/>
          <p:nvPr/>
        </p:nvSpPr>
        <p:spPr>
          <a:xfrm>
            <a:off x="6160239" y="1626493"/>
            <a:ext cx="5369981" cy="1221680"/>
          </a:xfrm>
          <a:prstGeom prst="roundRect">
            <a:avLst>
              <a:gd name="adj" fmla="val 5997"/>
            </a:avLst>
          </a:prstGeom>
          <a:solidFill>
            <a:srgbClr val="FFFFFF"/>
          </a:solidFill>
          <a:ln w="19050">
            <a:solidFill>
              <a:srgbClr val="D8D4D4"/>
            </a:solidFill>
            <a:prstDash val="solid"/>
          </a:ln>
        </p:spPr>
        <p:txBody>
          <a:bodyPr/>
          <a:lstStyle/>
          <a:p>
            <a:endParaRPr lang="en-GB"/>
          </a:p>
        </p:txBody>
      </p:sp>
      <p:sp>
        <p:nvSpPr>
          <p:cNvPr id="7" name="Text 5"/>
          <p:cNvSpPr/>
          <p:nvPr/>
        </p:nvSpPr>
        <p:spPr>
          <a:xfrm>
            <a:off x="6353711" y="1819970"/>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Whole Person</a:t>
            </a:r>
            <a:endParaRPr lang="en-US" sz="1700" dirty="0"/>
          </a:p>
        </p:txBody>
      </p:sp>
      <p:sp>
        <p:nvSpPr>
          <p:cNvPr id="8" name="Text 6"/>
          <p:cNvSpPr/>
          <p:nvPr/>
        </p:nvSpPr>
        <p:spPr>
          <a:xfrm>
            <a:off x="6353711" y="2169716"/>
            <a:ext cx="4983038" cy="484981"/>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Physical, mental, emotional and spiritual being — cannot be reduced to 'a pair of hands'.</a:t>
            </a:r>
            <a:endParaRPr lang="en-US" sz="1350" dirty="0"/>
          </a:p>
        </p:txBody>
      </p:sp>
      <p:sp>
        <p:nvSpPr>
          <p:cNvPr id="9" name="Shape 7"/>
          <p:cNvSpPr/>
          <p:nvPr/>
        </p:nvSpPr>
        <p:spPr>
          <a:xfrm>
            <a:off x="661475" y="2976959"/>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0" name="Text 8"/>
          <p:cNvSpPr/>
          <p:nvPr/>
        </p:nvSpPr>
        <p:spPr>
          <a:xfrm>
            <a:off x="854947" y="3170436"/>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Compartmentalisation</a:t>
            </a:r>
            <a:endParaRPr lang="en-US" sz="1700" dirty="0"/>
          </a:p>
        </p:txBody>
      </p:sp>
      <p:sp>
        <p:nvSpPr>
          <p:cNvPr id="11" name="Text 9"/>
          <p:cNvSpPr/>
          <p:nvPr/>
        </p:nvSpPr>
        <p:spPr>
          <a:xfrm>
            <a:off x="854947" y="3520182"/>
            <a:ext cx="4983038" cy="727472"/>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Cavanagh's term for the separation of work, family and faith into disconnected boxes — leaving people 'dry, unfulfilled and unhappy'.</a:t>
            </a:r>
            <a:endParaRPr lang="en-US" sz="1350" dirty="0"/>
          </a:p>
        </p:txBody>
      </p:sp>
      <p:sp>
        <p:nvSpPr>
          <p:cNvPr id="12" name="Shape 10"/>
          <p:cNvSpPr/>
          <p:nvPr/>
        </p:nvSpPr>
        <p:spPr>
          <a:xfrm>
            <a:off x="6160239" y="2976959"/>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3" name="Text 11"/>
          <p:cNvSpPr/>
          <p:nvPr/>
        </p:nvSpPr>
        <p:spPr>
          <a:xfrm>
            <a:off x="6353711" y="3170436"/>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Quiet Desperation</a:t>
            </a:r>
            <a:endParaRPr lang="en-US" sz="1700" dirty="0"/>
          </a:p>
        </p:txBody>
      </p:sp>
      <p:sp>
        <p:nvSpPr>
          <p:cNvPr id="14" name="Text 12"/>
          <p:cNvSpPr/>
          <p:nvPr/>
        </p:nvSpPr>
        <p:spPr>
          <a:xfrm>
            <a:off x="6353711" y="3520182"/>
            <a:ext cx="4983038" cy="484981"/>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Thoreau's phrase (via Sheep): the unfulfilled life; the hunger that makes employees vulnerable to normative control.</a:t>
            </a:r>
            <a:endParaRPr lang="en-US" sz="1350" dirty="0"/>
          </a:p>
        </p:txBody>
      </p:sp>
      <p:sp>
        <p:nvSpPr>
          <p:cNvPr id="15" name="Shape 13"/>
          <p:cNvSpPr/>
          <p:nvPr/>
        </p:nvSpPr>
        <p:spPr>
          <a:xfrm>
            <a:off x="661475" y="4569916"/>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6" name="Text 14"/>
          <p:cNvSpPr/>
          <p:nvPr/>
        </p:nvSpPr>
        <p:spPr>
          <a:xfrm>
            <a:off x="854947" y="4763393"/>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Instrumentality</a:t>
            </a:r>
            <a:endParaRPr lang="en-US" sz="1700" dirty="0"/>
          </a:p>
        </p:txBody>
      </p:sp>
      <p:sp>
        <p:nvSpPr>
          <p:cNvPr id="17" name="Text 15"/>
          <p:cNvSpPr/>
          <p:nvPr/>
        </p:nvSpPr>
        <p:spPr>
          <a:xfrm>
            <a:off x="854947" y="5113139"/>
            <a:ext cx="4983038" cy="727472"/>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Treating spirituality as a means to performance rather than an end in itself — the 'distinct instrumental rationality' Sheep identifies throughout the literature.</a:t>
            </a:r>
            <a:endParaRPr lang="en-US" sz="1350" dirty="0"/>
          </a:p>
        </p:txBody>
      </p:sp>
      <p:sp>
        <p:nvSpPr>
          <p:cNvPr id="18" name="Shape 16"/>
          <p:cNvSpPr/>
          <p:nvPr/>
        </p:nvSpPr>
        <p:spPr>
          <a:xfrm>
            <a:off x="6160239" y="4569916"/>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9" name="Text 17"/>
          <p:cNvSpPr/>
          <p:nvPr/>
        </p:nvSpPr>
        <p:spPr>
          <a:xfrm>
            <a:off x="6353711" y="4763393"/>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Spiritual Freedom Model</a:t>
            </a:r>
            <a:endParaRPr lang="en-US" sz="1700" dirty="0"/>
          </a:p>
        </p:txBody>
      </p:sp>
      <p:sp>
        <p:nvSpPr>
          <p:cNvPr id="20" name="Text 18"/>
          <p:cNvSpPr/>
          <p:nvPr/>
        </p:nvSpPr>
        <p:spPr>
          <a:xfrm>
            <a:off x="6353711" y="5113139"/>
            <a:ext cx="4983038" cy="727472"/>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Krishnakumar &amp; Neck's proposal: encourage each employee's own view of spirituality; prescribe no common one.</a:t>
            </a:r>
            <a:endParaRPr lang="en-US" sz="13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866973"/>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Before Next Session — Study Guide</a:t>
            </a:r>
            <a:endParaRPr lang="en-US" sz="3950" dirty="0"/>
          </a:p>
        </p:txBody>
      </p:sp>
      <p:sp>
        <p:nvSpPr>
          <p:cNvPr id="3" name="Text 1"/>
          <p:cNvSpPr/>
          <p:nvPr/>
        </p:nvSpPr>
        <p:spPr>
          <a:xfrm>
            <a:off x="661475" y="1921173"/>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What to Read</a:t>
            </a:r>
            <a:endParaRPr lang="en-US" sz="1950" dirty="0"/>
          </a:p>
        </p:txBody>
      </p:sp>
      <p:sp>
        <p:nvSpPr>
          <p:cNvPr id="4" name="Text 2"/>
          <p:cNvSpPr/>
          <p:nvPr/>
        </p:nvSpPr>
        <p:spPr>
          <a:xfrm>
            <a:off x="661475" y="2405559"/>
            <a:ext cx="5189408" cy="3447951"/>
          </a:xfrm>
          <a:prstGeom prst="rect">
            <a:avLst/>
          </a:prstGeom>
          <a:noFill/>
          <a:ln/>
        </p:spPr>
        <p:txBody>
          <a:bodyPr wrap="square" lIns="0" tIns="0" rIns="0" bIns="0" rtlCol="0" anchor="t">
            <a:normAutofit/>
          </a:bodyPr>
          <a:lstStyle/>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Ashmos &amp; Duchon</a:t>
            </a:r>
            <a:r>
              <a:rPr lang="en-US" sz="1550" dirty="0">
                <a:solidFill>
                  <a:srgbClr val="3C3939"/>
                </a:solidFill>
                <a:latin typeface="Inter" pitchFamily="34" charset="0"/>
                <a:ea typeface="Inter" pitchFamily="34" charset="-122"/>
                <a:cs typeface="Inter" pitchFamily="34" charset="-120"/>
              </a:rPr>
              <a:t>: opening epigraphs, definition section, inner life/meaning/community discussions. Skim the statistics.</a:t>
            </a:r>
            <a:endParaRPr lang="en-US" sz="1550" dirty="0"/>
          </a:p>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Krishnakumar &amp; Neck</a:t>
            </a:r>
            <a:r>
              <a:rPr lang="en-US" sz="1550" dirty="0">
                <a:solidFill>
                  <a:srgbClr val="3C3939"/>
                </a:solidFill>
                <a:latin typeface="Inter" pitchFamily="34" charset="0"/>
                <a:ea typeface="Inter" pitchFamily="34" charset="-122"/>
                <a:cs typeface="Inter" pitchFamily="34" charset="-120"/>
              </a:rPr>
              <a:t>: read in full — focus on the three perspectives, the pluralism argument, and the benefits list.</a:t>
            </a:r>
            <a:endParaRPr lang="en-US" sz="1550" dirty="0"/>
          </a:p>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Sheep</a:t>
            </a:r>
            <a:r>
              <a:rPr lang="en-US" sz="1550" dirty="0">
                <a:solidFill>
                  <a:srgbClr val="3C3939"/>
                </a:solidFill>
                <a:latin typeface="Inter" pitchFamily="34" charset="0"/>
                <a:ea typeface="Inter" pitchFamily="34" charset="-122"/>
                <a:cs typeface="Inter" pitchFamily="34" charset="-120"/>
              </a:rPr>
              <a:t>: abstract, whole-person section, convergent definition, and both dilemma sections in full.</a:t>
            </a:r>
            <a:endParaRPr lang="en-US" sz="1550" dirty="0"/>
          </a:p>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Cavanagh</a:t>
            </a:r>
            <a:r>
              <a:rPr lang="en-US" sz="1550" dirty="0">
                <a:solidFill>
                  <a:srgbClr val="3C3939"/>
                </a:solidFill>
                <a:latin typeface="Inter" pitchFamily="34" charset="0"/>
                <a:ea typeface="Inter" pitchFamily="34" charset="-122"/>
                <a:cs typeface="Inter" pitchFamily="34" charset="-120"/>
              </a:rPr>
              <a:t>: abstract, causes of the movement, spirituality vs religion, and conclusions.</a:t>
            </a:r>
            <a:endParaRPr lang="en-US" sz="1550" dirty="0"/>
          </a:p>
        </p:txBody>
      </p:sp>
      <p:sp>
        <p:nvSpPr>
          <p:cNvPr id="5" name="Text 3"/>
          <p:cNvSpPr/>
          <p:nvPr/>
        </p:nvSpPr>
        <p:spPr>
          <a:xfrm>
            <a:off x="6347162" y="1921173"/>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Questions to Consider</a:t>
            </a:r>
            <a:endParaRPr lang="en-US" sz="1950" dirty="0"/>
          </a:p>
        </p:txBody>
      </p:sp>
      <p:sp>
        <p:nvSpPr>
          <p:cNvPr id="6" name="Text 4"/>
          <p:cNvSpPr/>
          <p:nvPr/>
        </p:nvSpPr>
        <p:spPr>
          <a:xfrm>
            <a:off x="6347162" y="2405559"/>
            <a:ext cx="5189408" cy="1902420"/>
          </a:xfrm>
          <a:prstGeom prst="rect">
            <a:avLst/>
          </a:prstGeom>
          <a:noFill/>
          <a:ln/>
        </p:spPr>
        <p:txBody>
          <a:bodyPr wrap="square" lIns="0" tIns="0" rIns="0" bIns="0" rtlCol="0" anchor="t">
            <a:normAutofit/>
          </a:bodyPr>
          <a:lstStyle/>
          <a:p>
            <a:pPr marL="314960" indent="-314960" algn="l">
              <a:lnSpc>
                <a:spcPct val="123000"/>
              </a:lnSpc>
              <a:buSzPct val="100000"/>
              <a:buFont typeface="+mj-lt"/>
              <a:buAutoNum type="arabicPeriod"/>
            </a:pPr>
            <a:r>
              <a:rPr lang="en-US" sz="1550" dirty="0">
                <a:solidFill>
                  <a:srgbClr val="3C3939"/>
                </a:solidFill>
                <a:latin typeface="Inter" pitchFamily="34" charset="0"/>
                <a:ea typeface="Inter" pitchFamily="34" charset="-122"/>
                <a:cs typeface="Inter" pitchFamily="34" charset="-120"/>
              </a:rPr>
              <a:t>Where do the four definitions overlap and diverge?</a:t>
            </a:r>
            <a:endParaRPr lang="en-US" sz="1550" dirty="0"/>
          </a:p>
          <a:p>
            <a:pPr marL="314960" indent="-314960" algn="l">
              <a:lnSpc>
                <a:spcPct val="123000"/>
              </a:lnSpc>
              <a:buSzPct val="100000"/>
              <a:buFont typeface="+mj-lt"/>
              <a:buAutoNum type="arabicPeriod" startAt="2"/>
            </a:pPr>
            <a:r>
              <a:rPr lang="en-US" sz="1550" dirty="0">
                <a:solidFill>
                  <a:srgbClr val="3C3939"/>
                </a:solidFill>
                <a:latin typeface="Inter" pitchFamily="34" charset="0"/>
                <a:ea typeface="Inter" pitchFamily="34" charset="-122"/>
                <a:cs typeface="Inter" pitchFamily="34" charset="-120"/>
              </a:rPr>
              <a:t>Which benefits would survive a finding that spirituality had </a:t>
            </a:r>
            <a:r>
              <a:rPr lang="en-US" sz="1550" i="1" dirty="0">
                <a:solidFill>
                  <a:srgbClr val="3C3939"/>
                </a:solidFill>
                <a:latin typeface="Inter" pitchFamily="34" charset="0"/>
                <a:ea typeface="Inter" pitchFamily="34" charset="-122"/>
                <a:cs typeface="Inter" pitchFamily="34" charset="-120"/>
              </a:rPr>
              <a:t>no</a:t>
            </a:r>
            <a:r>
              <a:rPr lang="en-US" sz="1550" dirty="0">
                <a:solidFill>
                  <a:srgbClr val="3C3939"/>
                </a:solidFill>
                <a:latin typeface="Inter" pitchFamily="34" charset="0"/>
                <a:ea typeface="Inter" pitchFamily="34" charset="-122"/>
                <a:cs typeface="Inter" pitchFamily="34" charset="-120"/>
              </a:rPr>
              <a:t> effect on performance?</a:t>
            </a:r>
            <a:endParaRPr lang="en-US" sz="1550" dirty="0"/>
          </a:p>
          <a:p>
            <a:pPr marL="314960" indent="-314960" algn="l">
              <a:lnSpc>
                <a:spcPct val="123000"/>
              </a:lnSpc>
              <a:buSzPct val="100000"/>
              <a:buFont typeface="+mj-lt"/>
              <a:buAutoNum type="arabicPeriod" startAt="3"/>
            </a:pPr>
            <a:r>
              <a:rPr lang="en-US" sz="1550" dirty="0">
                <a:solidFill>
                  <a:srgbClr val="3C3939"/>
                </a:solidFill>
                <a:latin typeface="Inter" pitchFamily="34" charset="0"/>
                <a:ea typeface="Inter" pitchFamily="34" charset="-122"/>
                <a:cs typeface="Inter" pitchFamily="34" charset="-120"/>
              </a:rPr>
              <a:t>Is the evidence compatible with the story that organisations are manufacturing the interest for their own ends?</a:t>
            </a:r>
            <a:endParaRPr lang="en-US" sz="1550" dirty="0"/>
          </a:p>
        </p:txBody>
      </p:sp>
      <p:sp>
        <p:nvSpPr>
          <p:cNvPr id="7" name="Shape 5"/>
          <p:cNvSpPr/>
          <p:nvPr/>
        </p:nvSpPr>
        <p:spPr>
          <a:xfrm>
            <a:off x="6347162" y="4499967"/>
            <a:ext cx="5189408" cy="1299071"/>
          </a:xfrm>
          <a:prstGeom prst="roundRect">
            <a:avLst>
              <a:gd name="adj" fmla="val 6493"/>
            </a:avLst>
          </a:prstGeom>
          <a:solidFill>
            <a:srgbClr val="E1E1EA"/>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6547976" y="4761012"/>
            <a:ext cx="251017" cy="200819"/>
          </a:xfrm>
          <a:prstGeom prst="rect">
            <a:avLst/>
          </a:prstGeom>
        </p:spPr>
      </p:pic>
      <p:sp>
        <p:nvSpPr>
          <p:cNvPr id="9" name="Text 6"/>
          <p:cNvSpPr/>
          <p:nvPr/>
        </p:nvSpPr>
        <p:spPr>
          <a:xfrm>
            <a:off x="6999807" y="4703763"/>
            <a:ext cx="4335949"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000000"/>
                </a:solidFill>
                <a:latin typeface="Inter" pitchFamily="34" charset="0"/>
                <a:ea typeface="Inter" pitchFamily="34" charset="-122"/>
                <a:cs typeface="Inter" pitchFamily="34" charset="-120"/>
              </a:rPr>
              <a:t>Optional: prepare a one-paragraph written answer or a two-minute oral reflection on any one question above.</a:t>
            </a:r>
            <a:endParaRPr lang="en-US" sz="15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935335"/>
            <a:ext cx="6296860" cy="627559"/>
          </a:xfrm>
          <a:prstGeom prst="rect">
            <a:avLst/>
          </a:prstGeom>
          <a:noFill/>
          <a:ln/>
        </p:spPr>
        <p:txBody>
          <a:bodyPr wrap="none" lIns="0" tIns="0" rIns="0" bIns="0" rtlCol="0" anchor="t"/>
          <a:lstStyle/>
          <a:p>
            <a:pPr marL="0" indent="0" algn="l">
              <a:lnSpc>
                <a:spcPct val="104000"/>
              </a:lnSpc>
              <a:buNone/>
            </a:pPr>
            <a:r>
              <a:rPr lang="en-US" sz="3950" b="1">
                <a:solidFill>
                  <a:srgbClr val="1B1B27"/>
                </a:solidFill>
                <a:latin typeface="Inter Bold" pitchFamily="34" charset="0"/>
                <a:ea typeface="Inter Bold" pitchFamily="34" charset="-122"/>
                <a:cs typeface="Inter Bold" pitchFamily="34" charset="-120"/>
              </a:rPr>
              <a:t>What Part </a:t>
            </a:r>
            <a:r>
              <a:rPr lang="en-US" sz="3950" b="1" dirty="0">
                <a:solidFill>
                  <a:srgbClr val="1B1B27"/>
                </a:solidFill>
                <a:latin typeface="Inter Bold" pitchFamily="34" charset="0"/>
                <a:ea typeface="Inter Bold" pitchFamily="34" charset="-122"/>
                <a:cs typeface="Inter Bold" pitchFamily="34" charset="-120"/>
              </a:rPr>
              <a:t>2 Will Press</a:t>
            </a:r>
            <a:endParaRPr lang="en-US" sz="3950" dirty="0"/>
          </a:p>
        </p:txBody>
      </p:sp>
      <p:sp>
        <p:nvSpPr>
          <p:cNvPr id="4" name="Text 1"/>
          <p:cNvSpPr/>
          <p:nvPr/>
        </p:nvSpPr>
        <p:spPr>
          <a:xfrm>
            <a:off x="5233360" y="1818878"/>
            <a:ext cx="6906444" cy="297160"/>
          </a:xfrm>
          <a:prstGeom prst="rect">
            <a:avLst/>
          </a:prstGeom>
          <a:noFill/>
          <a:ln/>
        </p:spPr>
        <p:txBody>
          <a:bodyPr wrap="none" lIns="0" tIns="0" rIns="0" bIns="0" rtlCol="0" anchor="t"/>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objections divide into two families:</a:t>
            </a:r>
            <a:endParaRPr lang="en-US" sz="1550" dirty="0"/>
          </a:p>
        </p:txBody>
      </p:sp>
      <p:sp>
        <p:nvSpPr>
          <p:cNvPr id="5" name="Shape 2"/>
          <p:cNvSpPr/>
          <p:nvPr/>
        </p:nvSpPr>
        <p:spPr>
          <a:xfrm>
            <a:off x="5233360" y="2308027"/>
            <a:ext cx="6296860" cy="1721941"/>
          </a:xfrm>
          <a:prstGeom prst="roundRect">
            <a:avLst>
              <a:gd name="adj" fmla="val 4899"/>
            </a:avLst>
          </a:prstGeom>
          <a:solidFill>
            <a:srgbClr val="F2EEEE"/>
          </a:solidFill>
          <a:ln w="6350">
            <a:solidFill>
              <a:srgbClr val="D8D4D4"/>
            </a:solidFill>
            <a:prstDash val="solid"/>
          </a:ln>
        </p:spPr>
        <p:txBody>
          <a:bodyPr/>
          <a:lstStyle/>
          <a:p>
            <a:endParaRPr lang="en-GB"/>
          </a:p>
        </p:txBody>
      </p:sp>
      <p:sp>
        <p:nvSpPr>
          <p:cNvPr id="6" name="Text 3"/>
          <p:cNvSpPr/>
          <p:nvPr/>
        </p:nvSpPr>
        <p:spPr>
          <a:xfrm>
            <a:off x="5440524" y="2515195"/>
            <a:ext cx="588253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Ethical Objections</a:t>
            </a:r>
            <a:endParaRPr lang="en-US" sz="1950" dirty="0"/>
          </a:p>
        </p:txBody>
      </p:sp>
      <p:sp>
        <p:nvSpPr>
          <p:cNvPr id="7" name="Text 4"/>
          <p:cNvSpPr/>
          <p:nvPr/>
        </p:nvSpPr>
        <p:spPr>
          <a:xfrm>
            <a:off x="5440524" y="2931319"/>
            <a:ext cx="588253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Exploitation of the spiritually hungry; coercion; favouritism; divisiveness. Can good management avoid these — or are they inherent in any attempt to manage meaning?</a:t>
            </a:r>
            <a:endParaRPr lang="en-US" sz="1550" dirty="0"/>
          </a:p>
        </p:txBody>
      </p:sp>
      <p:sp>
        <p:nvSpPr>
          <p:cNvPr id="8" name="Shape 5"/>
          <p:cNvSpPr/>
          <p:nvPr/>
        </p:nvSpPr>
        <p:spPr>
          <a:xfrm>
            <a:off x="5233360" y="4200624"/>
            <a:ext cx="6296860" cy="1721941"/>
          </a:xfrm>
          <a:prstGeom prst="roundRect">
            <a:avLst>
              <a:gd name="adj" fmla="val 4899"/>
            </a:avLst>
          </a:prstGeom>
          <a:solidFill>
            <a:srgbClr val="F2EEEE"/>
          </a:solidFill>
          <a:ln w="6350">
            <a:solidFill>
              <a:srgbClr val="D8D4D4"/>
            </a:solidFill>
            <a:prstDash val="solid"/>
          </a:ln>
        </p:spPr>
        <p:txBody>
          <a:bodyPr/>
          <a:lstStyle/>
          <a:p>
            <a:endParaRPr lang="en-GB"/>
          </a:p>
        </p:txBody>
      </p:sp>
      <p:sp>
        <p:nvSpPr>
          <p:cNvPr id="9" name="Text 6"/>
          <p:cNvSpPr/>
          <p:nvPr/>
        </p:nvSpPr>
        <p:spPr>
          <a:xfrm>
            <a:off x="5440524" y="4407793"/>
            <a:ext cx="588253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Conceptual Objections</a:t>
            </a:r>
            <a:endParaRPr lang="en-US" sz="1950" dirty="0"/>
          </a:p>
        </p:txBody>
      </p:sp>
      <p:sp>
        <p:nvSpPr>
          <p:cNvPr id="10" name="Text 7"/>
          <p:cNvSpPr/>
          <p:nvPr/>
        </p:nvSpPr>
        <p:spPr>
          <a:xfrm>
            <a:off x="5440524" y="4823916"/>
            <a:ext cx="588253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Does the very framing of spirituality as a resource for performance corrupt what it claims to honour? Does the instrumental framing win by default?</a:t>
            </a:r>
            <a:endParaRPr lang="en-US" sz="15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p:nvPr/>
        </p:nvSpPr>
        <p:spPr>
          <a:xfrm>
            <a:off x="661475" y="709414"/>
            <a:ext cx="10868745"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Part 1 — Key Takeaways</a:t>
            </a:r>
            <a:endParaRPr lang="en-US" sz="1850" dirty="0"/>
          </a:p>
        </p:txBody>
      </p:sp>
      <p:sp>
        <p:nvSpPr>
          <p:cNvPr id="3" name="Text 1"/>
          <p:cNvSpPr/>
          <p:nvPr/>
        </p:nvSpPr>
        <p:spPr>
          <a:xfrm>
            <a:off x="661475" y="1065113"/>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What We Have Established</a:t>
            </a:r>
            <a:endParaRPr lang="en-US" sz="3700" dirty="0"/>
          </a:p>
        </p:txBody>
      </p:sp>
      <p:sp>
        <p:nvSpPr>
          <p:cNvPr id="4" name="Text 2"/>
          <p:cNvSpPr/>
          <p:nvPr/>
        </p:nvSpPr>
        <p:spPr>
          <a:xfrm>
            <a:off x="661475" y="188257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01</a:t>
            </a:r>
            <a:endParaRPr lang="en-US" sz="1450" dirty="0"/>
          </a:p>
        </p:txBody>
      </p:sp>
      <p:sp>
        <p:nvSpPr>
          <p:cNvPr id="5" name="Shape 3"/>
          <p:cNvSpPr/>
          <p:nvPr/>
        </p:nvSpPr>
        <p:spPr>
          <a:xfrm>
            <a:off x="661475" y="2178447"/>
            <a:ext cx="3522078" cy="25400"/>
          </a:xfrm>
          <a:prstGeom prst="rect">
            <a:avLst/>
          </a:prstGeom>
          <a:solidFill>
            <a:srgbClr val="1B1B27"/>
          </a:solidFill>
          <a:ln/>
        </p:spPr>
        <p:txBody>
          <a:bodyPr/>
          <a:lstStyle/>
          <a:p>
            <a:endParaRPr lang="en-GB"/>
          </a:p>
        </p:txBody>
      </p:sp>
      <p:sp>
        <p:nvSpPr>
          <p:cNvPr id="6" name="Text 4"/>
          <p:cNvSpPr/>
          <p:nvPr/>
        </p:nvSpPr>
        <p:spPr>
          <a:xfrm>
            <a:off x="661475" y="2323703"/>
            <a:ext cx="352207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Meaning Deficit</a:t>
            </a:r>
            <a:endParaRPr lang="en-US" sz="1850" dirty="0"/>
          </a:p>
        </p:txBody>
      </p:sp>
      <p:sp>
        <p:nvSpPr>
          <p:cNvPr id="7" name="Text 5"/>
          <p:cNvSpPr/>
          <p:nvPr/>
        </p:nvSpPr>
        <p:spPr>
          <a:xfrm>
            <a:off x="661475" y="2709664"/>
            <a:ext cx="3522078" cy="1360785"/>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Workplace spirituality emerged as a response to work that became efficient but humanly empty — demoralised, stripped of community, compartmentalised.</a:t>
            </a:r>
            <a:endParaRPr lang="en-US" sz="1450" dirty="0"/>
          </a:p>
        </p:txBody>
      </p:sp>
      <p:sp>
        <p:nvSpPr>
          <p:cNvPr id="8" name="Text 6"/>
          <p:cNvSpPr/>
          <p:nvPr/>
        </p:nvSpPr>
        <p:spPr>
          <a:xfrm>
            <a:off x="4334759" y="188257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02</a:t>
            </a:r>
            <a:endParaRPr lang="en-US" sz="1450" dirty="0"/>
          </a:p>
        </p:txBody>
      </p:sp>
      <p:sp>
        <p:nvSpPr>
          <p:cNvPr id="9" name="Shape 7"/>
          <p:cNvSpPr/>
          <p:nvPr/>
        </p:nvSpPr>
        <p:spPr>
          <a:xfrm>
            <a:off x="4334759" y="2178447"/>
            <a:ext cx="3522078" cy="25400"/>
          </a:xfrm>
          <a:prstGeom prst="rect">
            <a:avLst/>
          </a:prstGeom>
          <a:solidFill>
            <a:srgbClr val="1B1B27"/>
          </a:solidFill>
          <a:ln/>
        </p:spPr>
        <p:txBody>
          <a:bodyPr/>
          <a:lstStyle/>
          <a:p>
            <a:endParaRPr lang="en-GB"/>
          </a:p>
        </p:txBody>
      </p:sp>
      <p:sp>
        <p:nvSpPr>
          <p:cNvPr id="10" name="Text 8"/>
          <p:cNvSpPr/>
          <p:nvPr/>
        </p:nvSpPr>
        <p:spPr>
          <a:xfrm>
            <a:off x="4334759" y="2323703"/>
            <a:ext cx="352207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Definition</a:t>
            </a:r>
            <a:endParaRPr lang="en-US" sz="1850" dirty="0"/>
          </a:p>
        </p:txBody>
      </p:sp>
      <p:sp>
        <p:nvSpPr>
          <p:cNvPr id="11" name="Text 9"/>
          <p:cNvSpPr/>
          <p:nvPr/>
        </p:nvSpPr>
        <p:spPr>
          <a:xfrm>
            <a:off x="4334759" y="2709664"/>
            <a:ext cx="3522078" cy="1088628"/>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Inner life + meaningful work + community. Not about religion — but grounded in religious imagery. (Ashmos &amp; Duchon)</a:t>
            </a:r>
            <a:endParaRPr lang="en-US" sz="1450" dirty="0"/>
          </a:p>
        </p:txBody>
      </p:sp>
      <p:sp>
        <p:nvSpPr>
          <p:cNvPr id="12" name="Text 10"/>
          <p:cNvSpPr/>
          <p:nvPr/>
        </p:nvSpPr>
        <p:spPr>
          <a:xfrm>
            <a:off x="8008043" y="188257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03</a:t>
            </a:r>
            <a:endParaRPr lang="en-US" sz="1450" dirty="0"/>
          </a:p>
        </p:txBody>
      </p:sp>
      <p:sp>
        <p:nvSpPr>
          <p:cNvPr id="13" name="Shape 11"/>
          <p:cNvSpPr/>
          <p:nvPr/>
        </p:nvSpPr>
        <p:spPr>
          <a:xfrm>
            <a:off x="8008043" y="2178447"/>
            <a:ext cx="3522178" cy="25400"/>
          </a:xfrm>
          <a:prstGeom prst="rect">
            <a:avLst/>
          </a:prstGeom>
          <a:solidFill>
            <a:srgbClr val="1B1B27"/>
          </a:solidFill>
          <a:ln/>
        </p:spPr>
        <p:txBody>
          <a:bodyPr/>
          <a:lstStyle/>
          <a:p>
            <a:endParaRPr lang="en-GB"/>
          </a:p>
        </p:txBody>
      </p:sp>
      <p:sp>
        <p:nvSpPr>
          <p:cNvPr id="14" name="Text 12"/>
          <p:cNvSpPr/>
          <p:nvPr/>
        </p:nvSpPr>
        <p:spPr>
          <a:xfrm>
            <a:off x="8008043" y="2323703"/>
            <a:ext cx="352217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Whole Person</a:t>
            </a:r>
            <a:endParaRPr lang="en-US" sz="1850" dirty="0"/>
          </a:p>
        </p:txBody>
      </p:sp>
      <p:sp>
        <p:nvSpPr>
          <p:cNvPr id="15" name="Text 13"/>
          <p:cNvSpPr/>
          <p:nvPr/>
        </p:nvSpPr>
        <p:spPr>
          <a:xfrm>
            <a:off x="8008043" y="2709664"/>
            <a:ext cx="3522178" cy="1088628"/>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'Whether or not organizations want the whole person, whole persons report for work.' Organisations cannot avoid shaping inner lives. (Sheep)</a:t>
            </a:r>
            <a:endParaRPr lang="en-US" sz="1450" dirty="0"/>
          </a:p>
        </p:txBody>
      </p:sp>
      <p:sp>
        <p:nvSpPr>
          <p:cNvPr id="16" name="Text 14"/>
          <p:cNvSpPr/>
          <p:nvPr/>
        </p:nvSpPr>
        <p:spPr>
          <a:xfrm>
            <a:off x="661475" y="4363343"/>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04</a:t>
            </a:r>
            <a:endParaRPr lang="en-US" sz="1450" dirty="0"/>
          </a:p>
        </p:txBody>
      </p:sp>
      <p:sp>
        <p:nvSpPr>
          <p:cNvPr id="17" name="Shape 15"/>
          <p:cNvSpPr/>
          <p:nvPr/>
        </p:nvSpPr>
        <p:spPr>
          <a:xfrm>
            <a:off x="661475" y="4659213"/>
            <a:ext cx="5358770" cy="25400"/>
          </a:xfrm>
          <a:prstGeom prst="rect">
            <a:avLst/>
          </a:prstGeom>
          <a:solidFill>
            <a:srgbClr val="1B1B27"/>
          </a:solidFill>
          <a:ln/>
        </p:spPr>
        <p:txBody>
          <a:bodyPr/>
          <a:lstStyle/>
          <a:p>
            <a:endParaRPr lang="en-GB"/>
          </a:p>
        </p:txBody>
      </p:sp>
      <p:sp>
        <p:nvSpPr>
          <p:cNvPr id="18" name="Text 16"/>
          <p:cNvSpPr/>
          <p:nvPr/>
        </p:nvSpPr>
        <p:spPr>
          <a:xfrm>
            <a:off x="661475" y="4804470"/>
            <a:ext cx="535877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Intrinsic Case</a:t>
            </a:r>
            <a:endParaRPr lang="en-US" sz="1850" dirty="0"/>
          </a:p>
        </p:txBody>
      </p:sp>
      <p:sp>
        <p:nvSpPr>
          <p:cNvPr id="19" name="Text 17"/>
          <p:cNvSpPr/>
          <p:nvPr/>
        </p:nvSpPr>
        <p:spPr>
          <a:xfrm>
            <a:off x="661475" y="5190430"/>
            <a:ext cx="5358770"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Meaning, community, creativity, honesty, fulfilment and wholeness are goods of persons — yet the same texts justify spirituality by its contribution to the bottom line.</a:t>
            </a:r>
            <a:endParaRPr lang="en-US" sz="1450" dirty="0"/>
          </a:p>
        </p:txBody>
      </p:sp>
      <p:sp>
        <p:nvSpPr>
          <p:cNvPr id="20" name="Text 18"/>
          <p:cNvSpPr/>
          <p:nvPr/>
        </p:nvSpPr>
        <p:spPr>
          <a:xfrm>
            <a:off x="6171450" y="4363343"/>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05</a:t>
            </a:r>
            <a:endParaRPr lang="en-US" sz="1450" dirty="0"/>
          </a:p>
        </p:txBody>
      </p:sp>
      <p:sp>
        <p:nvSpPr>
          <p:cNvPr id="21" name="Shape 19"/>
          <p:cNvSpPr/>
          <p:nvPr/>
        </p:nvSpPr>
        <p:spPr>
          <a:xfrm>
            <a:off x="6171450" y="4659213"/>
            <a:ext cx="5358770" cy="25400"/>
          </a:xfrm>
          <a:prstGeom prst="rect">
            <a:avLst/>
          </a:prstGeom>
          <a:solidFill>
            <a:srgbClr val="1B1B27"/>
          </a:solidFill>
          <a:ln/>
        </p:spPr>
        <p:txBody>
          <a:bodyPr/>
          <a:lstStyle/>
          <a:p>
            <a:endParaRPr lang="en-GB"/>
          </a:p>
        </p:txBody>
      </p:sp>
      <p:sp>
        <p:nvSpPr>
          <p:cNvPr id="22" name="Text 20"/>
          <p:cNvSpPr/>
          <p:nvPr/>
        </p:nvSpPr>
        <p:spPr>
          <a:xfrm>
            <a:off x="6171450" y="4804470"/>
            <a:ext cx="535877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First Clouds</a:t>
            </a:r>
            <a:endParaRPr lang="en-US" sz="1850" dirty="0"/>
          </a:p>
        </p:txBody>
      </p:sp>
      <p:sp>
        <p:nvSpPr>
          <p:cNvPr id="23" name="Text 21"/>
          <p:cNvSpPr/>
          <p:nvPr/>
        </p:nvSpPr>
        <p:spPr>
          <a:xfrm>
            <a:off x="6171450" y="5190430"/>
            <a:ext cx="5358770"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Exploitation of 'quiet desperation', coercion, favouritism, and 'a distinct instrumental rationality' running throughout the field. Part 2 presses these objections.</a:t>
            </a:r>
            <a:endParaRPr lang="en-US" sz="14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170</TotalTime>
  <Words>3724</Words>
  <Application>Microsoft Office PowerPoint</Application>
  <PresentationFormat>Widescreen</PresentationFormat>
  <Paragraphs>355</Paragraphs>
  <Slides>40</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Inter Bold</vt:lpstr>
      <vt:lpstr>Inter</vt:lpstr>
      <vt:lpstr>Inter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1</cp:revision>
  <dcterms:created xsi:type="dcterms:W3CDTF">2026-09-22T16:55:49Z</dcterms:created>
  <dcterms:modified xsi:type="dcterms:W3CDTF">2026-10-26T21:59:47Z</dcterms:modified>
</cp:coreProperties>
</file>