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69" r:id="rId4"/>
    <p:sldMasterId id="2147483881" r:id="rId5"/>
  </p:sldMasterIdLst>
  <p:notesMasterIdLst>
    <p:notesMasterId r:id="rId23"/>
  </p:notesMasterIdLst>
  <p:handoutMasterIdLst>
    <p:handoutMasterId r:id="rId24"/>
  </p:handoutMasterIdLst>
  <p:sldIdLst>
    <p:sldId id="366" r:id="rId6"/>
    <p:sldId id="277" r:id="rId7"/>
    <p:sldId id="367" r:id="rId8"/>
    <p:sldId id="369" r:id="rId9"/>
    <p:sldId id="368" r:id="rId10"/>
    <p:sldId id="371" r:id="rId11"/>
    <p:sldId id="374" r:id="rId12"/>
    <p:sldId id="373" r:id="rId13"/>
    <p:sldId id="372" r:id="rId14"/>
    <p:sldId id="316" r:id="rId15"/>
    <p:sldId id="375" r:id="rId16"/>
    <p:sldId id="312" r:id="rId17"/>
    <p:sldId id="376" r:id="rId18"/>
    <p:sldId id="377" r:id="rId19"/>
    <p:sldId id="379" r:id="rId20"/>
    <p:sldId id="378" r:id="rId21"/>
    <p:sldId id="370" r:id="rId2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18" y="13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3510" y="876"/>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D86F2C6-4C93-4049-9A72-2842BC1E773D}"/>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5363" name="Rectangle 3">
            <a:extLst>
              <a:ext uri="{FF2B5EF4-FFF2-40B4-BE49-F238E27FC236}">
                <a16:creationId xmlns:a16="http://schemas.microsoft.com/office/drawing/2014/main" id="{44FE58C2-6602-4A4F-AA71-7EF25993E56B}"/>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5364" name="Rectangle 4">
            <a:extLst>
              <a:ext uri="{FF2B5EF4-FFF2-40B4-BE49-F238E27FC236}">
                <a16:creationId xmlns:a16="http://schemas.microsoft.com/office/drawing/2014/main" id="{CF3BACA4-9E68-474E-AE07-D9369AE00383}"/>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5365" name="Rectangle 5">
            <a:extLst>
              <a:ext uri="{FF2B5EF4-FFF2-40B4-BE49-F238E27FC236}">
                <a16:creationId xmlns:a16="http://schemas.microsoft.com/office/drawing/2014/main" id="{900ED641-6693-4AF6-B573-5BD3BF571D2E}"/>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39290214-3396-4F93-8181-CB67D89A6BC8}" type="slidenum">
              <a:rPr lang="cy-GB" altLang="en-US"/>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4DA6F129-A433-41F5-99E6-4FD5DCA14F79}"/>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7411" name="Rectangle 3">
            <a:extLst>
              <a:ext uri="{FF2B5EF4-FFF2-40B4-BE49-F238E27FC236}">
                <a16:creationId xmlns:a16="http://schemas.microsoft.com/office/drawing/2014/main" id="{6970391D-8561-48A2-B744-290DD9CEA908}"/>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3316" name="Rectangle 4">
            <a:extLst>
              <a:ext uri="{FF2B5EF4-FFF2-40B4-BE49-F238E27FC236}">
                <a16:creationId xmlns:a16="http://schemas.microsoft.com/office/drawing/2014/main" id="{5914B8DC-0499-43D4-8C8A-D1C7F3E3348F}"/>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5FC7D3A-9F27-4F81-99C1-7CC46C1B0175}"/>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40FB784-E288-4502-B5A9-9778C9276232}"/>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7415" name="Rectangle 7">
            <a:extLst>
              <a:ext uri="{FF2B5EF4-FFF2-40B4-BE49-F238E27FC236}">
                <a16:creationId xmlns:a16="http://schemas.microsoft.com/office/drawing/2014/main" id="{C7ABC7A2-ABA6-414E-B6F9-0079F6DEAC35}"/>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4BF8223B-93F9-4A2C-B2E4-FFAF519645E5}"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1CDD6BF9-3B43-40ED-9AE4-3F34F09E5EA2}"/>
              </a:ext>
            </a:extLst>
          </p:cNvPr>
          <p:cNvSpPr>
            <a:spLocks noGrp="1" noRot="1" noChangeAspect="1" noTextEdit="1"/>
          </p:cNvSpPr>
          <p:nvPr>
            <p:ph type="sldImg"/>
          </p:nvPr>
        </p:nvSpPr>
        <p:spPr>
          <a:xfrm>
            <a:off x="917575" y="744538"/>
            <a:ext cx="4962525" cy="3722687"/>
          </a:xfrm>
          <a:ln/>
        </p:spPr>
      </p:sp>
      <p:sp>
        <p:nvSpPr>
          <p:cNvPr id="16387" name="Notes Placeholder 2">
            <a:extLst>
              <a:ext uri="{FF2B5EF4-FFF2-40B4-BE49-F238E27FC236}">
                <a16:creationId xmlns:a16="http://schemas.microsoft.com/office/drawing/2014/main" id="{12BEC032-541E-48FA-B819-455F3C45AC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C1586FF-6D1A-4B8C-8D0B-FBD81C6DCA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4EEED1B-4467-4B31-933A-71C6301D486D}"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What is discourse? </a:t>
            </a:r>
          </a:p>
        </p:txBody>
      </p:sp>
      <p:sp>
        <p:nvSpPr>
          <p:cNvPr id="4" name="Slide Number Placeholder 3"/>
          <p:cNvSpPr>
            <a:spLocks noGrp="1"/>
          </p:cNvSpPr>
          <p:nvPr>
            <p:ph type="sldNum" sz="quarter" idx="5"/>
          </p:nvPr>
        </p:nvSpPr>
        <p:spPr/>
        <p:txBody>
          <a:bodyPr/>
          <a:lstStyle/>
          <a:p>
            <a:fld id="{4BF8223B-93F9-4A2C-B2E4-FFAF519645E5}" type="slidenum">
              <a:rPr lang="cy-GB" altLang="en-US" smtClean="0"/>
              <a:pPr/>
              <a:t>4</a:t>
            </a:fld>
            <a:endParaRPr lang="cy-GB" altLang="en-US"/>
          </a:p>
        </p:txBody>
      </p:sp>
    </p:spTree>
    <p:extLst>
      <p:ext uri="{BB962C8B-B14F-4D97-AF65-F5344CB8AC3E}">
        <p14:creationId xmlns:p14="http://schemas.microsoft.com/office/powerpoint/2010/main" val="1651312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Discourse, whether through writing or spoken, is an entanglement of language and place as identified by Maingueneau and Angermüller. Discourse is where our sociological influences and our language come together to create meaning and influence.</a:t>
            </a:r>
          </a:p>
        </p:txBody>
      </p:sp>
      <p:sp>
        <p:nvSpPr>
          <p:cNvPr id="4" name="Slide Number Placeholder 3"/>
          <p:cNvSpPr>
            <a:spLocks noGrp="1"/>
          </p:cNvSpPr>
          <p:nvPr>
            <p:ph type="sldNum" sz="quarter" idx="5"/>
          </p:nvPr>
        </p:nvSpPr>
        <p:spPr/>
        <p:txBody>
          <a:bodyPr/>
          <a:lstStyle/>
          <a:p>
            <a:fld id="{4BF8223B-93F9-4A2C-B2E4-FFAF519645E5}" type="slidenum">
              <a:rPr lang="cy-GB" altLang="en-US" smtClean="0"/>
              <a:pPr/>
              <a:t>5</a:t>
            </a:fld>
            <a:endParaRPr lang="cy-GB" altLang="en-US"/>
          </a:p>
        </p:txBody>
      </p:sp>
    </p:spTree>
    <p:extLst>
      <p:ext uri="{BB962C8B-B14F-4D97-AF65-F5344CB8AC3E}">
        <p14:creationId xmlns:p14="http://schemas.microsoft.com/office/powerpoint/2010/main" val="2787470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What does this mean to the ready? What flexibility is there in should? How often does this happen?</a:t>
            </a:r>
          </a:p>
        </p:txBody>
      </p:sp>
      <p:sp>
        <p:nvSpPr>
          <p:cNvPr id="4" name="Slide Number Placeholder 3"/>
          <p:cNvSpPr>
            <a:spLocks noGrp="1"/>
          </p:cNvSpPr>
          <p:nvPr>
            <p:ph type="sldNum" sz="quarter" idx="5"/>
          </p:nvPr>
        </p:nvSpPr>
        <p:spPr/>
        <p:txBody>
          <a:bodyPr/>
          <a:lstStyle/>
          <a:p>
            <a:fld id="{59F83C4A-D9AC-4B90-83B1-286C7BB9D5D9}" type="slidenum">
              <a:rPr lang="en-GB" smtClean="0"/>
              <a:t>10</a:t>
            </a:fld>
            <a:endParaRPr lang="en-GB"/>
          </a:p>
        </p:txBody>
      </p:sp>
    </p:spTree>
    <p:extLst>
      <p:ext uri="{BB962C8B-B14F-4D97-AF65-F5344CB8AC3E}">
        <p14:creationId xmlns:p14="http://schemas.microsoft.com/office/powerpoint/2010/main" val="1607410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How does this use of the word need differ to how we respond to the statement? How do we feel about this statement compared to the other?</a:t>
            </a:r>
          </a:p>
        </p:txBody>
      </p:sp>
      <p:sp>
        <p:nvSpPr>
          <p:cNvPr id="4" name="Slide Number Placeholder 3"/>
          <p:cNvSpPr>
            <a:spLocks noGrp="1"/>
          </p:cNvSpPr>
          <p:nvPr>
            <p:ph type="sldNum" sz="quarter" idx="5"/>
          </p:nvPr>
        </p:nvSpPr>
        <p:spPr/>
        <p:txBody>
          <a:bodyPr/>
          <a:lstStyle/>
          <a:p>
            <a:fld id="{4BF8223B-93F9-4A2C-B2E4-FFAF519645E5}" type="slidenum">
              <a:rPr lang="cy-GB" altLang="en-US" smtClean="0"/>
              <a:pPr/>
              <a:t>11</a:t>
            </a:fld>
            <a:endParaRPr lang="cy-GB" altLang="en-US"/>
          </a:p>
        </p:txBody>
      </p:sp>
    </p:spTree>
    <p:extLst>
      <p:ext uri="{BB962C8B-B14F-4D97-AF65-F5344CB8AC3E}">
        <p14:creationId xmlns:p14="http://schemas.microsoft.com/office/powerpoint/2010/main" val="2168592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algn="l" rtl="0" fontAlgn="base"/>
            <a:r>
              <a:rPr lang="en-GB" sz="1800" b="0" i="0" dirty="0" err="1">
                <a:solidFill>
                  <a:srgbClr val="000000"/>
                </a:solidFill>
                <a:effectLst/>
                <a:latin typeface="Times New Roman" panose="02020603050405020304" pitchFamily="18" charset="0"/>
              </a:rPr>
              <a:t>Ducrot’s</a:t>
            </a:r>
            <a:r>
              <a:rPr lang="en-GB" sz="1800" b="0" i="0" dirty="0">
                <a:solidFill>
                  <a:srgbClr val="000000"/>
                </a:solidFill>
                <a:effectLst/>
                <a:latin typeface="Times New Roman" panose="02020603050405020304" pitchFamily="18" charset="0"/>
              </a:rPr>
              <a:t> (1984) theory takes the view that there are always at least two speakers (the one speaking and the opposing view). This highlights the importance of what is not being said within a text as well as what is said. Taking the example of ‘the world is round,’ this statement indicates two points of view: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POV</a:t>
            </a:r>
            <a:r>
              <a:rPr lang="en-GB" sz="1800" b="0" i="0" baseline="-25000" dirty="0">
                <a:solidFill>
                  <a:srgbClr val="000000"/>
                </a:solidFill>
                <a:effectLst/>
                <a:latin typeface="Times New Roman" panose="02020603050405020304" pitchFamily="18" charset="0"/>
              </a:rPr>
              <a:t>1 </a:t>
            </a:r>
            <a:r>
              <a:rPr lang="en-GB" sz="1800" b="0" i="0" dirty="0">
                <a:solidFill>
                  <a:srgbClr val="000000"/>
                </a:solidFill>
                <a:effectLst/>
                <a:latin typeface="Times New Roman" panose="02020603050405020304" pitchFamily="18" charset="0"/>
              </a:rPr>
              <a:t>- the world is round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POV</a:t>
            </a:r>
            <a:r>
              <a:rPr lang="en-GB" sz="1800" b="0" i="0" baseline="-25000" dirty="0">
                <a:solidFill>
                  <a:srgbClr val="000000"/>
                </a:solidFill>
                <a:effectLst/>
                <a:latin typeface="Times New Roman" panose="02020603050405020304" pitchFamily="18" charset="0"/>
              </a:rPr>
              <a:t>2</a:t>
            </a:r>
            <a:r>
              <a:rPr lang="en-GB" sz="1800" b="0" i="0" dirty="0">
                <a:solidFill>
                  <a:srgbClr val="000000"/>
                </a:solidFill>
                <a:effectLst/>
                <a:latin typeface="Times New Roman" panose="02020603050405020304" pitchFamily="18" charset="0"/>
              </a:rPr>
              <a:t> – the world is not round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This indicates that there are two points of view and the voice within the text is taking a particular position. This can also be indicated by use of a negation within the text, so ‘the world is</a:t>
            </a:r>
            <a:r>
              <a:rPr lang="en-GB" sz="1800" b="1" i="0" dirty="0">
                <a:solidFill>
                  <a:srgbClr val="000000"/>
                </a:solidFill>
                <a:effectLst/>
                <a:latin typeface="Times New Roman" panose="02020603050405020304" pitchFamily="18" charset="0"/>
              </a:rPr>
              <a:t> not</a:t>
            </a:r>
            <a:r>
              <a:rPr lang="en-GB" sz="1800" b="0" i="0" dirty="0">
                <a:solidFill>
                  <a:srgbClr val="000000"/>
                </a:solidFill>
                <a:effectLst/>
                <a:latin typeface="Times New Roman" panose="02020603050405020304" pitchFamily="18" charset="0"/>
              </a:rPr>
              <a:t> round’ (an example of enunciative pragmatic markers). This not only indicates a position the voice is taking, but use of a negation also indicates a non-unity of the utterance; an acknowledgement that there are other positions and other voices whilst indicating the stronger position (</a:t>
            </a:r>
            <a:r>
              <a:rPr lang="en-GB" sz="1800" b="0" i="0" dirty="0" err="1">
                <a:solidFill>
                  <a:srgbClr val="000000"/>
                </a:solidFill>
                <a:effectLst/>
                <a:latin typeface="Times New Roman" panose="02020603050405020304" pitchFamily="18" charset="0"/>
              </a:rPr>
              <a:t>Angermuller</a:t>
            </a:r>
            <a:r>
              <a:rPr lang="en-GB" sz="1800" b="0" i="0" dirty="0">
                <a:solidFill>
                  <a:srgbClr val="000000"/>
                </a:solidFill>
                <a:effectLst/>
                <a:latin typeface="Times New Roman" panose="02020603050405020304" pitchFamily="18" charset="0"/>
              </a:rPr>
              <a:t>, 2011).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59F83C4A-D9AC-4B90-83B1-286C7BB9D5D9}" type="slidenum">
              <a:rPr lang="en-GB" smtClean="0"/>
              <a:t>12</a:t>
            </a:fld>
            <a:endParaRPr lang="en-GB"/>
          </a:p>
        </p:txBody>
      </p:sp>
    </p:spTree>
    <p:extLst>
      <p:ext uri="{BB962C8B-B14F-4D97-AF65-F5344CB8AC3E}">
        <p14:creationId xmlns:p14="http://schemas.microsoft.com/office/powerpoint/2010/main" val="1907085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18346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8330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576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97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210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13894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086919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40850985"/>
      </p:ext>
    </p:extLst>
  </p:cSld>
  <p:clrMap bg1="lt1" tx1="dk1" bg2="lt2" tx2="dk2" accent1="accent1" accent2="accent2" accent3="accent3" accent4="accent4" accent5="accent5" accent6="accent6" hlink="hlink" folHlink="folHlink"/>
  <p:sldLayoutIdLst>
    <p:sldLayoutId id="21474838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9/16/2024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39039782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dictionary.cambridge.org/dictionary/english/language"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dictionary.cambridge.org/dictionary/english/speech" TargetMode="External"/><Relationship Id="rId4" Type="http://schemas.openxmlformats.org/officeDocument/2006/relationships/hyperlink" Target="https://dictionary.cambridge.org/dictionary/english/communicate"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hwb.gov.wales/api/storage/2292053c-a4fe-41fe-8e8d-c6ad34b66309/230626-cwricwlwm-ar-gyfer-lleoliadau-meithrin-a-ariennir-nas-cynhelir.pdf"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hwb.gov.wales/api/storage/b1801d78-38c3-4320-9818-d9996c21aef8/220914-a-curriculum-for-funded-non-maintained-nursery-settings.pdf"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anaw/2014/4" TargetMode="External"/><Relationship Id="rId2" Type="http://schemas.openxmlformats.org/officeDocument/2006/relationships/hyperlink" Target="https://dictionary.cambridge.org/dictionary/english/discourse"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1310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7645F53-4709-4F01-BDAD-709D4F225E4D}"/>
              </a:ext>
            </a:extLst>
          </p:cNvPr>
          <p:cNvSpPr>
            <a:spLocks noGrp="1" noChangeArrowheads="1"/>
          </p:cNvSpPr>
          <p:nvPr>
            <p:ph type="title"/>
          </p:nvPr>
        </p:nvSpPr>
        <p:spPr>
          <a:xfrm>
            <a:off x="564898" y="908720"/>
            <a:ext cx="7886700" cy="1325563"/>
          </a:xfrm>
        </p:spPr>
        <p:txBody>
          <a:bodyPr>
            <a:noAutofit/>
          </a:bodyPr>
          <a:lstStyle/>
          <a:p>
            <a:pPr algn="ctr" eaLnBrk="1" hangingPunct="1"/>
            <a:r>
              <a:rPr lang="en-GB" altLang="en-US" sz="4800" b="1" dirty="0">
                <a:solidFill>
                  <a:schemeClr val="accent1">
                    <a:lumMod val="75000"/>
                  </a:schemeClr>
                </a:solidFill>
                <a:latin typeface="Arial" panose="020B0604020202020204" pitchFamily="34" charset="0"/>
                <a:cs typeface="Arial" panose="020B0604020202020204" pitchFamily="34" charset="0"/>
              </a:rPr>
              <a:t>ECCP7002/C</a:t>
            </a:r>
          </a:p>
        </p:txBody>
      </p:sp>
      <p:sp>
        <p:nvSpPr>
          <p:cNvPr id="15363" name="Rectangle 3">
            <a:extLst>
              <a:ext uri="{FF2B5EF4-FFF2-40B4-BE49-F238E27FC236}">
                <a16:creationId xmlns:a16="http://schemas.microsoft.com/office/drawing/2014/main" id="{153BD47B-6EA7-4352-B3F5-2EEE6DFB0229}"/>
              </a:ext>
            </a:extLst>
          </p:cNvPr>
          <p:cNvSpPr>
            <a:spLocks noGrp="1" noChangeArrowheads="1"/>
          </p:cNvSpPr>
          <p:nvPr>
            <p:ph idx="1"/>
          </p:nvPr>
        </p:nvSpPr>
        <p:spPr>
          <a:xfrm>
            <a:off x="539552" y="2851978"/>
            <a:ext cx="7886700" cy="3640897"/>
          </a:xfrm>
        </p:spPr>
        <p:txBody>
          <a:bodyPr>
            <a:normAutofit/>
          </a:bodyPr>
          <a:lstStyle/>
          <a:p>
            <a:pPr marL="109538" algn="ctr" eaLnBrk="1" hangingPunct="1"/>
            <a:r>
              <a:rPr lang="en-GB" altLang="en-US" sz="4400" dirty="0" err="1">
                <a:latin typeface="Arial Unicode MS" panose="020B0604020202020204" pitchFamily="34" charset="-128"/>
              </a:rPr>
              <a:t>Ieithwedd</a:t>
            </a:r>
            <a:r>
              <a:rPr lang="en-GB" altLang="en-US" sz="4400" dirty="0">
                <a:latin typeface="Arial Unicode MS" panose="020B0604020202020204" pitchFamily="34" charset="-128"/>
              </a:rPr>
              <a:t> </a:t>
            </a:r>
            <a:r>
              <a:rPr lang="en-GB" altLang="en-US" sz="4400" dirty="0" err="1">
                <a:latin typeface="Arial Unicode MS" panose="020B0604020202020204" pitchFamily="34" charset="-128"/>
              </a:rPr>
              <a:t>polisi</a:t>
            </a:r>
            <a:endParaRPr lang="en-GB" altLang="en-US" sz="4400" dirty="0">
              <a:latin typeface="Arial Unicode MS" panose="020B0604020202020204" pitchFamily="34" charset="-128"/>
            </a:endParaRPr>
          </a:p>
          <a:p>
            <a:pPr marL="0" indent="0" algn="ctr" eaLnBrk="1" hangingPunct="1">
              <a:buNone/>
            </a:pPr>
            <a:endParaRPr lang="en-GB" altLang="en-US" sz="4400" dirty="0">
              <a:latin typeface="Arial Unicode MS" panose="020B0604020202020204" pitchFamily="34" charset="-128"/>
            </a:endParaRPr>
          </a:p>
          <a:p>
            <a:pPr marL="109538" algn="ctr" eaLnBrk="1" hangingPunct="1"/>
            <a:r>
              <a:rPr lang="en-GB" altLang="en-US" sz="4400" dirty="0">
                <a:solidFill>
                  <a:schemeClr val="accent1">
                    <a:lumMod val="75000"/>
                  </a:schemeClr>
                </a:solidFill>
                <a:latin typeface="Arial Unicode MS" panose="020B0604020202020204" pitchFamily="34" charset="-128"/>
              </a:rPr>
              <a:t>The language of policy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AA40FF-5A85-8EC5-B9FB-C13BE553C9A6}"/>
              </a:ext>
            </a:extLst>
          </p:cNvPr>
          <p:cNvSpPr>
            <a:spLocks noGrp="1"/>
          </p:cNvSpPr>
          <p:nvPr>
            <p:ph type="title"/>
          </p:nvPr>
        </p:nvSpPr>
        <p:spPr/>
        <p:txBody>
          <a:bodyPr/>
          <a:lstStyle/>
          <a:p>
            <a:r>
              <a:rPr lang="en-GB" b="1" dirty="0" err="1"/>
              <a:t>Ieithyddiaeth</a:t>
            </a:r>
            <a:r>
              <a:rPr lang="en-GB" b="1" dirty="0"/>
              <a:t> Polisi</a:t>
            </a:r>
            <a:br>
              <a:rPr lang="en-GB" b="1" dirty="0"/>
            </a:br>
            <a:r>
              <a:rPr lang="en-GB" b="1" dirty="0">
                <a:solidFill>
                  <a:srgbClr val="0070C0"/>
                </a:solidFill>
              </a:rPr>
              <a:t>Policy linguistics</a:t>
            </a:r>
          </a:p>
        </p:txBody>
      </p:sp>
      <p:sp>
        <p:nvSpPr>
          <p:cNvPr id="5" name="Content Placeholder 4">
            <a:extLst>
              <a:ext uri="{FF2B5EF4-FFF2-40B4-BE49-F238E27FC236}">
                <a16:creationId xmlns:a16="http://schemas.microsoft.com/office/drawing/2014/main" id="{470143B7-7504-DBB1-0899-8744C979A596}"/>
              </a:ext>
            </a:extLst>
          </p:cNvPr>
          <p:cNvSpPr>
            <a:spLocks noGrp="1"/>
          </p:cNvSpPr>
          <p:nvPr>
            <p:ph sz="half" idx="1"/>
          </p:nvPr>
        </p:nvSpPr>
        <p:spPr/>
        <p:txBody>
          <a:bodyPr/>
          <a:lstStyle/>
          <a:p>
            <a:pPr marL="0" indent="0">
              <a:buNone/>
            </a:pPr>
            <a:r>
              <a:rPr lang="en-GB" dirty="0" err="1"/>
              <a:t>Trwy</a:t>
            </a:r>
            <a:r>
              <a:rPr lang="en-GB" dirty="0"/>
              <a:t> </a:t>
            </a:r>
            <a:r>
              <a:rPr lang="en-GB" dirty="0" err="1"/>
              <a:t>archwilio</a:t>
            </a:r>
            <a:r>
              <a:rPr lang="en-GB" dirty="0"/>
              <a:t> </a:t>
            </a:r>
            <a:r>
              <a:rPr lang="en-GB" dirty="0" err="1"/>
              <a:t>strwythur</a:t>
            </a:r>
            <a:r>
              <a:rPr lang="en-GB" dirty="0"/>
              <a:t> a </a:t>
            </a:r>
            <a:r>
              <a:rPr lang="en-GB" dirty="0" err="1"/>
              <a:t>geiriad</a:t>
            </a:r>
            <a:r>
              <a:rPr lang="en-GB" dirty="0"/>
              <a:t> </a:t>
            </a:r>
            <a:r>
              <a:rPr lang="en-GB" dirty="0" err="1"/>
              <a:t>polisi</a:t>
            </a:r>
            <a:r>
              <a:rPr lang="en-GB" dirty="0"/>
              <a:t>, </a:t>
            </a:r>
            <a:r>
              <a:rPr lang="en-GB" dirty="0" err="1"/>
              <a:t>gallwn</a:t>
            </a:r>
            <a:r>
              <a:rPr lang="en-GB" dirty="0"/>
              <a:t> nodi </a:t>
            </a:r>
            <a:r>
              <a:rPr lang="en-GB" dirty="0" err="1"/>
              <a:t>meddwl</a:t>
            </a:r>
            <a:r>
              <a:rPr lang="en-GB" dirty="0"/>
              <a:t> a </a:t>
            </a:r>
            <a:r>
              <a:rPr lang="en-GB" dirty="0" err="1"/>
              <a:t>bwriad</a:t>
            </a:r>
            <a:r>
              <a:rPr lang="en-GB" dirty="0"/>
              <a:t> </a:t>
            </a:r>
            <a:r>
              <a:rPr lang="en-GB" dirty="0" err="1"/>
              <a:t>awdur</a:t>
            </a:r>
            <a:r>
              <a:rPr lang="en-GB" dirty="0"/>
              <a:t> y </a:t>
            </a:r>
            <a:r>
              <a:rPr lang="en-GB" dirty="0" err="1"/>
              <a:t>polisi</a:t>
            </a:r>
            <a:r>
              <a:rPr lang="en-GB" dirty="0"/>
              <a:t>, </a:t>
            </a:r>
            <a:r>
              <a:rPr lang="en-GB" dirty="0" err="1"/>
              <a:t>a'r</a:t>
            </a:r>
            <a:r>
              <a:rPr lang="en-GB" dirty="0"/>
              <a:t> </a:t>
            </a:r>
            <a:r>
              <a:rPr lang="en-GB" dirty="0" err="1"/>
              <a:t>dylanwad</a:t>
            </a:r>
            <a:r>
              <a:rPr lang="en-GB" dirty="0"/>
              <a:t> </a:t>
            </a:r>
            <a:r>
              <a:rPr lang="en-GB" dirty="0" err="1"/>
              <a:t>ar</a:t>
            </a:r>
            <a:r>
              <a:rPr lang="en-GB" dirty="0"/>
              <a:t> </a:t>
            </a:r>
            <a:r>
              <a:rPr lang="en-GB" dirty="0" err="1"/>
              <a:t>ddarllenydd</a:t>
            </a:r>
            <a:r>
              <a:rPr lang="en-GB" dirty="0"/>
              <a:t> y </a:t>
            </a:r>
            <a:r>
              <a:rPr lang="en-GB" dirty="0" err="1"/>
              <a:t>polisi</a:t>
            </a:r>
            <a:r>
              <a:rPr lang="en-GB" dirty="0"/>
              <a:t>'</a:t>
            </a:r>
          </a:p>
          <a:p>
            <a:pPr marL="0" indent="0">
              <a:buNone/>
            </a:pPr>
            <a:r>
              <a:rPr lang="en-GB" sz="2000" dirty="0"/>
              <a:t>(Macdonald, </a:t>
            </a:r>
            <a:r>
              <a:rPr lang="en-GB" sz="2000" dirty="0" err="1"/>
              <a:t>traethawd</a:t>
            </a:r>
            <a:r>
              <a:rPr lang="en-GB" sz="2000" dirty="0"/>
              <a:t> </a:t>
            </a:r>
            <a:r>
              <a:rPr lang="en-GB" sz="2000" dirty="0" err="1"/>
              <a:t>ymchwil</a:t>
            </a:r>
            <a:r>
              <a:rPr lang="en-GB" sz="2000" dirty="0"/>
              <a:t> </a:t>
            </a:r>
            <a:r>
              <a:rPr lang="en-GB" sz="2000" dirty="0" err="1"/>
              <a:t>sydd</a:t>
            </a:r>
            <a:r>
              <a:rPr lang="en-GB" sz="2000" dirty="0"/>
              <a:t> </a:t>
            </a:r>
            <a:r>
              <a:rPr lang="en-GB" sz="2000" dirty="0" err="1"/>
              <a:t>ar</a:t>
            </a:r>
            <a:r>
              <a:rPr lang="en-GB" sz="2000" dirty="0"/>
              <a:t> y </a:t>
            </a:r>
            <a:r>
              <a:rPr lang="en-GB" sz="2000" dirty="0" err="1"/>
              <a:t>gweill</a:t>
            </a:r>
            <a:r>
              <a:rPr lang="en-GB" sz="2000" dirty="0"/>
              <a:t>)</a:t>
            </a:r>
          </a:p>
          <a:p>
            <a:endParaRPr lang="en-GB" dirty="0"/>
          </a:p>
        </p:txBody>
      </p:sp>
      <p:sp>
        <p:nvSpPr>
          <p:cNvPr id="6" name="Content Placeholder 5">
            <a:extLst>
              <a:ext uri="{FF2B5EF4-FFF2-40B4-BE49-F238E27FC236}">
                <a16:creationId xmlns:a16="http://schemas.microsoft.com/office/drawing/2014/main" id="{F7065526-2EC4-D6F8-EC65-DAB9DDE139C2}"/>
              </a:ext>
            </a:extLst>
          </p:cNvPr>
          <p:cNvSpPr>
            <a:spLocks noGrp="1"/>
          </p:cNvSpPr>
          <p:nvPr>
            <p:ph sz="half" idx="2"/>
          </p:nvPr>
        </p:nvSpPr>
        <p:spPr/>
        <p:txBody>
          <a:bodyPr/>
          <a:lstStyle/>
          <a:p>
            <a:r>
              <a:rPr lang="en-GB" dirty="0">
                <a:solidFill>
                  <a:srgbClr val="0070C0"/>
                </a:solidFill>
              </a:rPr>
              <a:t>By exploring policy structure and wording, we can identify the intention and meaning of the policy writer, and the influence on the policy reader’</a:t>
            </a:r>
          </a:p>
          <a:p>
            <a:pPr lvl="1"/>
            <a:r>
              <a:rPr lang="en-GB" dirty="0">
                <a:solidFill>
                  <a:srgbClr val="0070C0"/>
                </a:solidFill>
              </a:rPr>
              <a:t>(Macdonald, forthcoming thesis)</a:t>
            </a:r>
          </a:p>
        </p:txBody>
      </p:sp>
    </p:spTree>
    <p:extLst>
      <p:ext uri="{BB962C8B-B14F-4D97-AF65-F5344CB8AC3E}">
        <p14:creationId xmlns:p14="http://schemas.microsoft.com/office/powerpoint/2010/main" val="3843366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116-6541-A137-D055-49A80E02F6C0}"/>
              </a:ext>
            </a:extLst>
          </p:cNvPr>
          <p:cNvSpPr>
            <a:spLocks noGrp="1"/>
          </p:cNvSpPr>
          <p:nvPr>
            <p:ph type="title"/>
          </p:nvPr>
        </p:nvSpPr>
        <p:spPr/>
        <p:txBody>
          <a:bodyPr>
            <a:normAutofit fontScale="9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b="1" dirty="0" err="1"/>
              <a:t>Disgwrs</a:t>
            </a:r>
            <a:b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br>
            <a:r>
              <a:rPr lang="en-GB" sz="4800" b="1" dirty="0">
                <a:solidFill>
                  <a:srgbClr val="0070C0"/>
                </a:solidFill>
              </a:rPr>
              <a:t>Discourse</a:t>
            </a:r>
          </a:p>
        </p:txBody>
      </p:sp>
      <p:sp>
        <p:nvSpPr>
          <p:cNvPr id="3" name="Content Placeholder 2">
            <a:extLst>
              <a:ext uri="{FF2B5EF4-FFF2-40B4-BE49-F238E27FC236}">
                <a16:creationId xmlns:a16="http://schemas.microsoft.com/office/drawing/2014/main" id="{96496F7A-97C2-69AA-7425-32971806D2F1}"/>
              </a:ext>
            </a:extLst>
          </p:cNvPr>
          <p:cNvSpPr>
            <a:spLocks noGrp="1"/>
          </p:cNvSpPr>
          <p:nvPr>
            <p:ph sz="half" idx="1"/>
          </p:nvPr>
        </p:nvSpPr>
        <p:spPr>
          <a:xfrm>
            <a:off x="575792" y="2046893"/>
            <a:ext cx="7886699" cy="1865140"/>
          </a:xfrm>
        </p:spPr>
        <p:txBody>
          <a:bodyPr>
            <a:normAutofit/>
          </a:bodyPr>
          <a:lstStyle/>
          <a:p>
            <a:r>
              <a:rPr lang="en-GB" sz="3200" dirty="0"/>
              <a:t>‘</a:t>
            </a:r>
            <a:r>
              <a:rPr lang="en-GB" sz="3200" dirty="0" err="1"/>
              <a:t>defnyddio</a:t>
            </a:r>
            <a:r>
              <a:rPr lang="en-GB" sz="3200" dirty="0"/>
              <a:t> </a:t>
            </a:r>
            <a:r>
              <a:rPr lang="en-GB" sz="3200" u="sng" dirty="0" err="1"/>
              <a:t>iaith</a:t>
            </a:r>
            <a:r>
              <a:rPr lang="en-GB" sz="3200" dirty="0"/>
              <a:t> </a:t>
            </a:r>
            <a:r>
              <a:rPr lang="en-GB" sz="3200" dirty="0" err="1"/>
              <a:t>i</a:t>
            </a:r>
            <a:r>
              <a:rPr lang="en-GB" sz="3200" dirty="0"/>
              <a:t> </a:t>
            </a:r>
            <a:r>
              <a:rPr lang="en-GB" sz="3200" u="sng" dirty="0" err="1"/>
              <a:t>gyfathrebu</a:t>
            </a:r>
            <a:r>
              <a:rPr lang="en-GB" sz="3200" dirty="0"/>
              <a:t> </a:t>
            </a:r>
            <a:r>
              <a:rPr lang="en-GB" sz="3200" dirty="0" err="1"/>
              <a:t>ar</a:t>
            </a:r>
            <a:r>
              <a:rPr lang="en-GB" sz="3200" dirty="0"/>
              <a:t> </a:t>
            </a:r>
            <a:r>
              <a:rPr lang="en-GB" sz="3200" u="sng" dirty="0" err="1"/>
              <a:t>lafar</a:t>
            </a:r>
            <a:r>
              <a:rPr lang="en-GB" sz="3200" dirty="0"/>
              <a:t> </a:t>
            </a:r>
            <a:r>
              <a:rPr lang="en-GB" sz="3200" dirty="0" err="1"/>
              <a:t>neu’n</a:t>
            </a:r>
            <a:r>
              <a:rPr lang="en-GB" sz="3200" dirty="0"/>
              <a:t> </a:t>
            </a:r>
            <a:r>
              <a:rPr lang="en-GB" sz="3200" dirty="0" err="1"/>
              <a:t>ysgrifenedig</a:t>
            </a:r>
            <a:r>
              <a:rPr lang="en-GB" sz="3200" dirty="0"/>
              <a:t>’</a:t>
            </a:r>
          </a:p>
        </p:txBody>
      </p:sp>
      <p:sp>
        <p:nvSpPr>
          <p:cNvPr id="4" name="Content Placeholder 3">
            <a:extLst>
              <a:ext uri="{FF2B5EF4-FFF2-40B4-BE49-F238E27FC236}">
                <a16:creationId xmlns:a16="http://schemas.microsoft.com/office/drawing/2014/main" id="{8AEF8A85-5A46-F583-DD0F-BCD0CA1659A9}"/>
              </a:ext>
            </a:extLst>
          </p:cNvPr>
          <p:cNvSpPr>
            <a:spLocks noGrp="1"/>
          </p:cNvSpPr>
          <p:nvPr>
            <p:ph sz="half" idx="2"/>
          </p:nvPr>
        </p:nvSpPr>
        <p:spPr>
          <a:xfrm>
            <a:off x="628649" y="3563937"/>
            <a:ext cx="7780987" cy="2135196"/>
          </a:xfrm>
        </p:spPr>
        <p:txBody>
          <a:bodyPr>
            <a:normAutofit/>
          </a:bodyPr>
          <a:lstStyle/>
          <a:p>
            <a:r>
              <a:rPr lang="en-GB" dirty="0">
                <a:solidFill>
                  <a:srgbClr val="0070C0"/>
                </a:solidFill>
              </a:rPr>
              <a:t>‘</a:t>
            </a:r>
            <a:r>
              <a:rPr lang="en-GB" i="0" dirty="0">
                <a:solidFill>
                  <a:srgbClr val="0070C0"/>
                </a:solidFill>
                <a:effectLst/>
                <a:latin typeface="Arial" panose="020B0604020202020204" pitchFamily="34" charset="0"/>
              </a:rPr>
              <a:t>the use of </a:t>
            </a:r>
            <a:r>
              <a:rPr lang="en-GB" i="0" strike="noStrike" dirty="0">
                <a:solidFill>
                  <a:srgbClr val="0070C0"/>
                </a:solidFill>
                <a:effectLst/>
                <a:latin typeface="Arial" panose="020B0604020202020204" pitchFamily="34" charset="0"/>
                <a:hlinkClick r:id="rId3" tooltip="language">
                  <a:extLst>
                    <a:ext uri="{A12FA001-AC4F-418D-AE19-62706E023703}">
                      <ahyp:hlinkClr xmlns:ahyp="http://schemas.microsoft.com/office/drawing/2018/hyperlinkcolor" val="tx"/>
                    </a:ext>
                  </a:extLst>
                </a:hlinkClick>
              </a:rPr>
              <a:t>language</a:t>
            </a:r>
            <a:r>
              <a:rPr lang="en-GB" i="0" dirty="0">
                <a:solidFill>
                  <a:srgbClr val="0070C0"/>
                </a:solidFill>
                <a:effectLst/>
                <a:latin typeface="Arial" panose="020B0604020202020204" pitchFamily="34" charset="0"/>
              </a:rPr>
              <a:t> to </a:t>
            </a:r>
            <a:r>
              <a:rPr lang="en-GB" i="0" strike="noStrike" dirty="0">
                <a:solidFill>
                  <a:srgbClr val="0070C0"/>
                </a:solidFill>
                <a:effectLst/>
                <a:latin typeface="Arial" panose="020B0604020202020204" pitchFamily="34" charset="0"/>
                <a:hlinkClick r:id="rId4" tooltip="communicate">
                  <a:extLst>
                    <a:ext uri="{A12FA001-AC4F-418D-AE19-62706E023703}">
                      <ahyp:hlinkClr xmlns:ahyp="http://schemas.microsoft.com/office/drawing/2018/hyperlinkcolor" val="tx"/>
                    </a:ext>
                  </a:extLst>
                </a:hlinkClick>
              </a:rPr>
              <a:t>communicate</a:t>
            </a:r>
            <a:r>
              <a:rPr lang="en-GB" i="0" dirty="0">
                <a:solidFill>
                  <a:srgbClr val="0070C0"/>
                </a:solidFill>
                <a:effectLst/>
                <a:latin typeface="Arial" panose="020B0604020202020204" pitchFamily="34" charset="0"/>
              </a:rPr>
              <a:t> in </a:t>
            </a:r>
            <a:r>
              <a:rPr lang="en-GB" i="0" strike="noStrike" dirty="0">
                <a:solidFill>
                  <a:srgbClr val="0070C0"/>
                </a:solidFill>
                <a:effectLst/>
                <a:latin typeface="Arial" panose="020B0604020202020204" pitchFamily="34" charset="0"/>
                <a:hlinkClick r:id="rId5" tooltip="speech">
                  <a:extLst>
                    <a:ext uri="{A12FA001-AC4F-418D-AE19-62706E023703}">
                      <ahyp:hlinkClr xmlns:ahyp="http://schemas.microsoft.com/office/drawing/2018/hyperlinkcolor" val="tx"/>
                    </a:ext>
                  </a:extLst>
                </a:hlinkClick>
              </a:rPr>
              <a:t>speech</a:t>
            </a:r>
            <a:r>
              <a:rPr lang="en-GB" i="0" dirty="0">
                <a:solidFill>
                  <a:srgbClr val="0070C0"/>
                </a:solidFill>
                <a:effectLst/>
                <a:latin typeface="Arial" panose="020B0604020202020204" pitchFamily="34" charset="0"/>
              </a:rPr>
              <a:t> or writing’</a:t>
            </a:r>
          </a:p>
          <a:p>
            <a:pPr marL="0" indent="0">
              <a:buNone/>
            </a:pPr>
            <a:r>
              <a:rPr lang="en-GB" dirty="0">
                <a:solidFill>
                  <a:srgbClr val="0070C0"/>
                </a:solidFill>
                <a:latin typeface="Arial" panose="020B0604020202020204" pitchFamily="34" charset="0"/>
              </a:rPr>
              <a:t>		(Cambridge dictionary, no date)</a:t>
            </a:r>
            <a:endParaRPr lang="en-GB" dirty="0">
              <a:solidFill>
                <a:srgbClr val="0070C0"/>
              </a:solidFill>
            </a:endParaRPr>
          </a:p>
        </p:txBody>
      </p:sp>
    </p:spTree>
    <p:extLst>
      <p:ext uri="{BB962C8B-B14F-4D97-AF65-F5344CB8AC3E}">
        <p14:creationId xmlns:p14="http://schemas.microsoft.com/office/powerpoint/2010/main" val="3346424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5E3200A-608A-48B3-B3B9-32B412C1135F}"/>
              </a:ext>
            </a:extLst>
          </p:cNvPr>
          <p:cNvSpPr>
            <a:spLocks noGrp="1"/>
          </p:cNvSpPr>
          <p:nvPr>
            <p:ph sz="half" idx="2"/>
          </p:nvPr>
        </p:nvSpPr>
        <p:spPr>
          <a:xfrm>
            <a:off x="628650" y="1825625"/>
            <a:ext cx="7886700" cy="3809862"/>
          </a:xfrm>
        </p:spPr>
        <p:txBody>
          <a:bodyPr/>
          <a:lstStyle/>
          <a:p>
            <a:r>
              <a:rPr lang="en-GB" dirty="0">
                <a:solidFill>
                  <a:srgbClr val="0070C0"/>
                </a:solidFill>
              </a:rPr>
              <a:t>‘The entanglement of language and place’</a:t>
            </a:r>
          </a:p>
          <a:p>
            <a:endParaRPr lang="en-GB" dirty="0">
              <a:solidFill>
                <a:srgbClr val="0070C0"/>
              </a:solidFill>
            </a:endParaRPr>
          </a:p>
          <a:p>
            <a:endParaRPr lang="en-GB" dirty="0">
              <a:solidFill>
                <a:srgbClr val="0070C0"/>
              </a:solidFill>
            </a:endParaRPr>
          </a:p>
          <a:p>
            <a:r>
              <a:rPr lang="en-GB" dirty="0">
                <a:solidFill>
                  <a:srgbClr val="0070C0"/>
                </a:solidFill>
              </a:rPr>
              <a:t>‘The social place of discourse’</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 (</a:t>
            </a:r>
            <a:r>
              <a:rPr lang="en-GB" dirty="0" err="1">
                <a:solidFill>
                  <a:srgbClr val="0070C0"/>
                </a:solidFill>
              </a:rPr>
              <a:t>Maingeauneau</a:t>
            </a:r>
            <a:r>
              <a:rPr lang="en-GB" dirty="0">
                <a:solidFill>
                  <a:srgbClr val="0070C0"/>
                </a:solidFill>
              </a:rPr>
              <a:t> and </a:t>
            </a:r>
            <a:r>
              <a:rPr lang="en-GB" dirty="0" err="1">
                <a:solidFill>
                  <a:srgbClr val="0070C0"/>
                </a:solidFill>
              </a:rPr>
              <a:t>Angermuller</a:t>
            </a:r>
            <a:r>
              <a:rPr lang="en-GB" dirty="0">
                <a:solidFill>
                  <a:srgbClr val="0070C0"/>
                </a:solidFill>
              </a:rPr>
              <a:t>, 2007, p. 9)</a:t>
            </a:r>
          </a:p>
          <a:p>
            <a:endParaRPr lang="en-GB" dirty="0"/>
          </a:p>
          <a:p>
            <a:endParaRPr lang="en-GB" dirty="0"/>
          </a:p>
        </p:txBody>
      </p:sp>
      <p:sp>
        <p:nvSpPr>
          <p:cNvPr id="5" name="Title 1">
            <a:extLst>
              <a:ext uri="{FF2B5EF4-FFF2-40B4-BE49-F238E27FC236}">
                <a16:creationId xmlns:a16="http://schemas.microsoft.com/office/drawing/2014/main" id="{0B9F63C1-206A-E28F-1B25-7C46EB14BF69}"/>
              </a:ext>
            </a:extLst>
          </p:cNvPr>
          <p:cNvSpPr txBox="1">
            <a:spLocks/>
          </p:cNvSpPr>
          <p:nvPr/>
        </p:nvSpPr>
        <p:spPr>
          <a:xfrm>
            <a:off x="406977" y="273338"/>
            <a:ext cx="7886700" cy="1325563"/>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err="1"/>
              <a:t>Disgwrs</a:t>
            </a:r>
            <a:endParaRPr lang="en-GB" sz="4800" b="1" dirty="0"/>
          </a:p>
          <a:p>
            <a:r>
              <a:rPr lang="en-GB" sz="4800" b="1" dirty="0">
                <a:solidFill>
                  <a:srgbClr val="0070C0"/>
                </a:solidFill>
              </a:rPr>
              <a:t>Discourse</a:t>
            </a:r>
          </a:p>
        </p:txBody>
      </p:sp>
    </p:spTree>
    <p:extLst>
      <p:ext uri="{BB962C8B-B14F-4D97-AF65-F5344CB8AC3E}">
        <p14:creationId xmlns:p14="http://schemas.microsoft.com/office/powerpoint/2010/main" val="3376316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F42C7-B979-7E89-8869-31992D21B22B}"/>
              </a:ext>
            </a:extLst>
          </p:cNvPr>
          <p:cNvSpPr>
            <a:spLocks noGrp="1"/>
          </p:cNvSpPr>
          <p:nvPr>
            <p:ph type="title"/>
          </p:nvPr>
        </p:nvSpPr>
        <p:spPr/>
        <p:txBody>
          <a:bodyPr/>
          <a:lstStyle/>
          <a:p>
            <a:r>
              <a:rPr lang="en-GB" b="1" dirty="0" err="1"/>
              <a:t>Dadansoddi</a:t>
            </a:r>
            <a:r>
              <a:rPr lang="en-GB" b="1" dirty="0"/>
              <a:t> </a:t>
            </a:r>
            <a:r>
              <a:rPr lang="en-GB" b="1" dirty="0" err="1"/>
              <a:t>disgwrs</a:t>
            </a:r>
            <a:br>
              <a:rPr lang="en-GB" b="1" dirty="0"/>
            </a:br>
            <a:r>
              <a:rPr lang="en-GB" b="1" dirty="0">
                <a:solidFill>
                  <a:srgbClr val="0070C0"/>
                </a:solidFill>
              </a:rPr>
              <a:t>Discourse analysis</a:t>
            </a:r>
          </a:p>
        </p:txBody>
      </p:sp>
      <p:sp>
        <p:nvSpPr>
          <p:cNvPr id="3" name="Content Placeholder 2">
            <a:extLst>
              <a:ext uri="{FF2B5EF4-FFF2-40B4-BE49-F238E27FC236}">
                <a16:creationId xmlns:a16="http://schemas.microsoft.com/office/drawing/2014/main" id="{2C8CAFF5-D3ED-FE1F-3B76-C0ACD47F3AD7}"/>
              </a:ext>
            </a:extLst>
          </p:cNvPr>
          <p:cNvSpPr>
            <a:spLocks noGrp="1"/>
          </p:cNvSpPr>
          <p:nvPr>
            <p:ph sz="half" idx="1"/>
          </p:nvPr>
        </p:nvSpPr>
        <p:spPr/>
        <p:txBody>
          <a:bodyPr/>
          <a:lstStyle/>
          <a:p>
            <a:r>
              <a:rPr lang="en-GB" dirty="0" err="1"/>
              <a:t>Dadansoddiad</a:t>
            </a:r>
            <a:r>
              <a:rPr lang="en-GB" dirty="0"/>
              <a:t> </a:t>
            </a:r>
            <a:r>
              <a:rPr lang="en-GB" dirty="0" err="1"/>
              <a:t>o'r</a:t>
            </a:r>
            <a:r>
              <a:rPr lang="en-GB" dirty="0"/>
              <a:t> </a:t>
            </a:r>
            <a:r>
              <a:rPr lang="en-GB" dirty="0" err="1"/>
              <a:t>testun</a:t>
            </a:r>
            <a:endParaRPr lang="en-GB" dirty="0"/>
          </a:p>
          <a:p>
            <a:r>
              <a:rPr lang="en-GB" dirty="0" err="1"/>
              <a:t>Dadansoddiad</a:t>
            </a:r>
            <a:r>
              <a:rPr lang="en-GB" dirty="0"/>
              <a:t> </a:t>
            </a:r>
            <a:r>
              <a:rPr lang="en-GB" dirty="0" err="1"/>
              <a:t>o'r</a:t>
            </a:r>
            <a:r>
              <a:rPr lang="en-GB" dirty="0"/>
              <a:t> </a:t>
            </a:r>
            <a:r>
              <a:rPr lang="en-GB" dirty="0" err="1"/>
              <a:t>ystyr</a:t>
            </a:r>
            <a:r>
              <a:rPr lang="en-GB" dirty="0"/>
              <a:t> y </a:t>
            </a:r>
            <a:r>
              <a:rPr lang="en-GB" dirty="0" err="1"/>
              <a:t>tu</a:t>
            </a:r>
            <a:r>
              <a:rPr lang="en-GB" dirty="0"/>
              <a:t> </a:t>
            </a:r>
            <a:r>
              <a:rPr lang="en-GB" dirty="0" err="1"/>
              <a:t>ôl</a:t>
            </a:r>
            <a:r>
              <a:rPr lang="en-GB" dirty="0"/>
              <a:t> </a:t>
            </a:r>
            <a:r>
              <a:rPr lang="en-GB" dirty="0" err="1"/>
              <a:t>i'r</a:t>
            </a:r>
            <a:r>
              <a:rPr lang="en-GB" dirty="0"/>
              <a:t> </a:t>
            </a:r>
            <a:r>
              <a:rPr lang="en-GB" dirty="0" err="1"/>
              <a:t>testun</a:t>
            </a:r>
            <a:endParaRPr lang="en-GB" dirty="0"/>
          </a:p>
          <a:p>
            <a:endParaRPr lang="en-GB" dirty="0"/>
          </a:p>
        </p:txBody>
      </p:sp>
      <p:sp>
        <p:nvSpPr>
          <p:cNvPr id="4" name="Content Placeholder 3">
            <a:extLst>
              <a:ext uri="{FF2B5EF4-FFF2-40B4-BE49-F238E27FC236}">
                <a16:creationId xmlns:a16="http://schemas.microsoft.com/office/drawing/2014/main" id="{5DE0E43F-8206-03DF-607D-A9FD8E549CE2}"/>
              </a:ext>
            </a:extLst>
          </p:cNvPr>
          <p:cNvSpPr>
            <a:spLocks noGrp="1"/>
          </p:cNvSpPr>
          <p:nvPr>
            <p:ph sz="half" idx="2"/>
          </p:nvPr>
        </p:nvSpPr>
        <p:spPr/>
        <p:txBody>
          <a:bodyPr/>
          <a:lstStyle/>
          <a:p>
            <a:r>
              <a:rPr lang="en-GB" dirty="0">
                <a:solidFill>
                  <a:srgbClr val="0070C0"/>
                </a:solidFill>
              </a:rPr>
              <a:t>The analysis of the text</a:t>
            </a:r>
          </a:p>
          <a:p>
            <a:r>
              <a:rPr lang="en-GB" dirty="0">
                <a:solidFill>
                  <a:srgbClr val="0070C0"/>
                </a:solidFill>
              </a:rPr>
              <a:t>The analysis of the meaning behind the text</a:t>
            </a:r>
          </a:p>
        </p:txBody>
      </p:sp>
    </p:spTree>
    <p:extLst>
      <p:ext uri="{BB962C8B-B14F-4D97-AF65-F5344CB8AC3E}">
        <p14:creationId xmlns:p14="http://schemas.microsoft.com/office/powerpoint/2010/main" val="4281824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CCD06-BECC-0250-B051-15CBDCED27C5}"/>
              </a:ext>
            </a:extLst>
          </p:cNvPr>
          <p:cNvSpPr>
            <a:spLocks noGrp="1"/>
          </p:cNvSpPr>
          <p:nvPr>
            <p:ph type="title"/>
          </p:nvPr>
        </p:nvSpPr>
        <p:spPr/>
        <p:txBody>
          <a:bodyPr>
            <a:normAutofit/>
          </a:bodyPr>
          <a:lstStyle/>
          <a:p>
            <a:r>
              <a:rPr lang="en-GB" b="1" dirty="0" err="1"/>
              <a:t>Ieithyddiaeth</a:t>
            </a:r>
            <a:r>
              <a:rPr lang="en-GB" b="1" dirty="0"/>
              <a:t> a </a:t>
            </a:r>
            <a:r>
              <a:rPr lang="en-GB" b="1" dirty="0" err="1"/>
              <a:t>Marcwyr</a:t>
            </a:r>
            <a:r>
              <a:rPr lang="en-GB" b="1" dirty="0"/>
              <a:t> </a:t>
            </a:r>
            <a:r>
              <a:rPr lang="en-GB" b="1" dirty="0" err="1"/>
              <a:t>Pragmatig</a:t>
            </a:r>
            <a:br>
              <a:rPr lang="en-GB" b="1" dirty="0"/>
            </a:br>
            <a:r>
              <a:rPr lang="en-GB" b="1" dirty="0">
                <a:solidFill>
                  <a:srgbClr val="0070C0"/>
                </a:solidFill>
              </a:rPr>
              <a:t>Linguistics and Pragmatic markers</a:t>
            </a:r>
          </a:p>
        </p:txBody>
      </p:sp>
      <p:sp>
        <p:nvSpPr>
          <p:cNvPr id="3" name="Content Placeholder 2">
            <a:extLst>
              <a:ext uri="{FF2B5EF4-FFF2-40B4-BE49-F238E27FC236}">
                <a16:creationId xmlns:a16="http://schemas.microsoft.com/office/drawing/2014/main" id="{9544CDFD-9058-8BE4-0A72-AFDC4B60D0DC}"/>
              </a:ext>
            </a:extLst>
          </p:cNvPr>
          <p:cNvSpPr>
            <a:spLocks noGrp="1"/>
          </p:cNvSpPr>
          <p:nvPr>
            <p:ph sz="half" idx="1"/>
          </p:nvPr>
        </p:nvSpPr>
        <p:spPr/>
        <p:txBody>
          <a:bodyPr/>
          <a:lstStyle/>
          <a:p>
            <a:r>
              <a:rPr lang="en-GB" dirty="0" err="1"/>
              <a:t>Geiriau</a:t>
            </a:r>
            <a:endParaRPr lang="en-GB" dirty="0"/>
          </a:p>
          <a:p>
            <a:pPr lvl="1"/>
            <a:r>
              <a:rPr lang="en-GB" dirty="0" err="1"/>
              <a:t>Dylid</a:t>
            </a:r>
            <a:r>
              <a:rPr lang="en-GB" dirty="0"/>
              <a:t>, </a:t>
            </a:r>
            <a:r>
              <a:rPr lang="en-GB" dirty="0" err="1"/>
              <a:t>Angen</a:t>
            </a:r>
            <a:r>
              <a:rPr lang="en-GB" dirty="0"/>
              <a:t>, bob </a:t>
            </a:r>
            <a:r>
              <a:rPr lang="en-GB" dirty="0" err="1"/>
              <a:t>amser</a:t>
            </a:r>
            <a:r>
              <a:rPr lang="en-GB" dirty="0"/>
              <a:t>, </a:t>
            </a:r>
            <a:r>
              <a:rPr lang="en-GB" dirty="0" err="1"/>
              <a:t>cyn</a:t>
            </a:r>
            <a:r>
              <a:rPr lang="en-GB" dirty="0"/>
              <a:t> belled ag y </a:t>
            </a:r>
            <a:r>
              <a:rPr lang="en-GB" dirty="0" err="1"/>
              <a:t>bo</a:t>
            </a:r>
            <a:r>
              <a:rPr lang="en-GB" dirty="0"/>
              <a:t> </a:t>
            </a:r>
            <a:r>
              <a:rPr lang="en-GB" dirty="0" err="1"/>
              <a:t>modd</a:t>
            </a:r>
            <a:endParaRPr lang="en-GB" dirty="0"/>
          </a:p>
          <a:p>
            <a:r>
              <a:rPr lang="en-GB" dirty="0" err="1"/>
              <a:t>Strwythur</a:t>
            </a:r>
            <a:r>
              <a:rPr lang="en-GB" dirty="0"/>
              <a:t> a </a:t>
            </a:r>
            <a:r>
              <a:rPr lang="en-GB" dirty="0" err="1"/>
              <a:t>gramadeg</a:t>
            </a:r>
            <a:endParaRPr lang="en-GB" dirty="0"/>
          </a:p>
          <a:p>
            <a:pPr lvl="1"/>
            <a:r>
              <a:rPr lang="en-GB" dirty="0" err="1"/>
              <a:t>Pwyslais</a:t>
            </a:r>
            <a:r>
              <a:rPr lang="en-GB" dirty="0"/>
              <a:t>, </a:t>
            </a:r>
            <a:r>
              <a:rPr lang="en-GB" dirty="0" err="1"/>
              <a:t>pwy</a:t>
            </a:r>
            <a:r>
              <a:rPr lang="en-GB" dirty="0"/>
              <a:t> (person </a:t>
            </a:r>
            <a:r>
              <a:rPr lang="en-GB" dirty="0" err="1"/>
              <a:t>cyntaf</a:t>
            </a:r>
            <a:r>
              <a:rPr lang="en-GB" dirty="0"/>
              <a:t>, </a:t>
            </a:r>
            <a:r>
              <a:rPr lang="en-GB" dirty="0" err="1"/>
              <a:t>trydydd</a:t>
            </a:r>
            <a:r>
              <a:rPr lang="en-GB" dirty="0"/>
              <a:t> person), </a:t>
            </a:r>
            <a:r>
              <a:rPr lang="en-GB" dirty="0" err="1"/>
              <a:t>nhw</a:t>
            </a:r>
            <a:r>
              <a:rPr lang="en-GB" dirty="0"/>
              <a:t>, </a:t>
            </a:r>
            <a:r>
              <a:rPr lang="en-GB" dirty="0" err="1"/>
              <a:t>ni</a:t>
            </a:r>
            <a:endParaRPr lang="en-GB" dirty="0"/>
          </a:p>
          <a:p>
            <a:endParaRPr lang="en-GB" dirty="0"/>
          </a:p>
        </p:txBody>
      </p:sp>
      <p:sp>
        <p:nvSpPr>
          <p:cNvPr id="4" name="Content Placeholder 3">
            <a:extLst>
              <a:ext uri="{FF2B5EF4-FFF2-40B4-BE49-F238E27FC236}">
                <a16:creationId xmlns:a16="http://schemas.microsoft.com/office/drawing/2014/main" id="{B0F0D0FB-03C1-E319-29F4-60EF9218EC41}"/>
              </a:ext>
            </a:extLst>
          </p:cNvPr>
          <p:cNvSpPr>
            <a:spLocks noGrp="1"/>
          </p:cNvSpPr>
          <p:nvPr>
            <p:ph sz="half" idx="2"/>
          </p:nvPr>
        </p:nvSpPr>
        <p:spPr/>
        <p:txBody>
          <a:bodyPr/>
          <a:lstStyle/>
          <a:p>
            <a:r>
              <a:rPr lang="en-GB" dirty="0">
                <a:solidFill>
                  <a:srgbClr val="0070C0"/>
                </a:solidFill>
              </a:rPr>
              <a:t>Words</a:t>
            </a:r>
          </a:p>
          <a:p>
            <a:pPr lvl="1"/>
            <a:r>
              <a:rPr lang="en-GB" dirty="0">
                <a:solidFill>
                  <a:srgbClr val="0070C0"/>
                </a:solidFill>
              </a:rPr>
              <a:t>Should, Need, Always, as far as possible</a:t>
            </a:r>
          </a:p>
          <a:p>
            <a:r>
              <a:rPr lang="en-GB" dirty="0">
                <a:solidFill>
                  <a:srgbClr val="0070C0"/>
                </a:solidFill>
              </a:rPr>
              <a:t>Structure and grammar</a:t>
            </a:r>
          </a:p>
          <a:p>
            <a:pPr lvl="1"/>
            <a:r>
              <a:rPr lang="en-GB" dirty="0">
                <a:solidFill>
                  <a:srgbClr val="0070C0"/>
                </a:solidFill>
              </a:rPr>
              <a:t>Emphasis, who (first person, third), them, we</a:t>
            </a:r>
          </a:p>
          <a:p>
            <a:pPr marL="0" indent="0">
              <a:buNone/>
            </a:pPr>
            <a:endParaRPr lang="en-GB" dirty="0"/>
          </a:p>
        </p:txBody>
      </p:sp>
    </p:spTree>
    <p:extLst>
      <p:ext uri="{BB962C8B-B14F-4D97-AF65-F5344CB8AC3E}">
        <p14:creationId xmlns:p14="http://schemas.microsoft.com/office/powerpoint/2010/main" val="1559351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9B4B1-1BA8-27F2-1616-56D1E9F368AB}"/>
              </a:ext>
            </a:extLst>
          </p:cNvPr>
          <p:cNvSpPr>
            <a:spLocks noGrp="1"/>
          </p:cNvSpPr>
          <p:nvPr>
            <p:ph type="title"/>
          </p:nvPr>
        </p:nvSpPr>
        <p:spPr>
          <a:xfrm>
            <a:off x="489960" y="-353291"/>
            <a:ext cx="4430832" cy="1600200"/>
          </a:xfrm>
        </p:spPr>
        <p:txBody>
          <a:bodyPr anchor="b">
            <a:normAutofit/>
          </a:bodyPr>
          <a:lstStyle/>
          <a:p>
            <a:r>
              <a:rPr lang="en-GB" sz="4400" dirty="0"/>
              <a:t>Polisi </a:t>
            </a:r>
            <a:r>
              <a:rPr lang="en-GB" sz="4400" dirty="0" err="1"/>
              <a:t>enghreifftiol</a:t>
            </a:r>
            <a:endParaRPr lang="en-GB" sz="4400" dirty="0"/>
          </a:p>
        </p:txBody>
      </p:sp>
      <p:pic>
        <p:nvPicPr>
          <p:cNvPr id="6" name="Picture 5">
            <a:extLst>
              <a:ext uri="{FF2B5EF4-FFF2-40B4-BE49-F238E27FC236}">
                <a16:creationId xmlns:a16="http://schemas.microsoft.com/office/drawing/2014/main" id="{1191B3DE-4649-BD3D-4621-6CBAA8192FDC}"/>
              </a:ext>
            </a:extLst>
          </p:cNvPr>
          <p:cNvPicPr>
            <a:picLocks noChangeAspect="1"/>
          </p:cNvPicPr>
          <p:nvPr/>
        </p:nvPicPr>
        <p:blipFill rotWithShape="1">
          <a:blip r:embed="rId2"/>
          <a:srcRect l="12045" t="15739" r="13750" b="10796"/>
          <a:stretch/>
        </p:blipFill>
        <p:spPr>
          <a:xfrm>
            <a:off x="3887788" y="1629553"/>
            <a:ext cx="4629150" cy="3059143"/>
          </a:xfrm>
          <a:prstGeom prst="rect">
            <a:avLst/>
          </a:prstGeom>
          <a:noFill/>
        </p:spPr>
      </p:pic>
      <p:sp>
        <p:nvSpPr>
          <p:cNvPr id="3" name="Content Placeholder 2">
            <a:extLst>
              <a:ext uri="{FF2B5EF4-FFF2-40B4-BE49-F238E27FC236}">
                <a16:creationId xmlns:a16="http://schemas.microsoft.com/office/drawing/2014/main" id="{1D4688A6-28E4-06D3-C3DA-35CD4FE69C4D}"/>
              </a:ext>
            </a:extLst>
          </p:cNvPr>
          <p:cNvSpPr>
            <a:spLocks noGrp="1"/>
          </p:cNvSpPr>
          <p:nvPr>
            <p:ph type="body" sz="half" idx="2"/>
          </p:nvPr>
        </p:nvSpPr>
        <p:spPr>
          <a:xfrm>
            <a:off x="630238" y="2057400"/>
            <a:ext cx="2949575" cy="3811588"/>
          </a:xfrm>
        </p:spPr>
        <p:txBody>
          <a:bodyPr>
            <a:normAutofit/>
          </a:bodyPr>
          <a:lstStyle/>
          <a:p>
            <a:pPr marL="0" indent="0">
              <a:buNone/>
            </a:pPr>
            <a:r>
              <a:rPr lang="en-GB" dirty="0" err="1"/>
              <a:t>Cwricwlwm</a:t>
            </a:r>
            <a:r>
              <a:rPr lang="en-GB" dirty="0"/>
              <a:t> </a:t>
            </a:r>
            <a:r>
              <a:rPr lang="en-GB" dirty="0" err="1"/>
              <a:t>ar</a:t>
            </a:r>
            <a:r>
              <a:rPr lang="en-GB" dirty="0"/>
              <a:t> </a:t>
            </a:r>
            <a:r>
              <a:rPr lang="en-GB" dirty="0" err="1"/>
              <a:t>gyfer</a:t>
            </a:r>
            <a:r>
              <a:rPr lang="en-GB" dirty="0"/>
              <a:t> </a:t>
            </a:r>
            <a:r>
              <a:rPr lang="en-GB" dirty="0" err="1"/>
              <a:t>lleoliadau</a:t>
            </a:r>
            <a:r>
              <a:rPr lang="en-GB" dirty="0"/>
              <a:t> </a:t>
            </a:r>
            <a:r>
              <a:rPr lang="en-GB" dirty="0" err="1"/>
              <a:t>meithrin</a:t>
            </a:r>
            <a:r>
              <a:rPr lang="en-GB" dirty="0"/>
              <a:t> a </a:t>
            </a:r>
            <a:r>
              <a:rPr lang="en-GB" dirty="0" err="1"/>
              <a:t>ariennir</a:t>
            </a:r>
            <a:r>
              <a:rPr lang="en-GB" dirty="0"/>
              <a:t> </a:t>
            </a:r>
            <a:r>
              <a:rPr lang="en-GB" dirty="0" err="1"/>
              <a:t>nas</a:t>
            </a:r>
            <a:r>
              <a:rPr lang="en-GB" dirty="0"/>
              <a:t> </a:t>
            </a:r>
            <a:r>
              <a:rPr lang="en-GB" dirty="0" err="1"/>
              <a:t>cynhelir</a:t>
            </a:r>
            <a:endParaRPr lang="en-GB" dirty="0"/>
          </a:p>
          <a:p>
            <a:r>
              <a:rPr lang="en-GB" dirty="0">
                <a:hlinkClick r:id="rId3"/>
              </a:rPr>
              <a:t>https://hwb.gov.wales/api/storage/2292053c-a4fe-41fe-8e8d-c6ad34b66309/230626-cwricwlwm-ar-gyfer-lleoliadau-meithrin-a-ariennir-nas-cynhelir.pdf</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624905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7C451-4EDE-B8B0-614B-5AABAA071F03}"/>
              </a:ext>
            </a:extLst>
          </p:cNvPr>
          <p:cNvSpPr>
            <a:spLocks noGrp="1"/>
          </p:cNvSpPr>
          <p:nvPr>
            <p:ph type="title"/>
          </p:nvPr>
        </p:nvSpPr>
        <p:spPr>
          <a:xfrm>
            <a:off x="630238" y="365125"/>
            <a:ext cx="7886700" cy="1325563"/>
          </a:xfrm>
        </p:spPr>
        <p:txBody>
          <a:bodyPr anchor="ctr">
            <a:normAutofit/>
          </a:bodyPr>
          <a:lstStyle/>
          <a:p>
            <a:r>
              <a:rPr lang="en-GB" dirty="0"/>
              <a:t>Example policy</a:t>
            </a:r>
          </a:p>
        </p:txBody>
      </p:sp>
      <p:sp>
        <p:nvSpPr>
          <p:cNvPr id="4" name="Content Placeholder 3">
            <a:extLst>
              <a:ext uri="{FF2B5EF4-FFF2-40B4-BE49-F238E27FC236}">
                <a16:creationId xmlns:a16="http://schemas.microsoft.com/office/drawing/2014/main" id="{B7FE91A7-1593-35A7-5FC8-1928B3F2909B}"/>
              </a:ext>
            </a:extLst>
          </p:cNvPr>
          <p:cNvSpPr>
            <a:spLocks noGrp="1"/>
          </p:cNvSpPr>
          <p:nvPr>
            <p:ph type="body" idx="1"/>
          </p:nvPr>
        </p:nvSpPr>
        <p:spPr>
          <a:xfrm>
            <a:off x="630238" y="1681163"/>
            <a:ext cx="3868737" cy="823912"/>
          </a:xfrm>
        </p:spPr>
        <p:txBody>
          <a:bodyPr anchor="b">
            <a:normAutofit/>
          </a:bodyPr>
          <a:lstStyle/>
          <a:p>
            <a:endParaRPr lang="en-GB">
              <a:hlinkClick r:id="rId2"/>
            </a:endParaRPr>
          </a:p>
          <a:p>
            <a:endParaRPr lang="en-GB">
              <a:hlinkClick r:id="rId2"/>
            </a:endParaRPr>
          </a:p>
        </p:txBody>
      </p:sp>
      <p:sp>
        <p:nvSpPr>
          <p:cNvPr id="3" name="Content Placeholder 2">
            <a:extLst>
              <a:ext uri="{FF2B5EF4-FFF2-40B4-BE49-F238E27FC236}">
                <a16:creationId xmlns:a16="http://schemas.microsoft.com/office/drawing/2014/main" id="{77D82B7E-A886-49FE-372C-60A2137887FC}"/>
              </a:ext>
            </a:extLst>
          </p:cNvPr>
          <p:cNvSpPr>
            <a:spLocks noGrp="1"/>
          </p:cNvSpPr>
          <p:nvPr>
            <p:ph sz="half" idx="2"/>
          </p:nvPr>
        </p:nvSpPr>
        <p:spPr>
          <a:xfrm>
            <a:off x="630238" y="2505075"/>
            <a:ext cx="3868737" cy="3080716"/>
          </a:xfrm>
        </p:spPr>
        <p:txBody>
          <a:bodyPr>
            <a:normAutofit/>
          </a:bodyPr>
          <a:lstStyle/>
          <a:p>
            <a:r>
              <a:rPr lang="en-GB" sz="2200" dirty="0"/>
              <a:t>A curriculum for funded non-maintained nursery settings</a:t>
            </a:r>
          </a:p>
          <a:p>
            <a:r>
              <a:rPr lang="en-GB" sz="2200" dirty="0">
                <a:hlinkClick r:id="rId2"/>
              </a:rPr>
              <a:t>https://hwb.gov.wales/api/storage/b1801d78-38c3-4320-9818-d9996c21aef8/220914-a-curriculum-for-funded-non-maintained-nursery-settings.pdf</a:t>
            </a:r>
            <a:r>
              <a:rPr lang="en-GB" sz="2200" dirty="0"/>
              <a:t> </a:t>
            </a:r>
          </a:p>
          <a:p>
            <a:endParaRPr lang="en-GB" sz="2200" dirty="0"/>
          </a:p>
        </p:txBody>
      </p:sp>
      <p:sp>
        <p:nvSpPr>
          <p:cNvPr id="11" name="Text Placeholder 4">
            <a:extLst>
              <a:ext uri="{FF2B5EF4-FFF2-40B4-BE49-F238E27FC236}">
                <a16:creationId xmlns:a16="http://schemas.microsoft.com/office/drawing/2014/main" id="{072396C6-7EA5-3ECE-4509-9FF4F69AF029}"/>
              </a:ext>
            </a:extLst>
          </p:cNvPr>
          <p:cNvSpPr>
            <a:spLocks noGrp="1"/>
          </p:cNvSpPr>
          <p:nvPr>
            <p:ph type="body" sz="quarter" idx="3"/>
          </p:nvPr>
        </p:nvSpPr>
        <p:spPr>
          <a:xfrm>
            <a:off x="4629150" y="1681163"/>
            <a:ext cx="3887788" cy="823912"/>
          </a:xfrm>
        </p:spPr>
        <p:txBody>
          <a:bodyPr/>
          <a:lstStyle/>
          <a:p>
            <a:endParaRPr lang="en-US"/>
          </a:p>
        </p:txBody>
      </p:sp>
      <p:pic>
        <p:nvPicPr>
          <p:cNvPr id="6" name="Picture 5">
            <a:extLst>
              <a:ext uri="{FF2B5EF4-FFF2-40B4-BE49-F238E27FC236}">
                <a16:creationId xmlns:a16="http://schemas.microsoft.com/office/drawing/2014/main" id="{03290362-585A-32CA-A9C3-B83E4728B4D6}"/>
              </a:ext>
            </a:extLst>
          </p:cNvPr>
          <p:cNvPicPr>
            <a:picLocks noChangeAspect="1"/>
          </p:cNvPicPr>
          <p:nvPr/>
        </p:nvPicPr>
        <p:blipFill rotWithShape="1">
          <a:blip r:embed="rId3"/>
          <a:srcRect l="12228" t="15590" r="13368" b="6379"/>
          <a:stretch/>
        </p:blipFill>
        <p:spPr>
          <a:xfrm>
            <a:off x="4629150" y="2119745"/>
            <a:ext cx="3887788" cy="3286489"/>
          </a:xfrm>
          <a:prstGeom prst="rect">
            <a:avLst/>
          </a:prstGeom>
          <a:noFill/>
        </p:spPr>
      </p:pic>
    </p:spTree>
    <p:extLst>
      <p:ext uri="{BB962C8B-B14F-4D97-AF65-F5344CB8AC3E}">
        <p14:creationId xmlns:p14="http://schemas.microsoft.com/office/powerpoint/2010/main" val="1653362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85A62-7A28-8760-CD73-EE5CC60D0AFF}"/>
              </a:ext>
            </a:extLst>
          </p:cNvPr>
          <p:cNvSpPr>
            <a:spLocks noGrp="1"/>
          </p:cNvSpPr>
          <p:nvPr>
            <p:ph sz="half" idx="1"/>
          </p:nvPr>
        </p:nvSpPr>
        <p:spPr>
          <a:xfrm>
            <a:off x="628650" y="1825625"/>
            <a:ext cx="8074732" cy="3073285"/>
          </a:xfrm>
        </p:spPr>
        <p:txBody>
          <a:bodyPr/>
          <a:lstStyle/>
          <a:p>
            <a:r>
              <a:rPr lang="en-GB" dirty="0">
                <a:highlight>
                  <a:srgbClr val="FFFFFF"/>
                </a:highlight>
                <a:latin typeface="Arial" panose="020B0604020202020204" pitchFamily="34" charset="0"/>
              </a:rPr>
              <a:t>‘</a:t>
            </a:r>
            <a:r>
              <a:rPr lang="en-GB" b="0" i="0" dirty="0">
                <a:effectLst/>
                <a:highlight>
                  <a:srgbClr val="FFFFFF"/>
                </a:highlight>
                <a:latin typeface="Arial" panose="020B0604020202020204" pitchFamily="34" charset="0"/>
              </a:rPr>
              <a:t>Nod </a:t>
            </a:r>
            <a:r>
              <a:rPr lang="en-GB" b="0" i="0" dirty="0" err="1">
                <a:effectLst/>
                <a:highlight>
                  <a:srgbClr val="FFFFFF"/>
                </a:highlight>
                <a:latin typeface="Arial" panose="020B0604020202020204" pitchFamily="34" charset="0"/>
              </a:rPr>
              <a:t>asesu</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yw</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darganfod</a:t>
            </a:r>
            <a:r>
              <a:rPr lang="en-GB" b="0" i="0" dirty="0">
                <a:effectLst/>
                <a:highlight>
                  <a:srgbClr val="FFFFFF"/>
                </a:highlight>
                <a:latin typeface="Arial" panose="020B0604020202020204" pitchFamily="34" charset="0"/>
              </a:rPr>
              <a:t> yr </a:t>
            </a:r>
            <a:r>
              <a:rPr lang="en-GB" b="0" i="0" dirty="0" err="1">
                <a:effectLst/>
                <a:highlight>
                  <a:srgbClr val="FFFFFF"/>
                </a:highlight>
                <a:latin typeface="Arial" panose="020B0604020202020204" pitchFamily="34" charset="0"/>
              </a:rPr>
              <a:t>hyn</a:t>
            </a:r>
            <a:r>
              <a:rPr lang="en-GB" b="0" i="0" dirty="0">
                <a:effectLst/>
                <a:highlight>
                  <a:srgbClr val="FFFFFF"/>
                </a:highlight>
                <a:latin typeface="Arial" panose="020B0604020202020204" pitchFamily="34" charset="0"/>
              </a:rPr>
              <a:t> y gall plant </a:t>
            </a:r>
            <a:r>
              <a:rPr lang="en-GB" b="0" i="0" dirty="0" err="1">
                <a:effectLst/>
                <a:highlight>
                  <a:srgbClr val="FFFFFF"/>
                </a:highlight>
                <a:latin typeface="Arial" panose="020B0604020202020204" pitchFamily="34" charset="0"/>
              </a:rPr>
              <a:t>ei</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wneud</a:t>
            </a:r>
            <a:r>
              <a:rPr lang="en-GB" b="0" i="0" dirty="0">
                <a:effectLst/>
                <a:highlight>
                  <a:srgbClr val="FFFFFF"/>
                </a:highlight>
                <a:latin typeface="Arial" panose="020B0604020202020204" pitchFamily="34" charset="0"/>
              </a:rPr>
              <a:t>, a </a:t>
            </a:r>
            <a:r>
              <a:rPr lang="en-GB" b="0" i="0" dirty="0" err="1">
                <a:effectLst/>
                <a:highlight>
                  <a:srgbClr val="FFFF00"/>
                </a:highlight>
                <a:latin typeface="Arial" panose="020B0604020202020204" pitchFamily="34" charset="0"/>
              </a:rPr>
              <a:t>dylid</a:t>
            </a:r>
            <a:r>
              <a:rPr lang="en-GB" b="0" i="0" dirty="0">
                <a:effectLst/>
                <a:highlight>
                  <a:srgbClr val="FFFF00"/>
                </a:highlight>
                <a:latin typeface="Arial" panose="020B0604020202020204" pitchFamily="34" charset="0"/>
              </a:rPr>
              <a:t> </a:t>
            </a:r>
            <a:r>
              <a:rPr lang="en-GB" b="0" i="0" dirty="0" err="1">
                <a:effectLst/>
                <a:highlight>
                  <a:srgbClr val="FFFFFF"/>
                </a:highlight>
                <a:latin typeface="Arial" panose="020B0604020202020204" pitchFamily="34" charset="0"/>
              </a:rPr>
              <a:t>ei</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wneud</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drwy</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ddadansoddi</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ein</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harsylwadau’n</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fanwl</a:t>
            </a:r>
            <a:r>
              <a:rPr lang="en-GB" b="0" i="0" dirty="0">
                <a:effectLst/>
                <a:highlight>
                  <a:srgbClr val="FFFFFF"/>
                </a:highlight>
                <a:latin typeface="Arial" panose="020B0604020202020204" pitchFamily="34" charset="0"/>
              </a:rPr>
              <a:t> (t 42)</a:t>
            </a:r>
          </a:p>
          <a:p>
            <a:r>
              <a:rPr lang="en-GB" b="0" i="0" dirty="0">
                <a:effectLst/>
                <a:highlight>
                  <a:srgbClr val="FFFFFF"/>
                </a:highlight>
                <a:latin typeface="Arial" panose="020B0604020202020204" pitchFamily="34" charset="0"/>
              </a:rPr>
              <a:t>‘Assessment aims to find out what children can do and </a:t>
            </a:r>
            <a:r>
              <a:rPr lang="en-GB" b="0" i="0" dirty="0">
                <a:effectLst/>
                <a:highlight>
                  <a:srgbClr val="FFFF00"/>
                </a:highlight>
                <a:latin typeface="Arial" panose="020B0604020202020204" pitchFamily="34" charset="0"/>
              </a:rPr>
              <a:t>should</a:t>
            </a:r>
            <a:br>
              <a:rPr lang="en-GB" b="0" i="0" dirty="0">
                <a:effectLst/>
                <a:highlight>
                  <a:srgbClr val="FFFFFF"/>
                </a:highlight>
                <a:latin typeface="system-ui"/>
              </a:rPr>
            </a:br>
            <a:r>
              <a:rPr lang="en-GB" b="0" i="0" dirty="0">
                <a:effectLst/>
                <a:highlight>
                  <a:srgbClr val="FFFFFF"/>
                </a:highlight>
                <a:latin typeface="Arial" panose="020B0604020202020204" pitchFamily="34" charset="0"/>
              </a:rPr>
              <a:t>be carried out through in-depth analysis of our observations.’ (p42)</a:t>
            </a:r>
            <a:endParaRPr lang="en-GB" dirty="0"/>
          </a:p>
        </p:txBody>
      </p:sp>
    </p:spTree>
    <p:extLst>
      <p:ext uri="{BB962C8B-B14F-4D97-AF65-F5344CB8AC3E}">
        <p14:creationId xmlns:p14="http://schemas.microsoft.com/office/powerpoint/2010/main" val="2817731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690AD0-B17D-AE62-4B94-2963389CC361}"/>
              </a:ext>
            </a:extLst>
          </p:cNvPr>
          <p:cNvSpPr>
            <a:spLocks noGrp="1"/>
          </p:cNvSpPr>
          <p:nvPr>
            <p:ph sz="half" idx="1"/>
          </p:nvPr>
        </p:nvSpPr>
        <p:spPr>
          <a:xfrm>
            <a:off x="628649" y="1825625"/>
            <a:ext cx="7886699" cy="3594445"/>
          </a:xfrm>
        </p:spPr>
        <p:txBody>
          <a:bodyPr>
            <a:normAutofit lnSpcReduction="10000"/>
          </a:bodyPr>
          <a:lstStyle/>
          <a:p>
            <a:r>
              <a:rPr lang="en-GB" b="0" i="0" dirty="0">
                <a:effectLst/>
                <a:highlight>
                  <a:srgbClr val="FFFFFF"/>
                </a:highlight>
                <a:latin typeface="Arial" panose="020B0604020202020204" pitchFamily="34" charset="0"/>
              </a:rPr>
              <a:t>Mae </a:t>
            </a:r>
            <a:r>
              <a:rPr lang="en-GB" b="0" i="0" dirty="0" err="1">
                <a:effectLst/>
                <a:highlight>
                  <a:srgbClr val="FFFF00"/>
                </a:highlight>
                <a:latin typeface="Arial" panose="020B0604020202020204" pitchFamily="34" charset="0"/>
              </a:rPr>
              <a:t>angen</a:t>
            </a:r>
            <a:r>
              <a:rPr lang="en-GB" b="0" i="0" dirty="0">
                <a:effectLst/>
                <a:highlight>
                  <a:srgbClr val="FFFF00"/>
                </a:highlight>
                <a:latin typeface="Arial" panose="020B0604020202020204" pitchFamily="34" charset="0"/>
              </a:rPr>
              <a:t> </a:t>
            </a:r>
            <a:r>
              <a:rPr lang="en-GB" b="0" i="0" dirty="0" err="1">
                <a:effectLst/>
                <a:highlight>
                  <a:srgbClr val="FFFFFF"/>
                </a:highlight>
                <a:latin typeface="Arial" panose="020B0604020202020204" pitchFamily="34" charset="0"/>
              </a:rPr>
              <a:t>i</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blant</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gael</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profiadau</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ymarferol</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sy’n</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eu</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hannog</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i</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ddefnyddio</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geirfa</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fathemategol</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syml</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wrth</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archwilio</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nifer</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rhif</a:t>
            </a:r>
            <a:r>
              <a:rPr lang="en-GB" b="0" i="0" dirty="0">
                <a:effectLst/>
                <a:highlight>
                  <a:srgbClr val="FFFFFF"/>
                </a:highlight>
                <a:latin typeface="Arial" panose="020B0604020202020204" pitchFamily="34" charset="0"/>
              </a:rPr>
              <a:t>, </a:t>
            </a:r>
            <a:r>
              <a:rPr lang="en-GB" b="0" i="0" dirty="0" err="1">
                <a:effectLst/>
                <a:highlight>
                  <a:srgbClr val="FFFFFF"/>
                </a:highlight>
                <a:latin typeface="Arial" panose="020B0604020202020204" pitchFamily="34" charset="0"/>
              </a:rPr>
              <a:t>siâp</a:t>
            </a:r>
            <a:r>
              <a:rPr lang="en-GB" b="0" i="0" dirty="0">
                <a:effectLst/>
                <a:highlight>
                  <a:srgbClr val="FFFFFF"/>
                </a:highlight>
                <a:latin typeface="Arial" panose="020B0604020202020204" pitchFamily="34" charset="0"/>
              </a:rPr>
              <a:t> a </a:t>
            </a:r>
            <a:r>
              <a:rPr lang="en-GB" b="0" i="0" dirty="0" err="1">
                <a:effectLst/>
                <a:highlight>
                  <a:srgbClr val="FFFFFF"/>
                </a:highlight>
                <a:latin typeface="Arial" panose="020B0604020202020204" pitchFamily="34" charset="0"/>
              </a:rPr>
              <a:t>phatrwm</a:t>
            </a:r>
            <a:r>
              <a:rPr lang="en-GB" b="0" i="0" dirty="0">
                <a:effectLst/>
                <a:highlight>
                  <a:srgbClr val="FFFFFF"/>
                </a:highlight>
                <a:latin typeface="Arial" panose="020B0604020202020204" pitchFamily="34" charset="0"/>
              </a:rPr>
              <a:t>. (t.10)</a:t>
            </a:r>
          </a:p>
          <a:p>
            <a:r>
              <a:rPr lang="en-GB" b="0" i="0" dirty="0">
                <a:effectLst/>
                <a:highlight>
                  <a:srgbClr val="FFFFFF"/>
                </a:highlight>
                <a:latin typeface="Arial" panose="020B0604020202020204" pitchFamily="34" charset="0"/>
              </a:rPr>
              <a:t>Children </a:t>
            </a:r>
            <a:r>
              <a:rPr lang="en-GB" b="0" i="0" dirty="0">
                <a:effectLst/>
                <a:highlight>
                  <a:srgbClr val="FFFF00"/>
                </a:highlight>
                <a:latin typeface="Arial" panose="020B0604020202020204" pitchFamily="34" charset="0"/>
              </a:rPr>
              <a:t>need</a:t>
            </a:r>
            <a:r>
              <a:rPr lang="en-GB" b="0" i="0" dirty="0">
                <a:effectLst/>
                <a:highlight>
                  <a:srgbClr val="FFFFFF"/>
                </a:highlight>
                <a:latin typeface="Arial" panose="020B0604020202020204" pitchFamily="34" charset="0"/>
              </a:rPr>
              <a:t> practical experiences that encourage them to use</a:t>
            </a:r>
            <a:br>
              <a:rPr lang="en-GB" b="0" i="0" dirty="0">
                <a:effectLst/>
                <a:highlight>
                  <a:srgbClr val="FFFFFF"/>
                </a:highlight>
                <a:latin typeface="system-ui"/>
              </a:rPr>
            </a:br>
            <a:r>
              <a:rPr lang="en-GB" b="0" i="0" dirty="0">
                <a:effectLst/>
                <a:highlight>
                  <a:srgbClr val="FFFFFF"/>
                </a:highlight>
                <a:latin typeface="Arial" panose="020B0604020202020204" pitchFamily="34" charset="0"/>
              </a:rPr>
              <a:t>simple mathematical vocabulary when exploring quantity, number,</a:t>
            </a:r>
            <a:br>
              <a:rPr lang="en-GB" b="0" i="0" dirty="0">
                <a:effectLst/>
                <a:highlight>
                  <a:srgbClr val="FFFFFF"/>
                </a:highlight>
                <a:latin typeface="system-ui"/>
              </a:rPr>
            </a:br>
            <a:r>
              <a:rPr lang="en-GB" b="0" i="0" dirty="0">
                <a:effectLst/>
                <a:highlight>
                  <a:srgbClr val="FFFFFF"/>
                </a:highlight>
                <a:latin typeface="Arial" panose="020B0604020202020204" pitchFamily="34" charset="0"/>
              </a:rPr>
              <a:t>shape and pattern. (p. 10)</a:t>
            </a:r>
            <a:endParaRPr lang="en-GB" dirty="0"/>
          </a:p>
        </p:txBody>
      </p:sp>
    </p:spTree>
    <p:extLst>
      <p:ext uri="{BB962C8B-B14F-4D97-AF65-F5344CB8AC3E}">
        <p14:creationId xmlns:p14="http://schemas.microsoft.com/office/powerpoint/2010/main" val="3301923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99C713-E075-F9E0-FC9D-281181CFB006}"/>
              </a:ext>
            </a:extLst>
          </p:cNvPr>
          <p:cNvPicPr>
            <a:picLocks noChangeAspect="1"/>
          </p:cNvPicPr>
          <p:nvPr/>
        </p:nvPicPr>
        <p:blipFill rotWithShape="1">
          <a:blip r:embed="rId3"/>
          <a:srcRect l="45881" t="30215" r="9124" b="41653"/>
          <a:stretch/>
        </p:blipFill>
        <p:spPr>
          <a:xfrm>
            <a:off x="852915" y="96970"/>
            <a:ext cx="6789195" cy="2833386"/>
          </a:xfrm>
          <a:prstGeom prst="rect">
            <a:avLst/>
          </a:prstGeom>
          <a:noFill/>
        </p:spPr>
      </p:pic>
      <p:sp>
        <p:nvSpPr>
          <p:cNvPr id="11" name="TextBox 10">
            <a:extLst>
              <a:ext uri="{FF2B5EF4-FFF2-40B4-BE49-F238E27FC236}">
                <a16:creationId xmlns:a16="http://schemas.microsoft.com/office/drawing/2014/main" id="{8985B970-94E8-E645-A4CF-769F1D5E5290}"/>
              </a:ext>
            </a:extLst>
          </p:cNvPr>
          <p:cNvSpPr txBox="1"/>
          <p:nvPr/>
        </p:nvSpPr>
        <p:spPr>
          <a:xfrm>
            <a:off x="279828" y="4557023"/>
            <a:ext cx="3887788" cy="823912"/>
          </a:xfrm>
          <a:prstGeom prst="rect">
            <a:avLst/>
          </a:prstGeom>
        </p:spPr>
        <p:txBody>
          <a:bodyPr vert="horz" lIns="91440" tIns="45720" rIns="91440" bIns="45720" rtlCol="0" anchor="b">
            <a:noAutofit/>
          </a:bodyPr>
          <a:lstStyle/>
          <a:p>
            <a:pPr defTabSz="914400">
              <a:lnSpc>
                <a:spcPct val="90000"/>
              </a:lnSpc>
              <a:spcBef>
                <a:spcPts val="1000"/>
              </a:spcBef>
              <a:spcAft>
                <a:spcPts val="600"/>
              </a:spcAft>
            </a:pPr>
            <a:r>
              <a:rPr lang="en-US" b="1" kern="1200" dirty="0" err="1">
                <a:ea typeface="+mn-ea"/>
                <a:cs typeface="+mn-cs"/>
              </a:rPr>
              <a:t>Gweithrediadau</a:t>
            </a:r>
            <a:r>
              <a:rPr lang="en-US" b="1" kern="1200" dirty="0">
                <a:ea typeface="+mn-ea"/>
                <a:cs typeface="+mn-cs"/>
              </a:rPr>
              <a:t> </a:t>
            </a:r>
            <a:r>
              <a:rPr lang="en-US" b="1" kern="1200" dirty="0" err="1">
                <a:ea typeface="+mn-ea"/>
                <a:cs typeface="+mn-cs"/>
              </a:rPr>
              <a:t>Rhesymegol</a:t>
            </a:r>
            <a:r>
              <a:rPr lang="en-US" b="1" kern="1200" dirty="0">
                <a:ea typeface="+mn-ea"/>
                <a:cs typeface="+mn-cs"/>
              </a:rPr>
              <a:t> </a:t>
            </a:r>
            <a:r>
              <a:rPr lang="en-US" b="1" kern="1200" dirty="0" err="1">
                <a:ea typeface="+mn-ea"/>
                <a:cs typeface="+mn-cs"/>
              </a:rPr>
              <a:t>Dadleuol</a:t>
            </a:r>
            <a:r>
              <a:rPr lang="en-US" b="1" kern="1200" dirty="0">
                <a:ea typeface="+mn-ea"/>
                <a:cs typeface="+mn-cs"/>
              </a:rPr>
              <a:t> (</a:t>
            </a:r>
            <a:r>
              <a:rPr lang="en-US" b="1" kern="1200" dirty="0" err="1">
                <a:ea typeface="+mn-ea"/>
                <a:cs typeface="+mn-cs"/>
              </a:rPr>
              <a:t>Angermuller</a:t>
            </a:r>
            <a:r>
              <a:rPr lang="en-US" b="1" kern="1200" dirty="0">
                <a:ea typeface="+mn-ea"/>
                <a:cs typeface="+mn-cs"/>
              </a:rPr>
              <a:t>, 2011) a </a:t>
            </a:r>
            <a:r>
              <a:rPr lang="en-US" b="1" kern="1200" dirty="0" err="1">
                <a:ea typeface="+mn-ea"/>
                <a:cs typeface="+mn-cs"/>
              </a:rPr>
              <a:t>Safbwyntiau</a:t>
            </a:r>
            <a:r>
              <a:rPr lang="en-US" b="1" kern="1200" dirty="0">
                <a:ea typeface="+mn-ea"/>
                <a:cs typeface="+mn-cs"/>
              </a:rPr>
              <a:t> (</a:t>
            </a:r>
            <a:r>
              <a:rPr lang="en-US" b="1" kern="1200" dirty="0" err="1">
                <a:ea typeface="+mn-ea"/>
                <a:cs typeface="+mn-cs"/>
              </a:rPr>
              <a:t>Ducrot</a:t>
            </a:r>
            <a:r>
              <a:rPr lang="en-US" b="1" kern="1200" dirty="0">
                <a:ea typeface="+mn-ea"/>
                <a:cs typeface="+mn-cs"/>
              </a:rPr>
              <a:t>, 1984)</a:t>
            </a:r>
          </a:p>
          <a:p>
            <a:pPr defTabSz="914400">
              <a:lnSpc>
                <a:spcPct val="90000"/>
              </a:lnSpc>
              <a:spcBef>
                <a:spcPts val="1000"/>
              </a:spcBef>
              <a:spcAft>
                <a:spcPts val="600"/>
              </a:spcAft>
            </a:pPr>
            <a:r>
              <a:rPr lang="en-US" kern="1200" dirty="0" err="1">
                <a:ea typeface="+mn-ea"/>
                <a:cs typeface="+mn-cs"/>
              </a:rPr>
              <a:t>Negyddiad</a:t>
            </a:r>
            <a:r>
              <a:rPr lang="en-US" kern="1200" dirty="0">
                <a:ea typeface="+mn-ea"/>
                <a:cs typeface="+mn-cs"/>
              </a:rPr>
              <a:t> – ‘</a:t>
            </a:r>
            <a:r>
              <a:rPr lang="en-US" kern="1200" dirty="0" err="1">
                <a:ea typeface="+mn-ea"/>
                <a:cs typeface="+mn-cs"/>
              </a:rPr>
              <a:t>nid</a:t>
            </a:r>
            <a:r>
              <a:rPr lang="en-US" kern="1200" dirty="0">
                <a:ea typeface="+mn-ea"/>
                <a:cs typeface="+mn-cs"/>
              </a:rPr>
              <a:t>’ </a:t>
            </a:r>
          </a:p>
          <a:p>
            <a:pPr defTabSz="914400">
              <a:lnSpc>
                <a:spcPct val="90000"/>
              </a:lnSpc>
              <a:spcBef>
                <a:spcPts val="1000"/>
              </a:spcBef>
              <a:spcAft>
                <a:spcPts val="600"/>
              </a:spcAft>
            </a:pPr>
            <a:r>
              <a:rPr lang="en-US" kern="1200" dirty="0" err="1">
                <a:ea typeface="+mn-ea"/>
                <a:cs typeface="+mn-cs"/>
              </a:rPr>
              <a:t>Safbwynt</a:t>
            </a:r>
            <a:r>
              <a:rPr lang="en-US" kern="1200" dirty="0">
                <a:ea typeface="+mn-ea"/>
                <a:cs typeface="+mn-cs"/>
              </a:rPr>
              <a:t> 1 – </a:t>
            </a:r>
            <a:r>
              <a:rPr lang="en-US" kern="1200" dirty="0" err="1">
                <a:ea typeface="+mn-ea"/>
                <a:cs typeface="+mn-cs"/>
              </a:rPr>
              <a:t>Rhestr</a:t>
            </a:r>
            <a:r>
              <a:rPr lang="en-US" kern="1200" dirty="0">
                <a:ea typeface="+mn-ea"/>
                <a:cs typeface="+mn-cs"/>
              </a:rPr>
              <a:t> </a:t>
            </a:r>
            <a:r>
              <a:rPr lang="en-US" kern="1200" dirty="0" err="1">
                <a:ea typeface="+mn-ea"/>
                <a:cs typeface="+mn-cs"/>
              </a:rPr>
              <a:t>dicio</a:t>
            </a:r>
            <a:r>
              <a:rPr lang="en-US" kern="1200" dirty="0">
                <a:ea typeface="+mn-ea"/>
                <a:cs typeface="+mn-cs"/>
              </a:rPr>
              <a:t> </a:t>
            </a:r>
            <a:r>
              <a:rPr lang="en-US" kern="1200" dirty="0" err="1">
                <a:ea typeface="+mn-ea"/>
                <a:cs typeface="+mn-cs"/>
              </a:rPr>
              <a:t>yw</a:t>
            </a:r>
            <a:r>
              <a:rPr lang="en-US" kern="1200" dirty="0">
                <a:ea typeface="+mn-ea"/>
                <a:cs typeface="+mn-cs"/>
              </a:rPr>
              <a:t> </a:t>
            </a:r>
            <a:r>
              <a:rPr lang="en-US" kern="1200" dirty="0" err="1">
                <a:ea typeface="+mn-ea"/>
                <a:cs typeface="+mn-cs"/>
              </a:rPr>
              <a:t>asesu</a:t>
            </a:r>
            <a:endParaRPr lang="en-US" kern="1200" dirty="0">
              <a:ea typeface="+mn-ea"/>
              <a:cs typeface="+mn-cs"/>
            </a:endParaRPr>
          </a:p>
          <a:p>
            <a:pPr defTabSz="914400">
              <a:lnSpc>
                <a:spcPct val="90000"/>
              </a:lnSpc>
              <a:spcBef>
                <a:spcPts val="1000"/>
              </a:spcBef>
              <a:spcAft>
                <a:spcPts val="600"/>
              </a:spcAft>
            </a:pPr>
            <a:r>
              <a:rPr lang="en-US" kern="1200" dirty="0" err="1">
                <a:ea typeface="+mn-ea"/>
                <a:cs typeface="+mn-cs"/>
              </a:rPr>
              <a:t>Safbwynt</a:t>
            </a:r>
            <a:r>
              <a:rPr lang="en-US" kern="1200" dirty="0">
                <a:ea typeface="+mn-ea"/>
                <a:cs typeface="+mn-cs"/>
              </a:rPr>
              <a:t> 2 – </a:t>
            </a:r>
            <a:r>
              <a:rPr lang="en-US" kern="1200" dirty="0" err="1">
                <a:ea typeface="+mn-ea"/>
                <a:cs typeface="+mn-cs"/>
              </a:rPr>
              <a:t>Nid</a:t>
            </a:r>
            <a:r>
              <a:rPr lang="en-US" kern="1200" dirty="0">
                <a:ea typeface="+mn-ea"/>
                <a:cs typeface="+mn-cs"/>
              </a:rPr>
              <a:t> </a:t>
            </a:r>
            <a:r>
              <a:rPr lang="en-US" kern="1200" dirty="0" err="1">
                <a:ea typeface="+mn-ea"/>
                <a:cs typeface="+mn-cs"/>
              </a:rPr>
              <a:t>rhestr</a:t>
            </a:r>
            <a:r>
              <a:rPr lang="en-US" kern="1200" dirty="0">
                <a:ea typeface="+mn-ea"/>
                <a:cs typeface="+mn-cs"/>
              </a:rPr>
              <a:t> </a:t>
            </a:r>
            <a:r>
              <a:rPr lang="en-US" kern="1200" dirty="0" err="1">
                <a:ea typeface="+mn-ea"/>
                <a:cs typeface="+mn-cs"/>
              </a:rPr>
              <a:t>dicio</a:t>
            </a:r>
            <a:r>
              <a:rPr lang="en-US" kern="1200" dirty="0">
                <a:ea typeface="+mn-ea"/>
                <a:cs typeface="+mn-cs"/>
              </a:rPr>
              <a:t> </a:t>
            </a:r>
            <a:r>
              <a:rPr lang="en-US" kern="1200" dirty="0" err="1">
                <a:ea typeface="+mn-ea"/>
                <a:cs typeface="+mn-cs"/>
              </a:rPr>
              <a:t>yw</a:t>
            </a:r>
            <a:r>
              <a:rPr lang="en-US" kern="1200" dirty="0">
                <a:ea typeface="+mn-ea"/>
                <a:cs typeface="+mn-cs"/>
              </a:rPr>
              <a:t> </a:t>
            </a:r>
            <a:r>
              <a:rPr lang="en-US" kern="1200" dirty="0" err="1">
                <a:ea typeface="+mn-ea"/>
                <a:cs typeface="+mn-cs"/>
              </a:rPr>
              <a:t>asesu</a:t>
            </a:r>
            <a:endParaRPr lang="en-US" kern="1200" dirty="0">
              <a:ea typeface="+mn-ea"/>
              <a:cs typeface="+mn-cs"/>
            </a:endParaRPr>
          </a:p>
        </p:txBody>
      </p:sp>
      <p:sp>
        <p:nvSpPr>
          <p:cNvPr id="3" name="Content Placeholder 2">
            <a:extLst>
              <a:ext uri="{FF2B5EF4-FFF2-40B4-BE49-F238E27FC236}">
                <a16:creationId xmlns:a16="http://schemas.microsoft.com/office/drawing/2014/main" id="{4E83C6E9-F184-B887-98B4-0246D03A88B5}"/>
              </a:ext>
            </a:extLst>
          </p:cNvPr>
          <p:cNvSpPr>
            <a:spLocks noGrp="1"/>
          </p:cNvSpPr>
          <p:nvPr>
            <p:ph sz="quarter" idx="4"/>
          </p:nvPr>
        </p:nvSpPr>
        <p:spPr>
          <a:xfrm>
            <a:off x="4449113" y="3196703"/>
            <a:ext cx="4571703" cy="2787169"/>
          </a:xfrm>
        </p:spPr>
        <p:txBody>
          <a:bodyPr vert="horz" lIns="91440" tIns="45720" rIns="91440" bIns="45720" rtlCol="0">
            <a:normAutofit/>
          </a:bodyPr>
          <a:lstStyle/>
          <a:p>
            <a:r>
              <a:rPr lang="en-US" sz="2000" b="1" dirty="0"/>
              <a:t>Logical Argumentative Operations (</a:t>
            </a:r>
            <a:r>
              <a:rPr lang="en-US" sz="2000" b="1" dirty="0" err="1"/>
              <a:t>Angermuller</a:t>
            </a:r>
            <a:r>
              <a:rPr lang="en-US" sz="2000" b="1" dirty="0"/>
              <a:t>, 2011) and Points of View (</a:t>
            </a:r>
            <a:r>
              <a:rPr lang="en-US" sz="2000" b="1" dirty="0" err="1"/>
              <a:t>Ducrot</a:t>
            </a:r>
            <a:r>
              <a:rPr lang="en-US" sz="2000" b="1" dirty="0"/>
              <a:t>, 1984)</a:t>
            </a:r>
          </a:p>
          <a:p>
            <a:r>
              <a:rPr lang="en-US" sz="2000" dirty="0"/>
              <a:t>Negation – ‘not’ </a:t>
            </a:r>
          </a:p>
          <a:p>
            <a:r>
              <a:rPr lang="en-US" sz="2000" dirty="0"/>
              <a:t>POV1 – Assessment is a tick list</a:t>
            </a:r>
          </a:p>
          <a:p>
            <a:r>
              <a:rPr lang="en-US" sz="2000" dirty="0"/>
              <a:t>POV 2 – Assessment is not a tick list</a:t>
            </a:r>
          </a:p>
        </p:txBody>
      </p:sp>
    </p:spTree>
    <p:extLst>
      <p:ext uri="{BB962C8B-B14F-4D97-AF65-F5344CB8AC3E}">
        <p14:creationId xmlns:p14="http://schemas.microsoft.com/office/powerpoint/2010/main" val="3085015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54F64-7946-EB8A-AD2D-F26005E8C733}"/>
              </a:ext>
            </a:extLst>
          </p:cNvPr>
          <p:cNvSpPr>
            <a:spLocks noGrp="1"/>
          </p:cNvSpPr>
          <p:nvPr>
            <p:ph type="title"/>
          </p:nvPr>
        </p:nvSpPr>
        <p:spPr/>
        <p:txBody>
          <a:bodyPr/>
          <a:lstStyle/>
          <a:p>
            <a:r>
              <a:rPr lang="en-GB" b="1" dirty="0" err="1"/>
              <a:t>Deddfwriaeth</a:t>
            </a:r>
            <a:r>
              <a:rPr lang="en-GB" b="1" dirty="0"/>
              <a:t>        </a:t>
            </a:r>
            <a:r>
              <a:rPr lang="en-GB" b="1" dirty="0">
                <a:solidFill>
                  <a:srgbClr val="0070C0"/>
                </a:solidFill>
              </a:rPr>
              <a:t>Legislation</a:t>
            </a:r>
          </a:p>
        </p:txBody>
      </p:sp>
      <p:sp>
        <p:nvSpPr>
          <p:cNvPr id="3" name="Content Placeholder 2">
            <a:extLst>
              <a:ext uri="{FF2B5EF4-FFF2-40B4-BE49-F238E27FC236}">
                <a16:creationId xmlns:a16="http://schemas.microsoft.com/office/drawing/2014/main" id="{1D45CC6B-F91F-938C-714A-3063FC6882AE}"/>
              </a:ext>
            </a:extLst>
          </p:cNvPr>
          <p:cNvSpPr>
            <a:spLocks noGrp="1"/>
          </p:cNvSpPr>
          <p:nvPr>
            <p:ph sz="half" idx="1"/>
          </p:nvPr>
        </p:nvSpPr>
        <p:spPr/>
        <p:txBody>
          <a:bodyPr>
            <a:normAutofit fontScale="92500" lnSpcReduction="10000"/>
          </a:bodyPr>
          <a:lstStyle/>
          <a:p>
            <a:r>
              <a:rPr lang="en-GB" i="1" dirty="0" err="1"/>
              <a:t>Deddf</a:t>
            </a:r>
            <a:r>
              <a:rPr lang="en-GB" i="1" dirty="0"/>
              <a:t> </a:t>
            </a:r>
            <a:r>
              <a:rPr lang="en-GB" i="1" dirty="0" err="1"/>
              <a:t>Gwasanaethau</a:t>
            </a:r>
            <a:r>
              <a:rPr lang="en-GB" i="1" dirty="0"/>
              <a:t> </a:t>
            </a:r>
            <a:r>
              <a:rPr lang="en-GB" i="1" dirty="0" err="1"/>
              <a:t>Cymdeithasol</a:t>
            </a:r>
            <a:r>
              <a:rPr lang="en-GB" i="1" dirty="0"/>
              <a:t> a </a:t>
            </a:r>
            <a:r>
              <a:rPr lang="en-GB" i="1" dirty="0" err="1"/>
              <a:t>Llesiant</a:t>
            </a:r>
            <a:r>
              <a:rPr lang="en-GB" i="1" dirty="0"/>
              <a:t> (Cymru) 2014</a:t>
            </a:r>
          </a:p>
          <a:p>
            <a:pPr lvl="1"/>
            <a:r>
              <a:rPr lang="en-GB" i="1" dirty="0" err="1"/>
              <a:t>Mae’r</a:t>
            </a:r>
            <a:r>
              <a:rPr lang="en-GB" i="1" dirty="0"/>
              <a:t> </a:t>
            </a:r>
            <a:r>
              <a:rPr lang="en-GB" i="1" dirty="0" err="1"/>
              <a:t>Ddeddf</a:t>
            </a:r>
            <a:r>
              <a:rPr lang="en-GB" i="1" dirty="0"/>
              <a:t> </a:t>
            </a:r>
            <a:r>
              <a:rPr lang="en-GB" i="1" dirty="0" err="1"/>
              <a:t>yn</a:t>
            </a:r>
            <a:r>
              <a:rPr lang="en-GB" i="1" dirty="0"/>
              <a:t> </a:t>
            </a:r>
            <a:r>
              <a:rPr lang="en-GB" i="1" dirty="0" err="1"/>
              <a:t>rhoi’r</a:t>
            </a:r>
            <a:r>
              <a:rPr lang="en-GB" i="1" dirty="0"/>
              <a:t> </a:t>
            </a:r>
            <a:r>
              <a:rPr lang="en-GB" i="1" dirty="0" err="1"/>
              <a:t>fframwaith</a:t>
            </a:r>
            <a:r>
              <a:rPr lang="en-GB" i="1" dirty="0"/>
              <a:t> </a:t>
            </a:r>
            <a:r>
              <a:rPr lang="en-GB" i="1" dirty="0" err="1"/>
              <a:t>cyfreithiol</a:t>
            </a:r>
            <a:r>
              <a:rPr lang="en-GB" i="1" dirty="0"/>
              <a:t> </a:t>
            </a:r>
            <a:r>
              <a:rPr lang="en-GB" i="1" dirty="0" err="1"/>
              <a:t>i</a:t>
            </a:r>
            <a:r>
              <a:rPr lang="en-GB" i="1" dirty="0"/>
              <a:t> </a:t>
            </a:r>
            <a:r>
              <a:rPr lang="en-GB" i="1" dirty="0" err="1"/>
              <a:t>wella</a:t>
            </a:r>
            <a:r>
              <a:rPr lang="en-GB" i="1" dirty="0"/>
              <a:t> </a:t>
            </a:r>
            <a:r>
              <a:rPr lang="en-GB" i="1" dirty="0" err="1"/>
              <a:t>llesiant</a:t>
            </a:r>
            <a:r>
              <a:rPr lang="en-GB" i="1" dirty="0"/>
              <a:t> </a:t>
            </a:r>
            <a:r>
              <a:rPr lang="en-GB" i="1" dirty="0" err="1"/>
              <a:t>pobl</a:t>
            </a:r>
            <a:r>
              <a:rPr lang="en-GB" i="1" dirty="0"/>
              <a:t> </a:t>
            </a:r>
            <a:r>
              <a:rPr lang="en-GB" i="1" dirty="0" err="1"/>
              <a:t>sydd</a:t>
            </a:r>
            <a:r>
              <a:rPr lang="en-GB" i="1" dirty="0"/>
              <a:t> </a:t>
            </a:r>
            <a:r>
              <a:rPr lang="en-GB" i="1" dirty="0" err="1"/>
              <a:t>angen</a:t>
            </a:r>
            <a:r>
              <a:rPr lang="en-GB" i="1" dirty="0"/>
              <a:t> </a:t>
            </a:r>
            <a:r>
              <a:rPr lang="en-GB" i="1" dirty="0" err="1"/>
              <a:t>gofal</a:t>
            </a:r>
            <a:r>
              <a:rPr lang="en-GB" i="1" dirty="0"/>
              <a:t> a </a:t>
            </a:r>
            <a:r>
              <a:rPr lang="en-GB" i="1" dirty="0" err="1"/>
              <a:t>chymorth</a:t>
            </a:r>
            <a:r>
              <a:rPr lang="en-GB" i="1" dirty="0"/>
              <a:t> </a:t>
            </a:r>
            <a:r>
              <a:rPr lang="en-GB" i="1" dirty="0" err="1"/>
              <a:t>arnynt</a:t>
            </a:r>
            <a:r>
              <a:rPr lang="en-GB" i="1" dirty="0"/>
              <a:t>, a </a:t>
            </a:r>
            <a:r>
              <a:rPr lang="en-GB" i="1" dirty="0" err="1"/>
              <a:t>gofalwyr</a:t>
            </a:r>
            <a:r>
              <a:rPr lang="en-GB" i="1" dirty="0"/>
              <a:t> </a:t>
            </a:r>
            <a:r>
              <a:rPr lang="en-GB" i="1" dirty="0" err="1"/>
              <a:t>sydd</a:t>
            </a:r>
            <a:r>
              <a:rPr lang="en-GB" i="1" dirty="0"/>
              <a:t> </a:t>
            </a:r>
            <a:r>
              <a:rPr lang="en-GB" i="1" dirty="0" err="1"/>
              <a:t>angen</a:t>
            </a:r>
            <a:r>
              <a:rPr lang="en-GB" i="1" dirty="0"/>
              <a:t> </a:t>
            </a:r>
            <a:r>
              <a:rPr lang="en-GB" i="1" dirty="0" err="1"/>
              <a:t>cymorth</a:t>
            </a:r>
            <a:r>
              <a:rPr lang="en-GB" i="1" dirty="0"/>
              <a:t> </a:t>
            </a:r>
            <a:r>
              <a:rPr lang="en-GB" i="1" dirty="0" err="1"/>
              <a:t>arnynt</a:t>
            </a:r>
            <a:r>
              <a:rPr lang="en-GB" i="1" dirty="0"/>
              <a:t>, ac am </a:t>
            </a:r>
            <a:r>
              <a:rPr lang="en-GB" i="1" dirty="0" err="1"/>
              <a:t>drawsnewid</a:t>
            </a:r>
            <a:r>
              <a:rPr lang="en-GB" i="1" dirty="0"/>
              <a:t> </a:t>
            </a:r>
            <a:r>
              <a:rPr lang="en-GB" i="1" dirty="0" err="1"/>
              <a:t>gwasanaethau</a:t>
            </a:r>
            <a:r>
              <a:rPr lang="en-GB" i="1" dirty="0"/>
              <a:t> </a:t>
            </a:r>
            <a:r>
              <a:rPr lang="en-GB" i="1" dirty="0" err="1"/>
              <a:t>cymdeithasol</a:t>
            </a:r>
            <a:r>
              <a:rPr lang="en-GB" i="1" dirty="0"/>
              <a:t> </a:t>
            </a:r>
            <a:r>
              <a:rPr lang="en-GB" i="1" dirty="0" err="1"/>
              <a:t>yng</a:t>
            </a:r>
            <a:r>
              <a:rPr lang="en-GB" i="1" dirty="0"/>
              <a:t> </a:t>
            </a:r>
            <a:r>
              <a:rPr lang="en-GB" i="1" dirty="0" err="1"/>
              <a:t>Nghymru</a:t>
            </a:r>
            <a:r>
              <a:rPr lang="en-GB" i="1" dirty="0"/>
              <a:t>.</a:t>
            </a:r>
          </a:p>
        </p:txBody>
      </p:sp>
      <p:sp>
        <p:nvSpPr>
          <p:cNvPr id="4" name="Content Placeholder 3">
            <a:extLst>
              <a:ext uri="{FF2B5EF4-FFF2-40B4-BE49-F238E27FC236}">
                <a16:creationId xmlns:a16="http://schemas.microsoft.com/office/drawing/2014/main" id="{11DCA72D-ACA4-BE47-6905-E4669B9EBA6A}"/>
              </a:ext>
            </a:extLst>
          </p:cNvPr>
          <p:cNvSpPr>
            <a:spLocks noGrp="1"/>
          </p:cNvSpPr>
          <p:nvPr>
            <p:ph sz="half" idx="2"/>
          </p:nvPr>
        </p:nvSpPr>
        <p:spPr/>
        <p:txBody>
          <a:bodyPr>
            <a:normAutofit fontScale="92500" lnSpcReduction="10000"/>
          </a:bodyPr>
          <a:lstStyle/>
          <a:p>
            <a:r>
              <a:rPr lang="en-GB" i="1" dirty="0">
                <a:solidFill>
                  <a:srgbClr val="0070C0"/>
                </a:solidFill>
              </a:rPr>
              <a:t>Social Services and Well-being (Wales) Act 2014</a:t>
            </a:r>
          </a:p>
          <a:p>
            <a:pPr lvl="1"/>
            <a:r>
              <a:rPr lang="en-GB" i="1" dirty="0">
                <a:solidFill>
                  <a:srgbClr val="0070C0"/>
                </a:solidFill>
              </a:rPr>
              <a:t>The Act provides the legal framework for improving the well-being of people who need care and support, and carers who need support, and for transforming social services in Wales</a:t>
            </a:r>
          </a:p>
          <a:p>
            <a:pPr lvl="1"/>
            <a:endParaRPr lang="en-GB" i="1" dirty="0">
              <a:solidFill>
                <a:srgbClr val="0070C0"/>
              </a:solidFill>
            </a:endParaRPr>
          </a:p>
        </p:txBody>
      </p:sp>
    </p:spTree>
    <p:extLst>
      <p:ext uri="{BB962C8B-B14F-4D97-AF65-F5344CB8AC3E}">
        <p14:creationId xmlns:p14="http://schemas.microsoft.com/office/powerpoint/2010/main" val="96038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DD6C1-9384-5EFB-5242-04C44B6DBBCE}"/>
              </a:ext>
            </a:extLst>
          </p:cNvPr>
          <p:cNvSpPr>
            <a:spLocks noGrp="1"/>
          </p:cNvSpPr>
          <p:nvPr>
            <p:ph type="title"/>
          </p:nvPr>
        </p:nvSpPr>
        <p:spPr/>
        <p:txBody>
          <a:bodyPr/>
          <a:lstStyle/>
          <a:p>
            <a:r>
              <a:rPr lang="it-IT" b="1" dirty="0"/>
              <a:t>Rhan 1 paragraff 2 a-d</a:t>
            </a:r>
            <a:br>
              <a:rPr lang="it-IT" b="1" dirty="0">
                <a:solidFill>
                  <a:srgbClr val="0070C0"/>
                </a:solidFill>
              </a:rPr>
            </a:br>
            <a:r>
              <a:rPr lang="en-GB" b="1" dirty="0">
                <a:solidFill>
                  <a:srgbClr val="0070C0"/>
                </a:solidFill>
              </a:rPr>
              <a:t>Part 1 subsection 2 a-d</a:t>
            </a:r>
          </a:p>
        </p:txBody>
      </p:sp>
      <p:sp>
        <p:nvSpPr>
          <p:cNvPr id="3" name="Content Placeholder 2">
            <a:extLst>
              <a:ext uri="{FF2B5EF4-FFF2-40B4-BE49-F238E27FC236}">
                <a16:creationId xmlns:a16="http://schemas.microsoft.com/office/drawing/2014/main" id="{F968A599-AF6D-B4CC-E136-4B9491EC30E4}"/>
              </a:ext>
            </a:extLst>
          </p:cNvPr>
          <p:cNvSpPr>
            <a:spLocks noGrp="1"/>
          </p:cNvSpPr>
          <p:nvPr>
            <p:ph sz="half" idx="1"/>
          </p:nvPr>
        </p:nvSpPr>
        <p:spPr>
          <a:xfrm>
            <a:off x="788904" y="1690688"/>
            <a:ext cx="7886699" cy="3809862"/>
          </a:xfrm>
        </p:spPr>
        <p:txBody>
          <a:bodyPr>
            <a:normAutofit fontScale="85000" lnSpcReduction="20000"/>
          </a:bodyPr>
          <a:lstStyle/>
          <a:p>
            <a:pPr algn="l"/>
            <a:r>
              <a:rPr lang="en-GB" b="0" i="0" dirty="0">
                <a:solidFill>
                  <a:srgbClr val="1E1E1E"/>
                </a:solidFill>
                <a:effectLst/>
                <a:highlight>
                  <a:srgbClr val="FFFFFF"/>
                </a:highlight>
                <a:latin typeface="arial" panose="020B0604020202020204" pitchFamily="34" charset="0"/>
              </a:rPr>
              <a:t>(2)</a:t>
            </a:r>
            <a:r>
              <a:rPr lang="en-GB" sz="2600" b="0" i="0" dirty="0" err="1">
                <a:solidFill>
                  <a:srgbClr val="1E1E1E"/>
                </a:solidFill>
                <a:effectLst/>
                <a:highlight>
                  <a:srgbClr val="00FFFF"/>
                </a:highlight>
                <a:latin typeface="Arial" panose="020B0604020202020204" pitchFamily="34" charset="0"/>
                <a:cs typeface="Arial" panose="020B0604020202020204" pitchFamily="34" charset="0"/>
              </a:rPr>
              <a:t>Rhaid</a:t>
            </a:r>
            <a:r>
              <a:rPr lang="en-GB" sz="2600" b="0" i="0" dirty="0">
                <a:solidFill>
                  <a:srgbClr val="1E1E1E"/>
                </a:solidFill>
                <a:effectLst/>
                <a:highlight>
                  <a:srgbClr val="00FFFF"/>
                </a:highlight>
                <a:latin typeface="Arial" panose="020B0604020202020204" pitchFamily="34" charset="0"/>
                <a:cs typeface="Arial" panose="020B0604020202020204" pitchFamily="34" charset="0"/>
              </a:rPr>
              <a:t> </a:t>
            </a:r>
            <a:r>
              <a:rPr lang="en-GB" sz="2600" b="0" i="0" dirty="0" err="1">
                <a:solidFill>
                  <a:srgbClr val="1E1E1E"/>
                </a:solidFill>
                <a:effectLst/>
                <a:highlight>
                  <a:srgbClr val="FFFFFF"/>
                </a:highlight>
                <a:latin typeface="Arial" panose="020B0604020202020204" pitchFamily="34" charset="0"/>
                <a:cs typeface="Arial" panose="020B0604020202020204" pitchFamily="34" charset="0"/>
              </a:rPr>
              <a:t>i’r</a:t>
            </a:r>
            <a:r>
              <a:rPr lang="en-GB" sz="2600" b="0" i="0" dirty="0">
                <a:solidFill>
                  <a:srgbClr val="1E1E1E"/>
                </a:solidFill>
                <a:effectLst/>
                <a:highlight>
                  <a:srgbClr val="FFFFFF"/>
                </a:highlight>
                <a:latin typeface="Arial" panose="020B0604020202020204" pitchFamily="34" charset="0"/>
                <a:cs typeface="Arial" panose="020B0604020202020204" pitchFamily="34" charset="0"/>
              </a:rPr>
              <a:t> person—</a:t>
            </a:r>
          </a:p>
          <a:p>
            <a:pPr algn="l"/>
            <a:r>
              <a:rPr lang="en-GB" sz="2600" b="0" i="0" dirty="0">
                <a:solidFill>
                  <a:srgbClr val="1E1E1E"/>
                </a:solidFill>
                <a:effectLst/>
                <a:highlight>
                  <a:srgbClr val="FFFFFF"/>
                </a:highlight>
                <a:latin typeface="Arial" panose="020B0604020202020204" pitchFamily="34" charset="0"/>
                <a:cs typeface="Arial" panose="020B0604020202020204" pitchFamily="34" charset="0"/>
              </a:rPr>
              <a:t>(a)</a:t>
            </a:r>
            <a:r>
              <a:rPr kumimoji="0" lang="cy-GB" sz="26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rPr>
              <a:t> i’r graddau y mae’n rhesymol ymarferol</a:t>
            </a:r>
            <a:r>
              <a:rPr kumimoji="0" lang="cy-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ganfod barn, dymuniadau a theimladau’r unigolyn a rhoi sylw i’r farn honno, y dymuniadau hynny a’r teimladau hynny,</a:t>
            </a:r>
            <a:endParaRPr lang="en-GB" sz="2600" b="0" i="0" dirty="0">
              <a:solidFill>
                <a:srgbClr val="1E1E1E"/>
              </a:solidFill>
              <a:effectLst/>
              <a:highlight>
                <a:srgbClr val="FFFFFF"/>
              </a:highlight>
              <a:latin typeface="Arial" panose="020B0604020202020204" pitchFamily="34" charset="0"/>
              <a:cs typeface="Arial" panose="020B0604020202020204" pitchFamily="34" charset="0"/>
            </a:endParaRPr>
          </a:p>
          <a:p>
            <a:pPr algn="l"/>
            <a:r>
              <a:rPr lang="en-GB" sz="2600" b="0" i="0" dirty="0">
                <a:solidFill>
                  <a:srgbClr val="1E1E1E"/>
                </a:solidFill>
                <a:effectLst/>
                <a:highlight>
                  <a:srgbClr val="FFFFFF"/>
                </a:highlight>
                <a:latin typeface="Arial" panose="020B0604020202020204" pitchFamily="34" charset="0"/>
                <a:cs typeface="Arial" panose="020B0604020202020204" pitchFamily="34" charset="0"/>
              </a:rPr>
              <a:t>(b)</a:t>
            </a:r>
            <a:r>
              <a:rPr kumimoji="0" lang="cy-GB" sz="26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rPr>
              <a:t> rhoi sylw i </a:t>
            </a:r>
            <a:r>
              <a:rPr kumimoji="0" lang="cy-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bwysigrwydd hyrwyddo a pharchu urddas yr unigolyn, </a:t>
            </a:r>
            <a:endParaRPr lang="en-GB" sz="2600" b="0" i="0" dirty="0">
              <a:solidFill>
                <a:srgbClr val="1E1E1E"/>
              </a:solidFill>
              <a:effectLst/>
              <a:highlight>
                <a:srgbClr val="FFFFFF"/>
              </a:highlight>
              <a:latin typeface="Arial" panose="020B0604020202020204" pitchFamily="34" charset="0"/>
              <a:cs typeface="Arial" panose="020B0604020202020204" pitchFamily="34" charset="0"/>
            </a:endParaRPr>
          </a:p>
          <a:p>
            <a:pPr algn="l"/>
            <a:r>
              <a:rPr lang="en-GB" sz="2600" b="0" i="0" dirty="0">
                <a:solidFill>
                  <a:srgbClr val="1E1E1E"/>
                </a:solidFill>
                <a:effectLst/>
                <a:highlight>
                  <a:srgbClr val="FFFFFF"/>
                </a:highlight>
                <a:latin typeface="Arial" panose="020B0604020202020204" pitchFamily="34" charset="0"/>
                <a:cs typeface="Arial" panose="020B0604020202020204" pitchFamily="34" charset="0"/>
              </a:rPr>
              <a:t>(c)</a:t>
            </a:r>
            <a:r>
              <a:rPr kumimoji="0" lang="cy-GB" sz="26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rPr>
              <a:t> rhoi sylw i </a:t>
            </a:r>
            <a:r>
              <a:rPr kumimoji="0" lang="cy-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nodweddion, diwylliant a chredoau’r unigolyn (gan gynnwys, er enghraifft, iaith), </a:t>
            </a:r>
            <a:r>
              <a:rPr lang="en-GB" sz="2600" b="0" i="0" dirty="0">
                <a:solidFill>
                  <a:srgbClr val="1E1E1E"/>
                </a:solidFill>
                <a:effectLst/>
                <a:highlight>
                  <a:srgbClr val="FFFFFF"/>
                </a:highlight>
                <a:latin typeface="Arial" panose="020B0604020202020204" pitchFamily="34" charset="0"/>
                <a:cs typeface="Arial" panose="020B0604020202020204" pitchFamily="34" charset="0"/>
              </a:rPr>
              <a:t>a</a:t>
            </a:r>
          </a:p>
          <a:p>
            <a:pPr algn="l"/>
            <a:r>
              <a:rPr lang="en-GB" sz="2600" b="0" i="0" dirty="0">
                <a:solidFill>
                  <a:srgbClr val="1E1E1E"/>
                </a:solidFill>
                <a:effectLst/>
                <a:highlight>
                  <a:srgbClr val="FFFFFF"/>
                </a:highlight>
                <a:latin typeface="Arial" panose="020B0604020202020204" pitchFamily="34" charset="0"/>
                <a:cs typeface="Arial" panose="020B0604020202020204" pitchFamily="34" charset="0"/>
              </a:rPr>
              <a:t>(d)</a:t>
            </a:r>
            <a:r>
              <a:rPr kumimoji="0" lang="cy-GB" sz="2600" b="0" i="0" u="none" strike="noStrike" kern="1200" cap="none" spc="0" normalizeH="0" baseline="0" noProof="0" dirty="0">
                <a:ln>
                  <a:noFill/>
                </a:ln>
                <a:solidFill>
                  <a:prstClr val="black"/>
                </a:solidFill>
                <a:effectLst/>
                <a:highlight>
                  <a:srgbClr val="FFFF00"/>
                </a:highlight>
                <a:uLnTx/>
                <a:uFillTx/>
                <a:latin typeface="Arial" panose="020B0604020202020204" pitchFamily="34" charset="0"/>
                <a:cs typeface="Arial" panose="020B0604020202020204" pitchFamily="34" charset="0"/>
              </a:rPr>
              <a:t> rhoi sylw i </a:t>
            </a:r>
            <a:r>
              <a:rPr kumimoji="0" lang="cy-GB" sz="2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bwysigrwydd darparu cymorth priodol er mwyn galluogi’r unigolyn i gymryd rhan yn y penderfyniadau sy’n effeithio arno i’r graddau sy’n briodol o dan yr amgylchiadau, yn enwedig pan fo gallu’r unigolyn i gyfathrebu wedi ei gyfyngu am unrhyw reswm</a:t>
            </a:r>
            <a:r>
              <a:rPr lang="en-GB" sz="2600" b="0" i="0" dirty="0">
                <a:solidFill>
                  <a:srgbClr val="1E1E1E"/>
                </a:solidFill>
                <a:effectLst/>
                <a:highlight>
                  <a:srgbClr val="FFFFFF"/>
                </a:highligh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43802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DD6C1-9384-5EFB-5242-04C44B6DBBCE}"/>
              </a:ext>
            </a:extLst>
          </p:cNvPr>
          <p:cNvSpPr>
            <a:spLocks noGrp="1"/>
          </p:cNvSpPr>
          <p:nvPr>
            <p:ph type="title"/>
          </p:nvPr>
        </p:nvSpPr>
        <p:spPr/>
        <p:txBody>
          <a:bodyPr/>
          <a:lstStyle/>
          <a:p>
            <a:r>
              <a:rPr lang="it-IT" b="1" dirty="0"/>
              <a:t>Rhan 1 paragraff 2 a-d</a:t>
            </a:r>
            <a:br>
              <a:rPr lang="it-IT" b="1" dirty="0">
                <a:solidFill>
                  <a:srgbClr val="0070C0"/>
                </a:solidFill>
              </a:rPr>
            </a:br>
            <a:r>
              <a:rPr lang="en-GB" b="1" dirty="0">
                <a:solidFill>
                  <a:srgbClr val="0070C0"/>
                </a:solidFill>
              </a:rPr>
              <a:t>Part 1 subsection 2 a-d</a:t>
            </a:r>
          </a:p>
        </p:txBody>
      </p:sp>
      <p:sp>
        <p:nvSpPr>
          <p:cNvPr id="3" name="Content Placeholder 2">
            <a:extLst>
              <a:ext uri="{FF2B5EF4-FFF2-40B4-BE49-F238E27FC236}">
                <a16:creationId xmlns:a16="http://schemas.microsoft.com/office/drawing/2014/main" id="{F968A599-AF6D-B4CC-E136-4B9491EC30E4}"/>
              </a:ext>
            </a:extLst>
          </p:cNvPr>
          <p:cNvSpPr>
            <a:spLocks noGrp="1"/>
          </p:cNvSpPr>
          <p:nvPr>
            <p:ph sz="half" idx="1"/>
          </p:nvPr>
        </p:nvSpPr>
        <p:spPr>
          <a:xfrm>
            <a:off x="628649" y="1825625"/>
            <a:ext cx="7886699" cy="3809862"/>
          </a:xfrm>
        </p:spPr>
        <p:txBody>
          <a:bodyPr>
            <a:normAutofit fontScale="77500" lnSpcReduction="20000"/>
          </a:bodyPr>
          <a:lstStyle/>
          <a:p>
            <a:pPr algn="l"/>
            <a:r>
              <a:rPr lang="en-GB" b="0" i="0" dirty="0">
                <a:solidFill>
                  <a:srgbClr val="1E1E1E"/>
                </a:solidFill>
                <a:effectLst/>
                <a:highlight>
                  <a:srgbClr val="FFFFFF"/>
                </a:highlight>
                <a:latin typeface="arial" panose="020B0604020202020204" pitchFamily="34" charset="0"/>
              </a:rPr>
              <a:t>(2)The person </a:t>
            </a:r>
            <a:r>
              <a:rPr lang="en-GB" b="0" i="0" dirty="0">
                <a:solidFill>
                  <a:srgbClr val="1E1E1E"/>
                </a:solidFill>
                <a:effectLst/>
                <a:highlight>
                  <a:srgbClr val="00FFFF"/>
                </a:highlight>
                <a:latin typeface="arial" panose="020B0604020202020204" pitchFamily="34" charset="0"/>
              </a:rPr>
              <a:t>must</a:t>
            </a:r>
            <a:r>
              <a:rPr lang="en-GB" b="0" i="0" dirty="0">
                <a:solidFill>
                  <a:srgbClr val="1E1E1E"/>
                </a:solidFill>
                <a:effectLst/>
                <a:highlight>
                  <a:srgbClr val="FFFFFF"/>
                </a:highlight>
                <a:latin typeface="arial" panose="020B0604020202020204" pitchFamily="34" charset="0"/>
              </a:rPr>
              <a:t>—</a:t>
            </a:r>
          </a:p>
          <a:p>
            <a:pPr algn="l"/>
            <a:r>
              <a:rPr lang="en-GB" b="0" i="0" dirty="0">
                <a:solidFill>
                  <a:srgbClr val="1E1E1E"/>
                </a:solidFill>
                <a:effectLst/>
                <a:highlight>
                  <a:srgbClr val="FFFFFF"/>
                </a:highlight>
                <a:latin typeface="arial" panose="020B0604020202020204" pitchFamily="34" charset="0"/>
              </a:rPr>
              <a:t>(a)</a:t>
            </a:r>
            <a:r>
              <a:rPr lang="en-GB" b="0" i="0" dirty="0">
                <a:solidFill>
                  <a:srgbClr val="1E1E1E"/>
                </a:solidFill>
                <a:effectLst/>
                <a:highlight>
                  <a:srgbClr val="FFFF00"/>
                </a:highlight>
                <a:latin typeface="arial" panose="020B0604020202020204" pitchFamily="34" charset="0"/>
              </a:rPr>
              <a:t>in so far as is reasonably practicable</a:t>
            </a:r>
            <a:r>
              <a:rPr lang="en-GB" b="0" i="0" dirty="0">
                <a:solidFill>
                  <a:srgbClr val="1E1E1E"/>
                </a:solidFill>
                <a:effectLst/>
                <a:highlight>
                  <a:srgbClr val="FFFFFF"/>
                </a:highlight>
                <a:latin typeface="arial" panose="020B0604020202020204" pitchFamily="34" charset="0"/>
              </a:rPr>
              <a:t>, ascertain and have regard to the individual's views, wishes and feelings,</a:t>
            </a:r>
          </a:p>
          <a:p>
            <a:pPr algn="l"/>
            <a:r>
              <a:rPr lang="en-GB" b="0" i="0" dirty="0">
                <a:solidFill>
                  <a:srgbClr val="1E1E1E"/>
                </a:solidFill>
                <a:effectLst/>
                <a:highlight>
                  <a:srgbClr val="FFFFFF"/>
                </a:highlight>
                <a:latin typeface="arial" panose="020B0604020202020204" pitchFamily="34" charset="0"/>
              </a:rPr>
              <a:t>(b)</a:t>
            </a:r>
            <a:r>
              <a:rPr lang="en-GB" b="0" i="0" dirty="0">
                <a:solidFill>
                  <a:srgbClr val="1E1E1E"/>
                </a:solidFill>
                <a:effectLst/>
                <a:highlight>
                  <a:srgbClr val="FFFF00"/>
                </a:highlight>
                <a:latin typeface="arial" panose="020B0604020202020204" pitchFamily="34" charset="0"/>
              </a:rPr>
              <a:t>have regard to </a:t>
            </a:r>
            <a:r>
              <a:rPr lang="en-GB" b="0" i="0" dirty="0">
                <a:solidFill>
                  <a:srgbClr val="1E1E1E"/>
                </a:solidFill>
                <a:effectLst/>
                <a:highlight>
                  <a:srgbClr val="FFFFFF"/>
                </a:highlight>
                <a:latin typeface="arial" panose="020B0604020202020204" pitchFamily="34" charset="0"/>
              </a:rPr>
              <a:t>the importance of promoting and respecting the dignity of the individual,</a:t>
            </a:r>
          </a:p>
          <a:p>
            <a:pPr algn="l"/>
            <a:r>
              <a:rPr lang="en-GB" b="0" i="0" dirty="0">
                <a:solidFill>
                  <a:srgbClr val="1E1E1E"/>
                </a:solidFill>
                <a:effectLst/>
                <a:highlight>
                  <a:srgbClr val="FFFFFF"/>
                </a:highlight>
                <a:latin typeface="arial" panose="020B0604020202020204" pitchFamily="34" charset="0"/>
              </a:rPr>
              <a:t>(c)</a:t>
            </a:r>
            <a:r>
              <a:rPr lang="en-GB" b="0" i="0" dirty="0">
                <a:solidFill>
                  <a:srgbClr val="1E1E1E"/>
                </a:solidFill>
                <a:effectLst/>
                <a:highlight>
                  <a:srgbClr val="FFFF00"/>
                </a:highlight>
                <a:latin typeface="arial" panose="020B0604020202020204" pitchFamily="34" charset="0"/>
              </a:rPr>
              <a:t>have regard to </a:t>
            </a:r>
            <a:r>
              <a:rPr lang="en-GB" b="0" i="0" dirty="0">
                <a:solidFill>
                  <a:srgbClr val="1E1E1E"/>
                </a:solidFill>
                <a:effectLst/>
                <a:highlight>
                  <a:srgbClr val="FFFFFF"/>
                </a:highlight>
                <a:latin typeface="arial" panose="020B0604020202020204" pitchFamily="34" charset="0"/>
              </a:rPr>
              <a:t>the characteristics, culture and beliefs of the individual (including, for example, language), and</a:t>
            </a:r>
          </a:p>
          <a:p>
            <a:pPr algn="l"/>
            <a:r>
              <a:rPr lang="en-GB" b="0" i="0" dirty="0">
                <a:solidFill>
                  <a:srgbClr val="1E1E1E"/>
                </a:solidFill>
                <a:effectLst/>
                <a:highlight>
                  <a:srgbClr val="FFFFFF"/>
                </a:highlight>
                <a:latin typeface="arial" panose="020B0604020202020204" pitchFamily="34" charset="0"/>
              </a:rPr>
              <a:t>(d)</a:t>
            </a:r>
            <a:r>
              <a:rPr lang="en-GB" b="0" i="0" dirty="0">
                <a:solidFill>
                  <a:srgbClr val="1E1E1E"/>
                </a:solidFill>
                <a:effectLst/>
                <a:highlight>
                  <a:srgbClr val="FFFF00"/>
                </a:highlight>
                <a:latin typeface="arial" panose="020B0604020202020204" pitchFamily="34" charset="0"/>
              </a:rPr>
              <a:t>have regard to </a:t>
            </a:r>
            <a:r>
              <a:rPr lang="en-GB" b="0" i="0" dirty="0">
                <a:solidFill>
                  <a:srgbClr val="1E1E1E"/>
                </a:solidFill>
                <a:effectLst/>
                <a:highlight>
                  <a:srgbClr val="FFFFFF"/>
                </a:highlight>
                <a:latin typeface="arial" panose="020B0604020202020204" pitchFamily="34" charset="0"/>
              </a:rPr>
              <a:t>the importance of providing appropriate support to enable the individual to participate in decisions that affect him or her to the extent that is appropriate in the circumstances, particularly where the individual's ability to communicate is limited for any reason.</a:t>
            </a:r>
          </a:p>
          <a:p>
            <a:endParaRPr lang="en-GB" dirty="0"/>
          </a:p>
        </p:txBody>
      </p:sp>
    </p:spTree>
    <p:extLst>
      <p:ext uri="{BB962C8B-B14F-4D97-AF65-F5344CB8AC3E}">
        <p14:creationId xmlns:p14="http://schemas.microsoft.com/office/powerpoint/2010/main" val="2037506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CD8FE-B1A2-EC9A-056C-595A0CD2F053}"/>
              </a:ext>
            </a:extLst>
          </p:cNvPr>
          <p:cNvSpPr>
            <a:spLocks noGrp="1"/>
          </p:cNvSpPr>
          <p:nvPr>
            <p:ph type="title"/>
          </p:nvPr>
        </p:nvSpPr>
        <p:spPr/>
        <p:txBody>
          <a:bodyPr/>
          <a:lstStyle/>
          <a:p>
            <a:r>
              <a:rPr lang="en-GB" dirty="0" err="1"/>
              <a:t>Ystyriwch</a:t>
            </a:r>
            <a:r>
              <a:rPr lang="en-GB" dirty="0"/>
              <a:t>                   </a:t>
            </a:r>
            <a:r>
              <a:rPr lang="en-GB" dirty="0">
                <a:solidFill>
                  <a:srgbClr val="0070C0"/>
                </a:solidFill>
              </a:rPr>
              <a:t>Consider</a:t>
            </a:r>
          </a:p>
        </p:txBody>
      </p:sp>
      <p:sp>
        <p:nvSpPr>
          <p:cNvPr id="3" name="Content Placeholder 2">
            <a:extLst>
              <a:ext uri="{FF2B5EF4-FFF2-40B4-BE49-F238E27FC236}">
                <a16:creationId xmlns:a16="http://schemas.microsoft.com/office/drawing/2014/main" id="{92D40281-DC32-886A-044F-383CB4EC7867}"/>
              </a:ext>
            </a:extLst>
          </p:cNvPr>
          <p:cNvSpPr>
            <a:spLocks noGrp="1"/>
          </p:cNvSpPr>
          <p:nvPr>
            <p:ph sz="half" idx="1"/>
          </p:nvPr>
        </p:nvSpPr>
        <p:spPr/>
        <p:txBody>
          <a:bodyPr/>
          <a:lstStyle/>
          <a:p>
            <a:r>
              <a:rPr lang="en-GB" dirty="0"/>
              <a:t>Beth </a:t>
            </a:r>
            <a:r>
              <a:rPr lang="en-GB" dirty="0" err="1"/>
              <a:t>yw'r</a:t>
            </a:r>
            <a:r>
              <a:rPr lang="en-GB" dirty="0"/>
              <a:t> </a:t>
            </a:r>
            <a:r>
              <a:rPr lang="en-GB" dirty="0" err="1"/>
              <a:t>prif</a:t>
            </a:r>
            <a:r>
              <a:rPr lang="en-GB" dirty="0"/>
              <a:t> </a:t>
            </a:r>
            <a:r>
              <a:rPr lang="en-GB" dirty="0" err="1"/>
              <a:t>ddeddfwriaeth</a:t>
            </a:r>
            <a:r>
              <a:rPr lang="en-GB" dirty="0"/>
              <a:t> </a:t>
            </a:r>
            <a:r>
              <a:rPr lang="en-GB" dirty="0" err="1"/>
              <a:t>yn</a:t>
            </a:r>
            <a:r>
              <a:rPr lang="en-GB" dirty="0"/>
              <a:t> </a:t>
            </a:r>
            <a:r>
              <a:rPr lang="en-GB" dirty="0" err="1"/>
              <a:t>eich</a:t>
            </a:r>
            <a:r>
              <a:rPr lang="en-GB" dirty="0"/>
              <a:t> </a:t>
            </a:r>
            <a:r>
              <a:rPr lang="en-GB" dirty="0" err="1"/>
              <a:t>ardal</a:t>
            </a:r>
            <a:r>
              <a:rPr lang="en-GB" dirty="0"/>
              <a:t> chi?</a:t>
            </a:r>
          </a:p>
          <a:p>
            <a:r>
              <a:rPr lang="en-GB" dirty="0"/>
              <a:t>Beth </a:t>
            </a:r>
            <a:r>
              <a:rPr lang="en-GB" dirty="0" err="1"/>
              <a:t>yw'r</a:t>
            </a:r>
            <a:r>
              <a:rPr lang="en-GB" dirty="0"/>
              <a:t> </a:t>
            </a:r>
            <a:r>
              <a:rPr lang="en-GB" dirty="0" err="1"/>
              <a:t>prif</a:t>
            </a:r>
            <a:r>
              <a:rPr lang="en-GB" dirty="0"/>
              <a:t> </a:t>
            </a:r>
            <a:r>
              <a:rPr lang="en-GB" dirty="0" err="1"/>
              <a:t>bolisïau</a:t>
            </a:r>
            <a:r>
              <a:rPr lang="en-GB" dirty="0"/>
              <a:t>?</a:t>
            </a:r>
          </a:p>
          <a:p>
            <a:r>
              <a:rPr lang="en-GB" dirty="0"/>
              <a:t>Pa </a:t>
            </a:r>
            <a:r>
              <a:rPr lang="en-GB" dirty="0" err="1"/>
              <a:t>gyfarwyddyd</a:t>
            </a:r>
            <a:r>
              <a:rPr lang="en-GB" dirty="0"/>
              <a:t> </a:t>
            </a:r>
            <a:r>
              <a:rPr lang="en-GB" dirty="0" err="1"/>
              <a:t>sydd</a:t>
            </a:r>
            <a:r>
              <a:rPr lang="en-GB" dirty="0"/>
              <a:t> </a:t>
            </a:r>
            <a:r>
              <a:rPr lang="en-GB" dirty="0" err="1"/>
              <a:t>ar</a:t>
            </a:r>
            <a:r>
              <a:rPr lang="en-GB" dirty="0"/>
              <a:t> </a:t>
            </a:r>
            <a:r>
              <a:rPr lang="en-GB" dirty="0" err="1"/>
              <a:t>gael</a:t>
            </a:r>
            <a:r>
              <a:rPr lang="en-GB" dirty="0"/>
              <a:t>?</a:t>
            </a:r>
          </a:p>
          <a:p>
            <a:r>
              <a:rPr lang="en-GB" dirty="0"/>
              <a:t>Pa </a:t>
            </a:r>
            <a:r>
              <a:rPr lang="en-GB" dirty="0" err="1"/>
              <a:t>iaith</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defnyddio</a:t>
            </a:r>
            <a:r>
              <a:rPr lang="en-GB" dirty="0"/>
              <a:t>?</a:t>
            </a:r>
          </a:p>
          <a:p>
            <a:endParaRPr lang="en-GB" dirty="0"/>
          </a:p>
        </p:txBody>
      </p:sp>
      <p:sp>
        <p:nvSpPr>
          <p:cNvPr id="4" name="Content Placeholder 3">
            <a:extLst>
              <a:ext uri="{FF2B5EF4-FFF2-40B4-BE49-F238E27FC236}">
                <a16:creationId xmlns:a16="http://schemas.microsoft.com/office/drawing/2014/main" id="{A35EF89A-E48C-B359-EDC6-C45EF86C8D0A}"/>
              </a:ext>
            </a:extLst>
          </p:cNvPr>
          <p:cNvSpPr>
            <a:spLocks noGrp="1"/>
          </p:cNvSpPr>
          <p:nvPr>
            <p:ph sz="half" idx="2"/>
          </p:nvPr>
        </p:nvSpPr>
        <p:spPr/>
        <p:txBody>
          <a:bodyPr/>
          <a:lstStyle/>
          <a:p>
            <a:r>
              <a:rPr lang="en-GB" dirty="0">
                <a:solidFill>
                  <a:srgbClr val="0070C0"/>
                </a:solidFill>
              </a:rPr>
              <a:t>What is the key legislation in your area?</a:t>
            </a:r>
          </a:p>
          <a:p>
            <a:r>
              <a:rPr lang="en-GB" dirty="0">
                <a:solidFill>
                  <a:srgbClr val="0070C0"/>
                </a:solidFill>
              </a:rPr>
              <a:t>What are the main policies?</a:t>
            </a:r>
          </a:p>
          <a:p>
            <a:r>
              <a:rPr lang="en-GB" dirty="0">
                <a:solidFill>
                  <a:srgbClr val="0070C0"/>
                </a:solidFill>
              </a:rPr>
              <a:t>What guidance is available?</a:t>
            </a:r>
          </a:p>
          <a:p>
            <a:r>
              <a:rPr lang="en-GB" dirty="0">
                <a:solidFill>
                  <a:srgbClr val="0070C0"/>
                </a:solidFill>
              </a:rPr>
              <a:t>What language is used?</a:t>
            </a:r>
          </a:p>
        </p:txBody>
      </p:sp>
    </p:spTree>
    <p:extLst>
      <p:ext uri="{BB962C8B-B14F-4D97-AF65-F5344CB8AC3E}">
        <p14:creationId xmlns:p14="http://schemas.microsoft.com/office/powerpoint/2010/main" val="2035925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58F07-1A81-AB81-567A-5B0973E2056C}"/>
              </a:ext>
            </a:extLst>
          </p:cNvPr>
          <p:cNvSpPr>
            <a:spLocks noGrp="1"/>
          </p:cNvSpPr>
          <p:nvPr>
            <p:ph type="title"/>
          </p:nvPr>
        </p:nvSpPr>
        <p:spPr>
          <a:xfrm>
            <a:off x="251105" y="-75492"/>
            <a:ext cx="7886700" cy="1325563"/>
          </a:xfrm>
        </p:spPr>
        <p:txBody>
          <a:bodyPr/>
          <a:lstStyle/>
          <a:p>
            <a:r>
              <a:rPr lang="en-GB" dirty="0" err="1"/>
              <a:t>Cyfeiriadau</a:t>
            </a:r>
            <a:br>
              <a:rPr lang="en-GB" dirty="0"/>
            </a:br>
            <a:r>
              <a:rPr lang="en-GB" dirty="0">
                <a:solidFill>
                  <a:srgbClr val="0070C0"/>
                </a:solidFill>
              </a:rPr>
              <a:t>References</a:t>
            </a:r>
          </a:p>
        </p:txBody>
      </p:sp>
      <p:sp>
        <p:nvSpPr>
          <p:cNvPr id="3" name="Content Placeholder 2">
            <a:extLst>
              <a:ext uri="{FF2B5EF4-FFF2-40B4-BE49-F238E27FC236}">
                <a16:creationId xmlns:a16="http://schemas.microsoft.com/office/drawing/2014/main" id="{584E144B-4CE1-5AF4-7E8B-CFDAA8E50F42}"/>
              </a:ext>
            </a:extLst>
          </p:cNvPr>
          <p:cNvSpPr>
            <a:spLocks noGrp="1"/>
          </p:cNvSpPr>
          <p:nvPr>
            <p:ph sz="half" idx="1"/>
          </p:nvPr>
        </p:nvSpPr>
        <p:spPr>
          <a:xfrm>
            <a:off x="42641" y="1203407"/>
            <a:ext cx="8850254" cy="4567262"/>
          </a:xfrm>
        </p:spPr>
        <p:txBody>
          <a:bodyPr>
            <a:noAutofit/>
          </a:bodyPr>
          <a:lstStyle/>
          <a:p>
            <a:r>
              <a:rPr lang="fr-FR" sz="1800" b="0" i="0" dirty="0" err="1">
                <a:solidFill>
                  <a:srgbClr val="000000"/>
                </a:solidFill>
                <a:effectLst/>
                <a:highlight>
                  <a:srgbClr val="FFFFFF"/>
                </a:highlight>
              </a:rPr>
              <a:t>Amossy</a:t>
            </a:r>
            <a:r>
              <a:rPr lang="fr-FR" sz="1800" b="0" i="0" dirty="0">
                <a:solidFill>
                  <a:srgbClr val="000000"/>
                </a:solidFill>
                <a:effectLst/>
                <a:highlight>
                  <a:srgbClr val="FFFFFF"/>
                </a:highlight>
              </a:rPr>
              <a:t>, R. (2005). </a:t>
            </a:r>
            <a:r>
              <a:rPr lang="fr-FR" sz="1800" b="0" i="1" dirty="0">
                <a:solidFill>
                  <a:srgbClr val="000000"/>
                </a:solidFill>
                <a:effectLst/>
                <a:highlight>
                  <a:srgbClr val="FFFFFF"/>
                </a:highlight>
              </a:rPr>
              <a:t>L’argumentation dans le discours</a:t>
            </a:r>
            <a:r>
              <a:rPr lang="fr-FR" sz="1800" b="0" i="0" dirty="0">
                <a:solidFill>
                  <a:srgbClr val="000000"/>
                </a:solidFill>
                <a:effectLst/>
                <a:highlight>
                  <a:srgbClr val="FFFFFF"/>
                </a:highlight>
              </a:rPr>
              <a:t>. Armand Colin, Paris.</a:t>
            </a:r>
          </a:p>
          <a:p>
            <a:r>
              <a:rPr lang="en-GB" sz="1800" b="0" i="0" dirty="0">
                <a:solidFill>
                  <a:srgbClr val="000000"/>
                </a:solidFill>
                <a:effectLst/>
                <a:highlight>
                  <a:srgbClr val="FFFFFF"/>
                </a:highlight>
                <a:latin typeface="Arial" panose="020B0604020202020204" pitchFamily="34" charset="0"/>
              </a:rPr>
              <a:t>Angermüller, J. (2011). From the many voices to the subject positions in anti-globalization discourse: Enunciative pragmatics and the polyphonic organization of subjectivity. </a:t>
            </a:r>
            <a:r>
              <a:rPr lang="en-GB" sz="1800" b="0" i="1" dirty="0">
                <a:solidFill>
                  <a:srgbClr val="000000"/>
                </a:solidFill>
                <a:effectLst/>
                <a:highlight>
                  <a:srgbClr val="FFFFFF"/>
                </a:highlight>
                <a:latin typeface="Arial" panose="020B0604020202020204" pitchFamily="34" charset="0"/>
              </a:rPr>
              <a:t>Journal of Pragmatics,</a:t>
            </a:r>
            <a:r>
              <a:rPr lang="en-GB" sz="1800" b="0" i="0" dirty="0">
                <a:solidFill>
                  <a:srgbClr val="000000"/>
                </a:solidFill>
                <a:effectLst/>
                <a:highlight>
                  <a:srgbClr val="FFFFFF"/>
                </a:highlight>
                <a:latin typeface="Arial" panose="020B0604020202020204" pitchFamily="34" charset="0"/>
              </a:rPr>
              <a:t> 43(12), 2992-3000. </a:t>
            </a:r>
            <a:r>
              <a:rPr lang="fr-FR" sz="1800" b="0" i="0" dirty="0">
                <a:solidFill>
                  <a:srgbClr val="000000"/>
                </a:solidFill>
                <a:effectLst/>
                <a:highlight>
                  <a:srgbClr val="FFFFFF"/>
                </a:highlight>
              </a:rPr>
              <a:t> </a:t>
            </a:r>
            <a:endParaRPr lang="en-GB" sz="1800" b="0" i="0" dirty="0">
              <a:solidFill>
                <a:srgbClr val="000000"/>
              </a:solidFill>
              <a:effectLst/>
              <a:highlight>
                <a:srgbClr val="FFFFFF"/>
              </a:highlight>
            </a:endParaRPr>
          </a:p>
          <a:p>
            <a:r>
              <a:rPr lang="fr-FR" sz="1800" b="0" i="0" dirty="0">
                <a:solidFill>
                  <a:srgbClr val="000000"/>
                </a:solidFill>
                <a:effectLst/>
                <a:highlight>
                  <a:srgbClr val="FFFFFF"/>
                </a:highlight>
              </a:rPr>
              <a:t>Benveniste, E. (1974). </a:t>
            </a:r>
            <a:r>
              <a:rPr lang="fr-FR" sz="1800" b="0" i="1" dirty="0" err="1">
                <a:solidFill>
                  <a:srgbClr val="000000"/>
                </a:solidFill>
                <a:effectLst/>
                <a:highlight>
                  <a:srgbClr val="FFFFFF"/>
                </a:highlight>
              </a:rPr>
              <a:t>Proble`mes</a:t>
            </a:r>
            <a:r>
              <a:rPr lang="fr-FR" sz="1800" b="0" i="1" dirty="0">
                <a:solidFill>
                  <a:srgbClr val="000000"/>
                </a:solidFill>
                <a:effectLst/>
                <a:highlight>
                  <a:srgbClr val="FFFFFF"/>
                </a:highlight>
              </a:rPr>
              <a:t> de linguistique </a:t>
            </a:r>
            <a:r>
              <a:rPr lang="fr-FR" sz="1800" b="0" i="1" dirty="0" err="1">
                <a:solidFill>
                  <a:srgbClr val="000000"/>
                </a:solidFill>
                <a:effectLst/>
                <a:highlight>
                  <a:srgbClr val="FFFFFF"/>
                </a:highlight>
              </a:rPr>
              <a:t>ge´ne</a:t>
            </a:r>
            <a:r>
              <a:rPr lang="fr-FR" sz="1800" b="0" i="1" dirty="0">
                <a:solidFill>
                  <a:srgbClr val="000000"/>
                </a:solidFill>
                <a:effectLst/>
                <a:highlight>
                  <a:srgbClr val="FFFFFF"/>
                </a:highlight>
              </a:rPr>
              <a:t>´ </a:t>
            </a:r>
            <a:r>
              <a:rPr lang="fr-FR" sz="1800" b="0" i="1" dirty="0" err="1">
                <a:solidFill>
                  <a:srgbClr val="000000"/>
                </a:solidFill>
                <a:effectLst/>
                <a:highlight>
                  <a:srgbClr val="FFFFFF"/>
                </a:highlight>
              </a:rPr>
              <a:t>rale</a:t>
            </a:r>
            <a:r>
              <a:rPr lang="fr-FR" sz="1800" b="0" i="1" dirty="0">
                <a:solidFill>
                  <a:srgbClr val="000000"/>
                </a:solidFill>
                <a:effectLst/>
                <a:highlight>
                  <a:srgbClr val="FFFFFF"/>
                </a:highlight>
              </a:rPr>
              <a:t>, 2</a:t>
            </a:r>
            <a:r>
              <a:rPr lang="fr-FR" sz="1800" b="0" i="0" dirty="0">
                <a:solidFill>
                  <a:srgbClr val="000000"/>
                </a:solidFill>
                <a:effectLst/>
                <a:highlight>
                  <a:srgbClr val="FFFFFF"/>
                </a:highlight>
              </a:rPr>
              <a:t>. Gallimard, Paris. </a:t>
            </a:r>
            <a:endParaRPr lang="en-GB" sz="1800" dirty="0">
              <a:solidFill>
                <a:srgbClr val="000000"/>
              </a:solidFill>
              <a:highlight>
                <a:srgbClr val="FFFFFF"/>
              </a:highlight>
            </a:endParaRPr>
          </a:p>
          <a:p>
            <a:r>
              <a:rPr lang="en-GB" sz="1800" dirty="0"/>
              <a:t>Cambridge Dictionary (no date) ‘</a:t>
            </a:r>
            <a:r>
              <a:rPr lang="en-GB" sz="1800" i="1" dirty="0"/>
              <a:t>Discourse</a:t>
            </a:r>
            <a:r>
              <a:rPr lang="en-GB" sz="1800" dirty="0"/>
              <a:t>’. Available at: </a:t>
            </a:r>
            <a:r>
              <a:rPr lang="en-GB" sz="1800" dirty="0">
                <a:hlinkClick r:id="rId2"/>
              </a:rPr>
              <a:t>DISCOURSE | English meaning - Cambridge Dictionary</a:t>
            </a:r>
            <a:r>
              <a:rPr lang="en-GB" sz="1800" dirty="0"/>
              <a:t> (Accessed: 20</a:t>
            </a:r>
            <a:r>
              <a:rPr lang="en-GB" sz="1800" baseline="30000" dirty="0"/>
              <a:t>th</a:t>
            </a:r>
            <a:r>
              <a:rPr lang="en-GB" sz="1800" dirty="0"/>
              <a:t> August 2024).</a:t>
            </a:r>
          </a:p>
          <a:p>
            <a:r>
              <a:rPr lang="fr-FR" sz="1800" b="0" i="0" dirty="0">
                <a:solidFill>
                  <a:srgbClr val="000000"/>
                </a:solidFill>
                <a:effectLst/>
                <a:highlight>
                  <a:srgbClr val="FFFFFF"/>
                </a:highlight>
              </a:rPr>
              <a:t>Ducrot, O. (1984). </a:t>
            </a:r>
            <a:r>
              <a:rPr lang="fr-FR" sz="1800" b="0" i="1" dirty="0">
                <a:solidFill>
                  <a:srgbClr val="000000"/>
                </a:solidFill>
                <a:effectLst/>
                <a:highlight>
                  <a:srgbClr val="FFFFFF"/>
                </a:highlight>
              </a:rPr>
              <a:t>Le Dire et le dit</a:t>
            </a:r>
            <a:r>
              <a:rPr lang="fr-FR" sz="1800" b="0" i="0" dirty="0">
                <a:solidFill>
                  <a:srgbClr val="000000"/>
                </a:solidFill>
                <a:effectLst/>
                <a:highlight>
                  <a:srgbClr val="FFFFFF"/>
                </a:highlight>
              </a:rPr>
              <a:t>. Minuit, Paris. </a:t>
            </a:r>
          </a:p>
          <a:p>
            <a:r>
              <a:rPr lang="en-GB" sz="1800" dirty="0">
                <a:effectLst/>
                <a:ea typeface="DengXian" panose="02010600030101010101" pitchFamily="2" charset="-122"/>
              </a:rPr>
              <a:t>MacDonald, N. (Forthcoming) </a:t>
            </a:r>
            <a:r>
              <a:rPr lang="en-GB" sz="1800" i="1" dirty="0">
                <a:effectLst/>
                <a:ea typeface="DengXian" panose="02010600030101010101" pitchFamily="2" charset="-122"/>
              </a:rPr>
              <a:t>Exploring the visibility of Foucault’s ‘governmentality’ within early years policy and practice:</a:t>
            </a:r>
            <a:r>
              <a:rPr lang="en-GB" sz="1800" i="1" dirty="0">
                <a:solidFill>
                  <a:srgbClr val="000000"/>
                </a:solidFill>
                <a:effectLst/>
                <a:ea typeface="Arial" panose="020B0604020202020204" pitchFamily="34" charset="0"/>
              </a:rPr>
              <a:t> the separation between care and education in Wales</a:t>
            </a:r>
            <a:r>
              <a:rPr lang="en-GB" sz="1800" dirty="0">
                <a:effectLst/>
                <a:ea typeface="DengXian" panose="02010600030101010101" pitchFamily="2" charset="-122"/>
              </a:rPr>
              <a:t>. Doctoral thesis. UWTSD.</a:t>
            </a:r>
            <a:endParaRPr lang="en-GB" sz="1800" b="0" i="0" dirty="0">
              <a:solidFill>
                <a:srgbClr val="000000"/>
              </a:solidFill>
              <a:effectLst/>
              <a:highlight>
                <a:srgbClr val="FFFFFF"/>
              </a:highlight>
            </a:endParaRPr>
          </a:p>
          <a:p>
            <a:r>
              <a:rPr lang="en-GB" sz="1800" b="0" i="0" dirty="0">
                <a:solidFill>
                  <a:srgbClr val="000000"/>
                </a:solidFill>
                <a:effectLst/>
                <a:highlight>
                  <a:srgbClr val="FFFFFF"/>
                </a:highlight>
              </a:rPr>
              <a:t>Maingueneau, D. and Angermüller, J., (2007). Discourse Analysis in France. A Conversation. </a:t>
            </a:r>
            <a:r>
              <a:rPr lang="en-GB" sz="1800" b="0" i="1" dirty="0">
                <a:solidFill>
                  <a:srgbClr val="000000"/>
                </a:solidFill>
                <a:effectLst/>
                <a:highlight>
                  <a:srgbClr val="FFFFFF"/>
                </a:highlight>
              </a:rPr>
              <a:t>Forum: Qualitative Social Research, </a:t>
            </a:r>
            <a:r>
              <a:rPr lang="en-GB" sz="1800" b="0" i="0" dirty="0">
                <a:solidFill>
                  <a:srgbClr val="000000"/>
                </a:solidFill>
                <a:effectLst/>
                <a:highlight>
                  <a:srgbClr val="FFFFFF"/>
                </a:highlight>
              </a:rPr>
              <a:t>8(2). </a:t>
            </a:r>
          </a:p>
          <a:p>
            <a:r>
              <a:rPr lang="en-GB" sz="1800" i="1" dirty="0"/>
              <a:t>Social Services and Well-being (Wales) Act 2014, </a:t>
            </a:r>
            <a:r>
              <a:rPr lang="en-GB" sz="1800" i="1" dirty="0" err="1"/>
              <a:t>anaw</a:t>
            </a:r>
            <a:r>
              <a:rPr lang="en-GB" sz="1800" i="1" dirty="0"/>
              <a:t> 4, </a:t>
            </a:r>
            <a:r>
              <a:rPr lang="en-GB" sz="1800" dirty="0"/>
              <a:t>Available at: </a:t>
            </a:r>
            <a:r>
              <a:rPr lang="en-GB" sz="1800" dirty="0">
                <a:hlinkClick r:id="rId3"/>
              </a:rPr>
              <a:t>Social Services and Well-being (Wales) Act 2014 (legislation.gov.uk)</a:t>
            </a:r>
            <a:r>
              <a:rPr lang="en-GB" sz="1800" dirty="0"/>
              <a:t> (Accessed: 20</a:t>
            </a:r>
            <a:r>
              <a:rPr lang="en-GB" sz="1800" baseline="30000" dirty="0"/>
              <a:t>th</a:t>
            </a:r>
            <a:r>
              <a:rPr lang="en-GB" sz="1800" dirty="0"/>
              <a:t> August 2024). </a:t>
            </a:r>
            <a:endParaRPr lang="en-GB" sz="1800" i="1" dirty="0"/>
          </a:p>
        </p:txBody>
      </p:sp>
    </p:spTree>
    <p:extLst>
      <p:ext uri="{BB962C8B-B14F-4D97-AF65-F5344CB8AC3E}">
        <p14:creationId xmlns:p14="http://schemas.microsoft.com/office/powerpoint/2010/main" val="3455431653"/>
      </p:ext>
    </p:extLst>
  </p:cSld>
  <p:clrMapOvr>
    <a:masterClrMapping/>
  </p:clrMapOvr>
</p:sld>
</file>

<file path=ppt/theme/theme1.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LengthInSeconds xmlns="d63763ae-d69a-4f28-b007-4eaba4a07a87" xsi:nil="true"/>
    <SharedWithUsers xmlns="16bfc89a-06a0-41d6-ae50-6ff65b36cb8b">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E450935A8C7D4E950F571ADA136B5D" ma:contentTypeVersion="9" ma:contentTypeDescription="Create a new document." ma:contentTypeScope="" ma:versionID="4480ab0618c810092a7343215684d1a1">
  <xsd:schema xmlns:xsd="http://www.w3.org/2001/XMLSchema" xmlns:xs="http://www.w3.org/2001/XMLSchema" xmlns:p="http://schemas.microsoft.com/office/2006/metadata/properties" xmlns:ns2="d63763ae-d69a-4f28-b007-4eaba4a07a87" xmlns:ns3="16bfc89a-06a0-41d6-ae50-6ff65b36cb8b" targetNamespace="http://schemas.microsoft.com/office/2006/metadata/properties" ma:root="true" ma:fieldsID="19088371f0ac56504bdd65f0b496154e" ns2:_="" ns3:_="">
    <xsd:import namespace="d63763ae-d69a-4f28-b007-4eaba4a07a8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MediaLengthInSecond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3763ae-d69a-4f28-b007-4eaba4a07a8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CAA78C-FF64-415F-AAED-7E8113EE335E}">
  <ds:schemaRefs>
    <ds:schemaRef ds:uri="http://schemas.microsoft.com/sharepoint/v3/contenttype/forms"/>
  </ds:schemaRefs>
</ds:datastoreItem>
</file>

<file path=customXml/itemProps2.xml><?xml version="1.0" encoding="utf-8"?>
<ds:datastoreItem xmlns:ds="http://schemas.openxmlformats.org/officeDocument/2006/customXml" ds:itemID="{AD32BD20-4EE0-424B-9ABA-0458779B062D}">
  <ds:schemaRefs>
    <ds:schemaRef ds:uri="http://schemas.openxmlformats.org/package/2006/metadata/core-properties"/>
    <ds:schemaRef ds:uri="http://www.w3.org/XML/1998/namespace"/>
    <ds:schemaRef ds:uri="16bfc89a-06a0-41d6-ae50-6ff65b36cb8b"/>
    <ds:schemaRef ds:uri="d63763ae-d69a-4f28-b007-4eaba4a07a87"/>
    <ds:schemaRef ds:uri="http://purl.org/dc/terms/"/>
    <ds:schemaRef ds:uri="http://schemas.microsoft.com/office/2006/documentManagement/types"/>
    <ds:schemaRef ds:uri="http://schemas.microsoft.com/office/2006/metadata/properties"/>
    <ds:schemaRef ds:uri="http://purl.org/dc/dcmitype/"/>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6F53E53F-2D96-4107-ABBB-B6E140E8E6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3763ae-d69a-4f28-b007-4eaba4a07a8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92</TotalTime>
  <Words>1368</Words>
  <Application>Microsoft Office PowerPoint</Application>
  <PresentationFormat>On-screen Show (4:3)</PresentationFormat>
  <Paragraphs>104</Paragraphs>
  <Slides>17</Slides>
  <Notes>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17</vt:i4>
      </vt:variant>
    </vt:vector>
  </HeadingPairs>
  <TitlesOfParts>
    <vt:vector size="28" baseType="lpstr">
      <vt:lpstr>Arial Unicode MS</vt:lpstr>
      <vt:lpstr>DengXian</vt:lpstr>
      <vt:lpstr>system-ui</vt:lpstr>
      <vt:lpstr>Arial</vt:lpstr>
      <vt:lpstr>Arial</vt:lpstr>
      <vt:lpstr>Calibri</vt:lpstr>
      <vt:lpstr>Calibri Light</vt:lpstr>
      <vt:lpstr>Segoe UI</vt:lpstr>
      <vt:lpstr>Times New Roman</vt:lpstr>
      <vt:lpstr>Title Slide 2</vt:lpstr>
      <vt:lpstr>Accessible 2</vt:lpstr>
      <vt:lpstr>PowerPoint Presentation</vt:lpstr>
      <vt:lpstr>ECCP7002/C</vt:lpstr>
      <vt:lpstr>Ieithyddiaeth Polisi Policy linguistics</vt:lpstr>
      <vt:lpstr>Disgwrs Discourse</vt:lpstr>
      <vt:lpstr>PowerPoint Presentation</vt:lpstr>
      <vt:lpstr>Dadansoddi disgwrs Discourse analysis</vt:lpstr>
      <vt:lpstr>Ieithyddiaeth a Marcwyr Pragmatig Linguistics and Pragmatic markers</vt:lpstr>
      <vt:lpstr>Polisi enghreifftiol</vt:lpstr>
      <vt:lpstr>Example policy</vt:lpstr>
      <vt:lpstr>PowerPoint Presentation</vt:lpstr>
      <vt:lpstr>PowerPoint Presentation</vt:lpstr>
      <vt:lpstr>PowerPoint Presentation</vt:lpstr>
      <vt:lpstr>Deddfwriaeth        Legislation</vt:lpstr>
      <vt:lpstr>Rhan 1 paragraff 2 a-d Part 1 subsection 2 a-d</vt:lpstr>
      <vt:lpstr>Rhan 1 paragraff 2 a-d Part 1 subsection 2 a-d</vt:lpstr>
      <vt:lpstr>Ystyriwch                   Consider</vt:lpstr>
      <vt:lpstr>Cyfeiriadau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Meinir Jones</cp:lastModifiedBy>
  <cp:revision>262</cp:revision>
  <cp:lastPrinted>2014-09-22T07:47:55Z</cp:lastPrinted>
  <dcterms:created xsi:type="dcterms:W3CDTF">2010-09-01T10:27:19Z</dcterms:created>
  <dcterms:modified xsi:type="dcterms:W3CDTF">2024-09-16T10:30:36Z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0x010100DAE450935A8C7D4E950F571ADA136B5D</vt:lpwstr>
  </property>
  <property fmtid="{D5CDD505-2E9C-101B-9397-08002B2CF9AE}" pid="21" name="_SourceUrl">
    <vt:lpwstr/>
  </property>
  <property fmtid="{D5CDD505-2E9C-101B-9397-08002B2CF9AE}" pid="22" name="_SharedFileIndex">
    <vt:lpwstr/>
  </property>
  <property fmtid="{D5CDD505-2E9C-101B-9397-08002B2CF9AE}" pid="23" name="ComplianceAssetId">
    <vt:lpwstr/>
  </property>
  <property fmtid="{D5CDD505-2E9C-101B-9397-08002B2CF9AE}" pid="24" name="_ExtendedDescription">
    <vt:lpwstr/>
  </property>
  <property fmtid="{D5CDD505-2E9C-101B-9397-08002B2CF9AE}" pid="25" name="TriggerFlowInfo">
    <vt:lpwstr/>
  </property>
</Properties>
</file>