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257" r:id="rId3"/>
    <p:sldId id="258" r:id="rId4"/>
    <p:sldId id="260" r:id="rId5"/>
    <p:sldId id="262" r:id="rId6"/>
    <p:sldId id="264" r:id="rId7"/>
    <p:sldId id="265" r:id="rId8"/>
    <p:sldId id="282" r:id="rId9"/>
    <p:sldId id="267" r:id="rId10"/>
    <p:sldId id="270" r:id="rId11"/>
    <p:sldId id="271" r:id="rId12"/>
    <p:sldId id="269" r:id="rId13"/>
    <p:sldId id="273" r:id="rId14"/>
    <p:sldId id="274" r:id="rId15"/>
    <p:sldId id="275" r:id="rId16"/>
    <p:sldId id="276" r:id="rId17"/>
    <p:sldId id="277" r:id="rId18"/>
    <p:sldId id="278" r:id="rId19"/>
    <p:sldId id="279" r:id="rId20"/>
    <p:sldId id="283" r:id="rId21"/>
    <p:sldId id="284" r:id="rId22"/>
    <p:sldId id="285" r:id="rId23"/>
    <p:sldId id="286" r:id="rId24"/>
    <p:sldId id="287" r:id="rId25"/>
    <p:sldId id="288" r:id="rId26"/>
    <p:sldId id="289" r:id="rId27"/>
    <p:sldId id="292" r:id="rId28"/>
    <p:sldId id="291" r:id="rId29"/>
    <p:sldId id="280"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81" autoAdjust="0"/>
    <p:restoredTop sz="53894" autoAdjust="0"/>
  </p:normalViewPr>
  <p:slideViewPr>
    <p:cSldViewPr snapToGrid="0">
      <p:cViewPr varScale="1">
        <p:scale>
          <a:sx n="46" d="100"/>
          <a:sy n="46" d="100"/>
        </p:scale>
        <p:origin x="227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7B23A6-0CC8-44F4-B35B-76BEC653E107}" type="datetimeFigureOut">
              <a:rPr lang="en-GB" smtClean="0"/>
              <a:t>14/03/2021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B03329-A695-45BE-A4F8-381E82C294E2}" type="slidenum">
              <a:rPr lang="en-GB" smtClean="0"/>
              <a:t>‹#›</a:t>
            </a:fld>
            <a:endParaRPr lang="en-GB"/>
          </a:p>
        </p:txBody>
      </p:sp>
    </p:spTree>
    <p:extLst>
      <p:ext uri="{BB962C8B-B14F-4D97-AF65-F5344CB8AC3E}">
        <p14:creationId xmlns:p14="http://schemas.microsoft.com/office/powerpoint/2010/main" val="657114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a:t>
            </a:fld>
            <a:endParaRPr lang="en-GB"/>
          </a:p>
        </p:txBody>
      </p:sp>
    </p:spTree>
    <p:extLst>
      <p:ext uri="{BB962C8B-B14F-4D97-AF65-F5344CB8AC3E}">
        <p14:creationId xmlns:p14="http://schemas.microsoft.com/office/powerpoint/2010/main" val="1419729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7</a:t>
            </a:fld>
            <a:endParaRPr lang="en-GB"/>
          </a:p>
        </p:txBody>
      </p:sp>
    </p:spTree>
    <p:extLst>
      <p:ext uri="{BB962C8B-B14F-4D97-AF65-F5344CB8AC3E}">
        <p14:creationId xmlns:p14="http://schemas.microsoft.com/office/powerpoint/2010/main" val="3683393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9</a:t>
            </a:fld>
            <a:endParaRPr lang="en-GB"/>
          </a:p>
        </p:txBody>
      </p:sp>
    </p:spTree>
    <p:extLst>
      <p:ext uri="{BB962C8B-B14F-4D97-AF65-F5344CB8AC3E}">
        <p14:creationId xmlns:p14="http://schemas.microsoft.com/office/powerpoint/2010/main" val="1414669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10</a:t>
            </a:fld>
            <a:endParaRPr lang="en-GB"/>
          </a:p>
        </p:txBody>
      </p:sp>
    </p:spTree>
    <p:extLst>
      <p:ext uri="{BB962C8B-B14F-4D97-AF65-F5344CB8AC3E}">
        <p14:creationId xmlns:p14="http://schemas.microsoft.com/office/powerpoint/2010/main" val="526113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11</a:t>
            </a:fld>
            <a:endParaRPr lang="en-GB"/>
          </a:p>
        </p:txBody>
      </p:sp>
    </p:spTree>
    <p:extLst>
      <p:ext uri="{BB962C8B-B14F-4D97-AF65-F5344CB8AC3E}">
        <p14:creationId xmlns:p14="http://schemas.microsoft.com/office/powerpoint/2010/main" val="1125220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12</a:t>
            </a:fld>
            <a:endParaRPr lang="en-GB"/>
          </a:p>
        </p:txBody>
      </p:sp>
    </p:spTree>
    <p:extLst>
      <p:ext uri="{BB962C8B-B14F-4D97-AF65-F5344CB8AC3E}">
        <p14:creationId xmlns:p14="http://schemas.microsoft.com/office/powerpoint/2010/main" val="1668906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13</a:t>
            </a:fld>
            <a:endParaRPr lang="en-GB"/>
          </a:p>
        </p:txBody>
      </p:sp>
    </p:spTree>
    <p:extLst>
      <p:ext uri="{BB962C8B-B14F-4D97-AF65-F5344CB8AC3E}">
        <p14:creationId xmlns:p14="http://schemas.microsoft.com/office/powerpoint/2010/main" val="155383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14</a:t>
            </a:fld>
            <a:endParaRPr lang="en-GB"/>
          </a:p>
        </p:txBody>
      </p:sp>
    </p:spTree>
    <p:extLst>
      <p:ext uri="{BB962C8B-B14F-4D97-AF65-F5344CB8AC3E}">
        <p14:creationId xmlns:p14="http://schemas.microsoft.com/office/powerpoint/2010/main" val="2102731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2B03329-A695-45BE-A4F8-381E82C294E2}" type="slidenum">
              <a:rPr lang="en-GB" smtClean="0"/>
              <a:t>15</a:t>
            </a:fld>
            <a:endParaRPr lang="en-GB"/>
          </a:p>
        </p:txBody>
      </p:sp>
    </p:spTree>
    <p:extLst>
      <p:ext uri="{BB962C8B-B14F-4D97-AF65-F5344CB8AC3E}">
        <p14:creationId xmlns:p14="http://schemas.microsoft.com/office/powerpoint/2010/main" val="2761261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i="1" dirty="0"/>
          </a:p>
        </p:txBody>
      </p:sp>
      <p:sp>
        <p:nvSpPr>
          <p:cNvPr id="4" name="Slide Number Placeholder 3"/>
          <p:cNvSpPr>
            <a:spLocks noGrp="1"/>
          </p:cNvSpPr>
          <p:nvPr>
            <p:ph type="sldNum" sz="quarter" idx="5"/>
          </p:nvPr>
        </p:nvSpPr>
        <p:spPr/>
        <p:txBody>
          <a:bodyPr/>
          <a:lstStyle/>
          <a:p>
            <a:fld id="{62B03329-A695-45BE-A4F8-381E82C294E2}" type="slidenum">
              <a:rPr lang="en-GB" smtClean="0"/>
              <a:t>16</a:t>
            </a:fld>
            <a:endParaRPr lang="en-GB"/>
          </a:p>
        </p:txBody>
      </p:sp>
    </p:spTree>
    <p:extLst>
      <p:ext uri="{BB962C8B-B14F-4D97-AF65-F5344CB8AC3E}">
        <p14:creationId xmlns:p14="http://schemas.microsoft.com/office/powerpoint/2010/main" val="2830409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17</a:t>
            </a:fld>
            <a:endParaRPr lang="en-GB"/>
          </a:p>
        </p:txBody>
      </p:sp>
    </p:spTree>
    <p:extLst>
      <p:ext uri="{BB962C8B-B14F-4D97-AF65-F5344CB8AC3E}">
        <p14:creationId xmlns:p14="http://schemas.microsoft.com/office/powerpoint/2010/main" val="2201263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19</a:t>
            </a:fld>
            <a:endParaRPr lang="en-GB"/>
          </a:p>
        </p:txBody>
      </p:sp>
    </p:spTree>
    <p:extLst>
      <p:ext uri="{BB962C8B-B14F-4D97-AF65-F5344CB8AC3E}">
        <p14:creationId xmlns:p14="http://schemas.microsoft.com/office/powerpoint/2010/main" val="1271406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20</a:t>
            </a:fld>
            <a:endParaRPr lang="en-GB"/>
          </a:p>
        </p:txBody>
      </p:sp>
    </p:spTree>
    <p:extLst>
      <p:ext uri="{BB962C8B-B14F-4D97-AF65-F5344CB8AC3E}">
        <p14:creationId xmlns:p14="http://schemas.microsoft.com/office/powerpoint/2010/main" val="8613140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21</a:t>
            </a:fld>
            <a:endParaRPr lang="en-GB"/>
          </a:p>
        </p:txBody>
      </p:sp>
    </p:spTree>
    <p:extLst>
      <p:ext uri="{BB962C8B-B14F-4D97-AF65-F5344CB8AC3E}">
        <p14:creationId xmlns:p14="http://schemas.microsoft.com/office/powerpoint/2010/main" val="23074989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23</a:t>
            </a:fld>
            <a:endParaRPr lang="en-GB"/>
          </a:p>
        </p:txBody>
      </p:sp>
    </p:spTree>
    <p:extLst>
      <p:ext uri="{BB962C8B-B14F-4D97-AF65-F5344CB8AC3E}">
        <p14:creationId xmlns:p14="http://schemas.microsoft.com/office/powerpoint/2010/main" val="429726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24</a:t>
            </a:fld>
            <a:endParaRPr lang="en-GB"/>
          </a:p>
        </p:txBody>
      </p:sp>
    </p:spTree>
    <p:extLst>
      <p:ext uri="{BB962C8B-B14F-4D97-AF65-F5344CB8AC3E}">
        <p14:creationId xmlns:p14="http://schemas.microsoft.com/office/powerpoint/2010/main" val="2213416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25</a:t>
            </a:fld>
            <a:endParaRPr lang="en-GB"/>
          </a:p>
        </p:txBody>
      </p:sp>
    </p:spTree>
    <p:extLst>
      <p:ext uri="{BB962C8B-B14F-4D97-AF65-F5344CB8AC3E}">
        <p14:creationId xmlns:p14="http://schemas.microsoft.com/office/powerpoint/2010/main" val="3411163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3/14/2021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kahoot.it/challenge/02066736?challenge-id=385757bd-d472-4c68-946e-2b560c174900_1615495379734"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healthline.com/health/childrens-health/chomsky-theory" TargetMode="External"/><Relationship Id="rId7" Type="http://schemas.openxmlformats.org/officeDocument/2006/relationships/hyperlink" Target="https://www.slideshare.net/aymanrefaat/moral-development-57667260" TargetMode="External"/><Relationship Id="rId2" Type="http://schemas.openxmlformats.org/officeDocument/2006/relationships/hyperlink" Target="https://www.verywellmind.com/jean-piaget-biography-1896-1980-2795549" TargetMode="External"/><Relationship Id="rId1" Type="http://schemas.openxmlformats.org/officeDocument/2006/relationships/slideLayout" Target="../slideLayouts/slideLayout2.xml"/><Relationship Id="rId6" Type="http://schemas.openxmlformats.org/officeDocument/2006/relationships/hyperlink" Target="https://www.simplypsychology.org/Zone-of-Proximal-Development.html" TargetMode="External"/><Relationship Id="rId5" Type="http://schemas.openxmlformats.org/officeDocument/2006/relationships/hyperlink" Target="https://www.simplypsychology.org/kohlberg.html" TargetMode="External"/><Relationship Id="rId4" Type="http://schemas.openxmlformats.org/officeDocument/2006/relationships/hyperlink" Target="https://educationaltechnology.net/vygotskys-zone-of-proximal-development-and-scaffol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DA327-92A0-406D-8D75-4C9E2070BD02}"/>
              </a:ext>
            </a:extLst>
          </p:cNvPr>
          <p:cNvSpPr>
            <a:spLocks noGrp="1"/>
          </p:cNvSpPr>
          <p:nvPr>
            <p:ph type="ctrTitle"/>
          </p:nvPr>
        </p:nvSpPr>
        <p:spPr>
          <a:xfrm>
            <a:off x="2625753" y="3231648"/>
            <a:ext cx="9185945" cy="1126283"/>
          </a:xfrm>
        </p:spPr>
        <p:txBody>
          <a:bodyPr>
            <a:normAutofit/>
          </a:bodyPr>
          <a:lstStyle/>
          <a:p>
            <a:r>
              <a:rPr lang="en-GB" sz="6000" dirty="0">
                <a:latin typeface="Arial" panose="020B0604020202020204" pitchFamily="34" charset="0"/>
                <a:cs typeface="Arial" panose="020B0604020202020204" pitchFamily="34" charset="0"/>
              </a:rPr>
              <a:t>Individual Development		</a:t>
            </a:r>
          </a:p>
        </p:txBody>
      </p:sp>
      <p:sp>
        <p:nvSpPr>
          <p:cNvPr id="3" name="Subtitle 2">
            <a:extLst>
              <a:ext uri="{FF2B5EF4-FFF2-40B4-BE49-F238E27FC236}">
                <a16:creationId xmlns:a16="http://schemas.microsoft.com/office/drawing/2014/main" id="{34F33A2A-A7A3-41B4-ACE6-4844C810C222}"/>
              </a:ext>
            </a:extLst>
          </p:cNvPr>
          <p:cNvSpPr>
            <a:spLocks noGrp="1"/>
          </p:cNvSpPr>
          <p:nvPr>
            <p:ph type="subTitle" idx="1"/>
          </p:nvPr>
        </p:nvSpPr>
        <p:spPr>
          <a:xfrm>
            <a:off x="2242306" y="4357931"/>
            <a:ext cx="8915399" cy="1126283"/>
          </a:xfrm>
        </p:spPr>
        <p:txBody>
          <a:bodyPr>
            <a:normAutofit fontScale="92500" lnSpcReduction="10000"/>
          </a:bodyPr>
          <a:lstStyle/>
          <a:p>
            <a:pPr algn="ctr"/>
            <a:r>
              <a:rPr lang="en-GB" sz="4000" dirty="0">
                <a:solidFill>
                  <a:schemeClr val="tx1"/>
                </a:solidFill>
                <a:latin typeface="Arial" panose="020B0604020202020204" pitchFamily="34" charset="0"/>
                <a:cs typeface="Arial" panose="020B0604020202020204" pitchFamily="34" charset="0"/>
              </a:rPr>
              <a:t>Moral Development and Language Development</a:t>
            </a:r>
          </a:p>
        </p:txBody>
      </p:sp>
    </p:spTree>
    <p:extLst>
      <p:ext uri="{BB962C8B-B14F-4D97-AF65-F5344CB8AC3E}">
        <p14:creationId xmlns:p14="http://schemas.microsoft.com/office/powerpoint/2010/main" val="3557276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240F-8A47-487D-A50B-3C7E893F82A2}"/>
              </a:ext>
            </a:extLst>
          </p:cNvPr>
          <p:cNvSpPr>
            <a:spLocks noGrp="1"/>
          </p:cNvSpPr>
          <p:nvPr>
            <p:ph type="title"/>
          </p:nvPr>
        </p:nvSpPr>
        <p:spPr>
          <a:xfrm>
            <a:off x="1786855" y="612396"/>
            <a:ext cx="9717757" cy="1259048"/>
          </a:xfrm>
        </p:spPr>
        <p:txBody>
          <a:bodyPr/>
          <a:lstStyle/>
          <a:p>
            <a:r>
              <a:rPr lang="en-GB" sz="4400" dirty="0">
                <a:solidFill>
                  <a:schemeClr val="tx1">
                    <a:lumMod val="95000"/>
                    <a:lumOff val="5000"/>
                  </a:schemeClr>
                </a:solidFill>
                <a:latin typeface="Arial" panose="020B0604020202020204" pitchFamily="34" charset="0"/>
                <a:cs typeface="Arial" panose="020B0604020202020204" pitchFamily="34" charset="0"/>
              </a:rPr>
              <a:t>Objectives</a:t>
            </a:r>
            <a:endParaRPr lang="en-GB" dirty="0">
              <a:solidFill>
                <a:schemeClr val="tx1">
                  <a:lumMod val="95000"/>
                  <a:lumOff val="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045AA7-6FFD-4B59-9960-586886BBC5E3}"/>
              </a:ext>
            </a:extLst>
          </p:cNvPr>
          <p:cNvSpPr>
            <a:spLocks noGrp="1"/>
          </p:cNvSpPr>
          <p:nvPr>
            <p:ph idx="1"/>
          </p:nvPr>
        </p:nvSpPr>
        <p:spPr>
          <a:xfrm>
            <a:off x="1786854" y="1680394"/>
            <a:ext cx="9717757" cy="4644205"/>
          </a:xfrm>
        </p:spPr>
        <p:txBody>
          <a:bodyPr>
            <a:normAutofit/>
          </a:bodyPr>
          <a:lstStyle/>
          <a:p>
            <a:pPr lvl="0">
              <a:lnSpc>
                <a:spcPct val="150000"/>
              </a:lnSpc>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To become familiar with the major themes of moral development.</a:t>
            </a:r>
          </a:p>
          <a:p>
            <a:pPr lvl="0">
              <a:lnSpc>
                <a:spcPct val="150000"/>
              </a:lnSpc>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To explore Piaget and Kohlberg’s theories of moral development.</a:t>
            </a:r>
          </a:p>
          <a:p>
            <a:pPr lvl="0">
              <a:lnSpc>
                <a:spcPct val="150000"/>
              </a:lnSpc>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To consider the cognitive, affective and behavioural aspects of moral development.</a:t>
            </a:r>
          </a:p>
          <a:p>
            <a:pPr>
              <a:lnSpc>
                <a:spcPct val="150000"/>
              </a:lnSpc>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To develop an understanding of language development</a:t>
            </a:r>
          </a:p>
          <a:p>
            <a:pPr>
              <a:lnSpc>
                <a:spcPct val="150000"/>
              </a:lnSpc>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To develop an awareness of the work of Chomsky and Vygotsky in relation to language development</a:t>
            </a:r>
          </a:p>
          <a:p>
            <a:pPr marL="0" indent="0">
              <a:buNone/>
            </a:pPr>
            <a:endParaRPr lang="en-GB" dirty="0"/>
          </a:p>
        </p:txBody>
      </p:sp>
    </p:spTree>
    <p:extLst>
      <p:ext uri="{BB962C8B-B14F-4D97-AF65-F5344CB8AC3E}">
        <p14:creationId xmlns:p14="http://schemas.microsoft.com/office/powerpoint/2010/main" val="24512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E391E-8A30-4DCE-912D-BBFF6DA9A68A}"/>
              </a:ext>
            </a:extLst>
          </p:cNvPr>
          <p:cNvSpPr>
            <a:spLocks noGrp="1"/>
          </p:cNvSpPr>
          <p:nvPr>
            <p:ph type="title"/>
          </p:nvPr>
        </p:nvSpPr>
        <p:spPr>
          <a:xfrm>
            <a:off x="1728859" y="607332"/>
            <a:ext cx="5972235" cy="1053688"/>
          </a:xfrm>
        </p:spPr>
        <p:txBody>
          <a:bodyPr>
            <a:normAutofit/>
          </a:bodyPr>
          <a:lstStyle/>
          <a:p>
            <a:r>
              <a:rPr lang="en-GB" sz="4400" dirty="0">
                <a:latin typeface="Arial" panose="020B0604020202020204" pitchFamily="34" charset="0"/>
                <a:cs typeface="Arial" panose="020B0604020202020204" pitchFamily="34" charset="0"/>
              </a:rPr>
              <a:t>Moral Development</a:t>
            </a:r>
          </a:p>
        </p:txBody>
      </p:sp>
      <p:sp>
        <p:nvSpPr>
          <p:cNvPr id="3" name="Content Placeholder 2">
            <a:extLst>
              <a:ext uri="{FF2B5EF4-FFF2-40B4-BE49-F238E27FC236}">
                <a16:creationId xmlns:a16="http://schemas.microsoft.com/office/drawing/2014/main" id="{006C6D02-326B-4AAA-A5EC-6DEAF59D0D21}"/>
              </a:ext>
            </a:extLst>
          </p:cNvPr>
          <p:cNvSpPr>
            <a:spLocks noGrp="1"/>
          </p:cNvSpPr>
          <p:nvPr>
            <p:ph idx="1"/>
          </p:nvPr>
        </p:nvSpPr>
        <p:spPr>
          <a:xfrm>
            <a:off x="1728858" y="1661020"/>
            <a:ext cx="9889893" cy="5025006"/>
          </a:xfrm>
        </p:spPr>
        <p:txBody>
          <a:bodyPr>
            <a:normAutofit/>
          </a:bodyPr>
          <a:lstStyle/>
          <a:p>
            <a:pPr marL="0" indent="0">
              <a:lnSpc>
                <a:spcPct val="150000"/>
              </a:lnSpc>
              <a:buNone/>
            </a:pPr>
            <a:r>
              <a:rPr lang="en-GB" sz="2800" dirty="0">
                <a:solidFill>
                  <a:schemeClr val="tx2"/>
                </a:solidFill>
                <a:latin typeface="Arial" panose="020B0604020202020204" pitchFamily="34" charset="0"/>
                <a:cs typeface="Arial" panose="020B0604020202020204" pitchFamily="34" charset="0"/>
              </a:rPr>
              <a:t>Moral development in the term used to explain people’s sense of what is right and of what is wrong. </a:t>
            </a:r>
          </a:p>
          <a:p>
            <a:pPr marL="0" indent="0">
              <a:lnSpc>
                <a:spcPct val="150000"/>
              </a:lnSpc>
              <a:buNone/>
            </a:pPr>
            <a:endParaRPr lang="en-GB" sz="2800" dirty="0">
              <a:solidFill>
                <a:schemeClr val="tx2"/>
              </a:solidFill>
              <a:latin typeface="Arial" panose="020B0604020202020204" pitchFamily="34" charset="0"/>
              <a:cs typeface="Arial" panose="020B0604020202020204" pitchFamily="34" charset="0"/>
            </a:endParaRPr>
          </a:p>
          <a:p>
            <a:pPr marL="0" indent="0">
              <a:lnSpc>
                <a:spcPct val="150000"/>
              </a:lnSpc>
              <a:buNone/>
            </a:pPr>
            <a:r>
              <a:rPr lang="en-GB" sz="2800" dirty="0">
                <a:solidFill>
                  <a:schemeClr val="tx2"/>
                </a:solidFill>
                <a:latin typeface="Arial" panose="020B0604020202020204" pitchFamily="34" charset="0"/>
                <a:cs typeface="Arial" panose="020B0604020202020204" pitchFamily="34" charset="0"/>
              </a:rPr>
              <a:t>Human moral is commonly seen to involve a movement from simple definitions of right and wrong to more a systematic way of differentiating right from wrong. </a:t>
            </a:r>
          </a:p>
          <a:p>
            <a:pPr marL="0" indent="0">
              <a:buNone/>
            </a:pP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4080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6FA6E-846F-48B3-956F-F424C4DEFDCB}"/>
              </a:ext>
            </a:extLst>
          </p:cNvPr>
          <p:cNvSpPr>
            <a:spLocks noGrp="1"/>
          </p:cNvSpPr>
          <p:nvPr>
            <p:ph type="title"/>
          </p:nvPr>
        </p:nvSpPr>
        <p:spPr>
          <a:xfrm>
            <a:off x="1762416" y="590554"/>
            <a:ext cx="3254202" cy="961409"/>
          </a:xfrm>
        </p:spPr>
        <p:txBody>
          <a:bodyPr>
            <a:normAutofit/>
          </a:bodyPr>
          <a:lstStyle/>
          <a:p>
            <a:r>
              <a:rPr lang="en-GB" sz="4400" dirty="0">
                <a:latin typeface="Arial" panose="020B0604020202020204" pitchFamily="34" charset="0"/>
                <a:cs typeface="Arial" panose="020B0604020202020204" pitchFamily="34" charset="0"/>
              </a:rPr>
              <a:t>Cognitive</a:t>
            </a:r>
          </a:p>
        </p:txBody>
      </p:sp>
      <p:sp>
        <p:nvSpPr>
          <p:cNvPr id="3" name="Content Placeholder 2">
            <a:extLst>
              <a:ext uri="{FF2B5EF4-FFF2-40B4-BE49-F238E27FC236}">
                <a16:creationId xmlns:a16="http://schemas.microsoft.com/office/drawing/2014/main" id="{36134FD1-5D46-413E-A86F-7E013154BF1B}"/>
              </a:ext>
            </a:extLst>
          </p:cNvPr>
          <p:cNvSpPr>
            <a:spLocks noGrp="1"/>
          </p:cNvSpPr>
          <p:nvPr>
            <p:ph idx="1"/>
          </p:nvPr>
        </p:nvSpPr>
        <p:spPr>
          <a:xfrm>
            <a:off x="1762415" y="1551963"/>
            <a:ext cx="9742197" cy="4359259"/>
          </a:xfrm>
        </p:spPr>
        <p:txBody>
          <a:bodyPr>
            <a:normAutofit/>
          </a:bodyPr>
          <a:lstStyle/>
          <a:p>
            <a:pPr marL="0" indent="0">
              <a:lnSpc>
                <a:spcPct val="150000"/>
              </a:lnSpc>
              <a:buNone/>
            </a:pPr>
            <a:r>
              <a:rPr lang="en-GB" sz="2800" dirty="0">
                <a:solidFill>
                  <a:schemeClr val="tx2"/>
                </a:solidFill>
                <a:latin typeface="Arial" panose="020B0604020202020204" pitchFamily="34" charset="0"/>
                <a:cs typeface="Arial" panose="020B0604020202020204" pitchFamily="34" charset="0"/>
              </a:rPr>
              <a:t>When looking at cognitive development, it can be seen that the cognitive correlation to moral development is the component which makes decisions on how to behave when something is right or something is wrong.  </a:t>
            </a:r>
          </a:p>
          <a:p>
            <a:pPr marL="0" indent="0">
              <a:lnSpc>
                <a:spcPct val="150000"/>
              </a:lnSpc>
              <a:buNone/>
            </a:pPr>
            <a:r>
              <a:rPr lang="en-GB" sz="2800" dirty="0">
                <a:solidFill>
                  <a:schemeClr val="tx2"/>
                </a:solidFill>
                <a:latin typeface="Arial" panose="020B0604020202020204" pitchFamily="34" charset="0"/>
                <a:cs typeface="Arial" panose="020B0604020202020204" pitchFamily="34" charset="0"/>
              </a:rPr>
              <a:t>The mental abilities in which a person can make decisions (cognitivism) can be seen to change as a person matures. </a:t>
            </a:r>
          </a:p>
        </p:txBody>
      </p:sp>
    </p:spTree>
    <p:extLst>
      <p:ext uri="{BB962C8B-B14F-4D97-AF65-F5344CB8AC3E}">
        <p14:creationId xmlns:p14="http://schemas.microsoft.com/office/powerpoint/2010/main" val="3958538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C547F-16E7-483F-8746-80D1C6615F79}"/>
              </a:ext>
            </a:extLst>
          </p:cNvPr>
          <p:cNvSpPr>
            <a:spLocks noGrp="1"/>
          </p:cNvSpPr>
          <p:nvPr>
            <p:ph type="title"/>
          </p:nvPr>
        </p:nvSpPr>
        <p:spPr>
          <a:xfrm>
            <a:off x="1712081" y="582165"/>
            <a:ext cx="4873277" cy="1003354"/>
          </a:xfrm>
        </p:spPr>
        <p:txBody>
          <a:bodyPr>
            <a:normAutofit/>
          </a:bodyPr>
          <a:lstStyle/>
          <a:p>
            <a:r>
              <a:rPr lang="en-GB" sz="4400" dirty="0">
                <a:latin typeface="Arial" panose="020B0604020202020204" pitchFamily="34" charset="0"/>
                <a:cs typeface="Arial" panose="020B0604020202020204" pitchFamily="34" charset="0"/>
              </a:rPr>
              <a:t>Affective</a:t>
            </a:r>
          </a:p>
        </p:txBody>
      </p:sp>
      <p:sp>
        <p:nvSpPr>
          <p:cNvPr id="3" name="Content Placeholder 2">
            <a:extLst>
              <a:ext uri="{FF2B5EF4-FFF2-40B4-BE49-F238E27FC236}">
                <a16:creationId xmlns:a16="http://schemas.microsoft.com/office/drawing/2014/main" id="{9A93E0E2-5244-4C01-83B0-C9A932416E7B}"/>
              </a:ext>
            </a:extLst>
          </p:cNvPr>
          <p:cNvSpPr>
            <a:spLocks noGrp="1"/>
          </p:cNvSpPr>
          <p:nvPr>
            <p:ph idx="1"/>
          </p:nvPr>
        </p:nvSpPr>
        <p:spPr>
          <a:xfrm>
            <a:off x="1689092" y="1417833"/>
            <a:ext cx="9792531" cy="5095983"/>
          </a:xfrm>
        </p:spPr>
        <p:txBody>
          <a:bodyPr>
            <a:normAutofit/>
          </a:bodyPr>
          <a:lstStyle/>
          <a:p>
            <a:pPr marL="0" indent="0">
              <a:lnSpc>
                <a:spcPct val="150000"/>
              </a:lnSpc>
              <a:buNone/>
            </a:pPr>
            <a:r>
              <a:rPr lang="en-GB" sz="2400" dirty="0">
                <a:solidFill>
                  <a:schemeClr val="tx2"/>
                </a:solidFill>
                <a:latin typeface="Arial" panose="020B0604020202020204" pitchFamily="34" charset="0"/>
                <a:cs typeface="Arial" panose="020B0604020202020204" pitchFamily="34" charset="0"/>
              </a:rPr>
              <a:t>The affective aspects of moral development can also be recognised as the emotional aspect. </a:t>
            </a:r>
          </a:p>
          <a:p>
            <a:pPr marL="0" indent="0">
              <a:lnSpc>
                <a:spcPct val="150000"/>
              </a:lnSpc>
              <a:buNone/>
            </a:pPr>
            <a:r>
              <a:rPr lang="en-GB" sz="2400" dirty="0">
                <a:solidFill>
                  <a:schemeClr val="tx2"/>
                </a:solidFill>
                <a:latin typeface="Arial" panose="020B0604020202020204" pitchFamily="34" charset="0"/>
                <a:cs typeface="Arial" panose="020B0604020202020204" pitchFamily="34" charset="0"/>
              </a:rPr>
              <a:t>The affective component consists of the feelings a person may feel when making decisions that are directed towards a decision being right or wrong. It may also be the feelings an individual feels when basing their actions on right or wrong which motivates their behaviour. </a:t>
            </a:r>
          </a:p>
          <a:p>
            <a:pPr marL="0" indent="0">
              <a:lnSpc>
                <a:spcPct val="150000"/>
              </a:lnSpc>
              <a:buNone/>
            </a:pPr>
            <a:r>
              <a:rPr lang="en-GB" sz="2400" dirty="0">
                <a:solidFill>
                  <a:schemeClr val="tx2"/>
                </a:solidFill>
                <a:latin typeface="Arial" panose="020B0604020202020204" pitchFamily="34" charset="0"/>
                <a:cs typeface="Arial" panose="020B0604020202020204" pitchFamily="34" charset="0"/>
              </a:rPr>
              <a:t>This may include negative emotions such as guilt, shame or guilt. </a:t>
            </a:r>
          </a:p>
          <a:p>
            <a:pPr marL="0" indent="0">
              <a:lnSpc>
                <a:spcPct val="150000"/>
              </a:lnSpc>
              <a:buNone/>
            </a:pPr>
            <a:r>
              <a:rPr lang="en-GB" sz="2400" dirty="0">
                <a:solidFill>
                  <a:schemeClr val="tx2"/>
                </a:solidFill>
                <a:latin typeface="Arial" panose="020B0604020202020204" pitchFamily="34" charset="0"/>
                <a:cs typeface="Arial" panose="020B0604020202020204" pitchFamily="34" charset="0"/>
              </a:rPr>
              <a:t>As well as good emotions such as; pride, happiness and self-gratitude.</a:t>
            </a:r>
          </a:p>
        </p:txBody>
      </p:sp>
    </p:spTree>
    <p:extLst>
      <p:ext uri="{BB962C8B-B14F-4D97-AF65-F5344CB8AC3E}">
        <p14:creationId xmlns:p14="http://schemas.microsoft.com/office/powerpoint/2010/main" val="2015262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8D3C8-5206-4E91-838E-7354DF080C64}"/>
              </a:ext>
            </a:extLst>
          </p:cNvPr>
          <p:cNvSpPr>
            <a:spLocks noGrp="1"/>
          </p:cNvSpPr>
          <p:nvPr>
            <p:ph type="title"/>
          </p:nvPr>
        </p:nvSpPr>
        <p:spPr>
          <a:xfrm>
            <a:off x="1720470" y="607332"/>
            <a:ext cx="4059545" cy="1087244"/>
          </a:xfrm>
        </p:spPr>
        <p:txBody>
          <a:bodyPr>
            <a:normAutofit/>
          </a:bodyPr>
          <a:lstStyle/>
          <a:p>
            <a:r>
              <a:rPr lang="en-GB" sz="4400" dirty="0">
                <a:latin typeface="Arial" panose="020B0604020202020204" pitchFamily="34" charset="0"/>
                <a:cs typeface="Arial" panose="020B0604020202020204" pitchFamily="34" charset="0"/>
              </a:rPr>
              <a:t>Behavioural</a:t>
            </a:r>
          </a:p>
        </p:txBody>
      </p:sp>
      <p:sp>
        <p:nvSpPr>
          <p:cNvPr id="3" name="Content Placeholder 2">
            <a:extLst>
              <a:ext uri="{FF2B5EF4-FFF2-40B4-BE49-F238E27FC236}">
                <a16:creationId xmlns:a16="http://schemas.microsoft.com/office/drawing/2014/main" id="{28C12419-80E6-4C4E-87D7-7E99AA34D596}"/>
              </a:ext>
            </a:extLst>
          </p:cNvPr>
          <p:cNvSpPr>
            <a:spLocks noGrp="1"/>
          </p:cNvSpPr>
          <p:nvPr>
            <p:ph idx="1"/>
          </p:nvPr>
        </p:nvSpPr>
        <p:spPr>
          <a:xfrm>
            <a:off x="1720470" y="1484616"/>
            <a:ext cx="9784142" cy="5373384"/>
          </a:xfrm>
        </p:spPr>
        <p:txBody>
          <a:bodyPr>
            <a:normAutofit/>
          </a:bodyPr>
          <a:lstStyle/>
          <a:p>
            <a:pPr marL="0" indent="0">
              <a:lnSpc>
                <a:spcPct val="150000"/>
              </a:lnSpc>
              <a:buNone/>
            </a:pPr>
            <a:r>
              <a:rPr lang="en-GB" sz="2600" dirty="0">
                <a:solidFill>
                  <a:schemeClr val="tx2"/>
                </a:solidFill>
                <a:latin typeface="Arial" panose="020B0604020202020204" pitchFamily="34" charset="0"/>
                <a:cs typeface="Arial" panose="020B0604020202020204" pitchFamily="34" charset="0"/>
              </a:rPr>
              <a:t>The behavioural aspect of moral development is the behaviours in which we make. </a:t>
            </a:r>
          </a:p>
          <a:p>
            <a:pPr marL="0" indent="0">
              <a:lnSpc>
                <a:spcPct val="150000"/>
              </a:lnSpc>
              <a:buNone/>
            </a:pPr>
            <a:r>
              <a:rPr lang="en-GB" sz="2600" dirty="0">
                <a:solidFill>
                  <a:schemeClr val="tx2"/>
                </a:solidFill>
                <a:latin typeface="Arial" panose="020B0604020202020204" pitchFamily="34" charset="0"/>
                <a:cs typeface="Arial" panose="020B0604020202020204" pitchFamily="34" charset="0"/>
              </a:rPr>
              <a:t>Before undertaking the behavioural aspect of moral development, individuals will usually undertake both the cognitive and affective aspects of the development first, then making a behaviour based on the conclusions of both. </a:t>
            </a:r>
          </a:p>
          <a:p>
            <a:pPr marL="0" indent="0">
              <a:lnSpc>
                <a:spcPct val="150000"/>
              </a:lnSpc>
              <a:buNone/>
            </a:pPr>
            <a:r>
              <a:rPr lang="en-GB" sz="2600" dirty="0">
                <a:solidFill>
                  <a:schemeClr val="tx2"/>
                </a:solidFill>
                <a:latin typeface="Arial" panose="020B0604020202020204" pitchFamily="34" charset="0"/>
                <a:cs typeface="Arial" panose="020B0604020202020204" pitchFamily="34" charset="0"/>
              </a:rPr>
              <a:t>This aspect of the development is usually learned through observational learning, rewards and punishments. </a:t>
            </a:r>
          </a:p>
        </p:txBody>
      </p:sp>
    </p:spTree>
    <p:extLst>
      <p:ext uri="{BB962C8B-B14F-4D97-AF65-F5344CB8AC3E}">
        <p14:creationId xmlns:p14="http://schemas.microsoft.com/office/powerpoint/2010/main" val="666939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8E694-4BA2-4CC0-8D2A-670BCF423B45}"/>
              </a:ext>
            </a:extLst>
          </p:cNvPr>
          <p:cNvSpPr>
            <a:spLocks noGrp="1"/>
          </p:cNvSpPr>
          <p:nvPr>
            <p:ph type="title"/>
          </p:nvPr>
        </p:nvSpPr>
        <p:spPr>
          <a:xfrm>
            <a:off x="1761687" y="619607"/>
            <a:ext cx="3087149" cy="739410"/>
          </a:xfrm>
        </p:spPr>
        <p:txBody>
          <a:bodyPr>
            <a:normAutofit/>
          </a:bodyPr>
          <a:lstStyle/>
          <a:p>
            <a:r>
              <a:rPr lang="en-GB" sz="4000" dirty="0">
                <a:latin typeface="Arial" panose="020B0604020202020204" pitchFamily="34" charset="0"/>
                <a:cs typeface="Arial" panose="020B0604020202020204" pitchFamily="34" charset="0"/>
              </a:rPr>
              <a:t>Piaget</a:t>
            </a:r>
          </a:p>
        </p:txBody>
      </p:sp>
      <p:sp>
        <p:nvSpPr>
          <p:cNvPr id="3" name="Content Placeholder 2">
            <a:extLst>
              <a:ext uri="{FF2B5EF4-FFF2-40B4-BE49-F238E27FC236}">
                <a16:creationId xmlns:a16="http://schemas.microsoft.com/office/drawing/2014/main" id="{82292CD5-BB19-4830-A18A-F6B0A2D97D5F}"/>
              </a:ext>
            </a:extLst>
          </p:cNvPr>
          <p:cNvSpPr>
            <a:spLocks noGrp="1"/>
          </p:cNvSpPr>
          <p:nvPr>
            <p:ph idx="1"/>
          </p:nvPr>
        </p:nvSpPr>
        <p:spPr>
          <a:xfrm>
            <a:off x="1761687" y="1633591"/>
            <a:ext cx="9742925" cy="4277631"/>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Jean Piaget was a Swiss psychologist, famous for his works of child development.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His most famous theory being the; ‘Theory of cognitive development.’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Before John Piaget began researching the development of children, they were seen as little adults.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This is when Piaget stated that children were fundamentally programmed differently to adults. </a:t>
            </a:r>
          </a:p>
        </p:txBody>
      </p:sp>
    </p:spTree>
    <p:extLst>
      <p:ext uri="{BB962C8B-B14F-4D97-AF65-F5344CB8AC3E}">
        <p14:creationId xmlns:p14="http://schemas.microsoft.com/office/powerpoint/2010/main" val="1602372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197621-BF2E-40A4-AAC0-89CB1D38AC8F}"/>
              </a:ext>
            </a:extLst>
          </p:cNvPr>
          <p:cNvSpPr>
            <a:spLocks noGrp="1"/>
          </p:cNvSpPr>
          <p:nvPr>
            <p:ph idx="1"/>
          </p:nvPr>
        </p:nvSpPr>
        <p:spPr>
          <a:xfrm>
            <a:off x="1674689" y="750013"/>
            <a:ext cx="9829924" cy="5732980"/>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Piaget described himself as a ‘genetic epistemologist’; which is the understanding of different knowledges, from its primary stage, all the way through to its final stage. </a:t>
            </a:r>
          </a:p>
          <a:p>
            <a:pPr marL="0" indent="0">
              <a:lnSpc>
                <a:spcPct val="150000"/>
              </a:lnSpc>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According to Cherry (2019, para. 5) </a:t>
            </a:r>
          </a:p>
          <a:p>
            <a:pPr marL="0" indent="0">
              <a:buNone/>
            </a:pPr>
            <a:r>
              <a:rPr lang="en-GB" sz="2800" dirty="0">
                <a:solidFill>
                  <a:schemeClr val="tx1"/>
                </a:solidFill>
                <a:latin typeface="Arial" panose="020B0604020202020204" pitchFamily="34" charset="0"/>
                <a:cs typeface="Arial" panose="020B0604020202020204" pitchFamily="34" charset="0"/>
              </a:rPr>
              <a:t>epistemology is: </a:t>
            </a:r>
          </a:p>
          <a:p>
            <a:pPr marL="400050" lvl="1" indent="0" algn="ctr">
              <a:buNone/>
            </a:pPr>
            <a:r>
              <a:rPr lang="en-GB" sz="2000" dirty="0">
                <a:solidFill>
                  <a:schemeClr val="tx1"/>
                </a:solidFill>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A branch of philosophy that is concerned with the origin, nature, extent and limits of human knowledge. Piaget was interested not only in the nature of thought but in how it develops and understanding how genetics impact this process.”</a:t>
            </a:r>
            <a:endParaRPr lang="en-GB" sz="20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9E4CE6-7274-4728-ADA4-7197A36A9E9E}"/>
              </a:ext>
            </a:extLst>
          </p:cNvPr>
          <p:cNvSpPr txBox="1"/>
          <p:nvPr/>
        </p:nvSpPr>
        <p:spPr>
          <a:xfrm>
            <a:off x="9965933" y="6538762"/>
            <a:ext cx="235963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(Cherry, 2019, para.5)</a:t>
            </a:r>
          </a:p>
        </p:txBody>
      </p:sp>
    </p:spTree>
    <p:extLst>
      <p:ext uri="{BB962C8B-B14F-4D97-AF65-F5344CB8AC3E}">
        <p14:creationId xmlns:p14="http://schemas.microsoft.com/office/powerpoint/2010/main" val="2985194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E4F385-F616-4B7B-9A79-5478F9F0152A}"/>
              </a:ext>
            </a:extLst>
          </p:cNvPr>
          <p:cNvSpPr>
            <a:spLocks noGrp="1"/>
          </p:cNvSpPr>
          <p:nvPr>
            <p:ph idx="1"/>
          </p:nvPr>
        </p:nvSpPr>
        <p:spPr>
          <a:xfrm>
            <a:off x="1756880" y="729465"/>
            <a:ext cx="9863191" cy="5835721"/>
          </a:xfrm>
        </p:spPr>
        <p:txBody>
          <a:bodyPr>
            <a:normAutofit/>
          </a:bodyPr>
          <a:lstStyle/>
          <a:p>
            <a:pPr marL="0" indent="0">
              <a:buNone/>
            </a:pPr>
            <a:r>
              <a:rPr lang="en-GB" sz="2500" dirty="0">
                <a:solidFill>
                  <a:schemeClr val="tx1"/>
                </a:solidFill>
                <a:latin typeface="Arial" panose="020B0604020202020204" pitchFamily="34" charset="0"/>
                <a:cs typeface="Arial" panose="020B0604020202020204" pitchFamily="34" charset="0"/>
              </a:rPr>
              <a:t>Piaget felt that social and environmental are all factors when a child is developing their moral development. </a:t>
            </a:r>
          </a:p>
          <a:p>
            <a:pPr marL="0" indent="0">
              <a:buNone/>
            </a:pPr>
            <a:r>
              <a:rPr lang="en-GB" sz="2500" dirty="0">
                <a:solidFill>
                  <a:schemeClr val="tx1"/>
                </a:solidFill>
                <a:latin typeface="Arial" panose="020B0604020202020204" pitchFamily="34" charset="0"/>
                <a:cs typeface="Arial" panose="020B0604020202020204" pitchFamily="34" charset="0"/>
              </a:rPr>
              <a:t>He also believed that the experiences and interactions a child has, gets automatically categorised into groups called ‘schemas.’</a:t>
            </a:r>
          </a:p>
          <a:p>
            <a:pPr marL="0" indent="0">
              <a:buNone/>
            </a:pPr>
            <a:r>
              <a:rPr lang="en-GB" sz="2500" dirty="0">
                <a:solidFill>
                  <a:schemeClr val="tx1"/>
                </a:solidFill>
                <a:latin typeface="Arial" panose="020B0604020202020204" pitchFamily="34" charset="0"/>
                <a:cs typeface="Arial" panose="020B0604020202020204" pitchFamily="34" charset="0"/>
              </a:rPr>
              <a:t>Schemas are concepts that help our brains organise different information. </a:t>
            </a:r>
          </a:p>
          <a:p>
            <a:pPr marL="0" indent="0">
              <a:buNone/>
            </a:pPr>
            <a:r>
              <a:rPr lang="en-GB" sz="2500" dirty="0">
                <a:solidFill>
                  <a:schemeClr val="tx1"/>
                </a:solidFill>
                <a:latin typeface="Arial" panose="020B0604020202020204" pitchFamily="34" charset="0"/>
                <a:cs typeface="Arial" panose="020B0604020202020204" pitchFamily="34" charset="0"/>
              </a:rPr>
              <a:t>There are four different types of schemas: </a:t>
            </a:r>
          </a:p>
          <a:p>
            <a:pPr algn="ctr">
              <a:buClrTx/>
              <a:buFont typeface="Arial" panose="020B0604020202020204" pitchFamily="34" charset="0"/>
              <a:buChar char="•"/>
            </a:pPr>
            <a:r>
              <a:rPr lang="en-GB" sz="2500" dirty="0">
                <a:solidFill>
                  <a:schemeClr val="tx1"/>
                </a:solidFill>
                <a:latin typeface="Arial" panose="020B0604020202020204" pitchFamily="34" charset="0"/>
                <a:cs typeface="Arial" panose="020B0604020202020204" pitchFamily="34" charset="0"/>
              </a:rPr>
              <a:t>Personal schemas</a:t>
            </a:r>
          </a:p>
          <a:p>
            <a:pPr algn="ctr">
              <a:buClrTx/>
              <a:buFont typeface="Arial" panose="020B0604020202020204" pitchFamily="34" charset="0"/>
              <a:buChar char="•"/>
            </a:pPr>
            <a:r>
              <a:rPr lang="en-GB" sz="2500" dirty="0">
                <a:solidFill>
                  <a:schemeClr val="tx1"/>
                </a:solidFill>
                <a:latin typeface="Arial" panose="020B0604020202020204" pitchFamily="34" charset="0"/>
                <a:cs typeface="Arial" panose="020B0604020202020204" pitchFamily="34" charset="0"/>
              </a:rPr>
              <a:t>Social schemas</a:t>
            </a:r>
          </a:p>
          <a:p>
            <a:pPr algn="ctr">
              <a:buClrTx/>
              <a:buFont typeface="Arial" panose="020B0604020202020204" pitchFamily="34" charset="0"/>
              <a:buChar char="•"/>
            </a:pPr>
            <a:r>
              <a:rPr lang="en-GB" sz="2500" dirty="0">
                <a:solidFill>
                  <a:schemeClr val="tx1"/>
                </a:solidFill>
                <a:latin typeface="Arial" panose="020B0604020202020204" pitchFamily="34" charset="0"/>
                <a:cs typeface="Arial" panose="020B0604020202020204" pitchFamily="34" charset="0"/>
              </a:rPr>
              <a:t>Self-schemas </a:t>
            </a:r>
          </a:p>
          <a:p>
            <a:pPr algn="ctr">
              <a:buClrTx/>
              <a:buFont typeface="Arial" panose="020B0604020202020204" pitchFamily="34" charset="0"/>
              <a:buChar char="•"/>
            </a:pPr>
            <a:r>
              <a:rPr lang="en-GB" sz="2500" dirty="0">
                <a:solidFill>
                  <a:schemeClr val="tx1"/>
                </a:solidFill>
                <a:latin typeface="Arial" panose="020B0604020202020204" pitchFamily="34" charset="0"/>
                <a:cs typeface="Arial" panose="020B0604020202020204" pitchFamily="34" charset="0"/>
              </a:rPr>
              <a:t>Event schemas. </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4850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8BF98-3D55-49BF-B7B5-78716B2AF679}"/>
              </a:ext>
            </a:extLst>
          </p:cNvPr>
          <p:cNvSpPr>
            <a:spLocks noGrp="1"/>
          </p:cNvSpPr>
          <p:nvPr>
            <p:ph type="title"/>
          </p:nvPr>
        </p:nvSpPr>
        <p:spPr>
          <a:xfrm>
            <a:off x="1723334" y="613837"/>
            <a:ext cx="8911687" cy="855368"/>
          </a:xfrm>
        </p:spPr>
        <p:txBody>
          <a:bodyPr>
            <a:normAutofit/>
          </a:bodyPr>
          <a:lstStyle/>
          <a:p>
            <a:r>
              <a:rPr lang="en-GB" sz="4400" dirty="0">
                <a:latin typeface="Arial" panose="020B0604020202020204" pitchFamily="34" charset="0"/>
                <a:cs typeface="Arial" panose="020B0604020202020204" pitchFamily="34" charset="0"/>
              </a:rPr>
              <a:t>Heteronomous Morality Stage</a:t>
            </a:r>
          </a:p>
        </p:txBody>
      </p:sp>
      <p:sp>
        <p:nvSpPr>
          <p:cNvPr id="3" name="Content Placeholder 2">
            <a:extLst>
              <a:ext uri="{FF2B5EF4-FFF2-40B4-BE49-F238E27FC236}">
                <a16:creationId xmlns:a16="http://schemas.microsoft.com/office/drawing/2014/main" id="{B8169923-22D3-4735-8DBF-EA4A509C9404}"/>
              </a:ext>
            </a:extLst>
          </p:cNvPr>
          <p:cNvSpPr>
            <a:spLocks noGrp="1"/>
          </p:cNvSpPr>
          <p:nvPr>
            <p:ph idx="1"/>
          </p:nvPr>
        </p:nvSpPr>
        <p:spPr>
          <a:xfrm>
            <a:off x="1558947" y="1726058"/>
            <a:ext cx="10266608" cy="4993241"/>
          </a:xfrm>
        </p:spPr>
        <p:txBody>
          <a:bodyPr>
            <a:normAutofit/>
          </a:bodyPr>
          <a:lstStyle/>
          <a:p>
            <a:pPr marL="0" indent="0">
              <a:buNone/>
            </a:pPr>
            <a:r>
              <a:rPr lang="en-GB" sz="2600" dirty="0">
                <a:solidFill>
                  <a:schemeClr val="tx1"/>
                </a:solidFill>
                <a:latin typeface="Arial" panose="020B0604020202020204" pitchFamily="34" charset="0"/>
                <a:cs typeface="Arial" panose="020B0604020202020204" pitchFamily="34" charset="0"/>
              </a:rPr>
              <a:t>Also referred to as ‘Moral Realism.’ </a:t>
            </a:r>
          </a:p>
          <a:p>
            <a:pPr marL="0" indent="0">
              <a:buNone/>
            </a:pPr>
            <a:r>
              <a:rPr lang="en-GB" sz="2600" dirty="0">
                <a:solidFill>
                  <a:schemeClr val="tx1"/>
                </a:solidFill>
                <a:latin typeface="Arial" panose="020B0604020202020204" pitchFamily="34" charset="0"/>
                <a:cs typeface="Arial" panose="020B0604020202020204" pitchFamily="34" charset="0"/>
              </a:rPr>
              <a:t>Occurs in children aged 5-9 years old.</a:t>
            </a:r>
          </a:p>
          <a:p>
            <a:pPr marL="0" indent="0">
              <a:buNone/>
            </a:pPr>
            <a:r>
              <a:rPr lang="en-GB" sz="2600" dirty="0">
                <a:solidFill>
                  <a:schemeClr val="tx1"/>
                </a:solidFill>
                <a:latin typeface="Arial" panose="020B0604020202020204" pitchFamily="34" charset="0"/>
                <a:cs typeface="Arial" panose="020B0604020202020204" pitchFamily="34" charset="0"/>
              </a:rPr>
              <a:t>The rules are made by the authoritative figures and they cannot be changed or abided by otherwise there will be consequence. </a:t>
            </a:r>
          </a:p>
          <a:p>
            <a:pPr marL="0" indent="0">
              <a:buNone/>
            </a:pPr>
            <a:r>
              <a:rPr lang="en-GB" sz="2600" dirty="0">
                <a:solidFill>
                  <a:schemeClr val="tx1"/>
                </a:solidFill>
                <a:latin typeface="Arial" panose="020B0604020202020204" pitchFamily="34" charset="0"/>
                <a:cs typeface="Arial" panose="020B0604020202020204" pitchFamily="34" charset="0"/>
              </a:rPr>
              <a:t>If the rules are broken, there will be an automatic punishment (immanent justice). </a:t>
            </a:r>
          </a:p>
          <a:p>
            <a:pPr marL="0" indent="0">
              <a:buNone/>
            </a:pPr>
            <a:r>
              <a:rPr lang="en-GB" sz="2600" dirty="0">
                <a:solidFill>
                  <a:schemeClr val="tx1"/>
                </a:solidFill>
                <a:latin typeface="Arial" panose="020B0604020202020204" pitchFamily="34" charset="0"/>
                <a:cs typeface="Arial" panose="020B0604020202020204" pitchFamily="34" charset="0"/>
              </a:rPr>
              <a:t>Children will relate to each-other as ‘good’ or as ‘bad’. </a:t>
            </a:r>
          </a:p>
          <a:p>
            <a:pPr marL="0" indent="0">
              <a:buNone/>
            </a:pPr>
            <a:r>
              <a:rPr lang="en-GB" sz="2600" dirty="0">
                <a:solidFill>
                  <a:schemeClr val="tx1"/>
                </a:solidFill>
                <a:latin typeface="Arial" panose="020B0604020202020204" pitchFamily="34" charset="0"/>
                <a:cs typeface="Arial" panose="020B0604020202020204" pitchFamily="34" charset="0"/>
              </a:rPr>
              <a:t>Children believe that the worse the disobedience, the worst the punishment will be. </a:t>
            </a:r>
          </a:p>
        </p:txBody>
      </p:sp>
    </p:spTree>
    <p:extLst>
      <p:ext uri="{BB962C8B-B14F-4D97-AF65-F5344CB8AC3E}">
        <p14:creationId xmlns:p14="http://schemas.microsoft.com/office/powerpoint/2010/main" val="2982570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64DF7-9211-4FFD-B72A-0101CB2C7281}"/>
              </a:ext>
            </a:extLst>
          </p:cNvPr>
          <p:cNvSpPr>
            <a:spLocks noGrp="1"/>
          </p:cNvSpPr>
          <p:nvPr>
            <p:ph type="title"/>
          </p:nvPr>
        </p:nvSpPr>
        <p:spPr>
          <a:xfrm>
            <a:off x="1712076" y="653963"/>
            <a:ext cx="9497030" cy="825516"/>
          </a:xfrm>
        </p:spPr>
        <p:txBody>
          <a:bodyPr>
            <a:normAutofit/>
          </a:bodyPr>
          <a:lstStyle/>
          <a:p>
            <a:r>
              <a:rPr lang="en-GB" sz="4400" dirty="0">
                <a:latin typeface="Arial" panose="020B0604020202020204" pitchFamily="34" charset="0"/>
                <a:cs typeface="Arial" panose="020B0604020202020204" pitchFamily="34" charset="0"/>
              </a:rPr>
              <a:t>Autonomous Morality Stage</a:t>
            </a:r>
          </a:p>
        </p:txBody>
      </p:sp>
      <p:sp>
        <p:nvSpPr>
          <p:cNvPr id="3" name="Content Placeholder 2">
            <a:extLst>
              <a:ext uri="{FF2B5EF4-FFF2-40B4-BE49-F238E27FC236}">
                <a16:creationId xmlns:a16="http://schemas.microsoft.com/office/drawing/2014/main" id="{BA5F511F-18D2-434D-84BB-9F76F651603F}"/>
              </a:ext>
            </a:extLst>
          </p:cNvPr>
          <p:cNvSpPr>
            <a:spLocks noGrp="1"/>
          </p:cNvSpPr>
          <p:nvPr>
            <p:ph idx="1"/>
          </p:nvPr>
        </p:nvSpPr>
        <p:spPr>
          <a:xfrm>
            <a:off x="1712076" y="1787703"/>
            <a:ext cx="9702513" cy="4416333"/>
          </a:xfrm>
        </p:spPr>
        <p:txBody>
          <a:bodyPr/>
          <a:lstStyle/>
          <a:p>
            <a:pPr marL="0" indent="0">
              <a:buNone/>
            </a:pPr>
            <a:r>
              <a:rPr lang="en-GB" sz="2400" dirty="0">
                <a:solidFill>
                  <a:schemeClr val="tx1"/>
                </a:solidFill>
                <a:latin typeface="Arial" panose="020B0604020202020204" pitchFamily="34" charset="0"/>
                <a:cs typeface="Arial" panose="020B0604020202020204" pitchFamily="34" charset="0"/>
              </a:rPr>
              <a:t>Also known as ‘moral relativism.’ </a:t>
            </a:r>
          </a:p>
          <a:p>
            <a:pPr marL="0" indent="0">
              <a:buNone/>
            </a:pPr>
            <a:r>
              <a:rPr lang="en-GB" sz="2400" dirty="0">
                <a:solidFill>
                  <a:schemeClr val="tx1"/>
                </a:solidFill>
                <a:latin typeface="Arial" panose="020B0604020202020204" pitchFamily="34" charset="0"/>
                <a:cs typeface="Arial" panose="020B0604020202020204" pitchFamily="34" charset="0"/>
              </a:rPr>
              <a:t>Occurs in children between the ages of 9-10 years old. </a:t>
            </a:r>
          </a:p>
          <a:p>
            <a:pPr marL="0" indent="0">
              <a:buNone/>
            </a:pPr>
            <a:r>
              <a:rPr lang="en-GB" sz="2400" dirty="0">
                <a:solidFill>
                  <a:schemeClr val="tx1"/>
                </a:solidFill>
                <a:latin typeface="Arial" panose="020B0604020202020204" pitchFamily="34" charset="0"/>
                <a:cs typeface="Arial" panose="020B0604020202020204" pitchFamily="34" charset="0"/>
              </a:rPr>
              <a:t>During this stage, children become more understanding of views from other people’s points of view. </a:t>
            </a:r>
          </a:p>
          <a:p>
            <a:pPr marL="0" indent="0">
              <a:buNone/>
            </a:pPr>
            <a:r>
              <a:rPr lang="en-GB" sz="2400" dirty="0">
                <a:solidFill>
                  <a:schemeClr val="tx1"/>
                </a:solidFill>
                <a:latin typeface="Arial" panose="020B0604020202020204" pitchFamily="34" charset="0"/>
                <a:cs typeface="Arial" panose="020B0604020202020204" pitchFamily="34" charset="0"/>
              </a:rPr>
              <a:t>Children at this age recognise that there is no definite right or wrong and acknowledges that morality should be based more on the intentions of the individual, rather than the actions or consequences. </a:t>
            </a:r>
          </a:p>
          <a:p>
            <a:pPr marL="0" indent="0">
              <a:buNone/>
            </a:pPr>
            <a:r>
              <a:rPr lang="en-GB" sz="2400" dirty="0">
                <a:solidFill>
                  <a:schemeClr val="tx1"/>
                </a:solidFill>
                <a:latin typeface="Arial" panose="020B0604020202020204" pitchFamily="34" charset="0"/>
                <a:cs typeface="Arial" panose="020B0604020202020204" pitchFamily="34" charset="0"/>
              </a:rPr>
              <a:t>At the age children are seen to become more like adults in their way of thinking, rather than child-like. </a:t>
            </a:r>
          </a:p>
          <a:p>
            <a:pPr marL="0" indent="0">
              <a:buNone/>
            </a:pPr>
            <a:endParaRPr lang="en-GB" dirty="0"/>
          </a:p>
        </p:txBody>
      </p:sp>
    </p:spTree>
    <p:extLst>
      <p:ext uri="{BB962C8B-B14F-4D97-AF65-F5344CB8AC3E}">
        <p14:creationId xmlns:p14="http://schemas.microsoft.com/office/powerpoint/2010/main" val="349786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1CB79D-07CC-4680-94EB-CF6B4076C580}"/>
              </a:ext>
            </a:extLst>
          </p:cNvPr>
          <p:cNvSpPr>
            <a:spLocks noGrp="1"/>
          </p:cNvSpPr>
          <p:nvPr>
            <p:ph idx="1"/>
          </p:nvPr>
        </p:nvSpPr>
        <p:spPr>
          <a:xfrm>
            <a:off x="1695235" y="719191"/>
            <a:ext cx="9965933" cy="5732980"/>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In order for a child to conduct moral responsibility, older children tend to familiarise themselves with the other people’s motives.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At this age, children recognise that rules are made and should be followed but with good intentions and a justifiable reason, rules may be broken.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During this age children’s opinions change also. Children may perceive things, for example lying; as something that must not be allowed. They recognise that some people may tell lies in order to spare someone else punishment. </a:t>
            </a:r>
          </a:p>
        </p:txBody>
      </p:sp>
    </p:spTree>
    <p:extLst>
      <p:ext uri="{BB962C8B-B14F-4D97-AF65-F5344CB8AC3E}">
        <p14:creationId xmlns:p14="http://schemas.microsoft.com/office/powerpoint/2010/main" val="1882227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5248-63AE-44A4-809F-30E4C86041CF}"/>
              </a:ext>
            </a:extLst>
          </p:cNvPr>
          <p:cNvSpPr>
            <a:spLocks noGrp="1"/>
          </p:cNvSpPr>
          <p:nvPr>
            <p:ph type="title"/>
          </p:nvPr>
        </p:nvSpPr>
        <p:spPr>
          <a:xfrm>
            <a:off x="1737249" y="549964"/>
            <a:ext cx="4294436" cy="793628"/>
          </a:xfrm>
        </p:spPr>
        <p:txBody>
          <a:bodyPr>
            <a:normAutofit/>
          </a:bodyPr>
          <a:lstStyle/>
          <a:p>
            <a:r>
              <a:rPr lang="en-GB" sz="4400" dirty="0">
                <a:latin typeface="Arial" panose="020B0604020202020204" pitchFamily="34" charset="0"/>
                <a:cs typeface="Arial" panose="020B0604020202020204" pitchFamily="34" charset="0"/>
              </a:rPr>
              <a:t>Kohlberg</a:t>
            </a:r>
          </a:p>
        </p:txBody>
      </p:sp>
      <p:sp>
        <p:nvSpPr>
          <p:cNvPr id="3" name="Content Placeholder 2">
            <a:extLst>
              <a:ext uri="{FF2B5EF4-FFF2-40B4-BE49-F238E27FC236}">
                <a16:creationId xmlns:a16="http://schemas.microsoft.com/office/drawing/2014/main" id="{A1EDDEBD-3236-48E5-9BA9-4B5E42F7E7C4}"/>
              </a:ext>
            </a:extLst>
          </p:cNvPr>
          <p:cNvSpPr>
            <a:spLocks noGrp="1"/>
          </p:cNvSpPr>
          <p:nvPr>
            <p:ph idx="1"/>
          </p:nvPr>
        </p:nvSpPr>
        <p:spPr>
          <a:xfrm>
            <a:off x="1304819" y="1746606"/>
            <a:ext cx="10366624" cy="5013789"/>
          </a:xfrm>
        </p:spPr>
        <p:txBody>
          <a:bodyPr>
            <a:normAutofit/>
          </a:bodyPr>
          <a:lstStyle/>
          <a:p>
            <a:pPr marL="0" indent="0">
              <a:lnSpc>
                <a:spcPct val="150000"/>
              </a:lnSpc>
              <a:buNone/>
            </a:pPr>
            <a:r>
              <a:rPr lang="en-GB" sz="2700" dirty="0">
                <a:solidFill>
                  <a:schemeClr val="tx1"/>
                </a:solidFill>
                <a:latin typeface="Arial" panose="020B0604020202020204" pitchFamily="34" charset="0"/>
                <a:cs typeface="Arial" panose="020B0604020202020204" pitchFamily="34" charset="0"/>
              </a:rPr>
              <a:t>Lawrence Kohlberg agreed with the work of Piaget and decided he would also investigate the moral development within humans.</a:t>
            </a:r>
          </a:p>
          <a:p>
            <a:pPr marL="0" indent="0">
              <a:lnSpc>
                <a:spcPct val="150000"/>
              </a:lnSpc>
              <a:buNone/>
            </a:pPr>
            <a:r>
              <a:rPr lang="en-GB" sz="2700" dirty="0">
                <a:solidFill>
                  <a:schemeClr val="tx1"/>
                </a:solidFill>
                <a:latin typeface="Arial" panose="020B0604020202020204" pitchFamily="34" charset="0"/>
                <a:cs typeface="Arial" panose="020B0604020202020204" pitchFamily="34" charset="0"/>
              </a:rPr>
              <a:t>In order to explain his theories, Kohlberg created ‘moral dilemmas’; these were individual stories that introduced two conflicting ideas in which were created to present moral values and moral thinking.</a:t>
            </a:r>
          </a:p>
          <a:p>
            <a:pPr marL="0" indent="0">
              <a:lnSpc>
                <a:spcPct val="150000"/>
              </a:lnSpc>
              <a:buNone/>
            </a:pPr>
            <a:r>
              <a:rPr lang="en-GB" sz="2700" dirty="0">
                <a:solidFill>
                  <a:schemeClr val="tx1"/>
                </a:solidFill>
                <a:latin typeface="Arial" panose="020B0604020202020204" pitchFamily="34" charset="0"/>
                <a:cs typeface="Arial" panose="020B0604020202020204" pitchFamily="34" charset="0"/>
              </a:rPr>
              <a:t>Following on the from work of Piaget, Kohlberg believed that moral development, like cognitive development happens in stages. </a:t>
            </a:r>
          </a:p>
          <a:p>
            <a:pPr marL="0" indent="0">
              <a:lnSpc>
                <a:spcPct val="150000"/>
              </a:lnSpc>
              <a:buNone/>
            </a:pPr>
            <a:endParaRPr lang="en-GB" sz="27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0337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5F9F7-019E-470F-8EFE-610B39B26CC3}"/>
              </a:ext>
            </a:extLst>
          </p:cNvPr>
          <p:cNvSpPr>
            <a:spLocks noGrp="1"/>
          </p:cNvSpPr>
          <p:nvPr>
            <p:ph type="title"/>
          </p:nvPr>
        </p:nvSpPr>
        <p:spPr>
          <a:xfrm>
            <a:off x="1728860" y="657666"/>
            <a:ext cx="8220483" cy="877519"/>
          </a:xfrm>
        </p:spPr>
        <p:txBody>
          <a:bodyPr>
            <a:normAutofit fontScale="90000"/>
          </a:bodyPr>
          <a:lstStyle/>
          <a:p>
            <a:r>
              <a:rPr lang="en-GB" sz="4400" dirty="0">
                <a:latin typeface="Arial" panose="020B0604020202020204" pitchFamily="34" charset="0"/>
                <a:cs typeface="Arial" panose="020B0604020202020204" pitchFamily="34" charset="0"/>
              </a:rPr>
              <a:t>Level 1 – Pre-conventional morality</a:t>
            </a:r>
          </a:p>
        </p:txBody>
      </p:sp>
      <p:sp>
        <p:nvSpPr>
          <p:cNvPr id="3" name="Content Placeholder 2">
            <a:extLst>
              <a:ext uri="{FF2B5EF4-FFF2-40B4-BE49-F238E27FC236}">
                <a16:creationId xmlns:a16="http://schemas.microsoft.com/office/drawing/2014/main" id="{10920B89-851D-492D-9BDD-0CFBC32343CB}"/>
              </a:ext>
            </a:extLst>
          </p:cNvPr>
          <p:cNvSpPr>
            <a:spLocks noGrp="1"/>
          </p:cNvSpPr>
          <p:nvPr>
            <p:ph idx="1"/>
          </p:nvPr>
        </p:nvSpPr>
        <p:spPr>
          <a:xfrm>
            <a:off x="1728860" y="1535185"/>
            <a:ext cx="9775752" cy="4834793"/>
          </a:xfrm>
        </p:spPr>
        <p:txBody>
          <a:bodyPr>
            <a:normAutofit/>
          </a:bodyPr>
          <a:lstStyle/>
          <a:p>
            <a:pPr marL="0" indent="0">
              <a:buNone/>
            </a:pPr>
            <a:r>
              <a:rPr lang="en-GB" sz="3200" b="1" i="1" dirty="0">
                <a:solidFill>
                  <a:schemeClr val="tx1"/>
                </a:solidFill>
                <a:latin typeface="Arial" panose="020B0604020202020204" pitchFamily="34" charset="0"/>
                <a:cs typeface="Arial" panose="020B0604020202020204" pitchFamily="34" charset="0"/>
              </a:rPr>
              <a:t>Stage 1</a:t>
            </a:r>
            <a:r>
              <a:rPr lang="en-GB" sz="3200" b="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 Obedience and Punishment. </a:t>
            </a:r>
          </a:p>
          <a:p>
            <a:pPr marL="0" indent="0">
              <a:buNone/>
            </a:pPr>
            <a:r>
              <a:rPr lang="en-GB" sz="2900" dirty="0">
                <a:solidFill>
                  <a:schemeClr val="tx1"/>
                </a:solidFill>
                <a:latin typeface="Arial" panose="020B0604020202020204" pitchFamily="34" charset="0"/>
                <a:cs typeface="Arial" panose="020B0604020202020204" pitchFamily="34" charset="0"/>
              </a:rPr>
              <a:t>This is where a child will obey rules in order to avoid being punished. Children correlate an act being worst if there is a harsher punishment. </a:t>
            </a:r>
          </a:p>
          <a:p>
            <a:pPr marL="0" indent="0">
              <a:buNone/>
            </a:pPr>
            <a:r>
              <a:rPr lang="en-GB" sz="3200" b="1" i="1" dirty="0">
                <a:solidFill>
                  <a:schemeClr val="tx1"/>
                </a:solidFill>
                <a:latin typeface="Arial" panose="020B0604020202020204" pitchFamily="34" charset="0"/>
                <a:cs typeface="Arial" panose="020B0604020202020204" pitchFamily="34" charset="0"/>
              </a:rPr>
              <a:t>Stage 2 </a:t>
            </a:r>
            <a:r>
              <a:rPr lang="en-GB" sz="3200" i="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Self-Interest.</a:t>
            </a:r>
          </a:p>
          <a:p>
            <a:pPr marL="0" indent="0">
              <a:buNone/>
            </a:pPr>
            <a:r>
              <a:rPr lang="en-GB" sz="3200" dirty="0">
                <a:solidFill>
                  <a:schemeClr val="tx1"/>
                </a:solidFill>
                <a:latin typeface="Arial" panose="020B0604020202020204" pitchFamily="34" charset="0"/>
                <a:cs typeface="Arial" panose="020B0604020202020204" pitchFamily="34" charset="0"/>
              </a:rPr>
              <a:t>Children at this stage recognise the benefits they may receive if they do not break the rules and will obey to these rules in order to self-gain. </a:t>
            </a:r>
          </a:p>
        </p:txBody>
      </p:sp>
      <p:sp>
        <p:nvSpPr>
          <p:cNvPr id="4" name="TextBox 3">
            <a:extLst>
              <a:ext uri="{FF2B5EF4-FFF2-40B4-BE49-F238E27FC236}">
                <a16:creationId xmlns:a16="http://schemas.microsoft.com/office/drawing/2014/main" id="{6FD374FE-3809-4C75-A9F7-78D4D7CD1D67}"/>
              </a:ext>
            </a:extLst>
          </p:cNvPr>
          <p:cNvSpPr txBox="1"/>
          <p:nvPr/>
        </p:nvSpPr>
        <p:spPr>
          <a:xfrm>
            <a:off x="10260458" y="6482873"/>
            <a:ext cx="1931542" cy="37512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McLoed</a:t>
            </a:r>
            <a:r>
              <a:rPr lang="en-GB" dirty="0">
                <a:latin typeface="Arial" panose="020B0604020202020204" pitchFamily="34" charset="0"/>
                <a:cs typeface="Arial" panose="020B0604020202020204" pitchFamily="34" charset="0"/>
              </a:rPr>
              <a:t>, 2013)</a:t>
            </a:r>
          </a:p>
        </p:txBody>
      </p:sp>
    </p:spTree>
    <p:extLst>
      <p:ext uri="{BB962C8B-B14F-4D97-AF65-F5344CB8AC3E}">
        <p14:creationId xmlns:p14="http://schemas.microsoft.com/office/powerpoint/2010/main" val="4271451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5A175-12FE-4EF8-84C4-4043BC31FAB5}"/>
              </a:ext>
            </a:extLst>
          </p:cNvPr>
          <p:cNvSpPr>
            <a:spLocks noGrp="1"/>
          </p:cNvSpPr>
          <p:nvPr>
            <p:ph type="title"/>
          </p:nvPr>
        </p:nvSpPr>
        <p:spPr>
          <a:xfrm>
            <a:off x="1745636" y="649277"/>
            <a:ext cx="7884925" cy="1129189"/>
          </a:xfrm>
        </p:spPr>
        <p:txBody>
          <a:bodyPr>
            <a:normAutofit fontScale="90000"/>
          </a:bodyPr>
          <a:lstStyle/>
          <a:p>
            <a:r>
              <a:rPr lang="en-GB" sz="4400" dirty="0">
                <a:latin typeface="Arial" panose="020B0604020202020204" pitchFamily="34" charset="0"/>
                <a:cs typeface="Arial" panose="020B0604020202020204" pitchFamily="34" charset="0"/>
              </a:rPr>
              <a:t>Level 2 – Conventional mortality</a:t>
            </a:r>
          </a:p>
        </p:txBody>
      </p:sp>
      <p:sp>
        <p:nvSpPr>
          <p:cNvPr id="3" name="Content Placeholder 2">
            <a:extLst>
              <a:ext uri="{FF2B5EF4-FFF2-40B4-BE49-F238E27FC236}">
                <a16:creationId xmlns:a16="http://schemas.microsoft.com/office/drawing/2014/main" id="{F31C08B0-6201-4563-B340-4C14294CD921}"/>
              </a:ext>
            </a:extLst>
          </p:cNvPr>
          <p:cNvSpPr>
            <a:spLocks noGrp="1"/>
          </p:cNvSpPr>
          <p:nvPr>
            <p:ph idx="1"/>
          </p:nvPr>
        </p:nvSpPr>
        <p:spPr>
          <a:xfrm>
            <a:off x="1745636" y="1778465"/>
            <a:ext cx="9884710" cy="4838091"/>
          </a:xfrm>
        </p:spPr>
        <p:txBody>
          <a:bodyPr>
            <a:normAutofit lnSpcReduction="10000"/>
          </a:bodyPr>
          <a:lstStyle/>
          <a:p>
            <a:pPr marL="0" indent="0">
              <a:buNone/>
            </a:pPr>
            <a:r>
              <a:rPr lang="en-GB" sz="3200" b="1" i="1" dirty="0">
                <a:solidFill>
                  <a:schemeClr val="tx1"/>
                </a:solidFill>
                <a:latin typeface="Arial" panose="020B0604020202020204" pitchFamily="34" charset="0"/>
                <a:cs typeface="Arial" panose="020B0604020202020204" pitchFamily="34" charset="0"/>
              </a:rPr>
              <a:t>Stage 3 </a:t>
            </a:r>
            <a:r>
              <a:rPr lang="en-GB" sz="3200" dirty="0">
                <a:solidFill>
                  <a:schemeClr val="tx1"/>
                </a:solidFill>
                <a:latin typeface="Arial" panose="020B0604020202020204" pitchFamily="34" charset="0"/>
                <a:cs typeface="Arial" panose="020B0604020202020204" pitchFamily="34" charset="0"/>
              </a:rPr>
              <a:t>– Inter-personal Accord &amp; Conformity.</a:t>
            </a:r>
          </a:p>
          <a:p>
            <a:pPr marL="0" indent="0">
              <a:buNone/>
            </a:pPr>
            <a:r>
              <a:rPr lang="en-GB" sz="2800" dirty="0">
                <a:solidFill>
                  <a:schemeClr val="tx1"/>
                </a:solidFill>
                <a:latin typeface="Arial" panose="020B0604020202020204" pitchFamily="34" charset="0"/>
                <a:cs typeface="Arial" panose="020B0604020202020204" pitchFamily="34" charset="0"/>
              </a:rPr>
              <a:t>This is the stage where a child looks for approval off others. Children may obey and conform by rules in order to avoid disapproval off others.</a:t>
            </a:r>
          </a:p>
          <a:p>
            <a:pPr marL="0" indent="0">
              <a:buNone/>
            </a:pPr>
            <a:r>
              <a:rPr lang="en-GB" sz="3200" b="1" i="1" dirty="0">
                <a:solidFill>
                  <a:schemeClr val="tx1"/>
                </a:solidFill>
                <a:latin typeface="Arial" panose="020B0604020202020204" pitchFamily="34" charset="0"/>
                <a:cs typeface="Arial" panose="020B0604020202020204" pitchFamily="34" charset="0"/>
              </a:rPr>
              <a:t>Stage 4 </a:t>
            </a:r>
            <a:r>
              <a:rPr lang="en-GB" sz="3200" i="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Authority &amp; Social Order</a:t>
            </a:r>
            <a:r>
              <a:rPr lang="en-GB" sz="3200" i="1" dirty="0">
                <a:solidFill>
                  <a:schemeClr val="tx1"/>
                </a:solidFill>
                <a:latin typeface="Arial" panose="020B0604020202020204" pitchFamily="34" charset="0"/>
                <a:cs typeface="Arial" panose="020B0604020202020204" pitchFamily="34" charset="0"/>
              </a:rPr>
              <a:t>.</a:t>
            </a:r>
          </a:p>
          <a:p>
            <a:pPr marL="0" indent="0">
              <a:buNone/>
            </a:pPr>
            <a:r>
              <a:rPr lang="en-GB" sz="2800" dirty="0">
                <a:solidFill>
                  <a:schemeClr val="tx1"/>
                </a:solidFill>
                <a:latin typeface="Arial" panose="020B0604020202020204" pitchFamily="34" charset="0"/>
                <a:cs typeface="Arial" panose="020B0604020202020204" pitchFamily="34" charset="0"/>
              </a:rPr>
              <a:t>During this stage the individual begins to recognise the rules and behaviours of society, in which they must obey in order to avoid guilt and punishment. With this stage there is no link between legal principles and moral principles because the individual is only concerned about the legal principles. </a:t>
            </a:r>
          </a:p>
        </p:txBody>
      </p:sp>
      <p:sp>
        <p:nvSpPr>
          <p:cNvPr id="4" name="TextBox 3">
            <a:extLst>
              <a:ext uri="{FF2B5EF4-FFF2-40B4-BE49-F238E27FC236}">
                <a16:creationId xmlns:a16="http://schemas.microsoft.com/office/drawing/2014/main" id="{7E34D9F9-C569-4FC9-AC5B-E3FD710BA0B6}"/>
              </a:ext>
            </a:extLst>
          </p:cNvPr>
          <p:cNvSpPr txBox="1"/>
          <p:nvPr/>
        </p:nvSpPr>
        <p:spPr>
          <a:xfrm>
            <a:off x="10325528" y="6534834"/>
            <a:ext cx="186647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McLoed</a:t>
            </a:r>
            <a:r>
              <a:rPr lang="en-GB" dirty="0">
                <a:latin typeface="Arial" panose="020B0604020202020204" pitchFamily="34" charset="0"/>
                <a:cs typeface="Arial" panose="020B0604020202020204" pitchFamily="34" charset="0"/>
              </a:rPr>
              <a:t>, 2013)</a:t>
            </a:r>
          </a:p>
          <a:p>
            <a:endParaRPr lang="en-GB" dirty="0"/>
          </a:p>
        </p:txBody>
      </p:sp>
    </p:spTree>
    <p:extLst>
      <p:ext uri="{BB962C8B-B14F-4D97-AF65-F5344CB8AC3E}">
        <p14:creationId xmlns:p14="http://schemas.microsoft.com/office/powerpoint/2010/main" val="960579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8C9A0-DD40-4A77-8CC7-8E3CF8E1474B}"/>
              </a:ext>
            </a:extLst>
          </p:cNvPr>
          <p:cNvSpPr>
            <a:spLocks noGrp="1"/>
          </p:cNvSpPr>
          <p:nvPr>
            <p:ph type="title"/>
          </p:nvPr>
        </p:nvSpPr>
        <p:spPr>
          <a:xfrm>
            <a:off x="1695303" y="632499"/>
            <a:ext cx="8413431" cy="843963"/>
          </a:xfrm>
        </p:spPr>
        <p:txBody>
          <a:bodyPr>
            <a:normAutofit fontScale="90000"/>
          </a:bodyPr>
          <a:lstStyle/>
          <a:p>
            <a:r>
              <a:rPr lang="en-GB" sz="4400" dirty="0">
                <a:latin typeface="Arial" panose="020B0604020202020204" pitchFamily="34" charset="0"/>
                <a:cs typeface="Arial" panose="020B0604020202020204" pitchFamily="34" charset="0"/>
              </a:rPr>
              <a:t>Level 3 – Post-conventional morality</a:t>
            </a:r>
          </a:p>
        </p:txBody>
      </p:sp>
      <p:sp>
        <p:nvSpPr>
          <p:cNvPr id="3" name="Content Placeholder 2">
            <a:extLst>
              <a:ext uri="{FF2B5EF4-FFF2-40B4-BE49-F238E27FC236}">
                <a16:creationId xmlns:a16="http://schemas.microsoft.com/office/drawing/2014/main" id="{CE4F0694-3609-4A25-B3D5-6732BE52EA6F}"/>
              </a:ext>
            </a:extLst>
          </p:cNvPr>
          <p:cNvSpPr>
            <a:spLocks noGrp="1"/>
          </p:cNvSpPr>
          <p:nvPr>
            <p:ph idx="1"/>
          </p:nvPr>
        </p:nvSpPr>
        <p:spPr>
          <a:xfrm>
            <a:off x="1613110" y="1917842"/>
            <a:ext cx="10292260" cy="4724400"/>
          </a:xfrm>
        </p:spPr>
        <p:txBody>
          <a:bodyPr>
            <a:normAutofit/>
          </a:bodyPr>
          <a:lstStyle/>
          <a:p>
            <a:pPr marL="0" indent="0">
              <a:buNone/>
            </a:pPr>
            <a:r>
              <a:rPr lang="en-GB" sz="3200" b="1" i="1" dirty="0">
                <a:solidFill>
                  <a:schemeClr val="tx1"/>
                </a:solidFill>
                <a:latin typeface="Arial" panose="020B0604020202020204" pitchFamily="34" charset="0"/>
                <a:cs typeface="Arial" panose="020B0604020202020204" pitchFamily="34" charset="0"/>
              </a:rPr>
              <a:t>Stage 5 </a:t>
            </a:r>
            <a:r>
              <a:rPr lang="en-GB" sz="3200" i="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Social Contract Orientation. </a:t>
            </a:r>
            <a:r>
              <a:rPr lang="en-GB" sz="3200" i="1" dirty="0">
                <a:solidFill>
                  <a:schemeClr val="tx1"/>
                </a:solidFill>
                <a:latin typeface="Arial" panose="020B0604020202020204" pitchFamily="34" charset="0"/>
                <a:cs typeface="Arial" panose="020B0604020202020204" pitchFamily="34" charset="0"/>
              </a:rPr>
              <a:t> </a:t>
            </a:r>
          </a:p>
          <a:p>
            <a:pPr marL="0" indent="0">
              <a:buNone/>
            </a:pPr>
            <a:r>
              <a:rPr lang="en-GB" sz="2800" dirty="0">
                <a:solidFill>
                  <a:schemeClr val="tx1"/>
                </a:solidFill>
                <a:latin typeface="Arial" panose="020B0604020202020204" pitchFamily="34" charset="0"/>
                <a:cs typeface="Arial" panose="020B0604020202020204" pitchFamily="34" charset="0"/>
              </a:rPr>
              <a:t>The individual during this stage recognises that although there are rules in which they must obey, there are times in which people will disobey these rules in best interest of particular individuals. </a:t>
            </a:r>
          </a:p>
          <a:p>
            <a:pPr marL="0" indent="0">
              <a:buNone/>
            </a:pPr>
            <a:r>
              <a:rPr lang="en-GB" sz="3200" b="1" i="1" dirty="0">
                <a:solidFill>
                  <a:schemeClr val="tx1"/>
                </a:solidFill>
                <a:latin typeface="Arial" panose="020B0604020202020204" pitchFamily="34" charset="0"/>
                <a:cs typeface="Arial" panose="020B0604020202020204" pitchFamily="34" charset="0"/>
              </a:rPr>
              <a:t>Stage 6 </a:t>
            </a:r>
            <a:r>
              <a:rPr lang="en-GB" sz="3200" i="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Universal Principles. </a:t>
            </a:r>
          </a:p>
          <a:p>
            <a:pPr marL="0" indent="0">
              <a:buNone/>
            </a:pPr>
            <a:r>
              <a:rPr lang="en-GB" sz="2800" dirty="0">
                <a:solidFill>
                  <a:schemeClr val="tx1"/>
                </a:solidFill>
                <a:latin typeface="Arial" panose="020B0604020202020204" pitchFamily="34" charset="0"/>
                <a:cs typeface="Arial" panose="020B0604020202020204" pitchFamily="34" charset="0"/>
              </a:rPr>
              <a:t>People during this stage have developed their own moral guidelines. These guidelines do not always abide by the law but the person feels these principles are right. </a:t>
            </a:r>
          </a:p>
        </p:txBody>
      </p:sp>
      <p:sp>
        <p:nvSpPr>
          <p:cNvPr id="4" name="TextBox 3">
            <a:extLst>
              <a:ext uri="{FF2B5EF4-FFF2-40B4-BE49-F238E27FC236}">
                <a16:creationId xmlns:a16="http://schemas.microsoft.com/office/drawing/2014/main" id="{70D8BE6E-5D17-4A6B-837D-43E78B3E29D1}"/>
              </a:ext>
            </a:extLst>
          </p:cNvPr>
          <p:cNvSpPr txBox="1"/>
          <p:nvPr/>
        </p:nvSpPr>
        <p:spPr>
          <a:xfrm>
            <a:off x="10228599" y="6493798"/>
            <a:ext cx="196340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McLoed</a:t>
            </a:r>
            <a:r>
              <a:rPr lang="en-GB" dirty="0">
                <a:latin typeface="Arial" panose="020B0604020202020204" pitchFamily="34" charset="0"/>
                <a:cs typeface="Arial" panose="020B0604020202020204" pitchFamily="34" charset="0"/>
              </a:rPr>
              <a:t>, 2013)</a:t>
            </a:r>
          </a:p>
          <a:p>
            <a:endParaRPr lang="en-GB" dirty="0"/>
          </a:p>
        </p:txBody>
      </p:sp>
    </p:spTree>
    <p:extLst>
      <p:ext uri="{BB962C8B-B14F-4D97-AF65-F5344CB8AC3E}">
        <p14:creationId xmlns:p14="http://schemas.microsoft.com/office/powerpoint/2010/main" val="726489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31" name="Group 136">
            <a:extLst>
              <a:ext uri="{FF2B5EF4-FFF2-40B4-BE49-F238E27FC236}">
                <a16:creationId xmlns:a16="http://schemas.microsoft.com/office/drawing/2014/main" id="{259C671B-1B22-4141-A9C0-2E7941FDA7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8" name="Freeform 11">
              <a:extLst>
                <a:ext uri="{FF2B5EF4-FFF2-40B4-BE49-F238E27FC236}">
                  <a16:creationId xmlns:a16="http://schemas.microsoft.com/office/drawing/2014/main" id="{7B2F5A4B-FA0F-4625-82F7-1D3F11281B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9" name="Freeform 12">
              <a:extLst>
                <a:ext uri="{FF2B5EF4-FFF2-40B4-BE49-F238E27FC236}">
                  <a16:creationId xmlns:a16="http://schemas.microsoft.com/office/drawing/2014/main" id="{9ACB0BAE-722F-4C91-8C2A-44EF768E8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0" name="Freeform 13">
              <a:extLst>
                <a:ext uri="{FF2B5EF4-FFF2-40B4-BE49-F238E27FC236}">
                  <a16:creationId xmlns:a16="http://schemas.microsoft.com/office/drawing/2014/main" id="{C3AC4D9F-59AC-421A-9FF3-C936CEC43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1" name="Freeform 14">
              <a:extLst>
                <a:ext uri="{FF2B5EF4-FFF2-40B4-BE49-F238E27FC236}">
                  <a16:creationId xmlns:a16="http://schemas.microsoft.com/office/drawing/2014/main" id="{797BCE03-677D-4D65-A4D1-1FD721DD5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2" name="Freeform 15">
              <a:extLst>
                <a:ext uri="{FF2B5EF4-FFF2-40B4-BE49-F238E27FC236}">
                  <a16:creationId xmlns:a16="http://schemas.microsoft.com/office/drawing/2014/main" id="{D007E5D0-0B4E-4094-988C-9917146C2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3" name="Freeform 16">
              <a:extLst>
                <a:ext uri="{FF2B5EF4-FFF2-40B4-BE49-F238E27FC236}">
                  <a16:creationId xmlns:a16="http://schemas.microsoft.com/office/drawing/2014/main" id="{024DB804-C06B-4A0A-AC43-6BCCB7D76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4" name="Freeform 17">
              <a:extLst>
                <a:ext uri="{FF2B5EF4-FFF2-40B4-BE49-F238E27FC236}">
                  <a16:creationId xmlns:a16="http://schemas.microsoft.com/office/drawing/2014/main" id="{B51DC17A-305E-486E-A527-5E8068E9EF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45" name="Freeform 18">
              <a:extLst>
                <a:ext uri="{FF2B5EF4-FFF2-40B4-BE49-F238E27FC236}">
                  <a16:creationId xmlns:a16="http://schemas.microsoft.com/office/drawing/2014/main" id="{B6CCA716-6D46-4523-BF96-FF1B0C546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46" name="Freeform 19">
              <a:extLst>
                <a:ext uri="{FF2B5EF4-FFF2-40B4-BE49-F238E27FC236}">
                  <a16:creationId xmlns:a16="http://schemas.microsoft.com/office/drawing/2014/main" id="{E632B09A-D30C-4268-B28B-ACD612763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47" name="Freeform 20">
              <a:extLst>
                <a:ext uri="{FF2B5EF4-FFF2-40B4-BE49-F238E27FC236}">
                  <a16:creationId xmlns:a16="http://schemas.microsoft.com/office/drawing/2014/main" id="{5FC839A4-228B-4EC0-8AF4-D8E38ECE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48" name="Freeform 21">
              <a:extLst>
                <a:ext uri="{FF2B5EF4-FFF2-40B4-BE49-F238E27FC236}">
                  <a16:creationId xmlns:a16="http://schemas.microsoft.com/office/drawing/2014/main" id="{A8FFB1A1-5BB5-4551-87CD-F3365E6FE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49" name="Freeform 22">
              <a:extLst>
                <a:ext uri="{FF2B5EF4-FFF2-40B4-BE49-F238E27FC236}">
                  <a16:creationId xmlns:a16="http://schemas.microsoft.com/office/drawing/2014/main" id="{D05AF173-8E70-41FA-9254-DF9AC3DDA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32" name="Group 150">
            <a:extLst>
              <a:ext uri="{FF2B5EF4-FFF2-40B4-BE49-F238E27FC236}">
                <a16:creationId xmlns:a16="http://schemas.microsoft.com/office/drawing/2014/main" id="{1D56A4CE-A3F4-4CFF-9A65-C029AC17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52" name="Freeform 27">
              <a:extLst>
                <a:ext uri="{FF2B5EF4-FFF2-40B4-BE49-F238E27FC236}">
                  <a16:creationId xmlns:a16="http://schemas.microsoft.com/office/drawing/2014/main" id="{DF669161-0B30-4C76-96BF-962027487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53" name="Freeform 28">
              <a:extLst>
                <a:ext uri="{FF2B5EF4-FFF2-40B4-BE49-F238E27FC236}">
                  <a16:creationId xmlns:a16="http://schemas.microsoft.com/office/drawing/2014/main" id="{A5232353-CF7C-44DD-8BEE-1C8FF54CD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54" name="Freeform 29">
              <a:extLst>
                <a:ext uri="{FF2B5EF4-FFF2-40B4-BE49-F238E27FC236}">
                  <a16:creationId xmlns:a16="http://schemas.microsoft.com/office/drawing/2014/main" id="{AEA6CAE2-8741-4E88-A632-69C2B2EC5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55" name="Freeform 30">
              <a:extLst>
                <a:ext uri="{FF2B5EF4-FFF2-40B4-BE49-F238E27FC236}">
                  <a16:creationId xmlns:a16="http://schemas.microsoft.com/office/drawing/2014/main" id="{014AC37D-4388-4AE6-9D4D-CCD99A60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6" name="Freeform 31">
              <a:extLst>
                <a:ext uri="{FF2B5EF4-FFF2-40B4-BE49-F238E27FC236}">
                  <a16:creationId xmlns:a16="http://schemas.microsoft.com/office/drawing/2014/main" id="{7FE084B0-333E-4F7C-83F1-F7D132527D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57" name="Freeform 32">
              <a:extLst>
                <a:ext uri="{FF2B5EF4-FFF2-40B4-BE49-F238E27FC236}">
                  <a16:creationId xmlns:a16="http://schemas.microsoft.com/office/drawing/2014/main" id="{FDCFCB98-2E3A-4227-823C-80489BB28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58" name="Freeform 33">
              <a:extLst>
                <a:ext uri="{FF2B5EF4-FFF2-40B4-BE49-F238E27FC236}">
                  <a16:creationId xmlns:a16="http://schemas.microsoft.com/office/drawing/2014/main" id="{252F94DE-A6A3-4463-BE05-34281F1C8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59" name="Freeform 34">
              <a:extLst>
                <a:ext uri="{FF2B5EF4-FFF2-40B4-BE49-F238E27FC236}">
                  <a16:creationId xmlns:a16="http://schemas.microsoft.com/office/drawing/2014/main" id="{16EA21FA-886F-43CF-9D44-C1342F305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0" name="Freeform 35">
              <a:extLst>
                <a:ext uri="{FF2B5EF4-FFF2-40B4-BE49-F238E27FC236}">
                  <a16:creationId xmlns:a16="http://schemas.microsoft.com/office/drawing/2014/main" id="{88C821A5-BCF7-47FE-894F-0ADC5FDB28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1" name="Freeform 36">
              <a:extLst>
                <a:ext uri="{FF2B5EF4-FFF2-40B4-BE49-F238E27FC236}">
                  <a16:creationId xmlns:a16="http://schemas.microsoft.com/office/drawing/2014/main" id="{F8337ECE-206A-472E-AFC4-0F230C91E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2" name="Freeform 37">
              <a:extLst>
                <a:ext uri="{FF2B5EF4-FFF2-40B4-BE49-F238E27FC236}">
                  <a16:creationId xmlns:a16="http://schemas.microsoft.com/office/drawing/2014/main" id="{90BB2EC4-D043-4B43-87E7-723A787EE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3" name="Freeform 38">
              <a:extLst>
                <a:ext uri="{FF2B5EF4-FFF2-40B4-BE49-F238E27FC236}">
                  <a16:creationId xmlns:a16="http://schemas.microsoft.com/office/drawing/2014/main" id="{04013015-AF71-47BC-BE4D-ED9EFA24FF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33" name="Rectangle 164">
            <a:extLst>
              <a:ext uri="{FF2B5EF4-FFF2-40B4-BE49-F238E27FC236}">
                <a16:creationId xmlns:a16="http://schemas.microsoft.com/office/drawing/2014/main" id="{71B30B18-D920-4E3E-B931-1F310244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34" name="Freeform 11">
            <a:extLst>
              <a:ext uri="{FF2B5EF4-FFF2-40B4-BE49-F238E27FC236}">
                <a16:creationId xmlns:a16="http://schemas.microsoft.com/office/drawing/2014/main" id="{C70EF50A-66E6-460A-8AF9-47A10D0D9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35" name="Freeform 11">
            <a:extLst>
              <a:ext uri="{FF2B5EF4-FFF2-40B4-BE49-F238E27FC236}">
                <a16:creationId xmlns:a16="http://schemas.microsoft.com/office/drawing/2014/main" id="{54EEEBD9-D37D-42B9-BE64-2C102B1D6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36" name="Rectangle 170">
            <a:extLst>
              <a:ext uri="{FF2B5EF4-FFF2-40B4-BE49-F238E27FC236}">
                <a16:creationId xmlns:a16="http://schemas.microsoft.com/office/drawing/2014/main" id="{A2F47212-081A-4E41-8623-C5BD41ADD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43467"/>
            <a:ext cx="8959322" cy="557106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mage result for kohlberg's stages of moral development">
            <a:extLst>
              <a:ext uri="{FF2B5EF4-FFF2-40B4-BE49-F238E27FC236}">
                <a16:creationId xmlns:a16="http://schemas.microsoft.com/office/drawing/2014/main" id="{8C26FE1C-B9E8-48D6-AF33-89086CE6B5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02697" y="909465"/>
            <a:ext cx="8368719" cy="49877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429AA6B-35F3-44E0-9F13-75A0D6E512D7}"/>
              </a:ext>
            </a:extLst>
          </p:cNvPr>
          <p:cNvSpPr txBox="1"/>
          <p:nvPr/>
        </p:nvSpPr>
        <p:spPr>
          <a:xfrm>
            <a:off x="10618829" y="6571602"/>
            <a:ext cx="157317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Refaat</a:t>
            </a:r>
            <a:r>
              <a:rPr lang="en-GB" sz="1600"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3282757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6D36D-A0DC-4022-9033-C7D63D60ECCE}"/>
              </a:ext>
            </a:extLst>
          </p:cNvPr>
          <p:cNvSpPr>
            <a:spLocks noGrp="1"/>
          </p:cNvSpPr>
          <p:nvPr>
            <p:ph type="title"/>
          </p:nvPr>
        </p:nvSpPr>
        <p:spPr>
          <a:xfrm>
            <a:off x="1686915" y="615721"/>
            <a:ext cx="5376616" cy="1255024"/>
          </a:xfrm>
        </p:spPr>
        <p:txBody>
          <a:bodyPr>
            <a:normAutofit/>
          </a:bodyPr>
          <a:lstStyle/>
          <a:p>
            <a:r>
              <a:rPr lang="en-GB" sz="4400" dirty="0">
                <a:latin typeface="Arial" panose="020B0604020202020204" pitchFamily="34" charset="0"/>
                <a:cs typeface="Arial" panose="020B0604020202020204" pitchFamily="34" charset="0"/>
              </a:rPr>
              <a:t>Heinz Dilemma </a:t>
            </a:r>
          </a:p>
        </p:txBody>
      </p:sp>
      <p:sp>
        <p:nvSpPr>
          <p:cNvPr id="3" name="Content Placeholder 2">
            <a:extLst>
              <a:ext uri="{FF2B5EF4-FFF2-40B4-BE49-F238E27FC236}">
                <a16:creationId xmlns:a16="http://schemas.microsoft.com/office/drawing/2014/main" id="{106868E2-6D7E-478B-B2E0-D976CB9DB047}"/>
              </a:ext>
            </a:extLst>
          </p:cNvPr>
          <p:cNvSpPr>
            <a:spLocks noGrp="1"/>
          </p:cNvSpPr>
          <p:nvPr>
            <p:ph idx="1"/>
          </p:nvPr>
        </p:nvSpPr>
        <p:spPr>
          <a:xfrm>
            <a:off x="1359017" y="1602297"/>
            <a:ext cx="10360402" cy="4991450"/>
          </a:xfrm>
        </p:spPr>
        <p:txBody>
          <a:bodyPr>
            <a:normAutofit fontScale="92500" lnSpcReduction="20000"/>
          </a:bodyPr>
          <a:lstStyle/>
          <a:p>
            <a:pPr marL="0" indent="0">
              <a:lnSpc>
                <a:spcPct val="150000"/>
              </a:lnSpc>
              <a:buNone/>
            </a:pPr>
            <a:r>
              <a:rPr lang="en-GB" sz="2200" dirty="0">
                <a:solidFill>
                  <a:schemeClr val="tx1"/>
                </a:solidFill>
                <a:latin typeface="Arial" panose="020B0604020202020204" pitchFamily="34" charset="0"/>
                <a:cs typeface="Arial" panose="020B0604020202020204" pitchFamily="34" charset="0"/>
              </a:rPr>
              <a:t>Heinz’s wife was dying from a particular type of cancer. Doctors said a new drug might save her. The drug had been discovered by a local chemist, and the Heinz tried desperately to buy some, but the chemist was charging ten times the money it cost to make the drug, and this was much more than the Heinz could afford.</a:t>
            </a:r>
          </a:p>
          <a:p>
            <a:pPr marL="0" indent="0">
              <a:lnSpc>
                <a:spcPct val="150000"/>
              </a:lnSpc>
              <a:buNone/>
            </a:pPr>
            <a:r>
              <a:rPr lang="en-GB" sz="2200" dirty="0">
                <a:solidFill>
                  <a:schemeClr val="tx1"/>
                </a:solidFill>
                <a:latin typeface="Arial" panose="020B0604020202020204" pitchFamily="34" charset="0"/>
                <a:cs typeface="Arial" panose="020B0604020202020204" pitchFamily="34" charset="0"/>
              </a:rPr>
              <a:t>Heinz could only raise half the money, even after help from family and friends. He explained to the chemist that his wife was dying and asked if he could have the drug cheaper or pay the rest of the money later.</a:t>
            </a:r>
          </a:p>
          <a:p>
            <a:pPr marL="0" indent="0">
              <a:lnSpc>
                <a:spcPct val="150000"/>
              </a:lnSpc>
              <a:buNone/>
            </a:pPr>
            <a:r>
              <a:rPr lang="en-GB" sz="2200" dirty="0">
                <a:solidFill>
                  <a:schemeClr val="tx1"/>
                </a:solidFill>
                <a:latin typeface="Arial" panose="020B0604020202020204" pitchFamily="34" charset="0"/>
                <a:cs typeface="Arial" panose="020B0604020202020204" pitchFamily="34" charset="0"/>
              </a:rPr>
              <a:t>The chemist refused, saying that he had discovered the drug and was going to make money from it. </a:t>
            </a:r>
          </a:p>
          <a:p>
            <a:pPr marL="0" indent="0">
              <a:lnSpc>
                <a:spcPct val="150000"/>
              </a:lnSpc>
              <a:buNone/>
            </a:pPr>
            <a:r>
              <a:rPr lang="en-GB" sz="2200" dirty="0">
                <a:solidFill>
                  <a:schemeClr val="tx1"/>
                </a:solidFill>
                <a:latin typeface="Arial" panose="020B0604020202020204" pitchFamily="34" charset="0"/>
                <a:cs typeface="Arial" panose="020B0604020202020204" pitchFamily="34" charset="0"/>
              </a:rPr>
              <a:t>The husband was desperate to save his wife, so later that night he broke into the chemist’s and stole the drug.</a:t>
            </a:r>
          </a:p>
          <a:p>
            <a:endParaRPr lang="en-GB" dirty="0"/>
          </a:p>
        </p:txBody>
      </p:sp>
    </p:spTree>
    <p:extLst>
      <p:ext uri="{BB962C8B-B14F-4D97-AF65-F5344CB8AC3E}">
        <p14:creationId xmlns:p14="http://schemas.microsoft.com/office/powerpoint/2010/main" val="510855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DCC6C-3751-4A1C-9BCC-4D0C3B21F093}"/>
              </a:ext>
            </a:extLst>
          </p:cNvPr>
          <p:cNvSpPr>
            <a:spLocks noGrp="1"/>
          </p:cNvSpPr>
          <p:nvPr>
            <p:ph type="title"/>
          </p:nvPr>
        </p:nvSpPr>
        <p:spPr>
          <a:xfrm>
            <a:off x="1619802" y="640888"/>
            <a:ext cx="4747442" cy="1070466"/>
          </a:xfrm>
        </p:spPr>
        <p:txBody>
          <a:bodyPr>
            <a:normAutofit/>
          </a:bodyPr>
          <a:lstStyle/>
          <a:p>
            <a:r>
              <a:rPr lang="en-GB" sz="4400" dirty="0">
                <a:latin typeface="Arial" panose="020B0604020202020204" pitchFamily="34" charset="0"/>
                <a:cs typeface="Arial" panose="020B0604020202020204" pitchFamily="34" charset="0"/>
              </a:rPr>
              <a:t>Heinz Dilemma</a:t>
            </a:r>
          </a:p>
        </p:txBody>
      </p:sp>
      <p:sp>
        <p:nvSpPr>
          <p:cNvPr id="3" name="Content Placeholder 2">
            <a:extLst>
              <a:ext uri="{FF2B5EF4-FFF2-40B4-BE49-F238E27FC236}">
                <a16:creationId xmlns:a16="http://schemas.microsoft.com/office/drawing/2014/main" id="{44E445B4-1991-4E01-BCD8-FDD3F915460A}"/>
              </a:ext>
            </a:extLst>
          </p:cNvPr>
          <p:cNvSpPr>
            <a:spLocks noGrp="1"/>
          </p:cNvSpPr>
          <p:nvPr>
            <p:ph idx="1"/>
          </p:nvPr>
        </p:nvSpPr>
        <p:spPr>
          <a:xfrm>
            <a:off x="1593908" y="1711354"/>
            <a:ext cx="9546672" cy="4907560"/>
          </a:xfrm>
        </p:spPr>
        <p:txBody>
          <a:bodyPr/>
          <a:lstStyle/>
          <a:p>
            <a:pPr marL="0" indent="0">
              <a:buNone/>
            </a:pPr>
            <a:r>
              <a:rPr lang="en-GB" sz="2400" b="1" dirty="0">
                <a:solidFill>
                  <a:schemeClr val="tx1"/>
                </a:solidFill>
                <a:latin typeface="Arial" panose="020B0604020202020204" pitchFamily="34" charset="0"/>
                <a:cs typeface="Arial" panose="020B0604020202020204" pitchFamily="34" charset="0"/>
              </a:rPr>
              <a:t>Discuss whether what Heinz did for his wife was right or wrong. </a:t>
            </a:r>
          </a:p>
          <a:p>
            <a:pPr marL="0" indent="0">
              <a:buNone/>
            </a:pPr>
            <a:r>
              <a:rPr lang="en-GB" sz="2400" b="1" i="1" dirty="0">
                <a:solidFill>
                  <a:schemeClr val="tx1"/>
                </a:solidFill>
                <a:latin typeface="Arial" panose="020B0604020202020204" pitchFamily="34" charset="0"/>
                <a:cs typeface="Arial" panose="020B0604020202020204" pitchFamily="34" charset="0"/>
              </a:rPr>
              <a:t>Consider the following:</a:t>
            </a:r>
            <a:endParaRPr lang="en-GB" sz="2400" i="1" dirty="0">
              <a:solidFill>
                <a:schemeClr val="tx1"/>
              </a:solidFill>
              <a:latin typeface="Arial" panose="020B0604020202020204" pitchFamily="34" charset="0"/>
              <a:cs typeface="Arial" panose="020B0604020202020204" pitchFamily="34" charset="0"/>
            </a:endParaRPr>
          </a:p>
          <a:p>
            <a:pPr>
              <a:lnSpc>
                <a:spcPct val="150000"/>
              </a:lnSpc>
            </a:pPr>
            <a:r>
              <a:rPr lang="en-GB" sz="2400" b="1" dirty="0">
                <a:solidFill>
                  <a:schemeClr val="tx1"/>
                </a:solidFill>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1. Should Heinz have stolen the drug?</a:t>
            </a:r>
          </a:p>
          <a:p>
            <a:pPr>
              <a:lnSpc>
                <a:spcPct val="150000"/>
              </a:lnSpc>
            </a:pPr>
            <a:r>
              <a:rPr lang="en-GB" sz="2400" dirty="0">
                <a:solidFill>
                  <a:schemeClr val="tx1"/>
                </a:solidFill>
                <a:latin typeface="Arial" panose="020B0604020202020204" pitchFamily="34" charset="0"/>
                <a:cs typeface="Arial" panose="020B0604020202020204" pitchFamily="34" charset="0"/>
              </a:rPr>
              <a:t>2. Would it change anything if Heinz did not love his wife?</a:t>
            </a:r>
          </a:p>
          <a:p>
            <a:r>
              <a:rPr lang="en-GB" sz="2400" dirty="0">
                <a:solidFill>
                  <a:schemeClr val="tx1"/>
                </a:solidFill>
                <a:latin typeface="Arial" panose="020B0604020202020204" pitchFamily="34" charset="0"/>
                <a:cs typeface="Arial" panose="020B0604020202020204" pitchFamily="34" charset="0"/>
              </a:rPr>
              <a:t>3. What if the person dying was a stranger, would it make any difference?</a:t>
            </a:r>
          </a:p>
          <a:p>
            <a:r>
              <a:rPr lang="en-GB" sz="2400" dirty="0">
                <a:solidFill>
                  <a:schemeClr val="tx1"/>
                </a:solidFill>
                <a:latin typeface="Arial" panose="020B0604020202020204" pitchFamily="34" charset="0"/>
                <a:cs typeface="Arial" panose="020B0604020202020204" pitchFamily="34" charset="0"/>
              </a:rPr>
              <a:t>4. Should the police arrest the chemist for murder if the woman died?</a:t>
            </a:r>
          </a:p>
          <a:p>
            <a:pPr marL="0" indent="0">
              <a:buNone/>
            </a:pPr>
            <a:endParaRPr lang="en-GB" dirty="0"/>
          </a:p>
        </p:txBody>
      </p:sp>
    </p:spTree>
    <p:extLst>
      <p:ext uri="{BB962C8B-B14F-4D97-AF65-F5344CB8AC3E}">
        <p14:creationId xmlns:p14="http://schemas.microsoft.com/office/powerpoint/2010/main" val="1570290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04A67-E13C-4A1B-AF06-22495E084C28}"/>
              </a:ext>
            </a:extLst>
          </p:cNvPr>
          <p:cNvSpPr>
            <a:spLocks noGrp="1"/>
          </p:cNvSpPr>
          <p:nvPr>
            <p:ph type="title"/>
          </p:nvPr>
        </p:nvSpPr>
        <p:spPr>
          <a:xfrm>
            <a:off x="1757353" y="655641"/>
            <a:ext cx="8911687" cy="1280890"/>
          </a:xfrm>
        </p:spPr>
        <p:txBody>
          <a:bodyPr>
            <a:normAutofit/>
          </a:bodyPr>
          <a:lstStyle/>
          <a:p>
            <a:r>
              <a:rPr lang="en-GB" sz="4400" dirty="0">
                <a:latin typeface="Arial" panose="020B0604020202020204" pitchFamily="34" charset="0"/>
                <a:cs typeface="Arial" panose="020B0604020202020204" pitchFamily="34" charset="0"/>
              </a:rPr>
              <a:t>Language Development</a:t>
            </a:r>
          </a:p>
        </p:txBody>
      </p:sp>
      <p:sp>
        <p:nvSpPr>
          <p:cNvPr id="3" name="Content Placeholder 2">
            <a:extLst>
              <a:ext uri="{FF2B5EF4-FFF2-40B4-BE49-F238E27FC236}">
                <a16:creationId xmlns:a16="http://schemas.microsoft.com/office/drawing/2014/main" id="{00411CF3-B981-4B20-9379-AD4AD16E84BA}"/>
              </a:ext>
            </a:extLst>
          </p:cNvPr>
          <p:cNvSpPr>
            <a:spLocks noGrp="1"/>
          </p:cNvSpPr>
          <p:nvPr>
            <p:ph idx="1"/>
          </p:nvPr>
        </p:nvSpPr>
        <p:spPr>
          <a:xfrm>
            <a:off x="1522960" y="1936531"/>
            <a:ext cx="10080461" cy="3912476"/>
          </a:xfrm>
        </p:spPr>
        <p:txBody>
          <a:bodyPr>
            <a:normAutofit/>
          </a:bodyPr>
          <a:lstStyle/>
          <a:p>
            <a:pPr marL="0" indent="0">
              <a:buNone/>
            </a:pPr>
            <a:r>
              <a:rPr lang="en-GB" sz="4000" dirty="0">
                <a:solidFill>
                  <a:schemeClr val="tx1"/>
                </a:solidFill>
                <a:latin typeface="Arial" panose="020B0604020202020204" pitchFamily="34" charset="0"/>
                <a:cs typeface="Arial" panose="020B0604020202020204" pitchFamily="34" charset="0"/>
              </a:rPr>
              <a:t>What is the difference between: </a:t>
            </a:r>
          </a:p>
          <a:p>
            <a:pPr marL="0" indent="0" algn="ctr">
              <a:buNone/>
            </a:pPr>
            <a:r>
              <a:rPr lang="en-GB" sz="4000" dirty="0">
                <a:solidFill>
                  <a:schemeClr val="tx1"/>
                </a:solidFill>
                <a:latin typeface="Arial" panose="020B0604020202020204" pitchFamily="34" charset="0"/>
                <a:cs typeface="Arial" panose="020B0604020202020204" pitchFamily="34" charset="0"/>
              </a:rPr>
              <a:t>Communication</a:t>
            </a:r>
          </a:p>
          <a:p>
            <a:pPr marL="0" indent="0" algn="ctr">
              <a:buNone/>
            </a:pPr>
            <a:r>
              <a:rPr lang="en-GB" sz="4000" dirty="0">
                <a:solidFill>
                  <a:schemeClr val="tx1"/>
                </a:solidFill>
                <a:latin typeface="Arial" panose="020B0604020202020204" pitchFamily="34" charset="0"/>
                <a:cs typeface="Arial" panose="020B0604020202020204" pitchFamily="34" charset="0"/>
              </a:rPr>
              <a:t>Speech </a:t>
            </a:r>
          </a:p>
          <a:p>
            <a:pPr marL="0" indent="0" algn="ctr">
              <a:buNone/>
            </a:pPr>
            <a:r>
              <a:rPr lang="en-GB" sz="4000" dirty="0">
                <a:solidFill>
                  <a:schemeClr val="tx1"/>
                </a:solidFill>
                <a:latin typeface="Arial" panose="020B0604020202020204" pitchFamily="34" charset="0"/>
                <a:cs typeface="Arial" panose="020B0604020202020204" pitchFamily="34" charset="0"/>
              </a:rPr>
              <a:t>Language</a:t>
            </a:r>
          </a:p>
        </p:txBody>
      </p:sp>
    </p:spTree>
    <p:extLst>
      <p:ext uri="{BB962C8B-B14F-4D97-AF65-F5344CB8AC3E}">
        <p14:creationId xmlns:p14="http://schemas.microsoft.com/office/powerpoint/2010/main" val="2809572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B6511-46C5-4C7A-8616-7CC153FCD34E}"/>
              </a:ext>
            </a:extLst>
          </p:cNvPr>
          <p:cNvSpPr>
            <a:spLocks noGrp="1"/>
          </p:cNvSpPr>
          <p:nvPr>
            <p:ph type="title"/>
          </p:nvPr>
        </p:nvSpPr>
        <p:spPr>
          <a:xfrm>
            <a:off x="1640156" y="671407"/>
            <a:ext cx="7598437" cy="873614"/>
          </a:xfrm>
        </p:spPr>
        <p:txBody>
          <a:bodyPr/>
          <a:lstStyle/>
          <a:p>
            <a:r>
              <a:rPr lang="en-GB" dirty="0">
                <a:latin typeface="Arial" panose="020B0604020202020204" pitchFamily="34" charset="0"/>
                <a:cs typeface="Arial" panose="020B0604020202020204" pitchFamily="34" charset="0"/>
              </a:rPr>
              <a:t>Stages of language development </a:t>
            </a:r>
          </a:p>
        </p:txBody>
      </p:sp>
      <p:sp>
        <p:nvSpPr>
          <p:cNvPr id="3" name="Content Placeholder 2">
            <a:extLst>
              <a:ext uri="{FF2B5EF4-FFF2-40B4-BE49-F238E27FC236}">
                <a16:creationId xmlns:a16="http://schemas.microsoft.com/office/drawing/2014/main" id="{4B0639FB-3B4D-40D3-9D82-1D7083BE43BD}"/>
              </a:ext>
            </a:extLst>
          </p:cNvPr>
          <p:cNvSpPr>
            <a:spLocks noGrp="1"/>
          </p:cNvSpPr>
          <p:nvPr>
            <p:ph idx="1"/>
          </p:nvPr>
        </p:nvSpPr>
        <p:spPr>
          <a:xfrm>
            <a:off x="1640156" y="1651209"/>
            <a:ext cx="9137855" cy="4535384"/>
          </a:xfrm>
        </p:spPr>
        <p:txBody>
          <a:bodyPr>
            <a:normAutofit/>
          </a:bodyPr>
          <a:lstStyle/>
          <a:p>
            <a:pPr algn="ctr">
              <a:lnSpc>
                <a:spcPct val="150000"/>
              </a:lnSpc>
            </a:pPr>
            <a:r>
              <a:rPr lang="en-GB" sz="2600" dirty="0">
                <a:solidFill>
                  <a:schemeClr val="tx1"/>
                </a:solidFill>
                <a:latin typeface="Arial" panose="020B0604020202020204" pitchFamily="34" charset="0"/>
                <a:cs typeface="Arial" panose="020B0604020202020204" pitchFamily="34" charset="0"/>
              </a:rPr>
              <a:t>Pre-Linguistic Language Development</a:t>
            </a:r>
          </a:p>
          <a:p>
            <a:pPr algn="ctr">
              <a:lnSpc>
                <a:spcPct val="150000"/>
              </a:lnSpc>
            </a:pPr>
            <a:r>
              <a:rPr lang="en-GB" sz="2600" dirty="0">
                <a:solidFill>
                  <a:schemeClr val="tx1"/>
                </a:solidFill>
                <a:latin typeface="Arial" panose="020B0604020202020204" pitchFamily="34" charset="0"/>
                <a:cs typeface="Arial" panose="020B0604020202020204" pitchFamily="34" charset="0"/>
              </a:rPr>
              <a:t>The holophrase or one-word sentence</a:t>
            </a:r>
          </a:p>
          <a:p>
            <a:pPr algn="ctr">
              <a:lnSpc>
                <a:spcPct val="150000"/>
              </a:lnSpc>
            </a:pPr>
            <a:r>
              <a:rPr lang="en-GB" sz="2600" dirty="0">
                <a:solidFill>
                  <a:schemeClr val="tx1"/>
                </a:solidFill>
                <a:latin typeface="Arial" panose="020B0604020202020204" pitchFamily="34" charset="0"/>
                <a:cs typeface="Arial" panose="020B0604020202020204" pitchFamily="34" charset="0"/>
              </a:rPr>
              <a:t>The two-word sentence</a:t>
            </a:r>
          </a:p>
          <a:p>
            <a:pPr algn="ctr">
              <a:lnSpc>
                <a:spcPct val="150000"/>
              </a:lnSpc>
            </a:pPr>
            <a:r>
              <a:rPr lang="en-GB" sz="2600" dirty="0">
                <a:solidFill>
                  <a:schemeClr val="tx1"/>
                </a:solidFill>
                <a:latin typeface="Arial" panose="020B0604020202020204" pitchFamily="34" charset="0"/>
                <a:cs typeface="Arial" panose="020B0604020202020204" pitchFamily="34" charset="0"/>
              </a:rPr>
              <a:t>Multiple-word sentences</a:t>
            </a:r>
          </a:p>
          <a:p>
            <a:pPr algn="ctr">
              <a:lnSpc>
                <a:spcPct val="150000"/>
              </a:lnSpc>
            </a:pPr>
            <a:r>
              <a:rPr lang="en-GB" sz="2600" dirty="0">
                <a:solidFill>
                  <a:schemeClr val="tx1"/>
                </a:solidFill>
                <a:latin typeface="Arial" panose="020B0604020202020204" pitchFamily="34" charset="0"/>
                <a:cs typeface="Arial" panose="020B0604020202020204" pitchFamily="34" charset="0"/>
              </a:rPr>
              <a:t>More complex grammatical structures</a:t>
            </a:r>
          </a:p>
          <a:p>
            <a:pPr algn="ctr">
              <a:lnSpc>
                <a:spcPct val="150000"/>
              </a:lnSpc>
            </a:pPr>
            <a:r>
              <a:rPr lang="en-GB" sz="2600" dirty="0">
                <a:solidFill>
                  <a:schemeClr val="tx1"/>
                </a:solidFill>
                <a:latin typeface="Arial" panose="020B0604020202020204" pitchFamily="34" charset="0"/>
                <a:cs typeface="Arial" panose="020B0604020202020204" pitchFamily="34" charset="0"/>
              </a:rPr>
              <a:t>Adult-like language structures</a:t>
            </a:r>
          </a:p>
          <a:p>
            <a:endParaRPr lang="en-GB" dirty="0"/>
          </a:p>
          <a:p>
            <a:endParaRPr lang="en-GB" dirty="0"/>
          </a:p>
        </p:txBody>
      </p:sp>
    </p:spTree>
    <p:extLst>
      <p:ext uri="{BB962C8B-B14F-4D97-AF65-F5344CB8AC3E}">
        <p14:creationId xmlns:p14="http://schemas.microsoft.com/office/powerpoint/2010/main" val="799276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4A3ED-3822-4645-A573-66DD81413A1D}"/>
              </a:ext>
            </a:extLst>
          </p:cNvPr>
          <p:cNvSpPr>
            <a:spLocks noGrp="1"/>
          </p:cNvSpPr>
          <p:nvPr>
            <p:ph type="title"/>
          </p:nvPr>
        </p:nvSpPr>
        <p:spPr>
          <a:xfrm>
            <a:off x="1761652" y="607484"/>
            <a:ext cx="8911687" cy="1280890"/>
          </a:xfrm>
        </p:spPr>
        <p:txBody>
          <a:bodyPr/>
          <a:lstStyle/>
          <a:p>
            <a:r>
              <a:rPr lang="en-GB" sz="4000" dirty="0">
                <a:solidFill>
                  <a:schemeClr val="tx1"/>
                </a:solidFill>
                <a:latin typeface="Arial" panose="020B0604020202020204" pitchFamily="34" charset="0"/>
                <a:cs typeface="Arial" panose="020B0604020202020204" pitchFamily="34" charset="0"/>
              </a:rPr>
              <a:t>Theories</a:t>
            </a:r>
            <a:r>
              <a:rPr lang="en-GB" dirty="0">
                <a:solidFill>
                  <a:schemeClr val="tx1"/>
                </a:solidFill>
              </a:rPr>
              <a:t> </a:t>
            </a:r>
            <a:r>
              <a:rPr lang="en-GB" sz="4000" dirty="0">
                <a:solidFill>
                  <a:schemeClr val="tx1"/>
                </a:solidFill>
                <a:latin typeface="Arial" panose="020B0604020202020204" pitchFamily="34" charset="0"/>
                <a:cs typeface="Arial" panose="020B0604020202020204" pitchFamily="34" charset="0"/>
              </a:rPr>
              <a:t>of language development </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1A619FC-9F21-4292-AA47-0898F37E0D49}"/>
              </a:ext>
            </a:extLst>
          </p:cNvPr>
          <p:cNvSpPr>
            <a:spLocks noGrp="1"/>
          </p:cNvSpPr>
          <p:nvPr>
            <p:ph idx="1"/>
          </p:nvPr>
        </p:nvSpPr>
        <p:spPr>
          <a:xfrm>
            <a:off x="1890942" y="2044930"/>
            <a:ext cx="8915400" cy="3621065"/>
          </a:xfrm>
        </p:spPr>
        <p:txBody>
          <a:bodyPr>
            <a:normAutofit/>
          </a:bodyPr>
          <a:lstStyle/>
          <a:p>
            <a:pPr marL="0" indent="0" algn="ctr">
              <a:buNone/>
            </a:pPr>
            <a:r>
              <a:rPr lang="en-GB" sz="3600" dirty="0" err="1">
                <a:solidFill>
                  <a:schemeClr val="tx1"/>
                </a:solidFill>
                <a:latin typeface="Arial" panose="020B0604020202020204" pitchFamily="34" charset="0"/>
                <a:cs typeface="Arial" panose="020B0604020202020204" pitchFamily="34" charset="0"/>
              </a:rPr>
              <a:t>Naom</a:t>
            </a:r>
            <a:r>
              <a:rPr lang="en-GB" sz="3600" dirty="0">
                <a:solidFill>
                  <a:schemeClr val="tx1"/>
                </a:solidFill>
                <a:latin typeface="Arial" panose="020B0604020202020204" pitchFamily="34" charset="0"/>
                <a:cs typeface="Arial" panose="020B0604020202020204" pitchFamily="34" charset="0"/>
              </a:rPr>
              <a:t> Chomsky</a:t>
            </a:r>
          </a:p>
          <a:p>
            <a:pPr marL="0" indent="0" algn="ctr">
              <a:buNone/>
            </a:pPr>
            <a:endParaRPr lang="en-GB" sz="3600" dirty="0">
              <a:solidFill>
                <a:schemeClr val="tx1"/>
              </a:solidFill>
              <a:latin typeface="Arial" panose="020B0604020202020204" pitchFamily="34" charset="0"/>
              <a:cs typeface="Arial" panose="020B0604020202020204" pitchFamily="34" charset="0"/>
            </a:endParaRPr>
          </a:p>
          <a:p>
            <a:pPr marL="0" indent="0" algn="ctr">
              <a:buNone/>
            </a:pPr>
            <a:r>
              <a:rPr lang="en-GB" sz="3600" dirty="0">
                <a:solidFill>
                  <a:schemeClr val="tx1"/>
                </a:solidFill>
                <a:latin typeface="Arial" panose="020B0604020202020204" pitchFamily="34" charset="0"/>
                <a:cs typeface="Arial" panose="020B0604020202020204" pitchFamily="34" charset="0"/>
              </a:rPr>
              <a:t>B. F. Skinner</a:t>
            </a:r>
          </a:p>
          <a:p>
            <a:pPr marL="0" indent="0" algn="ctr">
              <a:buNone/>
            </a:pPr>
            <a:endParaRPr lang="en-GB" sz="3600" dirty="0">
              <a:solidFill>
                <a:schemeClr val="tx1"/>
              </a:solidFill>
              <a:latin typeface="Arial" panose="020B0604020202020204" pitchFamily="34" charset="0"/>
              <a:cs typeface="Arial" panose="020B0604020202020204" pitchFamily="34" charset="0"/>
            </a:endParaRPr>
          </a:p>
          <a:p>
            <a:pPr marL="0" indent="0" algn="ctr">
              <a:buNone/>
            </a:pPr>
            <a:r>
              <a:rPr lang="en-GB" sz="3600" dirty="0">
                <a:solidFill>
                  <a:schemeClr val="tx1"/>
                </a:solidFill>
                <a:latin typeface="Arial" panose="020B0604020202020204" pitchFamily="34" charset="0"/>
                <a:cs typeface="Arial" panose="020B0604020202020204" pitchFamily="34" charset="0"/>
              </a:rPr>
              <a:t>Lev Vygotsky</a:t>
            </a:r>
          </a:p>
        </p:txBody>
      </p:sp>
    </p:spTree>
    <p:extLst>
      <p:ext uri="{BB962C8B-B14F-4D97-AF65-F5344CB8AC3E}">
        <p14:creationId xmlns:p14="http://schemas.microsoft.com/office/powerpoint/2010/main" val="8807992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70EA-0D96-401E-956D-B3EF57701DBC}"/>
              </a:ext>
            </a:extLst>
          </p:cNvPr>
          <p:cNvSpPr>
            <a:spLocks noGrp="1"/>
          </p:cNvSpPr>
          <p:nvPr>
            <p:ph type="title"/>
          </p:nvPr>
        </p:nvSpPr>
        <p:spPr>
          <a:xfrm>
            <a:off x="1794904" y="640735"/>
            <a:ext cx="8911687" cy="1280890"/>
          </a:xfrm>
        </p:spPr>
        <p:txBody>
          <a:bodyPr>
            <a:normAutofit/>
          </a:bodyPr>
          <a:lstStyle/>
          <a:p>
            <a:r>
              <a:rPr lang="en-GB" sz="4000" dirty="0" err="1">
                <a:solidFill>
                  <a:schemeClr val="tx1"/>
                </a:solidFill>
                <a:latin typeface="Arial" panose="020B0604020202020204" pitchFamily="34" charset="0"/>
                <a:cs typeface="Arial" panose="020B0604020202020204" pitchFamily="34" charset="0"/>
              </a:rPr>
              <a:t>Naom</a:t>
            </a:r>
            <a:r>
              <a:rPr lang="en-GB" sz="4000" dirty="0">
                <a:solidFill>
                  <a:schemeClr val="tx1"/>
                </a:solidFill>
                <a:latin typeface="Arial" panose="020B0604020202020204" pitchFamily="34" charset="0"/>
                <a:cs typeface="Arial" panose="020B0604020202020204" pitchFamily="34" charset="0"/>
              </a:rPr>
              <a:t> Chomsky</a:t>
            </a:r>
          </a:p>
        </p:txBody>
      </p:sp>
      <p:sp>
        <p:nvSpPr>
          <p:cNvPr id="3" name="Content Placeholder 2">
            <a:extLst>
              <a:ext uri="{FF2B5EF4-FFF2-40B4-BE49-F238E27FC236}">
                <a16:creationId xmlns:a16="http://schemas.microsoft.com/office/drawing/2014/main" id="{F38BA1D8-CDE6-42C4-B2E4-C306EF72C501}"/>
              </a:ext>
            </a:extLst>
          </p:cNvPr>
          <p:cNvSpPr>
            <a:spLocks noGrp="1"/>
          </p:cNvSpPr>
          <p:nvPr>
            <p:ph idx="1"/>
          </p:nvPr>
        </p:nvSpPr>
        <p:spPr>
          <a:xfrm>
            <a:off x="1794904" y="1628639"/>
            <a:ext cx="9709708" cy="4588626"/>
          </a:xfrm>
        </p:spPr>
        <p:txBody>
          <a:bodyPr>
            <a:normAutofit fontScale="92500" lnSpcReduction="10000"/>
          </a:bodyPr>
          <a:lstStyle/>
          <a:p>
            <a:pPr marL="0" indent="0">
              <a:lnSpc>
                <a:spcPct val="150000"/>
              </a:lnSpc>
              <a:buNone/>
            </a:pPr>
            <a:r>
              <a:rPr lang="en-GB" sz="2800" dirty="0">
                <a:solidFill>
                  <a:schemeClr val="tx1"/>
                </a:solidFill>
                <a:latin typeface="Arial" panose="020B0604020202020204" pitchFamily="34" charset="0"/>
                <a:cs typeface="Arial" panose="020B0604020202020204" pitchFamily="34" charset="0"/>
              </a:rPr>
              <a:t>He believed that we are born with innate language abilities.</a:t>
            </a:r>
          </a:p>
          <a:p>
            <a:pPr marL="0" indent="0">
              <a:lnSpc>
                <a:spcPct val="150000"/>
              </a:lnSpc>
              <a:buNone/>
            </a:pPr>
            <a:endParaRPr lang="en-GB" sz="2800"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sz="2800" dirty="0">
                <a:solidFill>
                  <a:schemeClr val="tx1"/>
                </a:solidFill>
                <a:latin typeface="Arial" panose="020B0604020202020204" pitchFamily="34" charset="0"/>
                <a:cs typeface="Arial" panose="020B0604020202020204" pitchFamily="34" charset="0"/>
              </a:rPr>
              <a:t>Created a book called “Syntactic Structures.”</a:t>
            </a:r>
          </a:p>
          <a:p>
            <a:pPr marL="0" indent="0">
              <a:lnSpc>
                <a:spcPct val="150000"/>
              </a:lnSpc>
              <a:buNone/>
            </a:pPr>
            <a:endParaRPr lang="en-GB" sz="2800"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sz="2800" dirty="0">
                <a:solidFill>
                  <a:schemeClr val="tx1"/>
                </a:solidFill>
                <a:latin typeface="Arial" panose="020B0604020202020204" pitchFamily="34" charset="0"/>
                <a:cs typeface="Arial" panose="020B0604020202020204" pitchFamily="34" charset="0"/>
              </a:rPr>
              <a:t>The language depends on the environment in which we are raised, however, at birth we are genetically coded with a universal grammar.  </a:t>
            </a:r>
          </a:p>
        </p:txBody>
      </p:sp>
      <p:sp>
        <p:nvSpPr>
          <p:cNvPr id="4" name="TextBox 3">
            <a:extLst>
              <a:ext uri="{FF2B5EF4-FFF2-40B4-BE49-F238E27FC236}">
                <a16:creationId xmlns:a16="http://schemas.microsoft.com/office/drawing/2014/main" id="{47EBF427-27ED-4825-8BD4-5D1E3548BE94}"/>
              </a:ext>
            </a:extLst>
          </p:cNvPr>
          <p:cNvSpPr txBox="1"/>
          <p:nvPr/>
        </p:nvSpPr>
        <p:spPr>
          <a:xfrm>
            <a:off x="9914312" y="6457890"/>
            <a:ext cx="227768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Healthline (2021)</a:t>
            </a:r>
          </a:p>
        </p:txBody>
      </p:sp>
    </p:spTree>
    <p:extLst>
      <p:ext uri="{BB962C8B-B14F-4D97-AF65-F5344CB8AC3E}">
        <p14:creationId xmlns:p14="http://schemas.microsoft.com/office/powerpoint/2010/main" val="3533785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4E5BC-3744-417A-8661-B93B18775E46}"/>
              </a:ext>
            </a:extLst>
          </p:cNvPr>
          <p:cNvSpPr>
            <a:spLocks noGrp="1"/>
          </p:cNvSpPr>
          <p:nvPr>
            <p:ph type="title"/>
          </p:nvPr>
        </p:nvSpPr>
        <p:spPr>
          <a:xfrm>
            <a:off x="1756534" y="607485"/>
            <a:ext cx="8911687" cy="1280890"/>
          </a:xfrm>
        </p:spPr>
        <p:txBody>
          <a:bodyPr>
            <a:normAutofit/>
          </a:bodyPr>
          <a:lstStyle/>
          <a:p>
            <a:r>
              <a:rPr lang="en-GB" sz="4400" dirty="0">
                <a:latin typeface="Arial" panose="020B0604020202020204" pitchFamily="34" charset="0"/>
                <a:cs typeface="Arial" panose="020B0604020202020204" pitchFamily="34" charset="0"/>
              </a:rPr>
              <a:t>B. F. Skinner</a:t>
            </a:r>
          </a:p>
        </p:txBody>
      </p:sp>
      <p:sp>
        <p:nvSpPr>
          <p:cNvPr id="3" name="Content Placeholder 2">
            <a:extLst>
              <a:ext uri="{FF2B5EF4-FFF2-40B4-BE49-F238E27FC236}">
                <a16:creationId xmlns:a16="http://schemas.microsoft.com/office/drawing/2014/main" id="{4C737F05-C6B1-43D7-BB47-9BD3192886D8}"/>
              </a:ext>
            </a:extLst>
          </p:cNvPr>
          <p:cNvSpPr>
            <a:spLocks noGrp="1"/>
          </p:cNvSpPr>
          <p:nvPr>
            <p:ph idx="1"/>
          </p:nvPr>
        </p:nvSpPr>
        <p:spPr>
          <a:xfrm>
            <a:off x="1752820" y="1668087"/>
            <a:ext cx="9585739" cy="4582428"/>
          </a:xfrm>
        </p:spPr>
        <p:txBody>
          <a:bodyPr>
            <a:normAutofit/>
          </a:bodyPr>
          <a:lstStyle/>
          <a:p>
            <a:pPr marL="0" indent="0">
              <a:buNone/>
            </a:pPr>
            <a:r>
              <a:rPr lang="en-GB" sz="2400" dirty="0">
                <a:solidFill>
                  <a:schemeClr val="tx1"/>
                </a:solidFill>
                <a:latin typeface="Arial" panose="020B0604020202020204" pitchFamily="34" charset="0"/>
                <a:cs typeface="Arial" panose="020B0604020202020204" pitchFamily="34" charset="0"/>
              </a:rPr>
              <a:t>Is a behaviourist that looks at rewards and reinforcers.</a:t>
            </a:r>
          </a:p>
          <a:p>
            <a:pPr marL="0" indent="0">
              <a:buNone/>
            </a:pPr>
            <a:r>
              <a:rPr lang="en-GB" sz="2400" dirty="0">
                <a:solidFill>
                  <a:schemeClr val="tx1"/>
                </a:solidFill>
                <a:latin typeface="Arial" panose="020B0604020202020204" pitchFamily="34" charset="0"/>
                <a:cs typeface="Arial" panose="020B0604020202020204" pitchFamily="34" charset="0"/>
              </a:rPr>
              <a:t> </a:t>
            </a:r>
          </a:p>
          <a:p>
            <a:pPr marL="0" indent="0">
              <a:buNone/>
            </a:pPr>
            <a:r>
              <a:rPr lang="en-GB" sz="2400" dirty="0">
                <a:solidFill>
                  <a:schemeClr val="tx1"/>
                </a:solidFill>
                <a:latin typeface="Arial" panose="020B0604020202020204" pitchFamily="34" charset="0"/>
                <a:cs typeface="Arial" panose="020B0604020202020204" pitchFamily="34" charset="0"/>
              </a:rPr>
              <a:t>Skinner believed that language was learned through ‘Operant Conditioning.’</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He also believed that children learn through intimidation and model the behaviour they see and hear in their environment. </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Skinner’s approach is associated to the topic of nurture, in contrast to nature.</a:t>
            </a:r>
          </a:p>
        </p:txBody>
      </p:sp>
    </p:spTree>
    <p:extLst>
      <p:ext uri="{BB962C8B-B14F-4D97-AF65-F5344CB8AC3E}">
        <p14:creationId xmlns:p14="http://schemas.microsoft.com/office/powerpoint/2010/main" val="36090310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41A30-0EC0-4172-98EB-BBBC38627C82}"/>
              </a:ext>
            </a:extLst>
          </p:cNvPr>
          <p:cNvSpPr>
            <a:spLocks noGrp="1"/>
          </p:cNvSpPr>
          <p:nvPr>
            <p:ph type="title"/>
          </p:nvPr>
        </p:nvSpPr>
        <p:spPr>
          <a:xfrm>
            <a:off x="1640156" y="607484"/>
            <a:ext cx="8911687" cy="1280890"/>
          </a:xfrm>
        </p:spPr>
        <p:txBody>
          <a:bodyPr/>
          <a:lstStyle/>
          <a:p>
            <a:r>
              <a:rPr lang="en-GB" sz="4800" dirty="0">
                <a:latin typeface="Arial" panose="020B0604020202020204" pitchFamily="34" charset="0"/>
                <a:cs typeface="Arial" panose="020B0604020202020204" pitchFamily="34" charset="0"/>
              </a:rPr>
              <a:t>Lev Vygotsky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F9912E-B147-4BB5-8236-06712C418619}"/>
              </a:ext>
            </a:extLst>
          </p:cNvPr>
          <p:cNvSpPr>
            <a:spLocks noGrp="1"/>
          </p:cNvSpPr>
          <p:nvPr>
            <p:ph idx="1"/>
          </p:nvPr>
        </p:nvSpPr>
        <p:spPr>
          <a:xfrm>
            <a:off x="1640156" y="1767839"/>
            <a:ext cx="9565400" cy="4250575"/>
          </a:xfrm>
        </p:spPr>
        <p:txBody>
          <a:bodyPr>
            <a:normAutofit/>
          </a:bodyPr>
          <a:lstStyle/>
          <a:p>
            <a:pPr marL="0" indent="0">
              <a:buNone/>
            </a:pPr>
            <a:r>
              <a:rPr lang="en-GB" sz="3200" dirty="0">
                <a:solidFill>
                  <a:schemeClr val="tx1"/>
                </a:solidFill>
                <a:latin typeface="Arial" panose="020B0604020202020204" pitchFamily="34" charset="0"/>
                <a:cs typeface="Arial" panose="020B0604020202020204" pitchFamily="34" charset="0"/>
              </a:rPr>
              <a:t>Created the “Zone of Proximal Development.”</a:t>
            </a:r>
          </a:p>
          <a:p>
            <a:pPr marL="0" indent="0">
              <a:buNone/>
            </a:pPr>
            <a:endParaRPr lang="en-GB" sz="3200" dirty="0">
              <a:solidFill>
                <a:schemeClr val="tx1"/>
              </a:solidFill>
              <a:latin typeface="Arial" panose="020B0604020202020204" pitchFamily="34" charset="0"/>
              <a:cs typeface="Arial" panose="020B0604020202020204" pitchFamily="34" charset="0"/>
            </a:endParaRPr>
          </a:p>
          <a:p>
            <a:pPr marL="0" indent="0">
              <a:buNone/>
            </a:pPr>
            <a:r>
              <a:rPr lang="en-GB" sz="3200" dirty="0">
                <a:solidFill>
                  <a:schemeClr val="tx1"/>
                </a:solidFill>
                <a:latin typeface="Arial" panose="020B0604020202020204" pitchFamily="34" charset="0"/>
                <a:cs typeface="Arial" panose="020B0604020202020204" pitchFamily="34" charset="0"/>
              </a:rPr>
              <a:t>Believes a child’s language will enhance through scaffolding. </a:t>
            </a:r>
          </a:p>
          <a:p>
            <a:pPr marL="0" indent="0">
              <a:buNone/>
            </a:pPr>
            <a:endParaRPr lang="en-GB" sz="3200" dirty="0">
              <a:solidFill>
                <a:schemeClr val="tx1"/>
              </a:solidFill>
              <a:latin typeface="Arial" panose="020B0604020202020204" pitchFamily="34" charset="0"/>
              <a:cs typeface="Arial" panose="020B0604020202020204" pitchFamily="34" charset="0"/>
            </a:endParaRPr>
          </a:p>
          <a:p>
            <a:pPr marL="0" indent="0">
              <a:buNone/>
            </a:pPr>
            <a:r>
              <a:rPr lang="en-GB" sz="3200" dirty="0">
                <a:solidFill>
                  <a:schemeClr val="tx1"/>
                </a:solidFill>
                <a:latin typeface="Arial" panose="020B0604020202020204" pitchFamily="34" charset="0"/>
                <a:cs typeface="Arial" panose="020B0604020202020204" pitchFamily="34" charset="0"/>
              </a:rPr>
              <a:t>Interactions between the child and tutor (parent) will allow the child to practice their own knowledge. </a:t>
            </a:r>
          </a:p>
        </p:txBody>
      </p:sp>
      <p:sp>
        <p:nvSpPr>
          <p:cNvPr id="4" name="TextBox 3">
            <a:extLst>
              <a:ext uri="{FF2B5EF4-FFF2-40B4-BE49-F238E27FC236}">
                <a16:creationId xmlns:a16="http://schemas.microsoft.com/office/drawing/2014/main" id="{E2C58EFE-FC91-482E-B86D-B57D50C607C1}"/>
              </a:ext>
            </a:extLst>
          </p:cNvPr>
          <p:cNvSpPr txBox="1"/>
          <p:nvPr/>
        </p:nvSpPr>
        <p:spPr>
          <a:xfrm>
            <a:off x="9966959" y="6457890"/>
            <a:ext cx="247719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McLoed</a:t>
            </a:r>
            <a:r>
              <a:rPr lang="en-GB" sz="2000" dirty="0">
                <a:latin typeface="Arial" panose="020B0604020202020204" pitchFamily="34" charset="0"/>
                <a:cs typeface="Arial" panose="020B0604020202020204" pitchFamily="34" charset="0"/>
              </a:rPr>
              <a:t>, 2019</a:t>
            </a:r>
            <a:r>
              <a:rPr lang="en-GB" sz="2000" dirty="0"/>
              <a:t>)</a:t>
            </a:r>
          </a:p>
        </p:txBody>
      </p:sp>
    </p:spTree>
    <p:extLst>
      <p:ext uri="{BB962C8B-B14F-4D97-AF65-F5344CB8AC3E}">
        <p14:creationId xmlns:p14="http://schemas.microsoft.com/office/powerpoint/2010/main" val="314428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8DF5B7A-7785-49C6-B4EB-252FF28C21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78BD0529-90E2-47B4-8D13-CEE11A154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AE127430-162B-43FD-A02F-6E8AD8FD9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7A6023CB-BCF4-4A3C-B04B-EFF677921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98B0FCF0-0865-45E1-977A-5BFDD0EFC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C1FF2792-ADB4-44D2-B7EF-6E3503725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B7B0F0A2-D4CD-4EA5-96E9-9E282F25CD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FBBC4912-27C6-4C5E-9C40-AE9B6644E5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127E474D-BE64-49E8-8C82-691642D0B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385E451-43CB-441B-83EE-28ACB6BCB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5BF91B89-051C-49D8-9029-83A1F52B0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42329880-D64F-4074-ABE4-348FDC7FB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2FAD4595-5B16-442B-A756-924FB136A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9F9B151E-1B34-4FA6-A53D-B92F787D9E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617ED8F6-0AA2-4080-ADCB-6C7CE1759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76F017FD-AF02-4E22-A564-5DCC93F53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61F8A187-FAA8-4625-AC70-EE2C7499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6D431C21-669A-42BC-A2DF-9092CA729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D143DDDF-3A80-4C43-BBCF-8EC1280102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313BFF88-4BDD-4CC4-A514-C7D655779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BA235B4A-F8AD-4C1E-9074-356253813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281D9204-5CB0-44D1-B01F-5FFF6BDB28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4DD213C5-5C2A-403A-AAEF-E495E64AE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3D07FF46-5E32-4BEE-B85D-107AD341D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4E5AE900-6815-4A65-9A96-CA280B3A8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45EA57FC-ADA4-45DD-98E7-B0615C530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9FFA7C60-EEB5-45DC-B964-20A76F776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11">
            <a:extLst>
              <a:ext uri="{FF2B5EF4-FFF2-40B4-BE49-F238E27FC236}">
                <a16:creationId xmlns:a16="http://schemas.microsoft.com/office/drawing/2014/main" id="{7D84F46B-82DB-461C-88AC-F6C66B593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Diagram&#10;&#10;Description automatically generated">
            <a:extLst>
              <a:ext uri="{FF2B5EF4-FFF2-40B4-BE49-F238E27FC236}">
                <a16:creationId xmlns:a16="http://schemas.microsoft.com/office/drawing/2014/main" id="{06BDE835-F1EE-4B33-A922-2177E3A55930}"/>
              </a:ext>
            </a:extLst>
          </p:cNvPr>
          <p:cNvPicPr>
            <a:picLocks noChangeAspect="1"/>
          </p:cNvPicPr>
          <p:nvPr/>
        </p:nvPicPr>
        <p:blipFill rotWithShape="1">
          <a:blip r:embed="rId2"/>
          <a:srcRect l="5333"/>
          <a:stretch/>
        </p:blipFill>
        <p:spPr>
          <a:xfrm>
            <a:off x="20" y="-5953"/>
            <a:ext cx="12191980" cy="6872266"/>
          </a:xfrm>
          <a:prstGeom prst="rect">
            <a:avLst/>
          </a:prstGeom>
        </p:spPr>
      </p:pic>
      <p:sp>
        <p:nvSpPr>
          <p:cNvPr id="6" name="TextBox 5">
            <a:extLst>
              <a:ext uri="{FF2B5EF4-FFF2-40B4-BE49-F238E27FC236}">
                <a16:creationId xmlns:a16="http://schemas.microsoft.com/office/drawing/2014/main" id="{335D22ED-230C-4DF2-A30B-F29396F0A6E7}"/>
              </a:ext>
            </a:extLst>
          </p:cNvPr>
          <p:cNvSpPr txBox="1"/>
          <p:nvPr/>
        </p:nvSpPr>
        <p:spPr>
          <a:xfrm>
            <a:off x="10379805" y="6390372"/>
            <a:ext cx="181217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(Kurt, 2020</a:t>
            </a:r>
            <a:r>
              <a:rPr lang="en-GB" dirty="0"/>
              <a:t>)</a:t>
            </a:r>
          </a:p>
        </p:txBody>
      </p:sp>
    </p:spTree>
    <p:extLst>
      <p:ext uri="{BB962C8B-B14F-4D97-AF65-F5344CB8AC3E}">
        <p14:creationId xmlns:p14="http://schemas.microsoft.com/office/powerpoint/2010/main" val="803087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80BCC-6B2A-4F0B-9A70-66E35E3F2BA6}"/>
              </a:ext>
            </a:extLst>
          </p:cNvPr>
          <p:cNvSpPr>
            <a:spLocks noGrp="1"/>
          </p:cNvSpPr>
          <p:nvPr>
            <p:ph type="title"/>
          </p:nvPr>
        </p:nvSpPr>
        <p:spPr>
          <a:xfrm>
            <a:off x="1811528" y="574233"/>
            <a:ext cx="8911687" cy="1280890"/>
          </a:xfrm>
        </p:spPr>
        <p:txBody>
          <a:bodyPr>
            <a:normAutofit/>
          </a:bodyPr>
          <a:lstStyle/>
          <a:p>
            <a:r>
              <a:rPr lang="en-GB" sz="4800" dirty="0">
                <a:solidFill>
                  <a:schemeClr val="tx1"/>
                </a:solidFill>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DD0D836B-FE33-4E16-AF34-C614C52A5603}"/>
              </a:ext>
            </a:extLst>
          </p:cNvPr>
          <p:cNvSpPr>
            <a:spLocks noGrp="1"/>
          </p:cNvSpPr>
          <p:nvPr>
            <p:ph idx="1"/>
          </p:nvPr>
        </p:nvSpPr>
        <p:spPr>
          <a:xfrm>
            <a:off x="1259175" y="1719385"/>
            <a:ext cx="10162512" cy="4698039"/>
          </a:xfrm>
        </p:spPr>
        <p:txBody>
          <a:bodyPr>
            <a:normAutofit/>
          </a:bodyPr>
          <a:lstStyle/>
          <a:p>
            <a:pPr marL="0" indent="0" algn="ctr">
              <a:buNone/>
            </a:pPr>
            <a:r>
              <a:rPr lang="en-GB" sz="28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https://kahoot.it/challenge/02066736?challenge-id=385757bd-d472-4c68-946e-2b560c174900_1615495379734</a:t>
            </a:r>
            <a:endParaRPr lang="en-GB" sz="2800" dirty="0">
              <a:solidFill>
                <a:schemeClr val="tx1"/>
              </a:solidFill>
              <a:latin typeface="Arial" panose="020B0604020202020204" pitchFamily="34" charset="0"/>
              <a:cs typeface="Arial" panose="020B0604020202020204" pitchFamily="34" charset="0"/>
            </a:endParaRPr>
          </a:p>
          <a:p>
            <a:pPr marL="0" indent="0">
              <a:buNone/>
            </a:pPr>
            <a:endParaRPr lang="en-GB" sz="2800" dirty="0">
              <a:solidFill>
                <a:schemeClr val="tx1"/>
              </a:solidFill>
              <a:latin typeface="Arial" panose="020B0604020202020204" pitchFamily="34" charset="0"/>
              <a:cs typeface="Arial" panose="020B0604020202020204" pitchFamily="34" charset="0"/>
            </a:endParaRPr>
          </a:p>
          <a:p>
            <a:pPr marL="0" indent="0" algn="ctr">
              <a:buNone/>
            </a:pPr>
            <a:r>
              <a:rPr lang="en-GB" sz="3200" dirty="0">
                <a:solidFill>
                  <a:schemeClr val="tx1"/>
                </a:solidFill>
                <a:latin typeface="Arial" panose="020B0604020202020204" pitchFamily="34" charset="0"/>
                <a:cs typeface="Arial" panose="020B0604020202020204" pitchFamily="34" charset="0"/>
              </a:rPr>
              <a:t>Game PIN: </a:t>
            </a:r>
            <a:r>
              <a:rPr lang="en-GB" sz="3200" b="1" dirty="0">
                <a:solidFill>
                  <a:schemeClr val="tx1"/>
                </a:solidFill>
                <a:latin typeface="Arial" panose="020B0604020202020204" pitchFamily="34" charset="0"/>
                <a:cs typeface="Arial" panose="020B0604020202020204" pitchFamily="34" charset="0"/>
              </a:rPr>
              <a:t>02066736</a:t>
            </a:r>
          </a:p>
          <a:p>
            <a:pPr marL="0" indent="0" algn="ctr">
              <a:buNone/>
            </a:pPr>
            <a:endParaRPr lang="en-GB" sz="3200" b="1" dirty="0">
              <a:solidFill>
                <a:schemeClr val="tx1"/>
              </a:solidFill>
              <a:latin typeface="Arial" panose="020B0604020202020204" pitchFamily="34" charset="0"/>
              <a:cs typeface="Arial" panose="020B0604020202020204" pitchFamily="34" charset="0"/>
            </a:endParaRPr>
          </a:p>
          <a:p>
            <a:pPr marL="0" indent="0" algn="ctr">
              <a:buNone/>
            </a:pPr>
            <a:r>
              <a:rPr lang="en-GB" sz="3200" b="1" dirty="0">
                <a:solidFill>
                  <a:schemeClr val="tx1"/>
                </a:solidFill>
                <a:latin typeface="Arial" panose="020B0604020202020204" pitchFamily="34" charset="0"/>
                <a:cs typeface="Arial" panose="020B0604020202020204" pitchFamily="34" charset="0"/>
              </a:rPr>
              <a:t>16/03/2021 at 12:00pm</a:t>
            </a:r>
          </a:p>
          <a:p>
            <a:pPr marL="0" indent="0" algn="ctr">
              <a:buNone/>
            </a:pPr>
            <a:endParaRPr lang="en-GB" sz="4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9864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864A9-7DB8-4BEE-AE7E-EBD1C3B44FC5}"/>
              </a:ext>
            </a:extLst>
          </p:cNvPr>
          <p:cNvSpPr>
            <a:spLocks noGrp="1"/>
          </p:cNvSpPr>
          <p:nvPr>
            <p:ph type="title"/>
          </p:nvPr>
        </p:nvSpPr>
        <p:spPr>
          <a:xfrm>
            <a:off x="3211160" y="2411018"/>
            <a:ext cx="5769679" cy="2035963"/>
          </a:xfrm>
        </p:spPr>
        <p:txBody>
          <a:bodyPr>
            <a:normAutofit/>
          </a:bodyPr>
          <a:lstStyle/>
          <a:p>
            <a:r>
              <a:rPr lang="en-GB" sz="60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36950904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A7E2D-7FD1-4C16-BC6F-D152E198D614}"/>
              </a:ext>
            </a:extLst>
          </p:cNvPr>
          <p:cNvSpPr>
            <a:spLocks noGrp="1"/>
          </p:cNvSpPr>
          <p:nvPr>
            <p:ph type="title"/>
          </p:nvPr>
        </p:nvSpPr>
        <p:spPr>
          <a:xfrm>
            <a:off x="1779194" y="640888"/>
            <a:ext cx="2801195" cy="802018"/>
          </a:xfrm>
        </p:spPr>
        <p:txBody>
          <a:bodyPr>
            <a:normAutofit fontScale="90000"/>
          </a:bodyPr>
          <a:lstStyle/>
          <a:p>
            <a:r>
              <a:rPr lang="en-GB" sz="4400" dirty="0">
                <a:latin typeface="Arial" panose="020B0604020202020204" pitchFamily="34" charset="0"/>
                <a:cs typeface="Arial" panose="020B0604020202020204" pitchFamily="34" charset="0"/>
              </a:rPr>
              <a:t>References</a:t>
            </a:r>
            <a:br>
              <a:rPr lang="en-GB" dirty="0"/>
            </a:br>
            <a:endParaRPr lang="en-GB" dirty="0"/>
          </a:p>
        </p:txBody>
      </p:sp>
      <p:sp>
        <p:nvSpPr>
          <p:cNvPr id="3" name="Content Placeholder 2">
            <a:extLst>
              <a:ext uri="{FF2B5EF4-FFF2-40B4-BE49-F238E27FC236}">
                <a16:creationId xmlns:a16="http://schemas.microsoft.com/office/drawing/2014/main" id="{3858FF64-99E4-42D0-936F-911D04BF5E40}"/>
              </a:ext>
            </a:extLst>
          </p:cNvPr>
          <p:cNvSpPr>
            <a:spLocks noGrp="1"/>
          </p:cNvSpPr>
          <p:nvPr>
            <p:ph idx="1"/>
          </p:nvPr>
        </p:nvSpPr>
        <p:spPr>
          <a:xfrm>
            <a:off x="1779194" y="1890444"/>
            <a:ext cx="9725418" cy="4020777"/>
          </a:xfrm>
        </p:spPr>
        <p:txBody>
          <a:bodyPr>
            <a:normAutofit fontScale="85000" lnSpcReduction="20000"/>
          </a:bodyPr>
          <a:lstStyle/>
          <a:p>
            <a:pPr marL="0" indent="0">
              <a:buNone/>
            </a:pPr>
            <a:endParaRPr lang="en-GB" dirty="0">
              <a:solidFill>
                <a:schemeClr val="tx1"/>
              </a:solidFill>
            </a:endParaRPr>
          </a:p>
          <a:p>
            <a:pPr marL="0" indent="0">
              <a:buNone/>
            </a:pPr>
            <a:r>
              <a:rPr lang="en-GB" sz="2000" dirty="0">
                <a:solidFill>
                  <a:schemeClr val="tx1"/>
                </a:solidFill>
                <a:latin typeface="Arial" panose="020B0604020202020204" pitchFamily="34" charset="0"/>
                <a:cs typeface="Arial" panose="020B0604020202020204" pitchFamily="34" charset="0"/>
              </a:rPr>
              <a:t>Cherry, K. (2019) </a:t>
            </a:r>
            <a:r>
              <a:rPr lang="en-GB" sz="2000" i="1" dirty="0">
                <a:solidFill>
                  <a:schemeClr val="tx1"/>
                </a:solidFill>
                <a:latin typeface="Arial" panose="020B0604020202020204" pitchFamily="34" charset="0"/>
                <a:cs typeface="Arial" panose="020B0604020202020204" pitchFamily="34" charset="0"/>
              </a:rPr>
              <a:t>Jean Piaget Biography (1896-1980). </a:t>
            </a:r>
            <a:r>
              <a:rPr lang="en-GB" sz="2000" dirty="0">
                <a:solidFill>
                  <a:schemeClr val="tx1"/>
                </a:solidFill>
                <a:latin typeface="Arial" panose="020B0604020202020204" pitchFamily="34" charset="0"/>
                <a:cs typeface="Arial" panose="020B0604020202020204" pitchFamily="34" charset="0"/>
              </a:rPr>
              <a:t>[Online] Available at: </a:t>
            </a:r>
            <a:r>
              <a:rPr lang="en-GB" sz="20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https://www.verywellmind.com/jean-piaget-biography-1896-1980-2795549</a:t>
            </a:r>
            <a:r>
              <a:rPr lang="en-GB" sz="2000" dirty="0">
                <a:solidFill>
                  <a:schemeClr val="tx1"/>
                </a:solidFill>
                <a:latin typeface="Arial" panose="020B0604020202020204" pitchFamily="34" charset="0"/>
                <a:cs typeface="Arial" panose="020B0604020202020204" pitchFamily="34" charset="0"/>
              </a:rPr>
              <a:t> (Accessed:01/03/2020) </a:t>
            </a:r>
          </a:p>
          <a:p>
            <a:pPr marL="0" indent="0">
              <a:buNone/>
            </a:pPr>
            <a:r>
              <a:rPr lang="en-GB" dirty="0">
                <a:solidFill>
                  <a:schemeClr val="tx1"/>
                </a:solidFill>
                <a:latin typeface="Arial" panose="020B0604020202020204" pitchFamily="34" charset="0"/>
                <a:cs typeface="Arial" panose="020B0604020202020204" pitchFamily="34" charset="0"/>
              </a:rPr>
              <a:t>Healthline (2021) </a:t>
            </a:r>
            <a:r>
              <a:rPr lang="en-GB" i="1" dirty="0">
                <a:solidFill>
                  <a:schemeClr val="tx1"/>
                </a:solidFill>
                <a:latin typeface="Arial" panose="020B0604020202020204" pitchFamily="34" charset="0"/>
                <a:cs typeface="Arial" panose="020B0604020202020204" pitchFamily="34" charset="0"/>
              </a:rPr>
              <a:t>Born This Way: Chomsky’s Theory Explains Why We’re So Good at Acquiring Language. </a:t>
            </a:r>
            <a:r>
              <a:rPr lang="en-GB" dirty="0">
                <a:solidFill>
                  <a:schemeClr val="tx1"/>
                </a:solidFill>
                <a:latin typeface="Arial" panose="020B0604020202020204" pitchFamily="34" charset="0"/>
                <a:cs typeface="Arial" panose="020B0604020202020204" pitchFamily="34" charset="0"/>
              </a:rPr>
              <a:t>[Online] Available at: </a:t>
            </a:r>
            <a:r>
              <a:rPr lang="en-GB" sz="20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Are We Born Ready to Learn Language? Chomsky Theory Says Yes (healthline.com)</a:t>
            </a:r>
            <a:endParaRPr lang="en-GB" sz="2000" i="1"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Kurt (2020) </a:t>
            </a:r>
            <a:r>
              <a:rPr lang="en-GB" sz="2100" i="1" dirty="0">
                <a:solidFill>
                  <a:schemeClr val="tx1"/>
                </a:solidFill>
                <a:latin typeface="Arial" panose="020B0604020202020204" pitchFamily="34" charset="0"/>
                <a:cs typeface="Arial" panose="020B0604020202020204" pitchFamily="34" charset="0"/>
              </a:rPr>
              <a:t>Vygotsky’s Zone of Proximal Development and Scaffolding. </a:t>
            </a:r>
            <a:r>
              <a:rPr lang="en-GB" sz="2100" dirty="0">
                <a:solidFill>
                  <a:schemeClr val="tx1"/>
                </a:solidFill>
                <a:latin typeface="Arial" panose="020B0604020202020204" pitchFamily="34" charset="0"/>
                <a:cs typeface="Arial" panose="020B0604020202020204" pitchFamily="34" charset="0"/>
              </a:rPr>
              <a:t>[Online] Available at: </a:t>
            </a:r>
            <a:r>
              <a:rPr lang="en-GB" sz="20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Vygotsky's Zone of Proximal Development and Scaffolding - Educational Technology</a:t>
            </a:r>
            <a:r>
              <a:rPr lang="en-GB" sz="2000" dirty="0">
                <a:solidFill>
                  <a:schemeClr val="tx1"/>
                </a:solidFill>
                <a:latin typeface="Arial" panose="020B0604020202020204" pitchFamily="34" charset="0"/>
                <a:cs typeface="Arial" panose="020B0604020202020204" pitchFamily="34" charset="0"/>
              </a:rPr>
              <a:t> (Accessed: 02/03/2021)</a:t>
            </a:r>
          </a:p>
          <a:p>
            <a:pPr marL="0" indent="0">
              <a:buNone/>
            </a:pPr>
            <a:r>
              <a:rPr lang="en-GB" sz="2000" dirty="0" err="1">
                <a:solidFill>
                  <a:schemeClr val="tx1"/>
                </a:solidFill>
                <a:latin typeface="Arial" panose="020B0604020202020204" pitchFamily="34" charset="0"/>
                <a:cs typeface="Arial" panose="020B0604020202020204" pitchFamily="34" charset="0"/>
              </a:rPr>
              <a:t>McLoed</a:t>
            </a:r>
            <a:r>
              <a:rPr lang="en-GB" sz="2000" dirty="0">
                <a:solidFill>
                  <a:schemeClr val="tx1"/>
                </a:solidFill>
                <a:latin typeface="Arial" panose="020B0604020202020204" pitchFamily="34" charset="0"/>
                <a:cs typeface="Arial" panose="020B0604020202020204" pitchFamily="34" charset="0"/>
              </a:rPr>
              <a:t>, S. (2013) Kohlberg’s Stages of Moral Development. [Online] Available at: </a:t>
            </a:r>
            <a:r>
              <a:rPr lang="en-GB" sz="20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https://www.simplypsychology.org/kohlberg.html</a:t>
            </a:r>
            <a:r>
              <a:rPr lang="en-GB" sz="2000" dirty="0">
                <a:solidFill>
                  <a:schemeClr val="tx1"/>
                </a:solidFill>
                <a:latin typeface="Arial" panose="020B0604020202020204" pitchFamily="34" charset="0"/>
                <a:cs typeface="Arial" panose="020B0604020202020204" pitchFamily="34" charset="0"/>
              </a:rPr>
              <a:t> (Accessed: 02/03/2020)</a:t>
            </a:r>
          </a:p>
          <a:p>
            <a:pPr marL="0" indent="0">
              <a:buNone/>
            </a:pPr>
            <a:r>
              <a:rPr lang="en-GB" sz="2000" dirty="0" err="1">
                <a:solidFill>
                  <a:schemeClr val="tx1"/>
                </a:solidFill>
                <a:latin typeface="Arial" panose="020B0604020202020204" pitchFamily="34" charset="0"/>
                <a:cs typeface="Arial" panose="020B0604020202020204" pitchFamily="34" charset="0"/>
              </a:rPr>
              <a:t>McLoed</a:t>
            </a:r>
            <a:r>
              <a:rPr lang="en-GB" sz="2000" dirty="0">
                <a:solidFill>
                  <a:schemeClr val="tx1"/>
                </a:solidFill>
                <a:latin typeface="Arial" panose="020B0604020202020204" pitchFamily="34" charset="0"/>
                <a:cs typeface="Arial" panose="020B0604020202020204" pitchFamily="34" charset="0"/>
              </a:rPr>
              <a:t>, S. (2019) </a:t>
            </a:r>
            <a:r>
              <a:rPr lang="en-GB" sz="2000" i="1" dirty="0">
                <a:solidFill>
                  <a:schemeClr val="tx1"/>
                </a:solidFill>
                <a:latin typeface="Arial" panose="020B0604020202020204" pitchFamily="34" charset="0"/>
                <a:cs typeface="Arial" panose="020B0604020202020204" pitchFamily="34" charset="0"/>
              </a:rPr>
              <a:t>The Zone of Proximal Development. </a:t>
            </a:r>
            <a:r>
              <a:rPr lang="en-GB" sz="2000" dirty="0">
                <a:solidFill>
                  <a:schemeClr val="tx1"/>
                </a:solidFill>
                <a:latin typeface="Arial" panose="020B0604020202020204" pitchFamily="34" charset="0"/>
                <a:cs typeface="Arial" panose="020B0604020202020204" pitchFamily="34" charset="0"/>
              </a:rPr>
              <a:t>[Online] Available at: </a:t>
            </a:r>
            <a:r>
              <a:rPr lang="en-GB" sz="20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Zone of Proximal Development and Scaffolding | Simply Psychology</a:t>
            </a:r>
            <a:r>
              <a:rPr lang="en-GB" sz="2000" dirty="0">
                <a:solidFill>
                  <a:schemeClr val="tx1"/>
                </a:solidFill>
                <a:latin typeface="Arial" panose="020B0604020202020204" pitchFamily="34" charset="0"/>
                <a:cs typeface="Arial" panose="020B0604020202020204" pitchFamily="34" charset="0"/>
              </a:rPr>
              <a:t> (Accessed: 02/03/2021)</a:t>
            </a:r>
          </a:p>
          <a:p>
            <a:pPr marL="0" indent="0">
              <a:buNone/>
            </a:pPr>
            <a:r>
              <a:rPr lang="en-GB" sz="2000" dirty="0" err="1">
                <a:solidFill>
                  <a:schemeClr val="tx1"/>
                </a:solidFill>
                <a:latin typeface="Arial" panose="020B0604020202020204" pitchFamily="34" charset="0"/>
                <a:cs typeface="Arial" panose="020B0604020202020204" pitchFamily="34" charset="0"/>
              </a:rPr>
              <a:t>Refaat</a:t>
            </a:r>
            <a:r>
              <a:rPr lang="en-GB" sz="2000" dirty="0">
                <a:solidFill>
                  <a:schemeClr val="tx1"/>
                </a:solidFill>
                <a:latin typeface="Arial" panose="020B0604020202020204" pitchFamily="34" charset="0"/>
                <a:cs typeface="Arial" panose="020B0604020202020204" pitchFamily="34" charset="0"/>
              </a:rPr>
              <a:t>, A. (2016) </a:t>
            </a:r>
            <a:r>
              <a:rPr lang="en-GB" sz="2000" i="1" dirty="0">
                <a:solidFill>
                  <a:schemeClr val="tx1"/>
                </a:solidFill>
                <a:latin typeface="Arial" panose="020B0604020202020204" pitchFamily="34" charset="0"/>
                <a:cs typeface="Arial" panose="020B0604020202020204" pitchFamily="34" charset="0"/>
              </a:rPr>
              <a:t>Moral Development. </a:t>
            </a:r>
            <a:r>
              <a:rPr lang="en-GB" sz="2000" dirty="0">
                <a:solidFill>
                  <a:schemeClr val="tx1"/>
                </a:solidFill>
                <a:latin typeface="Arial" panose="020B0604020202020204" pitchFamily="34" charset="0"/>
                <a:cs typeface="Arial" panose="020B0604020202020204" pitchFamily="34" charset="0"/>
              </a:rPr>
              <a:t>[Online] Available at: </a:t>
            </a:r>
            <a:r>
              <a:rPr lang="en-GB" sz="20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https://www.slideshare.net/aymanrefaat/moral-development-57667260</a:t>
            </a:r>
            <a:r>
              <a:rPr lang="en-GB" sz="2000" dirty="0">
                <a:solidFill>
                  <a:schemeClr val="tx1"/>
                </a:solidFill>
                <a:latin typeface="Arial" panose="020B0604020202020204" pitchFamily="34" charset="0"/>
                <a:cs typeface="Arial" panose="020B0604020202020204" pitchFamily="34" charset="0"/>
              </a:rPr>
              <a:t> (Accessed: 01/03/2020)</a:t>
            </a:r>
          </a:p>
        </p:txBody>
      </p:sp>
    </p:spTree>
    <p:extLst>
      <p:ext uri="{BB962C8B-B14F-4D97-AF65-F5344CB8AC3E}">
        <p14:creationId xmlns:p14="http://schemas.microsoft.com/office/powerpoint/2010/main" val="3472324838"/>
      </p:ext>
    </p:extLst>
  </p:cSld>
  <p:clrMapOvr>
    <a:masterClrMapping/>
  </p:clrMapOvr>
</p:sld>
</file>

<file path=ppt/theme/theme1.xml><?xml version="1.0" encoding="utf-8"?>
<a:theme xmlns:a="http://schemas.openxmlformats.org/drawingml/2006/main" name="Wisp">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1866</Words>
  <Application>Microsoft Office PowerPoint</Application>
  <PresentationFormat>Widescreen</PresentationFormat>
  <Paragraphs>167</Paragraphs>
  <Slides>29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Century Gothic</vt:lpstr>
      <vt:lpstr>Wingdings 3</vt:lpstr>
      <vt:lpstr>Wisp</vt:lpstr>
      <vt:lpstr>Individual Development  </vt:lpstr>
      <vt:lpstr>Objectives</vt:lpstr>
      <vt:lpstr>Moral Development</vt:lpstr>
      <vt:lpstr>Cognitive</vt:lpstr>
      <vt:lpstr>Affective</vt:lpstr>
      <vt:lpstr>Behavioural</vt:lpstr>
      <vt:lpstr>Piaget</vt:lpstr>
      <vt:lpstr>PowerPoint Presentation</vt:lpstr>
      <vt:lpstr>PowerPoint Presentation</vt:lpstr>
      <vt:lpstr>Heteronomous Morality Stage</vt:lpstr>
      <vt:lpstr>Autonomous Morality Stage</vt:lpstr>
      <vt:lpstr>PowerPoint Presentation</vt:lpstr>
      <vt:lpstr>Kohlberg</vt:lpstr>
      <vt:lpstr>Level 1 – Pre-conventional morality</vt:lpstr>
      <vt:lpstr>Level 2 – Conventional mortality</vt:lpstr>
      <vt:lpstr>Level 3 – Post-conventional morality</vt:lpstr>
      <vt:lpstr>PowerPoint Presentation</vt:lpstr>
      <vt:lpstr>Heinz Dilemma </vt:lpstr>
      <vt:lpstr>Heinz Dilemma</vt:lpstr>
      <vt:lpstr>Language Development</vt:lpstr>
      <vt:lpstr>Stages of language development </vt:lpstr>
      <vt:lpstr>Theories of language development </vt:lpstr>
      <vt:lpstr>Naom Chomsky</vt:lpstr>
      <vt:lpstr>B. F. Skinner</vt:lpstr>
      <vt:lpstr>Lev Vygotsky</vt:lpstr>
      <vt:lpstr>PowerPoint Presentation</vt:lpstr>
      <vt:lpstr>Activity</vt:lpstr>
      <vt:lpstr>Any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Development  </dc:title>
  <dc:creator>Ross Abraham (Student)</dc:creator>
  <cp:lastModifiedBy>Ross Abraham (Student)</cp:lastModifiedBy>
  <cp:revision>7</cp:revision>
  <dcterms:created xsi:type="dcterms:W3CDTF">2021-03-11T20:57:49Z</dcterms:created>
  <dcterms:modified xsi:type="dcterms:W3CDTF">2021-03-14T16:17:43Z</dcterms:modified>
</cp:coreProperties>
</file>