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Maven Pro" panose="020B0604020202020204" charset="0"/>
      <p:regular r:id="rId13"/>
      <p:bold r:id="rId14"/>
    </p:embeddedFont>
    <p:embeddedFont>
      <p:font typeface="Nunito"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BD9134-FDD6-4A01-B20B-8BD307390754}" v="1" dt="2026-03-15T08:58:40.3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820" y="28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ina Cerasela Hutanu" userId="e29d0604b9fdc9e0" providerId="LiveId" clId="{8D4A66DC-F26A-4336-A43C-5FDFEDB95000}"/>
    <pc:docChg chg="custSel modSld">
      <pc:chgData name="Adina Cerasela Hutanu" userId="e29d0604b9fdc9e0" providerId="LiveId" clId="{8D4A66DC-F26A-4336-A43C-5FDFEDB95000}" dt="2026-03-15T08:58:50.886" v="11" actId="20577"/>
      <pc:docMkLst>
        <pc:docMk/>
      </pc:docMkLst>
      <pc:sldChg chg="modSp mod">
        <pc:chgData name="Adina Cerasela Hutanu" userId="e29d0604b9fdc9e0" providerId="LiveId" clId="{8D4A66DC-F26A-4336-A43C-5FDFEDB95000}" dt="2026-03-15T08:58:50.886" v="11" actId="20577"/>
        <pc:sldMkLst>
          <pc:docMk/>
          <pc:sldMk cId="0" sldId="256"/>
        </pc:sldMkLst>
        <pc:spChg chg="mod">
          <ac:chgData name="Adina Cerasela Hutanu" userId="e29d0604b9fdc9e0" providerId="LiveId" clId="{8D4A66DC-F26A-4336-A43C-5FDFEDB95000}" dt="2026-03-15T08:58:50.886" v="11" actId="20577"/>
          <ac:spMkLst>
            <pc:docMk/>
            <pc:sldMk cId="0" sldId="256"/>
            <ac:spMk id="278" creationId="{00000000-0000-0000-0000-000000000000}"/>
          </ac:spMkLst>
        </pc:spChg>
      </pc:sldChg>
      <pc:sldChg chg="modSp mod">
        <pc:chgData name="Adina Cerasela Hutanu" userId="e29d0604b9fdc9e0" providerId="LiveId" clId="{8D4A66DC-F26A-4336-A43C-5FDFEDB95000}" dt="2026-03-15T08:58:40.484" v="2" actId="27636"/>
        <pc:sldMkLst>
          <pc:docMk/>
          <pc:sldMk cId="0" sldId="257"/>
        </pc:sldMkLst>
        <pc:spChg chg="mod">
          <ac:chgData name="Adina Cerasela Hutanu" userId="e29d0604b9fdc9e0" providerId="LiveId" clId="{8D4A66DC-F26A-4336-A43C-5FDFEDB95000}" dt="2026-03-15T08:58:40.484" v="2" actId="27636"/>
          <ac:spMkLst>
            <pc:docMk/>
            <pc:sldMk cId="0" sldId="257"/>
            <ac:spMk id="284" creationId="{00000000-0000-0000-0000-000000000000}"/>
          </ac:spMkLst>
        </pc:spChg>
      </pc:sldChg>
      <pc:sldChg chg="modSp mod">
        <pc:chgData name="Adina Cerasela Hutanu" userId="e29d0604b9fdc9e0" providerId="LiveId" clId="{8D4A66DC-F26A-4336-A43C-5FDFEDB95000}" dt="2026-03-15T08:58:40.518" v="3" actId="27636"/>
        <pc:sldMkLst>
          <pc:docMk/>
          <pc:sldMk cId="0" sldId="258"/>
        </pc:sldMkLst>
        <pc:spChg chg="mod">
          <ac:chgData name="Adina Cerasela Hutanu" userId="e29d0604b9fdc9e0" providerId="LiveId" clId="{8D4A66DC-F26A-4336-A43C-5FDFEDB95000}" dt="2026-03-15T08:58:40.518" v="3" actId="27636"/>
          <ac:spMkLst>
            <pc:docMk/>
            <pc:sldMk cId="0" sldId="258"/>
            <ac:spMk id="290" creationId="{00000000-0000-0000-0000-000000000000}"/>
          </ac:spMkLst>
        </pc:spChg>
      </pc:sldChg>
      <pc:sldChg chg="modSp mod">
        <pc:chgData name="Adina Cerasela Hutanu" userId="e29d0604b9fdc9e0" providerId="LiveId" clId="{8D4A66DC-F26A-4336-A43C-5FDFEDB95000}" dt="2026-03-15T08:58:40.559" v="4" actId="27636"/>
        <pc:sldMkLst>
          <pc:docMk/>
          <pc:sldMk cId="0" sldId="259"/>
        </pc:sldMkLst>
        <pc:spChg chg="mod">
          <ac:chgData name="Adina Cerasela Hutanu" userId="e29d0604b9fdc9e0" providerId="LiveId" clId="{8D4A66DC-F26A-4336-A43C-5FDFEDB95000}" dt="2026-03-15T08:58:40.559" v="4" actId="27636"/>
          <ac:spMkLst>
            <pc:docMk/>
            <pc:sldMk cId="0" sldId="259"/>
            <ac:spMk id="298" creationId="{00000000-0000-0000-0000-000000000000}"/>
          </ac:spMkLst>
        </pc:spChg>
      </pc:sldChg>
      <pc:sldChg chg="modSp mod">
        <pc:chgData name="Adina Cerasela Hutanu" userId="e29d0604b9fdc9e0" providerId="LiveId" clId="{8D4A66DC-F26A-4336-A43C-5FDFEDB95000}" dt="2026-03-15T08:58:40.623" v="5" actId="27636"/>
        <pc:sldMkLst>
          <pc:docMk/>
          <pc:sldMk cId="0" sldId="260"/>
        </pc:sldMkLst>
        <pc:spChg chg="mod">
          <ac:chgData name="Adina Cerasela Hutanu" userId="e29d0604b9fdc9e0" providerId="LiveId" clId="{8D4A66DC-F26A-4336-A43C-5FDFEDB95000}" dt="2026-03-15T08:58:40.623" v="5" actId="27636"/>
          <ac:spMkLst>
            <pc:docMk/>
            <pc:sldMk cId="0" sldId="260"/>
            <ac:spMk id="306" creationId="{00000000-0000-0000-0000-000000000000}"/>
          </ac:spMkLst>
        </pc:spChg>
      </pc:sldChg>
      <pc:sldChg chg="modSp mod">
        <pc:chgData name="Adina Cerasela Hutanu" userId="e29d0604b9fdc9e0" providerId="LiveId" clId="{8D4A66DC-F26A-4336-A43C-5FDFEDB95000}" dt="2026-03-15T08:58:40.696" v="6" actId="27636"/>
        <pc:sldMkLst>
          <pc:docMk/>
          <pc:sldMk cId="0" sldId="263"/>
        </pc:sldMkLst>
        <pc:spChg chg="mod">
          <ac:chgData name="Adina Cerasela Hutanu" userId="e29d0604b9fdc9e0" providerId="LiveId" clId="{8D4A66DC-F26A-4336-A43C-5FDFEDB95000}" dt="2026-03-15T08:58:40.696" v="6" actId="27636"/>
          <ac:spMkLst>
            <pc:docMk/>
            <pc:sldMk cId="0" sldId="263"/>
            <ac:spMk id="329" creationId="{00000000-0000-0000-0000-000000000000}"/>
          </ac:spMkLst>
        </pc:spChg>
      </pc:sldChg>
      <pc:sldChg chg="modSp mod">
        <pc:chgData name="Adina Cerasela Hutanu" userId="e29d0604b9fdc9e0" providerId="LiveId" clId="{8D4A66DC-F26A-4336-A43C-5FDFEDB95000}" dt="2026-03-15T08:58:40.719" v="7" actId="27636"/>
        <pc:sldMkLst>
          <pc:docMk/>
          <pc:sldMk cId="0" sldId="264"/>
        </pc:sldMkLst>
        <pc:spChg chg="mod">
          <ac:chgData name="Adina Cerasela Hutanu" userId="e29d0604b9fdc9e0" providerId="LiveId" clId="{8D4A66DC-F26A-4336-A43C-5FDFEDB95000}" dt="2026-03-15T08:58:40.719" v="7" actId="27636"/>
          <ac:spMkLst>
            <pc:docMk/>
            <pc:sldMk cId="0" sldId="264"/>
            <ac:spMk id="33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3d0155212f3_0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3d0155212f3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3d0155212f3_0_2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3d0155212f3_0_2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Green Haven Florists is a part of the floristry industry in the United Kingdom that is estimated to be worth around £1.1 billion in 2024. Nevertheless, the conventional stores of flowers are under pressure due to online department stores and hypermarkets, which provide better delivery with lower prices and high speed. This presentation explores the causes of the dwindling sales in terms of analytical problem-solving models.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3d0155212f3_0_2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3d0155212f3_0_2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Digital competitors are becoming a threat to traditional florists. Online flower retailers have led to over £536 million in revenue in the UK, indicating high demand among consumers towards online purchases and home delivery services. These market dynamics lower the number of visits of customers to the brick-and-mortar stores and compel small florists to alter their business model.</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3d0155212f3_0_2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3d0155212f3_0_2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is because the 5W2H is a format problem-analysis model to help simplify the analysis of business problems through the analysis of what, why, and where, when, who, how and how much. Using the framework assists managers to have an orderly knowledge of problems that happen in the operations, as well as the possible solutions to these problems in organisations, before adopting strategic decisions.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3d0155212f3_0_3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3d0155212f3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 sz="1200">
                <a:solidFill>
                  <a:schemeClr val="dk1"/>
                </a:solidFill>
                <a:latin typeface="Times New Roman"/>
                <a:ea typeface="Times New Roman"/>
                <a:cs typeface="Times New Roman"/>
                <a:sym typeface="Times New Roman"/>
              </a:rPr>
              <a:t>PESTEL analysis assists companies in gaining insights into external forces that influence the performance of organisations. The floristry industry in the UK is relatively large, with the market size amounting to approximately £1.1 billion and having almost 7,900 florist companies in the country (2024). But, the dynamics of the industry are changing due to increases in costs, competitiveness online and governmental regulatory changes. Besides, there is a high reliance on foreign flowers in the UK, where approximately 90% of flowers are imported, which makes the supply chain more vulnerable. In the case of Green Haven Florists, the need to find a way out in these factors points to the increased use of digital marketing, local sourcing and better customer relations.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3d0155212f3_0_3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 name="Google Shape;319;g3d0155212f3_0_3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cause-and-effect diagram, or Fishbone diagram, assists organisations to find out the root causes of operational issues as well as learn how multiple causes can lead to a single problem. When the framework is applied to the case of Green Haven Florists, it is evident that the reduction in sales is caused by a combination of multiple factors. Competitors online provide their customers with convenience and affordable rates, whereas the lack of digital marketing and the outdated site of the shop decreases their customer base. Meanwhile, increasing prices of supply and consumer purchasing patterns further diminish demand in-store. These root causes are determined to assist the business in formulating specific approaches in order to enhance sales performance.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3d0155212f3_0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3d0155212f3_0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analysis, it can be concluded that Green Haven Florists has to deal with challenges that are correlated with the larger trend in the industry. The floristry market is estimated to be around £1.1 billion in the UK, and online flower retailers bring more than £536 million pounds per year, which makes a rapid rise in the digital development. Such trends indicate that online convenience and price competition are becoming a big threat to the traditional high-street florists.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3d0155212f3_0_3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g3d0155212f3_0_3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floristry business is evolving in the UK due to increased digital platforms and changes in the purchasing habits of consumers. There are almost 7,900 florist operations in the sector, which creates high competition for individual retailers. In order to stay afloat, organisations such as Green Haven Florists need to digitalise, enhance online interactions and adapt to the trend in the industry.</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3d0155212f3_0_3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3d0155212f3_0_3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p2"/>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p2"/>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p3"/>
          <p:cNvSpPr txBox="1">
            <a:spLocks noGrp="1"/>
          </p:cNvSpPr>
          <p:nvPr>
            <p:ph type="title"/>
          </p:nvPr>
        </p:nvSpPr>
        <p:spPr>
          <a:xfrm>
            <a:off x="824000" y="1613825"/>
            <a:ext cx="58578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p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p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7"/>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p7"/>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11" name="Google Shape;111;p7"/>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p8"/>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p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9"/>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9"/>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p9"/>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34" name="Google Shape;134;p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0"/>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norm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p10"/>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1"/>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1"/>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1"/>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1"/>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1"/>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1"/>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1"/>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1"/>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1"/>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1"/>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1"/>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1"/>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p11"/>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0"/>
              </a:spcBef>
              <a:spcAft>
                <a:spcPts val="0"/>
              </a:spcAft>
              <a:buClr>
                <a:schemeClr val="lt1"/>
              </a:buClr>
              <a:buSzPts val="1100"/>
              <a:buChar char="○"/>
              <a:defRPr>
                <a:solidFill>
                  <a:schemeClr val="lt1"/>
                </a:solidFill>
              </a:defRPr>
            </a:lvl2pPr>
            <a:lvl3pPr marL="1371600" lvl="2" indent="-298450" algn="ctr">
              <a:spcBef>
                <a:spcPts val="0"/>
              </a:spcBef>
              <a:spcAft>
                <a:spcPts val="0"/>
              </a:spcAft>
              <a:buClr>
                <a:schemeClr val="lt1"/>
              </a:buClr>
              <a:buSzPts val="1100"/>
              <a:buChar char="■"/>
              <a:defRPr>
                <a:solidFill>
                  <a:schemeClr val="lt1"/>
                </a:solidFill>
              </a:defRPr>
            </a:lvl3pPr>
            <a:lvl4pPr marL="1828800" lvl="3" indent="-298450" algn="ctr">
              <a:spcBef>
                <a:spcPts val="0"/>
              </a:spcBef>
              <a:spcAft>
                <a:spcPts val="0"/>
              </a:spcAft>
              <a:buClr>
                <a:schemeClr val="lt1"/>
              </a:buClr>
              <a:buSzPts val="1100"/>
              <a:buChar char="●"/>
              <a:defRPr>
                <a:solidFill>
                  <a:schemeClr val="lt1"/>
                </a:solidFill>
              </a:defRPr>
            </a:lvl4pPr>
            <a:lvl5pPr marL="2286000" lvl="4" indent="-298450" algn="ctr">
              <a:spcBef>
                <a:spcPts val="0"/>
              </a:spcBef>
              <a:spcAft>
                <a:spcPts val="0"/>
              </a:spcAft>
              <a:buClr>
                <a:schemeClr val="lt1"/>
              </a:buClr>
              <a:buSzPts val="1100"/>
              <a:buChar char="○"/>
              <a:defRPr>
                <a:solidFill>
                  <a:schemeClr val="lt1"/>
                </a:solidFill>
              </a:defRPr>
            </a:lvl5pPr>
            <a:lvl6pPr marL="2743200" lvl="5" indent="-298450" algn="ctr">
              <a:spcBef>
                <a:spcPts val="0"/>
              </a:spcBef>
              <a:spcAft>
                <a:spcPts val="0"/>
              </a:spcAft>
              <a:buClr>
                <a:schemeClr val="lt1"/>
              </a:buClr>
              <a:buSzPts val="1100"/>
              <a:buChar char="■"/>
              <a:defRPr>
                <a:solidFill>
                  <a:schemeClr val="lt1"/>
                </a:solidFill>
              </a:defRPr>
            </a:lvl6pPr>
            <a:lvl7pPr marL="3200400" lvl="6" indent="-298450" algn="ctr">
              <a:spcBef>
                <a:spcPts val="0"/>
              </a:spcBef>
              <a:spcAft>
                <a:spcPts val="0"/>
              </a:spcAft>
              <a:buClr>
                <a:schemeClr val="lt1"/>
              </a:buClr>
              <a:buSzPts val="1100"/>
              <a:buChar char="●"/>
              <a:defRPr>
                <a:solidFill>
                  <a:schemeClr val="lt1"/>
                </a:solidFill>
              </a:defRPr>
            </a:lvl7pPr>
            <a:lvl8pPr marL="3657600" lvl="7" indent="-298450" algn="ctr">
              <a:spcBef>
                <a:spcPts val="0"/>
              </a:spcBef>
              <a:spcAft>
                <a:spcPts val="0"/>
              </a:spcAft>
              <a:buClr>
                <a:schemeClr val="lt1"/>
              </a:buClr>
              <a:buSzPts val="1100"/>
              <a:buChar char="○"/>
              <a:defRPr>
                <a:solidFill>
                  <a:schemeClr val="lt1"/>
                </a:solidFill>
              </a:defRPr>
            </a:lvl8pPr>
            <a:lvl9pPr marL="4114800" lvl="8" indent="-298450" algn="ctr">
              <a:spcBef>
                <a:spcPts val="0"/>
              </a:spcBef>
              <a:spcAft>
                <a:spcPts val="0"/>
              </a:spcAft>
              <a:buClr>
                <a:schemeClr val="lt1"/>
              </a:buClr>
              <a:buSzPts val="1100"/>
              <a:buChar char="■"/>
              <a:defRPr>
                <a:solidFill>
                  <a:schemeClr val="lt1"/>
                </a:solidFill>
              </a:defRPr>
            </a:lvl9pPr>
          </a:lstStyle>
          <a:p>
            <a:endParaRPr/>
          </a:p>
        </p:txBody>
      </p:sp>
      <p:sp>
        <p:nvSpPr>
          <p:cNvPr id="270" name="Google Shape;270;p1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1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p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13"/>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a:t>Green Haven Florists – Business Problem Analysis</a:t>
            </a:r>
            <a:endParaRPr/>
          </a:p>
        </p:txBody>
      </p:sp>
      <p:sp>
        <p:nvSpPr>
          <p:cNvPr id="278" name="Google Shape;278;p13"/>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 dirty="0"/>
              <a:t>Problem Solving and Decision Making</a:t>
            </a:r>
          </a:p>
          <a:p>
            <a:pPr marL="0" lvl="0" indent="0"/>
            <a:r>
              <a:rPr lang="en-GB" dirty="0" err="1"/>
              <a:t>Vladut</a:t>
            </a:r>
            <a:r>
              <a:rPr lang="en-GB" dirty="0"/>
              <a:t> Tofan </a:t>
            </a:r>
          </a:p>
          <a:p>
            <a:pPr marL="0" lvl="0" indent="0"/>
            <a:r>
              <a:rPr lang="en-GB" dirty="0"/>
              <a:t>2512495</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Agenda</a:t>
            </a:r>
            <a:endParaRPr/>
          </a:p>
        </p:txBody>
      </p:sp>
      <p:sp>
        <p:nvSpPr>
          <p:cNvPr id="284" name="Google Shape;284;p14"/>
          <p:cNvSpPr txBox="1">
            <a:spLocks noGrp="1"/>
          </p:cNvSpPr>
          <p:nvPr>
            <p:ph type="body" idx="1"/>
          </p:nvPr>
        </p:nvSpPr>
        <p:spPr>
          <a:xfrm>
            <a:off x="1303800" y="1597875"/>
            <a:ext cx="7030500" cy="2933700"/>
          </a:xfrm>
          <a:prstGeom prst="rect">
            <a:avLst/>
          </a:prstGeom>
        </p:spPr>
        <p:txBody>
          <a:bodyPr spcFirstLastPara="1" wrap="square" lIns="91425" tIns="91425" rIns="91425" bIns="91425" anchor="t" anchorCtr="0">
            <a:normAutofit fontScale="85000" lnSpcReduction="10000"/>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Introduction and context of the case study</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Nature and scope of the business problem</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Application of the 5W2H problem analysis model</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External environment analysis using PESTEL</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Root cause analysis using Fishbone Diagram</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Key findings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Conclusion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References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1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Introduction &amp; Presentation Overview</a:t>
            </a:r>
            <a:endParaRPr/>
          </a:p>
        </p:txBody>
      </p:sp>
      <p:sp>
        <p:nvSpPr>
          <p:cNvPr id="290" name="Google Shape;290;p15"/>
          <p:cNvSpPr txBox="1">
            <a:spLocks noGrp="1"/>
          </p:cNvSpPr>
          <p:nvPr>
            <p:ph type="body" idx="1"/>
          </p:nvPr>
        </p:nvSpPr>
        <p:spPr>
          <a:xfrm>
            <a:off x="1303800" y="1597875"/>
            <a:ext cx="4031100" cy="3369600"/>
          </a:xfrm>
          <a:prstGeom prst="rect">
            <a:avLst/>
          </a:prstGeom>
        </p:spPr>
        <p:txBody>
          <a:bodyPr spcFirstLastPara="1" wrap="square" lIns="91425" tIns="91425" rIns="91425" bIns="91425" anchor="t" anchorCtr="0">
            <a:normAutofit lnSpcReduction="10000"/>
          </a:bodyPr>
          <a:lstStyle/>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Green Haven Florists is a third- party flower store in Norwich, which was started in 2016.</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company will provide a bespoke flower display and environmentally friendly wrappings.</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In the past few years, the store has been facing reduced sales in-store.</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This presentation evaluates the issue with the help of systematic decision-making instruments.</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Some of the important frameworks are 5W2H, PESTEL analysis and a Fishbone diagram.</a:t>
            </a:r>
            <a:endParaRPr sz="1200">
              <a:solidFill>
                <a:srgbClr val="000000"/>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291" name="Google Shape;291;p15"/>
          <p:cNvPicPr preferRelativeResize="0"/>
          <p:nvPr/>
        </p:nvPicPr>
        <p:blipFill>
          <a:blip r:embed="rId3">
            <a:alphaModFix/>
          </a:blip>
          <a:stretch>
            <a:fillRect/>
          </a:stretch>
        </p:blipFill>
        <p:spPr>
          <a:xfrm>
            <a:off x="5387750" y="1760425"/>
            <a:ext cx="3554526" cy="2369675"/>
          </a:xfrm>
          <a:prstGeom prst="rect">
            <a:avLst/>
          </a:prstGeom>
          <a:noFill/>
          <a:ln>
            <a:noFill/>
          </a:ln>
        </p:spPr>
      </p:pic>
      <p:sp>
        <p:nvSpPr>
          <p:cNvPr id="292" name="Google Shape;292;p15"/>
          <p:cNvSpPr txBox="1"/>
          <p:nvPr/>
        </p:nvSpPr>
        <p:spPr>
          <a:xfrm>
            <a:off x="5747500" y="413010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latin typeface="Times New Roman"/>
                <a:ea typeface="Times New Roman"/>
                <a:cs typeface="Times New Roman"/>
                <a:sym typeface="Times New Roman"/>
              </a:rPr>
              <a:t>(NFD, 2025)</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1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Nature and Scope of the Problem</a:t>
            </a:r>
            <a:endParaRPr/>
          </a:p>
        </p:txBody>
      </p:sp>
      <p:sp>
        <p:nvSpPr>
          <p:cNvPr id="298" name="Google Shape;298;p16"/>
          <p:cNvSpPr txBox="1">
            <a:spLocks noGrp="1"/>
          </p:cNvSpPr>
          <p:nvPr>
            <p:ph type="body" idx="1"/>
          </p:nvPr>
        </p:nvSpPr>
        <p:spPr>
          <a:xfrm>
            <a:off x="385300" y="1597875"/>
            <a:ext cx="4130400" cy="3254700"/>
          </a:xfrm>
          <a:prstGeom prst="rect">
            <a:avLst/>
          </a:prstGeom>
        </p:spPr>
        <p:txBody>
          <a:bodyPr spcFirstLastPara="1" wrap="square" lIns="91425" tIns="91425" rIns="91425" bIns="91425" anchor="t" anchorCtr="0">
            <a:normAutofit fontScale="92500" lnSpcReduction="10000"/>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In the past year, the in-store sales of Green Haven Florists have reduced by 30%.</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High-salaried high-street footfall in the local areas has declined tremendously.</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Competitive prices and convenient delivery are offered by the online sellers of flowers.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Costs of operation are also rising, particularly for imported goods like flowers and green materials.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has been increased with the entry of new competitors in the area.</a:t>
            </a:r>
            <a:endParaRPr/>
          </a:p>
        </p:txBody>
      </p:sp>
      <p:pic>
        <p:nvPicPr>
          <p:cNvPr id="299" name="Google Shape;299;p16"/>
          <p:cNvPicPr preferRelativeResize="0"/>
          <p:nvPr/>
        </p:nvPicPr>
        <p:blipFill>
          <a:blip r:embed="rId3">
            <a:alphaModFix/>
          </a:blip>
          <a:stretch>
            <a:fillRect/>
          </a:stretch>
        </p:blipFill>
        <p:spPr>
          <a:xfrm>
            <a:off x="4836650" y="1959450"/>
            <a:ext cx="3996575" cy="2248075"/>
          </a:xfrm>
          <a:prstGeom prst="rect">
            <a:avLst/>
          </a:prstGeom>
          <a:noFill/>
          <a:ln>
            <a:noFill/>
          </a:ln>
        </p:spPr>
      </p:pic>
      <p:sp>
        <p:nvSpPr>
          <p:cNvPr id="300" name="Google Shape;300;p16"/>
          <p:cNvSpPr txBox="1"/>
          <p:nvPr/>
        </p:nvSpPr>
        <p:spPr>
          <a:xfrm>
            <a:off x="5372450" y="427025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latin typeface="Times New Roman"/>
                <a:ea typeface="Times New Roman"/>
                <a:cs typeface="Times New Roman"/>
                <a:sym typeface="Times New Roman"/>
              </a:rPr>
              <a:t>(GVR, 2026)</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17"/>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5W2H Model</a:t>
            </a:r>
            <a:endParaRPr/>
          </a:p>
        </p:txBody>
      </p:sp>
      <p:sp>
        <p:nvSpPr>
          <p:cNvPr id="306" name="Google Shape;306;p17"/>
          <p:cNvSpPr txBox="1">
            <a:spLocks noGrp="1"/>
          </p:cNvSpPr>
          <p:nvPr>
            <p:ph type="body" idx="1"/>
          </p:nvPr>
        </p:nvSpPr>
        <p:spPr>
          <a:xfrm>
            <a:off x="1303800" y="1597875"/>
            <a:ext cx="4015800" cy="33312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b="1">
                <a:solidFill>
                  <a:srgbClr val="000000"/>
                </a:solidFill>
                <a:latin typeface="Times New Roman"/>
                <a:ea typeface="Times New Roman"/>
                <a:cs typeface="Times New Roman"/>
                <a:sym typeface="Times New Roman"/>
              </a:rPr>
              <a:t>What: </a:t>
            </a:r>
            <a:r>
              <a:rPr lang="en" sz="1200">
                <a:solidFill>
                  <a:srgbClr val="000000"/>
                </a:solidFill>
                <a:latin typeface="Times New Roman"/>
                <a:ea typeface="Times New Roman"/>
                <a:cs typeface="Times New Roman"/>
                <a:sym typeface="Times New Roman"/>
              </a:rPr>
              <a:t>Considerable fall in in-store sales.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b="1">
                <a:solidFill>
                  <a:srgbClr val="000000"/>
                </a:solidFill>
                <a:latin typeface="Times New Roman"/>
                <a:ea typeface="Times New Roman"/>
                <a:cs typeface="Times New Roman"/>
                <a:sym typeface="Times New Roman"/>
              </a:rPr>
              <a:t>Why:</a:t>
            </a:r>
            <a:r>
              <a:rPr lang="en" sz="1200">
                <a:solidFill>
                  <a:srgbClr val="000000"/>
                </a:solidFill>
                <a:latin typeface="Times New Roman"/>
                <a:ea typeface="Times New Roman"/>
                <a:cs typeface="Times New Roman"/>
                <a:sym typeface="Times New Roman"/>
              </a:rPr>
              <a:t> Competition online, increase in operational costs and lack of digital presence.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b="1">
                <a:solidFill>
                  <a:srgbClr val="000000"/>
                </a:solidFill>
                <a:latin typeface="Times New Roman"/>
                <a:ea typeface="Times New Roman"/>
                <a:cs typeface="Times New Roman"/>
                <a:sym typeface="Times New Roman"/>
              </a:rPr>
              <a:t>Where:</a:t>
            </a:r>
            <a:r>
              <a:rPr lang="en" sz="1200">
                <a:solidFill>
                  <a:srgbClr val="000000"/>
                </a:solidFill>
                <a:latin typeface="Times New Roman"/>
                <a:ea typeface="Times New Roman"/>
                <a:cs typeface="Times New Roman"/>
                <a:sym typeface="Times New Roman"/>
              </a:rPr>
              <a:t> Retail store on the High Street in Norwich.</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b="1">
                <a:solidFill>
                  <a:srgbClr val="000000"/>
                </a:solidFill>
                <a:latin typeface="Times New Roman"/>
                <a:ea typeface="Times New Roman"/>
                <a:cs typeface="Times New Roman"/>
                <a:sym typeface="Times New Roman"/>
              </a:rPr>
              <a:t>When: </a:t>
            </a:r>
            <a:r>
              <a:rPr lang="en" sz="1200">
                <a:solidFill>
                  <a:srgbClr val="000000"/>
                </a:solidFill>
                <a:latin typeface="Times New Roman"/>
                <a:ea typeface="Times New Roman"/>
                <a:cs typeface="Times New Roman"/>
                <a:sym typeface="Times New Roman"/>
              </a:rPr>
              <a:t>Reduction was seen over the last 12 months.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b="1">
                <a:solidFill>
                  <a:srgbClr val="000000"/>
                </a:solidFill>
                <a:latin typeface="Times New Roman"/>
                <a:ea typeface="Times New Roman"/>
                <a:cs typeface="Times New Roman"/>
                <a:sym typeface="Times New Roman"/>
              </a:rPr>
              <a:t>Who: </a:t>
            </a:r>
            <a:r>
              <a:rPr lang="en" sz="1200">
                <a:solidFill>
                  <a:srgbClr val="000000"/>
                </a:solidFill>
                <a:latin typeface="Times New Roman"/>
                <a:ea typeface="Times New Roman"/>
                <a:cs typeface="Times New Roman"/>
                <a:sym typeface="Times New Roman"/>
              </a:rPr>
              <a:t>Local customers, employees and business owners.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rgbClr val="000000"/>
              </a:buClr>
              <a:buSzPts val="1200"/>
              <a:buFont typeface="Times New Roman"/>
              <a:buChar char="●"/>
            </a:pPr>
            <a:r>
              <a:rPr lang="en" sz="1200" b="1">
                <a:solidFill>
                  <a:srgbClr val="000000"/>
                </a:solidFill>
                <a:latin typeface="Times New Roman"/>
                <a:ea typeface="Times New Roman"/>
                <a:cs typeface="Times New Roman"/>
                <a:sym typeface="Times New Roman"/>
              </a:rPr>
              <a:t>How / How Much:</a:t>
            </a:r>
            <a:r>
              <a:rPr lang="en" sz="1200">
                <a:solidFill>
                  <a:srgbClr val="000000"/>
                </a:solidFill>
                <a:latin typeface="Times New Roman"/>
                <a:ea typeface="Times New Roman"/>
                <a:cs typeface="Times New Roman"/>
                <a:sym typeface="Times New Roman"/>
              </a:rPr>
              <a:t> Less foot traffic due to sales loss of about 30%.</a:t>
            </a:r>
            <a:endParaRPr/>
          </a:p>
        </p:txBody>
      </p:sp>
      <p:pic>
        <p:nvPicPr>
          <p:cNvPr id="307" name="Google Shape;307;p17"/>
          <p:cNvPicPr preferRelativeResize="0"/>
          <p:nvPr/>
        </p:nvPicPr>
        <p:blipFill>
          <a:blip r:embed="rId3">
            <a:alphaModFix/>
          </a:blip>
          <a:stretch>
            <a:fillRect/>
          </a:stretch>
        </p:blipFill>
        <p:spPr>
          <a:xfrm>
            <a:off x="5563750" y="1887678"/>
            <a:ext cx="3352475" cy="2038850"/>
          </a:xfrm>
          <a:prstGeom prst="rect">
            <a:avLst/>
          </a:prstGeom>
          <a:noFill/>
          <a:ln>
            <a:noFill/>
          </a:ln>
        </p:spPr>
      </p:pic>
      <p:sp>
        <p:nvSpPr>
          <p:cNvPr id="308" name="Google Shape;308;p17"/>
          <p:cNvSpPr txBox="1"/>
          <p:nvPr/>
        </p:nvSpPr>
        <p:spPr>
          <a:xfrm>
            <a:off x="5739988" y="392652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latin typeface="Times New Roman"/>
                <a:ea typeface="Times New Roman"/>
                <a:cs typeface="Times New Roman"/>
                <a:sym typeface="Times New Roman"/>
              </a:rPr>
              <a:t>(wevalgo, 2023)</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18"/>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PESTEL Analysis Explanation &amp; Application</a:t>
            </a:r>
            <a:endParaRPr/>
          </a:p>
        </p:txBody>
      </p:sp>
      <p:sp>
        <p:nvSpPr>
          <p:cNvPr id="314" name="Google Shape;314;p18"/>
          <p:cNvSpPr txBox="1">
            <a:spLocks noGrp="1"/>
          </p:cNvSpPr>
          <p:nvPr>
            <p:ph type="body" idx="1"/>
          </p:nvPr>
        </p:nvSpPr>
        <p:spPr>
          <a:xfrm>
            <a:off x="474550" y="1597875"/>
            <a:ext cx="5595000" cy="3315900"/>
          </a:xfrm>
          <a:prstGeom prst="rect">
            <a:avLst/>
          </a:prstGeom>
        </p:spPr>
        <p:txBody>
          <a:bodyPr spcFirstLastPara="1" wrap="square" lIns="91425" tIns="91425" rIns="91425" bIns="91425" anchor="t" anchorCtr="0">
            <a:normAutofit fontScale="70000" lnSpcReduction="20000"/>
          </a:bodyPr>
          <a:lstStyle/>
          <a:p>
            <a:pPr marL="0" lvl="0" indent="0" algn="just" rtl="0">
              <a:lnSpc>
                <a:spcPct val="150000"/>
              </a:lnSpc>
              <a:spcBef>
                <a:spcPts val="0"/>
              </a:spcBef>
              <a:spcAft>
                <a:spcPts val="0"/>
              </a:spcAft>
              <a:buNone/>
            </a:pPr>
            <a:r>
              <a:rPr lang="en" sz="1200">
                <a:solidFill>
                  <a:srgbClr val="000000"/>
                </a:solidFill>
                <a:latin typeface="Times New Roman"/>
                <a:ea typeface="Times New Roman"/>
                <a:cs typeface="Times New Roman"/>
                <a:sym typeface="Times New Roman"/>
              </a:rPr>
              <a:t>PESTEL analysis considers the macro-environmental variables that affect the operation of the business and the strategies of the business.</a:t>
            </a:r>
            <a:endParaRPr sz="1200">
              <a:solidFill>
                <a:srgbClr val="000000"/>
              </a:solidFill>
              <a:latin typeface="Times New Roman"/>
              <a:ea typeface="Times New Roman"/>
              <a:cs typeface="Times New Roman"/>
              <a:sym typeface="Times New Roman"/>
            </a:endParaRPr>
          </a:p>
          <a:p>
            <a:pPr marL="457200" lvl="0" indent="-281940" algn="just" rtl="0">
              <a:lnSpc>
                <a:spcPct val="150000"/>
              </a:lnSpc>
              <a:spcBef>
                <a:spcPts val="1000"/>
              </a:spcBef>
              <a:spcAft>
                <a:spcPts val="0"/>
              </a:spcAft>
              <a:buClr>
                <a:srgbClr val="000000"/>
              </a:buClr>
              <a:buSzPct val="100000"/>
              <a:buFont typeface="Times New Roman"/>
              <a:buChar char="●"/>
            </a:pPr>
            <a:r>
              <a:rPr lang="en" sz="1200" b="1">
                <a:solidFill>
                  <a:srgbClr val="000000"/>
                </a:solidFill>
                <a:latin typeface="Times New Roman"/>
                <a:ea typeface="Times New Roman"/>
                <a:cs typeface="Times New Roman"/>
                <a:sym typeface="Times New Roman"/>
              </a:rPr>
              <a:t>Political: </a:t>
            </a:r>
            <a:r>
              <a:rPr lang="en" sz="1200">
                <a:solidFill>
                  <a:srgbClr val="000000"/>
                </a:solidFill>
                <a:latin typeface="Times New Roman"/>
                <a:ea typeface="Times New Roman"/>
                <a:cs typeface="Times New Roman"/>
                <a:sym typeface="Times New Roman"/>
              </a:rPr>
              <a:t>Regulations on imports and phytosanitary inspections marketed post-Brexit will add administrative expenses to imported flowers like orchids and chrysanthemums.</a:t>
            </a:r>
            <a:endParaRPr sz="1200">
              <a:solidFill>
                <a:srgbClr val="000000"/>
              </a:solidFill>
              <a:latin typeface="Times New Roman"/>
              <a:ea typeface="Times New Roman"/>
              <a:cs typeface="Times New Roman"/>
              <a:sym typeface="Times New Roman"/>
            </a:endParaRPr>
          </a:p>
          <a:p>
            <a:pPr marL="457200" lvl="0" indent="-281940" algn="just" rtl="0">
              <a:lnSpc>
                <a:spcPct val="150000"/>
              </a:lnSpc>
              <a:spcBef>
                <a:spcPts val="1000"/>
              </a:spcBef>
              <a:spcAft>
                <a:spcPts val="0"/>
              </a:spcAft>
              <a:buClr>
                <a:srgbClr val="000000"/>
              </a:buClr>
              <a:buSzPct val="100000"/>
              <a:buFont typeface="Times New Roman"/>
              <a:buChar char="●"/>
            </a:pPr>
            <a:r>
              <a:rPr lang="en" sz="1200" b="1">
                <a:solidFill>
                  <a:srgbClr val="000000"/>
                </a:solidFill>
                <a:latin typeface="Times New Roman"/>
                <a:ea typeface="Times New Roman"/>
                <a:cs typeface="Times New Roman"/>
                <a:sym typeface="Times New Roman"/>
              </a:rPr>
              <a:t>Economic: </a:t>
            </a:r>
            <a:r>
              <a:rPr lang="en" sz="1200">
                <a:solidFill>
                  <a:srgbClr val="000000"/>
                </a:solidFill>
                <a:latin typeface="Times New Roman"/>
                <a:ea typeface="Times New Roman"/>
                <a:cs typeface="Times New Roman"/>
                <a:sym typeface="Times New Roman"/>
              </a:rPr>
              <a:t>The UK Florists market has been estimated to be approximately £1.1 billion in 2024, yet the increasing costs and inflation pressures have seen the revenue of the industry dwindling in recent times (Shkuropatskyi, 2025).</a:t>
            </a:r>
            <a:endParaRPr sz="1200">
              <a:solidFill>
                <a:srgbClr val="000000"/>
              </a:solidFill>
              <a:latin typeface="Times New Roman"/>
              <a:ea typeface="Times New Roman"/>
              <a:cs typeface="Times New Roman"/>
              <a:sym typeface="Times New Roman"/>
            </a:endParaRPr>
          </a:p>
          <a:p>
            <a:pPr marL="457200" lvl="0" indent="-281940" algn="just" rtl="0">
              <a:lnSpc>
                <a:spcPct val="150000"/>
              </a:lnSpc>
              <a:spcBef>
                <a:spcPts val="1000"/>
              </a:spcBef>
              <a:spcAft>
                <a:spcPts val="0"/>
              </a:spcAft>
              <a:buClr>
                <a:srgbClr val="000000"/>
              </a:buClr>
              <a:buSzPct val="100000"/>
              <a:buFont typeface="Times New Roman"/>
              <a:buChar char="●"/>
            </a:pPr>
            <a:r>
              <a:rPr lang="en" sz="1200" b="1">
                <a:solidFill>
                  <a:srgbClr val="000000"/>
                </a:solidFill>
                <a:latin typeface="Times New Roman"/>
                <a:ea typeface="Times New Roman"/>
                <a:cs typeface="Times New Roman"/>
                <a:sym typeface="Times New Roman"/>
              </a:rPr>
              <a:t>Social:</a:t>
            </a:r>
            <a:r>
              <a:rPr lang="en" sz="1200">
                <a:solidFill>
                  <a:srgbClr val="000000"/>
                </a:solidFill>
                <a:latin typeface="Times New Roman"/>
                <a:ea typeface="Times New Roman"/>
                <a:cs typeface="Times New Roman"/>
                <a:sym typeface="Times New Roman"/>
              </a:rPr>
              <a:t> The purchasing behaviour of consumers has changed to be more towards online delivery of flowers and subscription models.</a:t>
            </a:r>
            <a:endParaRPr sz="1200">
              <a:solidFill>
                <a:srgbClr val="000000"/>
              </a:solidFill>
              <a:latin typeface="Times New Roman"/>
              <a:ea typeface="Times New Roman"/>
              <a:cs typeface="Times New Roman"/>
              <a:sym typeface="Times New Roman"/>
            </a:endParaRPr>
          </a:p>
          <a:p>
            <a:pPr marL="457200" lvl="0" indent="-281940" algn="just" rtl="0">
              <a:lnSpc>
                <a:spcPct val="150000"/>
              </a:lnSpc>
              <a:spcBef>
                <a:spcPts val="1000"/>
              </a:spcBef>
              <a:spcAft>
                <a:spcPts val="0"/>
              </a:spcAft>
              <a:buClr>
                <a:srgbClr val="000000"/>
              </a:buClr>
              <a:buSzPct val="100000"/>
              <a:buFont typeface="Times New Roman"/>
              <a:buChar char="●"/>
            </a:pPr>
            <a:r>
              <a:rPr lang="en" sz="1200" b="1">
                <a:solidFill>
                  <a:srgbClr val="000000"/>
                </a:solidFill>
                <a:latin typeface="Times New Roman"/>
                <a:ea typeface="Times New Roman"/>
                <a:cs typeface="Times New Roman"/>
                <a:sym typeface="Times New Roman"/>
              </a:rPr>
              <a:t>Technological:</a:t>
            </a:r>
            <a:r>
              <a:rPr lang="en" sz="1200">
                <a:solidFill>
                  <a:srgbClr val="000000"/>
                </a:solidFill>
                <a:latin typeface="Times New Roman"/>
                <a:ea typeface="Times New Roman"/>
                <a:cs typeface="Times New Roman"/>
                <a:sym typeface="Times New Roman"/>
              </a:rPr>
              <a:t> The large online brands of flowers receive millions of monthly visits to their websites, with emphasis on good e-commerce and online marketing.</a:t>
            </a:r>
            <a:endParaRPr sz="1200">
              <a:solidFill>
                <a:srgbClr val="000000"/>
              </a:solidFill>
              <a:latin typeface="Times New Roman"/>
              <a:ea typeface="Times New Roman"/>
              <a:cs typeface="Times New Roman"/>
              <a:sym typeface="Times New Roman"/>
            </a:endParaRPr>
          </a:p>
          <a:p>
            <a:pPr marL="457200" lvl="0" indent="-281940" algn="just" rtl="0">
              <a:lnSpc>
                <a:spcPct val="150000"/>
              </a:lnSpc>
              <a:spcBef>
                <a:spcPts val="1000"/>
              </a:spcBef>
              <a:spcAft>
                <a:spcPts val="0"/>
              </a:spcAft>
              <a:buClr>
                <a:srgbClr val="000000"/>
              </a:buClr>
              <a:buSzPct val="100000"/>
              <a:buFont typeface="Times New Roman"/>
              <a:buChar char="●"/>
            </a:pPr>
            <a:r>
              <a:rPr lang="en" sz="1200" b="1">
                <a:solidFill>
                  <a:srgbClr val="000000"/>
                </a:solidFill>
                <a:latin typeface="Times New Roman"/>
                <a:ea typeface="Times New Roman"/>
                <a:cs typeface="Times New Roman"/>
                <a:sym typeface="Times New Roman"/>
              </a:rPr>
              <a:t>Environmental:</a:t>
            </a:r>
            <a:r>
              <a:rPr lang="en" sz="1200">
                <a:solidFill>
                  <a:srgbClr val="000000"/>
                </a:solidFill>
                <a:latin typeface="Times New Roman"/>
                <a:ea typeface="Times New Roman"/>
                <a:cs typeface="Times New Roman"/>
                <a:sym typeface="Times New Roman"/>
              </a:rPr>
              <a:t> In the UK, about 86-90% of flowers are imported, thereby aggravating carbon emissions and promoting the need to purchase locally available flowers (Gratton, 2024).</a:t>
            </a:r>
            <a:endParaRPr sz="1200">
              <a:solidFill>
                <a:srgbClr val="000000"/>
              </a:solidFill>
              <a:latin typeface="Times New Roman"/>
              <a:ea typeface="Times New Roman"/>
              <a:cs typeface="Times New Roman"/>
              <a:sym typeface="Times New Roman"/>
            </a:endParaRPr>
          </a:p>
          <a:p>
            <a:pPr marL="457200" lvl="0" indent="-281940" algn="just" rtl="0">
              <a:lnSpc>
                <a:spcPct val="150000"/>
              </a:lnSpc>
              <a:spcBef>
                <a:spcPts val="1000"/>
              </a:spcBef>
              <a:spcAft>
                <a:spcPts val="1000"/>
              </a:spcAft>
              <a:buClr>
                <a:srgbClr val="000000"/>
              </a:buClr>
              <a:buSzPct val="100000"/>
              <a:buFont typeface="Times New Roman"/>
              <a:buChar char="●"/>
            </a:pPr>
            <a:r>
              <a:rPr lang="en" sz="1200" b="1">
                <a:solidFill>
                  <a:srgbClr val="000000"/>
                </a:solidFill>
                <a:latin typeface="Times New Roman"/>
                <a:ea typeface="Times New Roman"/>
                <a:cs typeface="Times New Roman"/>
                <a:sym typeface="Times New Roman"/>
              </a:rPr>
              <a:t>Legal: </a:t>
            </a:r>
            <a:r>
              <a:rPr lang="en" sz="1200">
                <a:solidFill>
                  <a:srgbClr val="000000"/>
                </a:solidFill>
                <a:latin typeface="Times New Roman"/>
                <a:ea typeface="Times New Roman"/>
                <a:cs typeface="Times New Roman"/>
                <a:sym typeface="Times New Roman"/>
              </a:rPr>
              <a:t>The delivery services and retail services are impacted by consumer protection and product quality regulations.</a:t>
            </a:r>
            <a:endParaRPr/>
          </a:p>
        </p:txBody>
      </p:sp>
      <p:pic>
        <p:nvPicPr>
          <p:cNvPr id="315" name="Google Shape;315;p18"/>
          <p:cNvPicPr preferRelativeResize="0"/>
          <p:nvPr/>
        </p:nvPicPr>
        <p:blipFill>
          <a:blip r:embed="rId3">
            <a:alphaModFix/>
          </a:blip>
          <a:stretch>
            <a:fillRect/>
          </a:stretch>
        </p:blipFill>
        <p:spPr>
          <a:xfrm>
            <a:off x="6191425" y="1783375"/>
            <a:ext cx="2778425" cy="2778425"/>
          </a:xfrm>
          <a:prstGeom prst="rect">
            <a:avLst/>
          </a:prstGeom>
          <a:noFill/>
          <a:ln>
            <a:noFill/>
          </a:ln>
        </p:spPr>
      </p:pic>
      <p:sp>
        <p:nvSpPr>
          <p:cNvPr id="316" name="Google Shape;316;p18"/>
          <p:cNvSpPr txBox="1"/>
          <p:nvPr/>
        </p:nvSpPr>
        <p:spPr>
          <a:xfrm>
            <a:off x="6080638" y="446162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latin typeface="Times New Roman"/>
                <a:ea typeface="Times New Roman"/>
                <a:cs typeface="Times New Roman"/>
                <a:sym typeface="Times New Roman"/>
              </a:rPr>
              <a:t>(Shkuropatskyi, 2025)</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19"/>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Fishbone Diagram (Cause and Effect)</a:t>
            </a:r>
            <a:endParaRPr/>
          </a:p>
        </p:txBody>
      </p:sp>
      <p:sp>
        <p:nvSpPr>
          <p:cNvPr id="322" name="Google Shape;322;p19"/>
          <p:cNvSpPr txBox="1">
            <a:spLocks noGrp="1"/>
          </p:cNvSpPr>
          <p:nvPr>
            <p:ph type="body" idx="1"/>
          </p:nvPr>
        </p:nvSpPr>
        <p:spPr>
          <a:xfrm>
            <a:off x="306150" y="1990050"/>
            <a:ext cx="2449200" cy="2701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1000"/>
              </a:spcAft>
              <a:buNone/>
            </a:pPr>
            <a:r>
              <a:rPr lang="en" sz="1200">
                <a:solidFill>
                  <a:srgbClr val="000000"/>
                </a:solidFill>
                <a:latin typeface="Times New Roman"/>
                <a:ea typeface="Times New Roman"/>
                <a:cs typeface="Times New Roman"/>
                <a:sym typeface="Times New Roman"/>
              </a:rPr>
              <a:t>A Fishbone diagram or diagram is a problem-solving tool which is employed to find the root causes of a problem in a business by categorising the contributing factors.</a:t>
            </a:r>
            <a:endParaRPr/>
          </a:p>
        </p:txBody>
      </p:sp>
      <p:pic>
        <p:nvPicPr>
          <p:cNvPr id="323" name="Google Shape;323;p19"/>
          <p:cNvPicPr preferRelativeResize="0"/>
          <p:nvPr/>
        </p:nvPicPr>
        <p:blipFill>
          <a:blip r:embed="rId3">
            <a:alphaModFix/>
          </a:blip>
          <a:stretch>
            <a:fillRect/>
          </a:stretch>
        </p:blipFill>
        <p:spPr>
          <a:xfrm>
            <a:off x="2900200" y="1553100"/>
            <a:ext cx="5943600" cy="32670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20"/>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Key Findings</a:t>
            </a:r>
            <a:endParaRPr/>
          </a:p>
        </p:txBody>
      </p:sp>
      <p:sp>
        <p:nvSpPr>
          <p:cNvPr id="329" name="Google Shape;329;p20"/>
          <p:cNvSpPr txBox="1">
            <a:spLocks noGrp="1"/>
          </p:cNvSpPr>
          <p:nvPr>
            <p:ph type="body" idx="1"/>
          </p:nvPr>
        </p:nvSpPr>
        <p:spPr>
          <a:xfrm>
            <a:off x="1303800" y="1597875"/>
            <a:ext cx="4008000" cy="2933700"/>
          </a:xfrm>
          <a:prstGeom prst="rect">
            <a:avLst/>
          </a:prstGeom>
        </p:spPr>
        <p:txBody>
          <a:bodyPr spcFirstLastPara="1" wrap="square" lIns="91425" tIns="91425" rIns="91425" bIns="91425" anchor="t" anchorCtr="0">
            <a:normAutofit fontScale="92500" lnSpcReduction="10000"/>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As of 2024, the value of the UK florist sector has been approximately pound £1.1 billion; however, more recently it has started to reduce (Market.us, 2024).</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retailers of flowers online earned approximately £536 million in revenue, further increasing the competition.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There is a shift in consumer behaviour towards convenience and delivery services.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Increased prices of production and packaging make independent florists less profitable.</a:t>
            </a:r>
            <a:endParaRPr/>
          </a:p>
        </p:txBody>
      </p:sp>
      <p:pic>
        <p:nvPicPr>
          <p:cNvPr id="330" name="Google Shape;330;p20"/>
          <p:cNvPicPr preferRelativeResize="0"/>
          <p:nvPr/>
        </p:nvPicPr>
        <p:blipFill>
          <a:blip r:embed="rId3">
            <a:alphaModFix/>
          </a:blip>
          <a:stretch>
            <a:fillRect/>
          </a:stretch>
        </p:blipFill>
        <p:spPr>
          <a:xfrm>
            <a:off x="5410700" y="1983575"/>
            <a:ext cx="3560099" cy="2162300"/>
          </a:xfrm>
          <a:prstGeom prst="rect">
            <a:avLst/>
          </a:prstGeom>
          <a:noFill/>
          <a:ln>
            <a:noFill/>
          </a:ln>
        </p:spPr>
      </p:pic>
      <p:sp>
        <p:nvSpPr>
          <p:cNvPr id="331" name="Google Shape;331;p20"/>
          <p:cNvSpPr txBox="1"/>
          <p:nvPr/>
        </p:nvSpPr>
        <p:spPr>
          <a:xfrm>
            <a:off x="5690750" y="414587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latin typeface="Times New Roman"/>
                <a:ea typeface="Times New Roman"/>
                <a:cs typeface="Times New Roman"/>
                <a:sym typeface="Times New Roman"/>
              </a:rPr>
              <a:t>(Market.us, 2024)</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21"/>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Conclusion</a:t>
            </a:r>
            <a:endParaRPr/>
          </a:p>
        </p:txBody>
      </p:sp>
      <p:sp>
        <p:nvSpPr>
          <p:cNvPr id="337" name="Google Shape;337;p21"/>
          <p:cNvSpPr txBox="1">
            <a:spLocks noGrp="1"/>
          </p:cNvSpPr>
          <p:nvPr>
            <p:ph type="body" idx="1"/>
          </p:nvPr>
        </p:nvSpPr>
        <p:spPr>
          <a:xfrm>
            <a:off x="285825" y="1597875"/>
            <a:ext cx="4406100" cy="3099900"/>
          </a:xfrm>
          <a:prstGeom prst="rect">
            <a:avLst/>
          </a:prstGeom>
        </p:spPr>
        <p:txBody>
          <a:bodyPr spcFirstLastPara="1" wrap="square" lIns="91425" tIns="91425" rIns="91425" bIns="91425" anchor="t" anchorCtr="0">
            <a:normAutofit fontScale="92500" lnSpcReduction="20000"/>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Green Haven Florists is experiencing a drop in in-store sales because of various external and internal elements.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There is increased competition from online retailers and supermarkets in the industry.</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shift in consumer behaviour lowers the number of visits to physical stores.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tools of strategic analysis make it easy to recognise underlying issues behind such challenges in business.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Digital marketing and enhanced services would help to become more competitive.</a:t>
            </a:r>
            <a:endParaRPr/>
          </a:p>
        </p:txBody>
      </p:sp>
      <p:pic>
        <p:nvPicPr>
          <p:cNvPr id="338" name="Google Shape;338;p21"/>
          <p:cNvPicPr preferRelativeResize="0"/>
          <p:nvPr/>
        </p:nvPicPr>
        <p:blipFill>
          <a:blip r:embed="rId3">
            <a:alphaModFix/>
          </a:blip>
          <a:stretch>
            <a:fillRect/>
          </a:stretch>
        </p:blipFill>
        <p:spPr>
          <a:xfrm>
            <a:off x="4872150" y="1658213"/>
            <a:ext cx="4006525" cy="2979225"/>
          </a:xfrm>
          <a:prstGeom prst="rect">
            <a:avLst/>
          </a:prstGeom>
          <a:noFill/>
          <a:ln>
            <a:noFill/>
          </a:ln>
        </p:spPr>
      </p:pic>
      <p:sp>
        <p:nvSpPr>
          <p:cNvPr id="339" name="Google Shape;339;p21"/>
          <p:cNvSpPr txBox="1"/>
          <p:nvPr/>
        </p:nvSpPr>
        <p:spPr>
          <a:xfrm>
            <a:off x="5375413" y="463742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latin typeface="Times New Roman"/>
                <a:ea typeface="Times New Roman"/>
                <a:cs typeface="Times New Roman"/>
                <a:sym typeface="Times New Roman"/>
              </a:rPr>
              <a:t>(Watty, 2025)</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p22"/>
          <p:cNvSpPr txBox="1">
            <a:spLocks noGrp="1"/>
          </p:cNvSpPr>
          <p:nvPr>
            <p:ph type="title"/>
          </p:nvPr>
        </p:nvSpPr>
        <p:spPr>
          <a:xfrm>
            <a:off x="824000" y="763600"/>
            <a:ext cx="5857800" cy="7365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a:t>Reference List</a:t>
            </a:r>
            <a:endParaRPr/>
          </a:p>
        </p:txBody>
      </p:sp>
      <p:sp>
        <p:nvSpPr>
          <p:cNvPr id="345" name="Google Shape;345;p22"/>
          <p:cNvSpPr txBox="1"/>
          <p:nvPr/>
        </p:nvSpPr>
        <p:spPr>
          <a:xfrm>
            <a:off x="824000" y="1446600"/>
            <a:ext cx="6592800" cy="3540300"/>
          </a:xfrm>
          <a:prstGeom prst="rect">
            <a:avLst/>
          </a:prstGeom>
          <a:noFill/>
          <a:ln>
            <a:noFill/>
          </a:ln>
        </p:spPr>
        <p:txBody>
          <a:bodyPr spcFirstLastPara="1" wrap="square" lIns="91425" tIns="91425" rIns="91425" bIns="91425" anchor="t" anchorCtr="0">
            <a:spAutoFit/>
          </a:bodyPr>
          <a:lstStyle/>
          <a:p>
            <a:pPr marL="457200" lvl="0" indent="-279400" algn="just" rtl="0">
              <a:lnSpc>
                <a:spcPct val="150000"/>
              </a:lnSpc>
              <a:spcBef>
                <a:spcPts val="1200"/>
              </a:spcBef>
              <a:spcAft>
                <a:spcPts val="0"/>
              </a:spcAft>
              <a:buSzPts val="800"/>
              <a:buFont typeface="Times New Roman"/>
              <a:buChar char="●"/>
            </a:pPr>
            <a:r>
              <a:rPr lang="en" sz="800">
                <a:latin typeface="Times New Roman"/>
                <a:ea typeface="Times New Roman"/>
                <a:cs typeface="Times New Roman"/>
                <a:sym typeface="Times New Roman"/>
              </a:rPr>
              <a:t>GVR 2026 </a:t>
            </a:r>
            <a:r>
              <a:rPr lang="en" sz="800" i="1">
                <a:latin typeface="Times New Roman"/>
                <a:ea typeface="Times New Roman"/>
                <a:cs typeface="Times New Roman"/>
                <a:sym typeface="Times New Roman"/>
              </a:rPr>
              <a:t>UK Flower Delivery Service Market Size &amp; Outlook, 2030</a:t>
            </a:r>
            <a:r>
              <a:rPr lang="en" sz="800">
                <a:latin typeface="Times New Roman"/>
                <a:ea typeface="Times New Roman"/>
                <a:cs typeface="Times New Roman"/>
                <a:sym typeface="Times New Roman"/>
              </a:rPr>
              <a:t>, </a:t>
            </a:r>
            <a:r>
              <a:rPr lang="en" sz="800" i="1">
                <a:latin typeface="Times New Roman"/>
                <a:ea typeface="Times New Roman"/>
                <a:cs typeface="Times New Roman"/>
                <a:sym typeface="Times New Roman"/>
              </a:rPr>
              <a:t>Grand View Research</a:t>
            </a:r>
            <a:r>
              <a:rPr lang="en" sz="800">
                <a:latin typeface="Times New Roman"/>
                <a:ea typeface="Times New Roman"/>
                <a:cs typeface="Times New Roman"/>
                <a:sym typeface="Times New Roman"/>
              </a:rPr>
              <a:t>. Available at: https://www.grandviewresearch.com/horizon/outlook/flower-delivery-service-market/uk (Accessed: 15 March 2026).</a:t>
            </a:r>
            <a:endParaRPr sz="800">
              <a:latin typeface="Times New Roman"/>
              <a:ea typeface="Times New Roman"/>
              <a:cs typeface="Times New Roman"/>
              <a:sym typeface="Times New Roman"/>
            </a:endParaRPr>
          </a:p>
          <a:p>
            <a:pPr marL="457200" lvl="0" indent="-279400" algn="just" rtl="0">
              <a:lnSpc>
                <a:spcPct val="150000"/>
              </a:lnSpc>
              <a:spcBef>
                <a:spcPts val="1200"/>
              </a:spcBef>
              <a:spcAft>
                <a:spcPts val="0"/>
              </a:spcAft>
              <a:buSzPts val="800"/>
              <a:buFont typeface="Times New Roman"/>
              <a:buChar char="●"/>
            </a:pPr>
            <a:r>
              <a:rPr lang="en" sz="800">
                <a:latin typeface="Times New Roman"/>
                <a:ea typeface="Times New Roman"/>
                <a:cs typeface="Times New Roman"/>
                <a:sym typeface="Times New Roman"/>
              </a:rPr>
              <a:t>Gratton, S.-J. (2024) </a:t>
            </a:r>
            <a:r>
              <a:rPr lang="en" sz="800" i="1">
                <a:latin typeface="Times New Roman"/>
                <a:ea typeface="Times New Roman"/>
                <a:cs typeface="Times New Roman"/>
                <a:sym typeface="Times New Roman"/>
              </a:rPr>
              <a:t>British blooms on the rise: Homegrown Flowers Flourish in a greener, more local market</a:t>
            </a:r>
            <a:r>
              <a:rPr lang="en" sz="800">
                <a:latin typeface="Times New Roman"/>
                <a:ea typeface="Times New Roman"/>
                <a:cs typeface="Times New Roman"/>
                <a:sym typeface="Times New Roman"/>
              </a:rPr>
              <a:t>, </a:t>
            </a:r>
            <a:r>
              <a:rPr lang="en" sz="800" i="1">
                <a:latin typeface="Times New Roman"/>
                <a:ea typeface="Times New Roman"/>
                <a:cs typeface="Times New Roman"/>
                <a:sym typeface="Times New Roman"/>
              </a:rPr>
              <a:t>FPC Fresh Talk Daily</a:t>
            </a:r>
            <a:r>
              <a:rPr lang="en" sz="800">
                <a:latin typeface="Times New Roman"/>
                <a:ea typeface="Times New Roman"/>
                <a:cs typeface="Times New Roman"/>
                <a:sym typeface="Times New Roman"/>
              </a:rPr>
              <a:t>. Available at: https://www.fpcfreshtalkdaily.co.uk/post/british-blooms-on-the-rise-homegrown-flowers-flourish-in-a-greener-more-local-market (Accessed: 15 March 2026).</a:t>
            </a:r>
            <a:endParaRPr sz="800">
              <a:latin typeface="Times New Roman"/>
              <a:ea typeface="Times New Roman"/>
              <a:cs typeface="Times New Roman"/>
              <a:sym typeface="Times New Roman"/>
            </a:endParaRPr>
          </a:p>
          <a:p>
            <a:pPr marL="457200" lvl="0" indent="-279400" algn="just" rtl="0">
              <a:lnSpc>
                <a:spcPct val="150000"/>
              </a:lnSpc>
              <a:spcBef>
                <a:spcPts val="1200"/>
              </a:spcBef>
              <a:spcAft>
                <a:spcPts val="0"/>
              </a:spcAft>
              <a:buSzPts val="800"/>
              <a:buFont typeface="Times New Roman"/>
              <a:buChar char="●"/>
            </a:pPr>
            <a:r>
              <a:rPr lang="en" sz="800">
                <a:latin typeface="Times New Roman"/>
                <a:ea typeface="Times New Roman"/>
                <a:cs typeface="Times New Roman"/>
                <a:sym typeface="Times New Roman"/>
              </a:rPr>
              <a:t>Market.us 2024 </a:t>
            </a:r>
            <a:r>
              <a:rPr lang="en" sz="800" i="1">
                <a:latin typeface="Times New Roman"/>
                <a:ea typeface="Times New Roman"/>
                <a:cs typeface="Times New Roman"/>
                <a:sym typeface="Times New Roman"/>
              </a:rPr>
              <a:t>Floriculture market</a:t>
            </a:r>
            <a:r>
              <a:rPr lang="en" sz="800">
                <a:latin typeface="Times New Roman"/>
                <a:ea typeface="Times New Roman"/>
                <a:cs typeface="Times New Roman"/>
                <a:sym typeface="Times New Roman"/>
              </a:rPr>
              <a:t>, </a:t>
            </a:r>
            <a:r>
              <a:rPr lang="en" sz="800" i="1">
                <a:latin typeface="Times New Roman"/>
                <a:ea typeface="Times New Roman"/>
                <a:cs typeface="Times New Roman"/>
                <a:sym typeface="Times New Roman"/>
              </a:rPr>
              <a:t>Market.us</a:t>
            </a:r>
            <a:r>
              <a:rPr lang="en" sz="800">
                <a:latin typeface="Times New Roman"/>
                <a:ea typeface="Times New Roman"/>
                <a:cs typeface="Times New Roman"/>
                <a:sym typeface="Times New Roman"/>
              </a:rPr>
              <a:t>. Available at: https://market.us/report/floriculture-market/ (Accessed: 15 March 2026).</a:t>
            </a:r>
            <a:endParaRPr sz="800">
              <a:latin typeface="Times New Roman"/>
              <a:ea typeface="Times New Roman"/>
              <a:cs typeface="Times New Roman"/>
              <a:sym typeface="Times New Roman"/>
            </a:endParaRPr>
          </a:p>
          <a:p>
            <a:pPr marL="457200" lvl="0" indent="-279400" algn="just" rtl="0">
              <a:lnSpc>
                <a:spcPct val="150000"/>
              </a:lnSpc>
              <a:spcBef>
                <a:spcPts val="0"/>
              </a:spcBef>
              <a:spcAft>
                <a:spcPts val="0"/>
              </a:spcAft>
              <a:buSzPts val="800"/>
              <a:buFont typeface="Times New Roman"/>
              <a:buChar char="●"/>
            </a:pPr>
            <a:r>
              <a:rPr lang="en" sz="800">
                <a:latin typeface="Times New Roman"/>
                <a:ea typeface="Times New Roman"/>
                <a:cs typeface="Times New Roman"/>
                <a:sym typeface="Times New Roman"/>
              </a:rPr>
              <a:t>NFD 2025 </a:t>
            </a:r>
            <a:r>
              <a:rPr lang="en" sz="800" i="1">
                <a:latin typeface="Times New Roman"/>
                <a:ea typeface="Times New Roman"/>
                <a:cs typeface="Times New Roman"/>
                <a:sym typeface="Times New Roman"/>
              </a:rPr>
              <a:t>Facts, figures &amp; timelines</a:t>
            </a:r>
            <a:r>
              <a:rPr lang="en" sz="800">
                <a:latin typeface="Times New Roman"/>
                <a:ea typeface="Times New Roman"/>
                <a:cs typeface="Times New Roman"/>
                <a:sym typeface="Times New Roman"/>
              </a:rPr>
              <a:t>, </a:t>
            </a:r>
            <a:r>
              <a:rPr lang="en" sz="800" i="1">
                <a:latin typeface="Times New Roman"/>
                <a:ea typeface="Times New Roman"/>
                <a:cs typeface="Times New Roman"/>
                <a:sym typeface="Times New Roman"/>
              </a:rPr>
              <a:t>National Florist Day</a:t>
            </a:r>
            <a:r>
              <a:rPr lang="en" sz="800">
                <a:latin typeface="Times New Roman"/>
                <a:ea typeface="Times New Roman"/>
                <a:cs typeface="Times New Roman"/>
                <a:sym typeface="Times New Roman"/>
              </a:rPr>
              <a:t>. Available at: https://nationalfloristday.co.uk/floristry-in-numbers/ (Accessed: 15 March 2026).</a:t>
            </a:r>
            <a:endParaRPr sz="800">
              <a:latin typeface="Times New Roman"/>
              <a:ea typeface="Times New Roman"/>
              <a:cs typeface="Times New Roman"/>
              <a:sym typeface="Times New Roman"/>
            </a:endParaRPr>
          </a:p>
          <a:p>
            <a:pPr marL="457200" lvl="0" indent="-279400" algn="just" rtl="0">
              <a:lnSpc>
                <a:spcPct val="150000"/>
              </a:lnSpc>
              <a:spcBef>
                <a:spcPts val="0"/>
              </a:spcBef>
              <a:spcAft>
                <a:spcPts val="0"/>
              </a:spcAft>
              <a:buSzPts val="800"/>
              <a:buFont typeface="Times New Roman"/>
              <a:buChar char="●"/>
            </a:pPr>
            <a:r>
              <a:rPr lang="en" sz="800">
                <a:latin typeface="Times New Roman"/>
                <a:ea typeface="Times New Roman"/>
                <a:cs typeface="Times New Roman"/>
                <a:sym typeface="Times New Roman"/>
              </a:rPr>
              <a:t>Shkuropatskyi, O. 2025 </a:t>
            </a:r>
            <a:r>
              <a:rPr lang="en" sz="800" i="1">
                <a:latin typeface="Times New Roman"/>
                <a:ea typeface="Times New Roman"/>
                <a:cs typeface="Times New Roman"/>
                <a:sym typeface="Times New Roman"/>
              </a:rPr>
              <a:t>UK flower industry: £1.8 billion in 2024: Oleksandr Shkuropatskyi posted on the topic</a:t>
            </a:r>
            <a:r>
              <a:rPr lang="en" sz="800">
                <a:latin typeface="Times New Roman"/>
                <a:ea typeface="Times New Roman"/>
                <a:cs typeface="Times New Roman"/>
                <a:sym typeface="Times New Roman"/>
              </a:rPr>
              <a:t>, </a:t>
            </a:r>
            <a:r>
              <a:rPr lang="en" sz="800" i="1">
                <a:latin typeface="Times New Roman"/>
                <a:ea typeface="Times New Roman"/>
                <a:cs typeface="Times New Roman"/>
                <a:sym typeface="Times New Roman"/>
              </a:rPr>
              <a:t>LinkedIn</a:t>
            </a:r>
            <a:r>
              <a:rPr lang="en" sz="800">
                <a:latin typeface="Times New Roman"/>
                <a:ea typeface="Times New Roman"/>
                <a:cs typeface="Times New Roman"/>
                <a:sym typeface="Times New Roman"/>
              </a:rPr>
              <a:t>. Available at: https://www.linkedin.com/posts/oleksandr-shkuropatskyi-0013542a_ukfloriculture-flowerindustry2024-britishflowers-activity-7321608946924851200-komt (Accessed: 15 March 2026).</a:t>
            </a:r>
            <a:endParaRPr sz="800">
              <a:latin typeface="Times New Roman"/>
              <a:ea typeface="Times New Roman"/>
              <a:cs typeface="Times New Roman"/>
              <a:sym typeface="Times New Roman"/>
            </a:endParaRPr>
          </a:p>
          <a:p>
            <a:pPr marL="457200" lvl="0" indent="-279400" algn="just" rtl="0">
              <a:lnSpc>
                <a:spcPct val="150000"/>
              </a:lnSpc>
              <a:spcBef>
                <a:spcPts val="0"/>
              </a:spcBef>
              <a:spcAft>
                <a:spcPts val="0"/>
              </a:spcAft>
              <a:buSzPts val="800"/>
              <a:buFont typeface="Times New Roman"/>
              <a:buChar char="●"/>
            </a:pPr>
            <a:r>
              <a:rPr lang="en" sz="800">
                <a:latin typeface="Times New Roman"/>
                <a:ea typeface="Times New Roman"/>
                <a:cs typeface="Times New Roman"/>
                <a:sym typeface="Times New Roman"/>
              </a:rPr>
              <a:t>Watty, F. 2025 </a:t>
            </a:r>
            <a:r>
              <a:rPr lang="en" sz="800" i="1">
                <a:latin typeface="Times New Roman"/>
                <a:ea typeface="Times New Roman"/>
                <a:cs typeface="Times New Roman"/>
                <a:sym typeface="Times New Roman"/>
              </a:rPr>
              <a:t>Flowers and plants wholesale: UK enterprises by turnover 2024</a:t>
            </a:r>
            <a:r>
              <a:rPr lang="en" sz="800">
                <a:latin typeface="Times New Roman"/>
                <a:ea typeface="Times New Roman"/>
                <a:cs typeface="Times New Roman"/>
                <a:sym typeface="Times New Roman"/>
              </a:rPr>
              <a:t>, </a:t>
            </a:r>
            <a:r>
              <a:rPr lang="en" sz="800" i="1">
                <a:latin typeface="Times New Roman"/>
                <a:ea typeface="Times New Roman"/>
                <a:cs typeface="Times New Roman"/>
                <a:sym typeface="Times New Roman"/>
              </a:rPr>
              <a:t>Statista</a:t>
            </a:r>
            <a:r>
              <a:rPr lang="en" sz="800">
                <a:latin typeface="Times New Roman"/>
                <a:ea typeface="Times New Roman"/>
                <a:cs typeface="Times New Roman"/>
                <a:sym typeface="Times New Roman"/>
              </a:rPr>
              <a:t>. Available at: https://www.statista.com/statistics/467055/uk-enterprises-in-the-wholesale-of-flowers-and-plantsby-turnover/?srsltid=AfmBOopmxfokb1v-gLoP_Bvf7k9wL_nhQn5E1qRBUxdKxZ9EGgVOlhfg (Accessed: 15 March 2026).</a:t>
            </a:r>
            <a:endParaRPr sz="800">
              <a:latin typeface="Times New Roman"/>
              <a:ea typeface="Times New Roman"/>
              <a:cs typeface="Times New Roman"/>
              <a:sym typeface="Times New Roman"/>
            </a:endParaRPr>
          </a:p>
          <a:p>
            <a:pPr marL="457200" lvl="0" indent="-279400" algn="just" rtl="0">
              <a:lnSpc>
                <a:spcPct val="150000"/>
              </a:lnSpc>
              <a:spcBef>
                <a:spcPts val="1200"/>
              </a:spcBef>
              <a:spcAft>
                <a:spcPts val="0"/>
              </a:spcAft>
              <a:buSzPts val="800"/>
              <a:buFont typeface="Times New Roman"/>
              <a:buChar char="●"/>
            </a:pPr>
            <a:r>
              <a:rPr lang="en" sz="800">
                <a:latin typeface="Times New Roman"/>
                <a:ea typeface="Times New Roman"/>
                <a:cs typeface="Times New Roman"/>
                <a:sym typeface="Times New Roman"/>
              </a:rPr>
              <a:t>wevalgo 2023 </a:t>
            </a:r>
            <a:r>
              <a:rPr lang="en" sz="800" i="1">
                <a:latin typeface="Times New Roman"/>
                <a:ea typeface="Times New Roman"/>
                <a:cs typeface="Times New Roman"/>
                <a:sym typeface="Times New Roman"/>
              </a:rPr>
              <a:t>5W2H or 5W1H methods: How and when to use them</a:t>
            </a:r>
            <a:r>
              <a:rPr lang="en" sz="800">
                <a:latin typeface="Times New Roman"/>
                <a:ea typeface="Times New Roman"/>
                <a:cs typeface="Times New Roman"/>
                <a:sym typeface="Times New Roman"/>
              </a:rPr>
              <a:t>, </a:t>
            </a:r>
            <a:r>
              <a:rPr lang="en" sz="800" i="1">
                <a:latin typeface="Times New Roman"/>
                <a:ea typeface="Times New Roman"/>
                <a:cs typeface="Times New Roman"/>
                <a:sym typeface="Times New Roman"/>
              </a:rPr>
              <a:t>wevalgo</a:t>
            </a:r>
            <a:r>
              <a:rPr lang="en" sz="800">
                <a:latin typeface="Times New Roman"/>
                <a:ea typeface="Times New Roman"/>
                <a:cs typeface="Times New Roman"/>
                <a:sym typeface="Times New Roman"/>
              </a:rPr>
              <a:t>. Available at: https://www.wevalgo.com/know-how/opex-assessment-tools/problem-solving/5w2h-method (Accessed: 15 March 2026). </a:t>
            </a:r>
            <a:endParaRPr sz="800"/>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1615</Words>
  <Application>Microsoft Office PowerPoint</Application>
  <PresentationFormat>On-screen Show (16:9)</PresentationFormat>
  <Paragraphs>74</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Maven Pro</vt:lpstr>
      <vt:lpstr>Nunito</vt:lpstr>
      <vt:lpstr>Times New Roman</vt:lpstr>
      <vt:lpstr>Arial</vt:lpstr>
      <vt:lpstr>Momentum</vt:lpstr>
      <vt:lpstr>Green Haven Florists – Business Problem Analysis</vt:lpstr>
      <vt:lpstr>Agenda</vt:lpstr>
      <vt:lpstr>Introduction &amp; Presentation Overview</vt:lpstr>
      <vt:lpstr>Nature and Scope of the Problem</vt:lpstr>
      <vt:lpstr>5W2H Model</vt:lpstr>
      <vt:lpstr>PESTEL Analysis Explanation &amp; Application</vt:lpstr>
      <vt:lpstr>Fishbone Diagram (Cause and Effect)</vt:lpstr>
      <vt:lpstr>Key Findings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modified xsi:type="dcterms:W3CDTF">2026-03-15T08:58:54Z</dcterms:modified>
</cp:coreProperties>
</file>