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handoutMasterIdLst>
    <p:handoutMasterId r:id="rId27"/>
  </p:handoutMasterIdLst>
  <p:sldIdLst>
    <p:sldId id="284" r:id="rId2"/>
    <p:sldId id="278" r:id="rId3"/>
    <p:sldId id="286" r:id="rId4"/>
    <p:sldId id="279" r:id="rId5"/>
    <p:sldId id="267" r:id="rId6"/>
    <p:sldId id="269" r:id="rId7"/>
    <p:sldId id="274" r:id="rId8"/>
    <p:sldId id="275" r:id="rId9"/>
    <p:sldId id="276" r:id="rId10"/>
    <p:sldId id="293" r:id="rId11"/>
    <p:sldId id="281" r:id="rId12"/>
    <p:sldId id="280" r:id="rId13"/>
    <p:sldId id="282" r:id="rId14"/>
    <p:sldId id="271" r:id="rId15"/>
    <p:sldId id="268" r:id="rId16"/>
    <p:sldId id="294" r:id="rId17"/>
    <p:sldId id="287" r:id="rId18"/>
    <p:sldId id="290" r:id="rId19"/>
    <p:sldId id="261" r:id="rId20"/>
    <p:sldId id="259" r:id="rId21"/>
    <p:sldId id="263" r:id="rId22"/>
    <p:sldId id="265" r:id="rId23"/>
    <p:sldId id="291" r:id="rId24"/>
    <p:sldId id="292" r:id="rId2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02" autoAdjust="0"/>
    <p:restoredTop sz="94660"/>
  </p:normalViewPr>
  <p:slideViewPr>
    <p:cSldViewPr>
      <p:cViewPr varScale="1">
        <p:scale>
          <a:sx n="58" d="100"/>
          <a:sy n="58" d="100"/>
        </p:scale>
        <p:origin x="153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C64F44-C997-430B-A544-088BB07F5CB4}" type="datetimeFigureOut">
              <a:rPr lang="en-GB" smtClean="0"/>
              <a:pPr/>
              <a:t>31/05/2020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4BE785-A4D5-4610-91FB-0D8D605E722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9159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AAEA9E-4076-4953-ACDA-BBF4AB5E44D0}" type="datetimeFigureOut">
              <a:rPr lang="en-GB" smtClean="0"/>
              <a:pPr/>
              <a:t>31/05/2020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B61370-5CC6-48EB-BFAC-D758293713F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4032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016A18A-313B-405B-B0AD-E4F4CFD95A65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B61370-5CC6-48EB-BFAC-D758293713FF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74BFE0D-45F8-427D-83C3-5727BEA0BA7F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“..remembering appears to be far more decisively an affair of construction rather that one of mere reproduction” (ibid: 205)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B61370-5CC6-48EB-BFAC-D758293713FF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B61370-5CC6-48EB-BFAC-D758293713FF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B61370-5CC6-48EB-BFAC-D758293713FF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B61370-5CC6-48EB-BFAC-D758293713FF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B61370-5CC6-48EB-BFAC-D758293713FF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B61370-5CC6-48EB-BFAC-D758293713FF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B61370-5CC6-48EB-BFAC-D758293713FF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4346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B61370-5CC6-48EB-BFAC-D758293713FF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B61370-5CC6-48EB-BFAC-D758293713FF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B61370-5CC6-48EB-BFAC-D758293713FF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B61370-5CC6-48EB-BFAC-D758293713FF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B61370-5CC6-48EB-BFAC-D758293713FF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B61370-5CC6-48EB-BFAC-D758293713FF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16879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B61370-5CC6-48EB-BFAC-D758293713FF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B61370-5CC6-48EB-BFAC-D758293713FF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4EC6B7-7A1C-41B8-9A8E-B8D12D77F17E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4EC6B7-7A1C-41B8-9A8E-B8D12D77F17E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4EC6B7-7A1C-41B8-9A8E-B8D12D77F17E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4EC6B7-7A1C-41B8-9A8E-B8D12D77F17E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B61370-5CC6-48EB-BFAC-D758293713FF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FA9E7-1507-4D58-AA44-4C898233E699}" type="datetimeFigureOut">
              <a:rPr lang="en-GB" smtClean="0"/>
              <a:pPr/>
              <a:t>31/05/2020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F28FD-C518-494D-9D15-A1EBBF05C8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FA9E7-1507-4D58-AA44-4C898233E699}" type="datetimeFigureOut">
              <a:rPr lang="en-GB" smtClean="0"/>
              <a:pPr/>
              <a:t>31/05/2020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F28FD-C518-494D-9D15-A1EBBF05C8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FA9E7-1507-4D58-AA44-4C898233E699}" type="datetimeFigureOut">
              <a:rPr lang="en-GB" smtClean="0"/>
              <a:pPr/>
              <a:t>31/05/2020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F28FD-C518-494D-9D15-A1EBBF05C8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FA9E7-1507-4D58-AA44-4C898233E699}" type="datetimeFigureOut">
              <a:rPr lang="en-GB" smtClean="0"/>
              <a:pPr/>
              <a:t>31/05/2020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F28FD-C518-494D-9D15-A1EBBF05C8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FA9E7-1507-4D58-AA44-4C898233E699}" type="datetimeFigureOut">
              <a:rPr lang="en-GB" smtClean="0"/>
              <a:pPr/>
              <a:t>31/05/2020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F28FD-C518-494D-9D15-A1EBBF05C8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FA9E7-1507-4D58-AA44-4C898233E699}" type="datetimeFigureOut">
              <a:rPr lang="en-GB" smtClean="0"/>
              <a:pPr/>
              <a:t>31/05/2020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F28FD-C518-494D-9D15-A1EBBF05C8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FA9E7-1507-4D58-AA44-4C898233E699}" type="datetimeFigureOut">
              <a:rPr lang="en-GB" smtClean="0"/>
              <a:pPr/>
              <a:t>31/05/2020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F28FD-C518-494D-9D15-A1EBBF05C8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FA9E7-1507-4D58-AA44-4C898233E699}" type="datetimeFigureOut">
              <a:rPr lang="en-GB" smtClean="0"/>
              <a:pPr/>
              <a:t>31/05/2020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F28FD-C518-494D-9D15-A1EBBF05C8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FA9E7-1507-4D58-AA44-4C898233E699}" type="datetimeFigureOut">
              <a:rPr lang="en-GB" smtClean="0"/>
              <a:pPr/>
              <a:t>31/05/2020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F28FD-C518-494D-9D15-A1EBBF05C8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FA9E7-1507-4D58-AA44-4C898233E699}" type="datetimeFigureOut">
              <a:rPr lang="en-GB" smtClean="0"/>
              <a:pPr/>
              <a:t>31/05/2020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F28FD-C518-494D-9D15-A1EBBF05C8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FA9E7-1507-4D58-AA44-4C898233E699}" type="datetimeFigureOut">
              <a:rPr lang="en-GB" smtClean="0"/>
              <a:pPr/>
              <a:t>31/05/2020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F28FD-C518-494D-9D15-A1EBBF05C8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FA9E7-1507-4D58-AA44-4C898233E699}" type="datetimeFigureOut">
              <a:rPr lang="en-GB" smtClean="0"/>
              <a:pPr/>
              <a:t>31/05/2020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F28FD-C518-494D-9D15-A1EBBF05C8B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miracosta.edu/home/nvives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youtube.com/watch?v=VTF7FUAoGWw" TargetMode="External"/><Relationship Id="rId4" Type="http://schemas.openxmlformats.org/officeDocument/2006/relationships/image" Target="../media/image1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title" idx="4294967295"/>
          </p:nvPr>
        </p:nvSpPr>
        <p:spPr>
          <a:xfrm>
            <a:off x="323528" y="5013176"/>
            <a:ext cx="8229600" cy="1143000"/>
          </a:xfrm>
        </p:spPr>
        <p:txBody>
          <a:bodyPr/>
          <a:lstStyle/>
          <a:p>
            <a:pPr eaLnBrk="1" hangingPunct="1"/>
            <a:r>
              <a:rPr lang="en-GB" sz="2000" dirty="0"/>
              <a:t>HPAN4012 Seeing is Believing</a:t>
            </a:r>
          </a:p>
        </p:txBody>
      </p:sp>
      <p:pic>
        <p:nvPicPr>
          <p:cNvPr id="2051" name="Picture 3" descr="Psychology4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1700213"/>
            <a:ext cx="2552700" cy="326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Box 5"/>
          <p:cNvSpPr txBox="1">
            <a:spLocks noChangeArrowheads="1"/>
          </p:cNvSpPr>
          <p:nvPr/>
        </p:nvSpPr>
        <p:spPr bwMode="auto">
          <a:xfrm>
            <a:off x="1507764" y="620688"/>
            <a:ext cx="5550622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Cognitive  Psychology</a:t>
            </a:r>
          </a:p>
        </p:txBody>
      </p:sp>
      <p:sp>
        <p:nvSpPr>
          <p:cNvPr id="2053" name="TextBox 6"/>
          <p:cNvSpPr txBox="1">
            <a:spLocks noChangeArrowheads="1"/>
          </p:cNvSpPr>
          <p:nvPr/>
        </p:nvSpPr>
        <p:spPr bwMode="auto">
          <a:xfrm>
            <a:off x="3059113" y="4941888"/>
            <a:ext cx="2447925" cy="23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900" u="sng" dirty="0">
                <a:hlinkClick r:id="rId4"/>
              </a:rPr>
              <a:t>www.miracosta.edu/home/nvives/</a:t>
            </a:r>
            <a:endParaRPr lang="en-GB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emory by: Mary Ellis-Meraz "/>
          <p:cNvPicPr>
            <a:picLocks noChangeAspect="1" noChangeArrowheads="1"/>
          </p:cNvPicPr>
          <p:nvPr/>
        </p:nvPicPr>
        <p:blipFill>
          <a:blip r:embed="rId3" cstate="print"/>
          <a:srcRect b="12770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1115616" y="4005064"/>
            <a:ext cx="574439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  <a:latin typeface="Calibri" pitchFamily="34" charset="0"/>
              </a:rPr>
              <a:t>Cognitive Psychology:  </a:t>
            </a:r>
            <a:br>
              <a:rPr lang="en-GB" sz="4400" dirty="0">
                <a:solidFill>
                  <a:schemeClr val="bg1"/>
                </a:solidFill>
                <a:latin typeface="Calibri" pitchFamily="34" charset="0"/>
              </a:rPr>
            </a:br>
            <a:r>
              <a:rPr lang="en-GB" sz="4400" dirty="0">
                <a:solidFill>
                  <a:schemeClr val="bg1"/>
                </a:solidFill>
                <a:latin typeface="Calibri" pitchFamily="34" charset="0"/>
              </a:rPr>
              <a:t>Introduction to Memory</a:t>
            </a:r>
            <a:endParaRPr lang="en-GB" sz="4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Aims of the Presentation</a:t>
            </a:r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>
          <a:xfrm>
            <a:off x="468313" y="1196975"/>
            <a:ext cx="8280400" cy="2303463"/>
          </a:xfrm>
        </p:spPr>
        <p:txBody>
          <a:bodyPr/>
          <a:lstStyle/>
          <a:p>
            <a:r>
              <a:rPr lang="en-GB" sz="2800" dirty="0"/>
              <a:t>Introduce memory as an area of study</a:t>
            </a:r>
          </a:p>
          <a:p>
            <a:r>
              <a:rPr lang="en-GB" sz="2800" dirty="0"/>
              <a:t>Examine the reconstructive nature of memory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076" name="TextBox 5"/>
          <p:cNvSpPr txBox="1">
            <a:spLocks noChangeArrowheads="1"/>
          </p:cNvSpPr>
          <p:nvPr/>
        </p:nvSpPr>
        <p:spPr bwMode="auto">
          <a:xfrm>
            <a:off x="3203848" y="3140968"/>
            <a:ext cx="2578847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dirty="0">
                <a:solidFill>
                  <a:srgbClr val="0070C0"/>
                </a:solidFill>
              </a:rPr>
              <a:t>Objectives</a:t>
            </a:r>
          </a:p>
        </p:txBody>
      </p:sp>
      <p:sp>
        <p:nvSpPr>
          <p:cNvPr id="3077" name="TextBox 7"/>
          <p:cNvSpPr txBox="1">
            <a:spLocks noChangeArrowheads="1"/>
          </p:cNvSpPr>
          <p:nvPr/>
        </p:nvSpPr>
        <p:spPr bwMode="auto">
          <a:xfrm>
            <a:off x="395536" y="4221088"/>
            <a:ext cx="8748464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 typeface="Arial" charset="0"/>
              <a:buChar char="•"/>
            </a:pPr>
            <a:r>
              <a:rPr lang="en-GB" sz="2800" dirty="0"/>
              <a:t>  Be able to describe a range of theories of memory </a:t>
            </a:r>
          </a:p>
          <a:p>
            <a:pPr>
              <a:buFont typeface="Arial" charset="0"/>
              <a:buChar char="•"/>
            </a:pPr>
            <a:r>
              <a:rPr lang="en-GB" sz="2800" dirty="0"/>
              <a:t>  Gain an understanding of different types of memory </a:t>
            </a:r>
          </a:p>
          <a:p>
            <a:pPr>
              <a:buFont typeface="Arial" charset="0"/>
              <a:buChar char="•"/>
            </a:pPr>
            <a:r>
              <a:rPr lang="en-GB" sz="2800" dirty="0"/>
              <a:t>  Appreciation of the applications of memory research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dirty="0">
                <a:solidFill>
                  <a:srgbClr val="0070C0"/>
                </a:solidFill>
              </a:rPr>
              <a:t>George Frederic Bartlett (1886-1969)</a:t>
            </a:r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   “The first notion to get rid of is that memory is primarily or literally reduplicative, or reproductive.  In a world of constantly changing environment, literal recall is extra-ordinarily unimportant.”</a:t>
            </a:r>
          </a:p>
          <a:p>
            <a:pPr marL="0" indent="0">
              <a:buNone/>
            </a:pPr>
            <a:r>
              <a:rPr lang="en-GB" sz="1800" dirty="0"/>
              <a:t>                                  (Bartlett 1932: 204-5)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1520" y="5600839"/>
            <a:ext cx="49766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*Bartlett (1932) described memory as </a:t>
            </a:r>
            <a:r>
              <a:rPr lang="en-GB" sz="2000" b="1" dirty="0">
                <a:solidFill>
                  <a:srgbClr val="0070C0"/>
                </a:solidFill>
              </a:rPr>
              <a:t>“an imaginative reconstruction of experience”</a:t>
            </a:r>
          </a:p>
        </p:txBody>
      </p:sp>
      <p:pic>
        <p:nvPicPr>
          <p:cNvPr id="51203" name="Picture 3" descr="C:\Users\rcoard\Favorites\Thy folder o' Joe\BartPortrait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700808"/>
            <a:ext cx="2952328" cy="36566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Reconstructive Memory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 b="1" dirty="0">
                <a:solidFill>
                  <a:srgbClr val="0070C0"/>
                </a:solidFill>
              </a:rPr>
              <a:t>Bartlett (1932) </a:t>
            </a:r>
            <a:r>
              <a:rPr lang="en-GB" sz="2000" dirty="0"/>
              <a:t>used material from other cultures to explore the reconstructive nature of memory (e.g. War of the Ghosts)</a:t>
            </a:r>
          </a:p>
          <a:p>
            <a:pPr>
              <a:buNone/>
            </a:pPr>
            <a:r>
              <a:rPr lang="en-GB" sz="2000" dirty="0"/>
              <a:t> </a:t>
            </a:r>
          </a:p>
          <a:p>
            <a:r>
              <a:rPr lang="en-GB" sz="2000" dirty="0"/>
              <a:t>He believed we </a:t>
            </a:r>
            <a:r>
              <a:rPr lang="en-GB" sz="2000" b="1" dirty="0">
                <a:solidFill>
                  <a:srgbClr val="0070C0"/>
                </a:solidFill>
              </a:rPr>
              <a:t>encode</a:t>
            </a:r>
            <a:r>
              <a:rPr lang="en-GB" sz="2000" dirty="0"/>
              <a:t> and </a:t>
            </a:r>
            <a:r>
              <a:rPr lang="en-GB" sz="2000" b="1" dirty="0">
                <a:solidFill>
                  <a:srgbClr val="0070C0"/>
                </a:solidFill>
              </a:rPr>
              <a:t>retrieve</a:t>
            </a:r>
            <a:r>
              <a:rPr lang="en-GB" sz="2000" dirty="0"/>
              <a:t> information with reference to </a:t>
            </a:r>
            <a:r>
              <a:rPr lang="en-GB" sz="2000" b="1" dirty="0">
                <a:solidFill>
                  <a:srgbClr val="0070C0"/>
                </a:solidFill>
              </a:rPr>
              <a:t>schemas</a:t>
            </a:r>
          </a:p>
          <a:p>
            <a:endParaRPr lang="en-GB" sz="2000" dirty="0"/>
          </a:p>
          <a:p>
            <a:r>
              <a:rPr lang="en-GB" sz="2000" dirty="0"/>
              <a:t>Bartlett’s research demonstrates the </a:t>
            </a:r>
            <a:r>
              <a:rPr lang="en-GB" sz="2000" b="1" dirty="0">
                <a:solidFill>
                  <a:srgbClr val="0070C0"/>
                </a:solidFill>
              </a:rPr>
              <a:t>reconstructive</a:t>
            </a:r>
            <a:r>
              <a:rPr lang="en-GB" sz="2000" b="1" dirty="0"/>
              <a:t> </a:t>
            </a:r>
            <a:r>
              <a:rPr lang="en-GB" sz="2000" dirty="0"/>
              <a:t>nature of memory</a:t>
            </a:r>
          </a:p>
          <a:p>
            <a:endParaRPr lang="en-GB" sz="2000" dirty="0"/>
          </a:p>
          <a:p>
            <a:r>
              <a:rPr lang="en-GB" sz="2000" dirty="0"/>
              <a:t>Bartlett demonstrated that existing </a:t>
            </a:r>
            <a:r>
              <a:rPr lang="en-GB" sz="2000" b="1" dirty="0">
                <a:solidFill>
                  <a:srgbClr val="0070C0"/>
                </a:solidFill>
              </a:rPr>
              <a:t>schemas</a:t>
            </a:r>
            <a:r>
              <a:rPr lang="en-GB" sz="2000" dirty="0"/>
              <a:t> help with recall of likely information but may also lead to errors (often based on </a:t>
            </a:r>
            <a:r>
              <a:rPr lang="en-GB" sz="2000" b="1" dirty="0">
                <a:solidFill>
                  <a:srgbClr val="0070C0"/>
                </a:solidFill>
              </a:rPr>
              <a:t>stereotypes</a:t>
            </a:r>
            <a:r>
              <a:rPr lang="en-GB" sz="2000" dirty="0"/>
              <a:t>) </a:t>
            </a:r>
          </a:p>
        </p:txBody>
      </p:sp>
      <p:pic>
        <p:nvPicPr>
          <p:cNvPr id="5" name="Picture 2" descr="BARTLETT AND THE EFFECT OF RECONSTRUCTIVE MEMORY. &lt;ul&gt;&lt;li&gt;War of the Ghosts 1932.  &lt;/li&gt;&lt;/ul&gt;&lt;ul&gt;&lt;li&gt;Anybody? &lt;/li&gt;&lt;/ul&gt;"/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3" cstate="print"/>
          <a:srcRect l="36999" t="30461" r="16828" b="5463"/>
          <a:stretch/>
        </p:blipFill>
        <p:spPr bwMode="auto">
          <a:xfrm>
            <a:off x="611560" y="1700808"/>
            <a:ext cx="3528392" cy="3672408"/>
          </a:xfrm>
          <a:prstGeom prst="rect">
            <a:avLst/>
          </a:prstGeom>
          <a:noFill/>
        </p:spPr>
      </p:pic>
      <p:sp>
        <p:nvSpPr>
          <p:cNvPr id="16386" name="AutoShape 2" descr="https://iseibpsychology2012.wikispaces.com/file/view/BartPortrait.jpg/185514871/197x244/BartPortrait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95536" y="5517232"/>
            <a:ext cx="39604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Egyptian hieroglyph used by Bartlett (1932)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400" b="0" i="0" u="none" strike="noStrike" cap="none" normalizeH="0" baseline="0">
                <a:ln>
                  <a:noFill/>
                </a:ln>
                <a:solidFill>
                  <a:srgbClr val="FF0000"/>
                </a:solidFill>
                <a:effectLst/>
                <a:latin typeface="Comic Sans MS" pitchFamily="66" charset="0"/>
                <a:ea typeface="Times"/>
                <a:cs typeface="Times New Roman" pitchFamily="18" charset="0"/>
              </a:rPr>
              <a:t>               </a:t>
            </a: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Picture 1" descr="248EBE4C"/>
          <p:cNvPicPr>
            <a:picLocks noChangeAspect="1" noChangeArrowheads="1"/>
          </p:cNvPicPr>
          <p:nvPr/>
        </p:nvPicPr>
        <p:blipFill rotWithShape="1">
          <a:blip r:embed="rId3" cstate="print"/>
          <a:srcRect l="1449" t="3080"/>
          <a:stretch/>
        </p:blipFill>
        <p:spPr bwMode="auto">
          <a:xfrm>
            <a:off x="2267744" y="1563762"/>
            <a:ext cx="4896544" cy="4750424"/>
          </a:xfrm>
          <a:prstGeom prst="rect">
            <a:avLst/>
          </a:prstGeom>
          <a:noFill/>
        </p:spPr>
      </p:pic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395536" y="332656"/>
            <a:ext cx="8107861" cy="1231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8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latin typeface="+mj-lt"/>
                <a:ea typeface="Times"/>
                <a:cs typeface="Times New Roman" pitchFamily="18" charset="0"/>
              </a:rPr>
              <a:t>The office used by </a:t>
            </a:r>
            <a:r>
              <a:rPr kumimoji="0" lang="en-GB" sz="280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latin typeface="+mj-lt"/>
                <a:ea typeface="Times"/>
                <a:cs typeface="Times New Roman" pitchFamily="18" charset="0"/>
              </a:rPr>
              <a:t>Brewer &amp; Treyens (1981) </a:t>
            </a:r>
            <a:r>
              <a:rPr kumimoji="0" lang="en-GB" sz="28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latin typeface="+mj-lt"/>
                <a:ea typeface="Times"/>
                <a:cs typeface="Times New Roman" pitchFamily="18" charset="0"/>
              </a:rPr>
              <a:t>in their</a:t>
            </a:r>
            <a:endParaRPr kumimoji="0" lang="en-GB" sz="2800" b="0" i="0" u="none" strike="noStrike" cap="none" normalizeH="0" baseline="0" dirty="0">
              <a:ln>
                <a:noFill/>
              </a:ln>
              <a:solidFill>
                <a:srgbClr val="0070C0"/>
              </a:solidFill>
              <a:latin typeface="+mj-lt"/>
              <a:cs typeface="Arial" pitchFamily="34" charset="0"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8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latin typeface="+mj-lt"/>
                <a:ea typeface="Times"/>
                <a:cs typeface="Times New Roman" pitchFamily="18" charset="0"/>
              </a:rPr>
              <a:t>experiment into </a:t>
            </a:r>
            <a:r>
              <a:rPr kumimoji="0" lang="en-GB" sz="28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latin typeface="+mj-lt"/>
                <a:ea typeface="Times"/>
                <a:cs typeface="Times New Roman" pitchFamily="18" charset="0"/>
              </a:rPr>
              <a:t>memory for scenes and events</a:t>
            </a:r>
            <a:r>
              <a:rPr kumimoji="0" lang="en-GB" sz="28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latin typeface="+mj-lt"/>
                <a:ea typeface="Times"/>
                <a:cs typeface="Times New Roman" pitchFamily="18" charset="0"/>
              </a:rPr>
              <a:t>.</a:t>
            </a:r>
            <a:endParaRPr kumimoji="0" lang="en-GB" sz="2800" b="0" i="0" u="none" strike="noStrike" cap="none" normalizeH="0" baseline="0" dirty="0">
              <a:ln>
                <a:noFill/>
              </a:ln>
              <a:solidFill>
                <a:srgbClr val="0070C0"/>
              </a:solidFill>
              <a:latin typeface="+mj-lt"/>
              <a:cs typeface="Arial" pitchFamily="34" charset="0"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691680" y="6309320"/>
            <a:ext cx="588815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indent="457200" fontAlgn="base">
              <a:spcBef>
                <a:spcPct val="0"/>
              </a:spcBef>
              <a:spcAft>
                <a:spcPct val="0"/>
              </a:spcAft>
            </a:pPr>
            <a:r>
              <a:rPr lang="en-GB" sz="1000" dirty="0">
                <a:ea typeface="Times"/>
                <a:cs typeface="Times New Roman" pitchFamily="18" charset="0"/>
              </a:rPr>
              <a:t>Picture taken from; Anderson, J.R.(1995). </a:t>
            </a:r>
            <a:r>
              <a:rPr lang="en-GB" sz="1000" i="1" dirty="0">
                <a:ea typeface="Times"/>
                <a:cs typeface="Times New Roman" pitchFamily="18" charset="0"/>
              </a:rPr>
              <a:t>Cognitive Psychology and its Implications. </a:t>
            </a:r>
            <a:r>
              <a:rPr lang="en-GB" sz="1000" dirty="0">
                <a:ea typeface="Times"/>
                <a:cs typeface="Times New Roman" pitchFamily="18" charset="0"/>
              </a:rPr>
              <a:t>USA: Freeman</a:t>
            </a:r>
            <a:endParaRPr lang="en-GB" sz="1000" dirty="0"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Allport &amp; Postman (1947)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White participants were briefly shown the picture, then asked to describe the scene to another participant</a:t>
            </a:r>
          </a:p>
          <a:p>
            <a:r>
              <a:rPr lang="en-GB" dirty="0"/>
              <a:t>This procedure was repeated a number of times</a:t>
            </a:r>
          </a:p>
          <a:p>
            <a:r>
              <a:rPr lang="en-GB" dirty="0"/>
              <a:t>After a number of repetitions, it was thought that it was the black person who held the razor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7106" name="Picture 2" descr="C:\Users\rcoard\Favorites\Thy folder o' Joe\subwaystereotype.jpg"/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3" cstate="print"/>
          <a:srcRect l="3336" t="3846" r="2657" b="1923"/>
          <a:stretch/>
        </p:blipFill>
        <p:spPr bwMode="auto">
          <a:xfrm>
            <a:off x="323528" y="1844825"/>
            <a:ext cx="4058996" cy="3528392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323528" y="5661248"/>
            <a:ext cx="4058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Picture used by Allport &amp; Postman (1947)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9" descr="F1-race-car-crash-photo-auto-racing-acciden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0"/>
            <a:ext cx="9143999" cy="6858000"/>
          </a:xfrm>
          <a:prstGeom prst="rect">
            <a:avLst/>
          </a:prstGeom>
          <a:noFill/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Eyewitness Testimony (EWT) </a:t>
            </a:r>
            <a:b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 Leading Questions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sz="48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3528" y="1916832"/>
            <a:ext cx="39243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fast were the cars going?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Eyewitness Testimony (EWT)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 dirty="0"/>
              <a:t>Loftus &amp; Palmer (1974)</a:t>
            </a:r>
          </a:p>
          <a:p>
            <a:endParaRPr lang="en-GB" dirty="0"/>
          </a:p>
          <a:p>
            <a:r>
              <a:rPr lang="en-GB" dirty="0"/>
              <a:t>Gave participants a 30 second video clip of two cars involved in a collision.  Participants were split into five groups and asked to estimate the speed of the cars at the time of the collision</a:t>
            </a:r>
          </a:p>
          <a:p>
            <a:endParaRPr lang="en-GB" dirty="0"/>
          </a:p>
          <a:p>
            <a:r>
              <a:rPr lang="en-GB" dirty="0"/>
              <a:t> Depending on a key word used in the question, the groups’ estimates of speed changed accordingly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Loftus &amp; Palmer (1974)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en-GB" dirty="0"/>
              <a:t>Question asked;</a:t>
            </a:r>
          </a:p>
          <a:p>
            <a:pPr>
              <a:buNone/>
            </a:pPr>
            <a:r>
              <a:rPr lang="en-GB" dirty="0"/>
              <a:t>   “About how fast were the cars going when they _______ ?”</a:t>
            </a:r>
          </a:p>
          <a:p>
            <a:pPr>
              <a:buNone/>
            </a:pPr>
            <a:endParaRPr lang="en-GB" dirty="0"/>
          </a:p>
          <a:p>
            <a:r>
              <a:rPr lang="en-GB" sz="2800" dirty="0"/>
              <a:t>Words used to complete sentence and average group estimates of speed;</a:t>
            </a:r>
          </a:p>
          <a:p>
            <a:endParaRPr lang="en-GB" sz="2400" dirty="0"/>
          </a:p>
          <a:p>
            <a:pPr>
              <a:buNone/>
            </a:pPr>
            <a:r>
              <a:rPr lang="en-GB" sz="2800" dirty="0"/>
              <a:t>“smashed”   “collided”   “bumped”   “hit”    “contacted”</a:t>
            </a:r>
          </a:p>
          <a:p>
            <a:pPr>
              <a:buNone/>
            </a:pPr>
            <a:r>
              <a:rPr lang="en-GB" sz="1800" dirty="0"/>
              <a:t>       40.8 mph               39.3 mph                 38.1 mph         34.0 mph           31.8 mph</a:t>
            </a:r>
          </a:p>
        </p:txBody>
      </p:sp>
    </p:spTree>
    <p:extLst>
      <p:ext uri="{BB962C8B-B14F-4D97-AF65-F5344CB8AC3E}">
        <p14:creationId xmlns:p14="http://schemas.microsoft.com/office/powerpoint/2010/main" val="34976198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3" descr="glas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1404750"/>
            <a:ext cx="9144000" cy="5453249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83568" y="332656"/>
            <a:ext cx="8208912" cy="1484784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>
                <a:solidFill>
                  <a:srgbClr val="0070C0"/>
                </a:solidFill>
              </a:rPr>
              <a:t>In a follow-up study, participants were asked;</a:t>
            </a:r>
            <a:br>
              <a:rPr lang="en-GB" sz="3600" dirty="0">
                <a:solidFill>
                  <a:srgbClr val="0070C0"/>
                </a:solidFill>
              </a:rPr>
            </a:br>
            <a:r>
              <a:rPr lang="en-GB" sz="3600" dirty="0">
                <a:solidFill>
                  <a:srgbClr val="0070C0"/>
                </a:solidFill>
              </a:rPr>
              <a:t>“Was there any broken glass at the scene?”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79512" y="1340768"/>
            <a:ext cx="8686800" cy="4536504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endParaRPr lang="en-GB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en-GB" sz="17600" dirty="0">
                <a:solidFill>
                  <a:schemeClr val="bg1"/>
                </a:solidFill>
              </a:rPr>
              <a:t>   4</a:t>
            </a:r>
            <a:r>
              <a:rPr lang="en-GB" sz="17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7% </a:t>
            </a:r>
            <a:r>
              <a:rPr lang="en-GB" sz="17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participants in the </a:t>
            </a:r>
            <a:r>
              <a:rPr lang="en-GB" sz="17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‘smashed’ </a:t>
            </a:r>
            <a:r>
              <a:rPr lang="en-GB" sz="17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condition answered yes compared with only </a:t>
            </a:r>
            <a:r>
              <a:rPr lang="en-GB" sz="17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16%</a:t>
            </a:r>
            <a:r>
              <a:rPr lang="en-GB" sz="17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the </a:t>
            </a:r>
            <a:r>
              <a:rPr lang="en-GB" sz="17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‘hit’ </a:t>
            </a:r>
            <a:r>
              <a:rPr lang="en-GB" sz="17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condition</a:t>
            </a:r>
          </a:p>
          <a:p>
            <a:endParaRPr lang="en-GB" sz="135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9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en-GB" sz="19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en-GB" sz="135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Loftus (1975)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Two groups of participants were shown a short video of a car accident and then asked “how fast was the white sports car going when it passed the barn while travelling along the country road?” </a:t>
            </a:r>
            <a:r>
              <a:rPr lang="en-GB" dirty="0">
                <a:solidFill>
                  <a:srgbClr val="0070C0"/>
                </a:solidFill>
              </a:rPr>
              <a:t>(experimental group)</a:t>
            </a:r>
          </a:p>
          <a:p>
            <a:pPr algn="ctr">
              <a:buNone/>
            </a:pPr>
            <a:r>
              <a:rPr lang="en-GB" dirty="0"/>
              <a:t>or 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“How fast was the white sports car going while travelling along the country road?”</a:t>
            </a:r>
          </a:p>
          <a:p>
            <a:pPr>
              <a:buNone/>
            </a:pPr>
            <a:r>
              <a:rPr lang="en-GB" dirty="0"/>
              <a:t>    </a:t>
            </a:r>
            <a:r>
              <a:rPr lang="en-GB" dirty="0">
                <a:solidFill>
                  <a:srgbClr val="0070C0"/>
                </a:solidFill>
              </a:rPr>
              <a:t>(control group) </a:t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Loftus (1975)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week later participants were asked;</a:t>
            </a:r>
          </a:p>
          <a:p>
            <a:pPr>
              <a:buNone/>
            </a:pPr>
            <a:r>
              <a:rPr lang="en-GB" dirty="0"/>
              <a:t>   “Did you see a barn?”</a:t>
            </a:r>
          </a:p>
          <a:p>
            <a:pPr>
              <a:buNone/>
            </a:pPr>
            <a:r>
              <a:rPr lang="en-GB" dirty="0"/>
              <a:t>    </a:t>
            </a:r>
          </a:p>
          <a:p>
            <a:r>
              <a:rPr lang="en-GB" dirty="0"/>
              <a:t>Despite no barn being present, </a:t>
            </a:r>
            <a:r>
              <a:rPr lang="en-GB" dirty="0">
                <a:solidFill>
                  <a:srgbClr val="0070C0"/>
                </a:solidFill>
              </a:rPr>
              <a:t>17%</a:t>
            </a:r>
            <a:r>
              <a:rPr lang="en-GB" dirty="0"/>
              <a:t> of participants in the </a:t>
            </a:r>
            <a:r>
              <a:rPr lang="en-GB" dirty="0">
                <a:solidFill>
                  <a:srgbClr val="0070C0"/>
                </a:solidFill>
              </a:rPr>
              <a:t>experimental group </a:t>
            </a:r>
            <a:r>
              <a:rPr lang="en-GB" dirty="0"/>
              <a:t>claimed to have seen one compared with </a:t>
            </a:r>
            <a:r>
              <a:rPr lang="en-GB" dirty="0">
                <a:solidFill>
                  <a:srgbClr val="0070C0"/>
                </a:solidFill>
              </a:rPr>
              <a:t>3%</a:t>
            </a:r>
            <a:r>
              <a:rPr lang="en-GB" dirty="0"/>
              <a:t> for the </a:t>
            </a:r>
            <a:r>
              <a:rPr lang="en-GB" dirty="0">
                <a:solidFill>
                  <a:srgbClr val="0070C0"/>
                </a:solidFill>
              </a:rPr>
              <a:t>control group</a:t>
            </a:r>
            <a:br>
              <a:rPr lang="en-GB" dirty="0">
                <a:solidFill>
                  <a:srgbClr val="0070C0"/>
                </a:solidFill>
              </a:rPr>
            </a:br>
            <a:endParaRPr lang="en-GB" dirty="0">
              <a:solidFill>
                <a:srgbClr val="0070C0"/>
              </a:solidFill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AutoShape 2" descr="Image result for bartlett constructive memor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03615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solidFill>
                  <a:srgbClr val="0070C0"/>
                </a:solidFill>
              </a:rPr>
              <a:t>Loftus has become an acknowledged expert on EWT Her research has led to changes in the legal system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399584" y="3645024"/>
            <a:ext cx="3744416" cy="2985195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endParaRPr lang="en-GB" dirty="0"/>
          </a:p>
          <a:p>
            <a:pPr>
              <a:buNone/>
            </a:pPr>
            <a:r>
              <a:rPr lang="en-GB" dirty="0"/>
              <a:t>    “Our memories are </a:t>
            </a:r>
            <a:r>
              <a:rPr lang="en-GB" b="1" dirty="0"/>
              <a:t>reconstructive</a:t>
            </a:r>
            <a:r>
              <a:rPr lang="en-GB" dirty="0"/>
              <a:t>.  It’s a little like a Wikipedia page – you can change it, but so can other people.”      </a:t>
            </a:r>
            <a:r>
              <a:rPr lang="en-GB" sz="1900" dirty="0"/>
              <a:t>(Loftus, 2013)</a:t>
            </a:r>
          </a:p>
        </p:txBody>
      </p:sp>
      <p:pic>
        <p:nvPicPr>
          <p:cNvPr id="44037" name="Picture 5" descr="C:\Users\rcoard\Favorites\Thy folder o' Joe\Loft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1628800"/>
            <a:ext cx="2376264" cy="2512830"/>
          </a:xfrm>
          <a:prstGeom prst="rect">
            <a:avLst/>
          </a:prstGeom>
          <a:noFill/>
        </p:spPr>
      </p:pic>
      <p:pic>
        <p:nvPicPr>
          <p:cNvPr id="16386" name="Picture 2" descr="cevahiristanb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501008"/>
            <a:ext cx="4248472" cy="3188808"/>
          </a:xfrm>
          <a:prstGeom prst="rect">
            <a:avLst/>
          </a:prstGeom>
          <a:noFill/>
        </p:spPr>
      </p:pic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>
          <a:xfrm>
            <a:off x="467544" y="1700808"/>
            <a:ext cx="4258816" cy="4641379"/>
          </a:xfrm>
        </p:spPr>
        <p:txBody>
          <a:bodyPr/>
          <a:lstStyle/>
          <a:p>
            <a:pPr>
              <a:buNone/>
            </a:pPr>
            <a:r>
              <a:rPr lang="en-GB" dirty="0">
                <a:solidFill>
                  <a:srgbClr val="0070C0"/>
                </a:solidFill>
                <a:latin typeface="+mj-lt"/>
              </a:rPr>
              <a:t>False Memory</a:t>
            </a:r>
            <a:endParaRPr lang="en-GB" dirty="0">
              <a:latin typeface="+mj-lt"/>
            </a:endParaRPr>
          </a:p>
          <a:p>
            <a:pPr>
              <a:buNone/>
            </a:pPr>
            <a:r>
              <a:rPr lang="en-GB" sz="2400" dirty="0"/>
              <a:t>The ‘Lost in the Mall’ study</a:t>
            </a:r>
          </a:p>
          <a:p>
            <a:pPr>
              <a:buNone/>
            </a:pPr>
            <a:r>
              <a:rPr lang="en-GB" sz="2400" dirty="0"/>
              <a:t>Loftus &amp; Pickrell (1995) 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7544" y="3140968"/>
            <a:ext cx="35232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0070C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www.youtube.com/watch?v=VTF7FUAoGWw</a:t>
            </a:r>
            <a:r>
              <a:rPr lang="en-GB" sz="1400" dirty="0">
                <a:solidFill>
                  <a:srgbClr val="0070C0"/>
                </a:solidFill>
              </a:rPr>
              <a:t> 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E0A7B11-6940-4E3D-8FDF-86600BC143EC}"/>
              </a:ext>
            </a:extLst>
          </p:cNvPr>
          <p:cNvSpPr txBox="1"/>
          <p:nvPr/>
        </p:nvSpPr>
        <p:spPr>
          <a:xfrm>
            <a:off x="-122751" y="892776"/>
            <a:ext cx="93895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________________________________________________________________________________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emory by: Mary Ellis-Meraz "/>
          <p:cNvPicPr>
            <a:picLocks noChangeAspect="1" noChangeArrowheads="1"/>
          </p:cNvPicPr>
          <p:nvPr/>
        </p:nvPicPr>
        <p:blipFill>
          <a:blip r:embed="rId3" cstate="print"/>
          <a:srcRect b="12770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683568" y="692696"/>
            <a:ext cx="80420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  <a:latin typeface="Calibri" pitchFamily="34" charset="0"/>
              </a:rPr>
              <a:t>The Multi-store Model of Memory</a:t>
            </a:r>
            <a:endParaRPr lang="en-GB" sz="4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1938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Multi-store Model of Memory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47012" y="2204864"/>
            <a:ext cx="4038600" cy="1143001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2400" dirty="0">
                <a:solidFill>
                  <a:srgbClr val="0070C0"/>
                </a:solidFill>
              </a:rPr>
              <a:t>Atkinson &amp; Shiffrin’s (1971) Multi-store Model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0" y="1710523"/>
            <a:ext cx="3779912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en-GB" sz="2400" dirty="0"/>
          </a:p>
          <a:p>
            <a:r>
              <a:rPr lang="en-GB" sz="2600" dirty="0"/>
              <a:t>Based on the notion that there are different stores within memory</a:t>
            </a:r>
          </a:p>
          <a:p>
            <a:endParaRPr lang="en-GB" sz="2600" dirty="0"/>
          </a:p>
          <a:p>
            <a:r>
              <a:rPr lang="en-GB" sz="2600" dirty="0"/>
              <a:t>Each store has its own characteristics</a:t>
            </a:r>
          </a:p>
          <a:p>
            <a:endParaRPr lang="en-GB" sz="2600" dirty="0"/>
          </a:p>
          <a:p>
            <a:r>
              <a:rPr lang="en-GB" sz="2600" dirty="0"/>
              <a:t>Characteristics include;</a:t>
            </a:r>
          </a:p>
          <a:p>
            <a:pPr>
              <a:buNone/>
            </a:pPr>
            <a:r>
              <a:rPr lang="en-GB" sz="2600" dirty="0"/>
              <a:t>       Form of encoding</a:t>
            </a:r>
          </a:p>
          <a:p>
            <a:pPr>
              <a:buNone/>
            </a:pPr>
            <a:r>
              <a:rPr lang="en-GB" sz="2600" dirty="0"/>
              <a:t>       Storage capacity</a:t>
            </a:r>
          </a:p>
          <a:p>
            <a:pPr>
              <a:buNone/>
            </a:pPr>
            <a:r>
              <a:rPr lang="en-GB" sz="2600" dirty="0"/>
              <a:t>       Duration of memory</a:t>
            </a:r>
          </a:p>
          <a:p>
            <a:endParaRPr lang="en-GB" sz="20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834FDEF-835D-44A3-9127-F7EDFC5CDE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2612" y="3140968"/>
            <a:ext cx="5147400" cy="2655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3020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39552" y="620688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>
                <a:solidFill>
                  <a:srgbClr val="0070C0"/>
                </a:solidFill>
              </a:rPr>
              <a:t>Sensory Memory</a:t>
            </a:r>
            <a:br>
              <a:rPr lang="en-GB" dirty="0"/>
            </a:br>
            <a:r>
              <a:rPr lang="en-GB" sz="3600" dirty="0">
                <a:solidFill>
                  <a:srgbClr val="0070C0"/>
                </a:solidFill>
              </a:rPr>
              <a:t>(the Span of Apprehension)</a:t>
            </a:r>
            <a:br>
              <a:rPr lang="en-GB" dirty="0">
                <a:solidFill>
                  <a:srgbClr val="0070C0"/>
                </a:solidFill>
              </a:rPr>
            </a:b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>
            <a:normAutofit/>
          </a:bodyPr>
          <a:lstStyle/>
          <a:p>
            <a:r>
              <a:rPr lang="en-GB" sz="2800" dirty="0"/>
              <a:t>Since the end of the 1800’s, researchers had been aware that  if 12</a:t>
            </a:r>
            <a:r>
              <a:rPr lang="en-GB" sz="2800" b="1" dirty="0"/>
              <a:t> </a:t>
            </a:r>
            <a:r>
              <a:rPr lang="en-GB" sz="2800" dirty="0"/>
              <a:t>digits are presented very briefly then only about </a:t>
            </a:r>
            <a:r>
              <a:rPr lang="en-GB" sz="2800" b="1" i="1" dirty="0"/>
              <a:t>4 or 5 items </a:t>
            </a:r>
            <a:r>
              <a:rPr lang="en-GB" sz="2800" dirty="0"/>
              <a:t>could be  recalled with accuracy</a:t>
            </a:r>
          </a:p>
          <a:p>
            <a:endParaRPr lang="en-GB" sz="2800" dirty="0"/>
          </a:p>
          <a:p>
            <a:r>
              <a:rPr lang="en-GB" sz="2800" dirty="0">
                <a:solidFill>
                  <a:srgbClr val="0070C0"/>
                </a:solidFill>
              </a:rPr>
              <a:t>Sperling (1960)</a:t>
            </a:r>
            <a:r>
              <a:rPr lang="en-GB" sz="2800" dirty="0"/>
              <a:t>  demonstrated this to be an underestimate - </a:t>
            </a:r>
            <a:r>
              <a:rPr lang="en-GB" sz="2800" b="1" i="1" dirty="0"/>
              <a:t>people can typically remember 9 items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Sperling (1960) &amp; Sensory Memory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547664" y="1124744"/>
          <a:ext cx="6096000" cy="1737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79119">
                <a:tc>
                  <a:txBody>
                    <a:bodyPr/>
                    <a:lstStyle/>
                    <a:p>
                      <a:r>
                        <a:rPr lang="en-GB" sz="3200" dirty="0">
                          <a:solidFill>
                            <a:srgbClr val="C00000"/>
                          </a:solidFill>
                        </a:rPr>
                        <a:t>      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     </a:t>
                      </a:r>
                      <a:r>
                        <a:rPr lang="en-GB" sz="3200" dirty="0">
                          <a:solidFill>
                            <a:srgbClr val="C00000"/>
                          </a:solidFill>
                        </a:rPr>
                        <a:t>M</a:t>
                      </a:r>
                      <a:endParaRPr lang="en-GB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aseline="0" dirty="0"/>
                        <a:t>   </a:t>
                      </a:r>
                      <a:r>
                        <a:rPr lang="en-GB" sz="3200" dirty="0"/>
                        <a:t>  </a:t>
                      </a:r>
                      <a:r>
                        <a:rPr lang="en-GB" sz="3200" baseline="0" dirty="0"/>
                        <a:t> </a:t>
                      </a:r>
                      <a:r>
                        <a:rPr lang="en-GB" sz="3200" dirty="0">
                          <a:solidFill>
                            <a:srgbClr val="C00000"/>
                          </a:solidFill>
                        </a:rPr>
                        <a:t>G</a:t>
                      </a:r>
                      <a:endParaRPr lang="en-GB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    </a:t>
                      </a:r>
                      <a:r>
                        <a:rPr lang="en-GB" sz="3200" baseline="0" dirty="0"/>
                        <a:t> </a:t>
                      </a:r>
                      <a:r>
                        <a:rPr lang="en-GB" sz="3200" dirty="0"/>
                        <a:t> </a:t>
                      </a:r>
                      <a:r>
                        <a:rPr lang="en-GB" sz="3200" dirty="0">
                          <a:solidFill>
                            <a:srgbClr val="C00000"/>
                          </a:solidFill>
                        </a:rPr>
                        <a:t>T</a:t>
                      </a:r>
                      <a:endParaRPr lang="en-GB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8859"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rgbClr val="C00000"/>
                          </a:solidFill>
                        </a:rPr>
                        <a:t>      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rgbClr val="C00000"/>
                          </a:solidFill>
                        </a:rPr>
                        <a:t>      Z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rgbClr val="C00000"/>
                          </a:solidFill>
                        </a:rPr>
                        <a:t>      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rgbClr val="C00000"/>
                          </a:solidFill>
                        </a:rPr>
                        <a:t>      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8859"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rgbClr val="C00000"/>
                          </a:solidFill>
                        </a:rPr>
                        <a:t>      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rgbClr val="C00000"/>
                          </a:solidFill>
                        </a:rPr>
                        <a:t>      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rgbClr val="C00000"/>
                          </a:solidFill>
                        </a:rPr>
                        <a:t>       J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rgbClr val="C00000"/>
                          </a:solidFill>
                        </a:rPr>
                        <a:t>       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1115616" y="3212976"/>
            <a:ext cx="777686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      Presentation time = 50 millisecs.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      High, medium or low tone sound indicates row to be recalled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      Participants recalled an average of 3 items from the row indicated by tone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     Suggests they have  </a:t>
            </a:r>
            <a:r>
              <a:rPr lang="en-GB" b="1" dirty="0"/>
              <a:t>access to a total of 9 items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b="1" dirty="0"/>
              <a:t>     If tone delayed for just 1 sec., average for the row drops to 1.4 items per row</a:t>
            </a:r>
            <a:r>
              <a:rPr lang="en-GB" dirty="0"/>
              <a:t>                 	</a:t>
            </a:r>
          </a:p>
          <a:p>
            <a:pPr>
              <a:buFont typeface="Arial" pitchFamily="34" charset="0"/>
              <a:buChar char="•"/>
            </a:pPr>
            <a:r>
              <a:rPr lang="en-GB" b="1" i="1" dirty="0"/>
              <a:t>     Implies  </a:t>
            </a:r>
            <a:r>
              <a:rPr lang="en-GB" dirty="0"/>
              <a:t>a recall figure of only </a:t>
            </a:r>
            <a:r>
              <a:rPr lang="en-GB" b="1" dirty="0"/>
              <a:t>4.2 items </a:t>
            </a:r>
            <a:r>
              <a:rPr lang="en-GB" dirty="0"/>
              <a:t>for the whole display 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2" descr=" "/>
          <p:cNvPicPr>
            <a:picLocks noChangeAspect="1" noChangeArrowheads="1"/>
          </p:cNvPicPr>
          <p:nvPr/>
        </p:nvPicPr>
        <p:blipFill rotWithShape="1">
          <a:blip r:embed="rId3" cstate="print"/>
          <a:srcRect l="8307" t="16615" b="4333"/>
          <a:stretch/>
        </p:blipFill>
        <p:spPr bwMode="auto">
          <a:xfrm>
            <a:off x="827584" y="1412776"/>
            <a:ext cx="7015874" cy="4536504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5364088" y="1988840"/>
            <a:ext cx="1152128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sz="1600" dirty="0"/>
              <a:t>Rehearsal buffer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1520" y="692696"/>
            <a:ext cx="86065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dirty="0">
                <a:solidFill>
                  <a:srgbClr val="0070C0"/>
                </a:solidFill>
              </a:rPr>
              <a:t>Atkinson &amp; Shiffrin’s (1971) Multi-store Model of Memory</a:t>
            </a:r>
            <a:endParaRPr lang="en-US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667" name="Group 9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7669516"/>
              </p:ext>
            </p:extLst>
          </p:nvPr>
        </p:nvGraphicFramePr>
        <p:xfrm>
          <a:off x="1115616" y="2132855"/>
          <a:ext cx="7128791" cy="3427136"/>
        </p:xfrm>
        <a:graphic>
          <a:graphicData uri="http://schemas.openxmlformats.org/drawingml/2006/table">
            <a:tbl>
              <a:tblPr/>
              <a:tblGrid>
                <a:gridCol w="15785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501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001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3610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3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STM</a:t>
                      </a:r>
                      <a:endParaRPr kumimoji="0" lang="en-GB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3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LTM</a:t>
                      </a:r>
                      <a:endParaRPr kumimoji="0" lang="en-GB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5258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ENCODING</a:t>
                      </a:r>
                      <a:endParaRPr kumimoji="0" lang="en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Acoustic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(coding by sound)</a:t>
                      </a:r>
                      <a:endParaRPr kumimoji="0" lang="en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Semantic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(coding by meaning)</a:t>
                      </a:r>
                      <a:endParaRPr kumimoji="0" lang="en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548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CAPACITY</a:t>
                      </a:r>
                      <a:endParaRPr kumimoji="0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7+ or -2</a:t>
                      </a:r>
                      <a:endParaRPr kumimoji="0" lang="en-GB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unlimited?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1548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DURATION</a:t>
                      </a:r>
                      <a:endParaRPr kumimoji="0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15-30 secs. </a:t>
                      </a: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(unaided)</a:t>
                      </a:r>
                      <a:endParaRPr kumimoji="0" lang="en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few minutes / a lifetime</a:t>
                      </a:r>
                      <a:endParaRPr kumimoji="0" lang="en-GB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4659" name="Rectangle 83"/>
          <p:cNvSpPr>
            <a:spLocks noChangeArrowheads="1"/>
          </p:cNvSpPr>
          <p:nvPr/>
        </p:nvSpPr>
        <p:spPr bwMode="auto">
          <a:xfrm>
            <a:off x="539552" y="692696"/>
            <a:ext cx="838944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1" hangingPunct="1"/>
            <a:r>
              <a:rPr lang="en-GB" sz="3200" dirty="0">
                <a:solidFill>
                  <a:srgbClr val="0070C0"/>
                </a:solidFill>
                <a:latin typeface="Calibri" pitchFamily="34" charset="0"/>
              </a:rPr>
              <a:t>Summary of differences between </a:t>
            </a:r>
            <a:r>
              <a:rPr lang="en-GB" sz="3200" b="1" dirty="0">
                <a:solidFill>
                  <a:srgbClr val="0070C0"/>
                </a:solidFill>
                <a:latin typeface="Calibri" pitchFamily="34" charset="0"/>
              </a:rPr>
              <a:t>STM</a:t>
            </a:r>
            <a:r>
              <a:rPr lang="en-GB" sz="3200" dirty="0">
                <a:solidFill>
                  <a:srgbClr val="0070C0"/>
                </a:solidFill>
                <a:latin typeface="Calibri" pitchFamily="34" charset="0"/>
              </a:rPr>
              <a:t> and </a:t>
            </a:r>
            <a:r>
              <a:rPr lang="en-GB" sz="3200" b="1" dirty="0">
                <a:solidFill>
                  <a:srgbClr val="0070C0"/>
                </a:solidFill>
                <a:latin typeface="Calibri" pitchFamily="34" charset="0"/>
              </a:rPr>
              <a:t>LTM</a:t>
            </a:r>
          </a:p>
          <a:p>
            <a:pPr eaLnBrk="1" hangingPunct="1"/>
            <a:endParaRPr lang="en-GB" sz="2400" b="1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US"/>
          </a:p>
        </p:txBody>
      </p:sp>
      <p:pic>
        <p:nvPicPr>
          <p:cNvPr id="3076" name="Picture 4" descr="3BCBD2F4"/>
          <p:cNvPicPr>
            <a:picLocks noChangeAspect="1" noChangeArrowheads="1"/>
          </p:cNvPicPr>
          <p:nvPr/>
        </p:nvPicPr>
        <p:blipFill>
          <a:blip r:embed="rId3" cstate="print"/>
          <a:srcRect l="3368" r="13473" b="561"/>
          <a:stretch>
            <a:fillRect/>
          </a:stretch>
        </p:blipFill>
        <p:spPr bwMode="auto">
          <a:xfrm>
            <a:off x="1043608" y="1772816"/>
            <a:ext cx="7128792" cy="41044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</p:pic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2843808" y="2564904"/>
            <a:ext cx="136697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en-GB" sz="1600" dirty="0">
                <a:solidFill>
                  <a:srgbClr val="FF0000"/>
                </a:solidFill>
                <a:latin typeface="Calibri" pitchFamily="34" charset="0"/>
              </a:rPr>
              <a:t>Primacy Effect</a:t>
            </a:r>
          </a:p>
        </p:txBody>
      </p:sp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6300192" y="2852936"/>
            <a:ext cx="18002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/>
            <a:r>
              <a:rPr lang="en-GB" sz="1600" dirty="0">
                <a:solidFill>
                  <a:srgbClr val="FF0000"/>
                </a:solidFill>
                <a:latin typeface="Calibri" pitchFamily="34" charset="0"/>
              </a:rPr>
              <a:t>Recency Effect</a:t>
            </a:r>
          </a:p>
        </p:txBody>
      </p:sp>
      <p:sp>
        <p:nvSpPr>
          <p:cNvPr id="3082" name="Text Box 10"/>
          <p:cNvSpPr txBox="1">
            <a:spLocks noChangeArrowheads="1"/>
          </p:cNvSpPr>
          <p:nvPr/>
        </p:nvSpPr>
        <p:spPr bwMode="auto">
          <a:xfrm>
            <a:off x="2463800" y="423863"/>
            <a:ext cx="506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3083" name="Text Box 11"/>
          <p:cNvSpPr txBox="1">
            <a:spLocks noChangeArrowheads="1"/>
          </p:cNvSpPr>
          <p:nvPr/>
        </p:nvSpPr>
        <p:spPr bwMode="auto">
          <a:xfrm>
            <a:off x="683568" y="764704"/>
            <a:ext cx="8352928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rgbClr val="0070C0"/>
                </a:solidFill>
                <a:latin typeface="Calibri" pitchFamily="34" charset="0"/>
              </a:rPr>
              <a:t>Serial Position Curve: Primacy &amp; Recency Effects</a:t>
            </a:r>
            <a:endParaRPr lang="en-US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3084" name="Text Box 12"/>
          <p:cNvSpPr txBox="1">
            <a:spLocks noChangeArrowheads="1"/>
          </p:cNvSpPr>
          <p:nvPr/>
        </p:nvSpPr>
        <p:spPr bwMode="auto">
          <a:xfrm>
            <a:off x="3348038" y="2852738"/>
            <a:ext cx="74136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400" dirty="0">
                <a:latin typeface="Calibri" pitchFamily="34" charset="0"/>
              </a:rPr>
              <a:t>(LTM)</a:t>
            </a:r>
            <a:endParaRPr lang="en-US" sz="1400" dirty="0">
              <a:latin typeface="Calibri" pitchFamily="34" charset="0"/>
            </a:endParaRPr>
          </a:p>
        </p:txBody>
      </p:sp>
      <p:sp>
        <p:nvSpPr>
          <p:cNvPr id="3085" name="Text Box 13"/>
          <p:cNvSpPr txBox="1">
            <a:spLocks noChangeArrowheads="1"/>
          </p:cNvSpPr>
          <p:nvPr/>
        </p:nvSpPr>
        <p:spPr bwMode="auto">
          <a:xfrm flipV="1">
            <a:off x="4140200" y="2924175"/>
            <a:ext cx="1841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rot="10800000">
            <a:spAutoFit/>
          </a:bodyPr>
          <a:lstStyle/>
          <a:p>
            <a:endParaRPr lang="en-US" sz="1400">
              <a:latin typeface="Comic Sans MS" pitchFamily="66" charset="0"/>
            </a:endParaRPr>
          </a:p>
        </p:txBody>
      </p:sp>
      <p:sp>
        <p:nvSpPr>
          <p:cNvPr id="3086" name="Text Box 14"/>
          <p:cNvSpPr txBox="1">
            <a:spLocks noChangeArrowheads="1"/>
          </p:cNvSpPr>
          <p:nvPr/>
        </p:nvSpPr>
        <p:spPr bwMode="auto">
          <a:xfrm>
            <a:off x="6443663" y="3141663"/>
            <a:ext cx="61625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>
                <a:latin typeface="Calibri" pitchFamily="34" charset="0"/>
              </a:rPr>
              <a:t>(STM)</a:t>
            </a:r>
            <a:endParaRPr lang="en-US" sz="1400" dirty="0">
              <a:latin typeface="Calibri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491880" y="5589240"/>
            <a:ext cx="20361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Position of word in list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 descr="65D16742"/>
          <p:cNvPicPr>
            <a:picLocks noChangeAspect="1" noChangeArrowheads="1"/>
          </p:cNvPicPr>
          <p:nvPr/>
        </p:nvPicPr>
        <p:blipFill>
          <a:blip r:embed="rId3" cstate="print"/>
          <a:srcRect l="4631" t="3725" r="1100" b="3155"/>
          <a:stretch>
            <a:fillRect/>
          </a:stretch>
        </p:blipFill>
        <p:spPr bwMode="auto">
          <a:xfrm>
            <a:off x="827584" y="1268760"/>
            <a:ext cx="7329723" cy="54006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899592" y="188640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</a:rPr>
              <a:t>The same Primacy–Recency effect is observed for lists of varying length: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Memory is </a:t>
            </a:r>
            <a:r>
              <a:rPr lang="en-GB" dirty="0">
                <a:solidFill>
                  <a:srgbClr val="0070C0"/>
                </a:solidFill>
              </a:rPr>
              <a:t>reconstructive</a:t>
            </a:r>
          </a:p>
          <a:p>
            <a:endParaRPr lang="en-GB" dirty="0"/>
          </a:p>
          <a:p>
            <a:r>
              <a:rPr lang="en-GB" dirty="0"/>
              <a:t>There are three stages to memory;</a:t>
            </a:r>
          </a:p>
          <a:p>
            <a:pPr>
              <a:buNone/>
            </a:pPr>
            <a:r>
              <a:rPr lang="en-GB" dirty="0"/>
              <a:t>    </a:t>
            </a:r>
            <a:r>
              <a:rPr lang="en-GB" dirty="0">
                <a:solidFill>
                  <a:srgbClr val="0070C0"/>
                </a:solidFill>
              </a:rPr>
              <a:t>encoding</a:t>
            </a:r>
            <a:r>
              <a:rPr lang="en-GB" dirty="0"/>
              <a:t>, </a:t>
            </a:r>
            <a:r>
              <a:rPr lang="en-GB" dirty="0">
                <a:solidFill>
                  <a:srgbClr val="0070C0"/>
                </a:solidFill>
              </a:rPr>
              <a:t>storage</a:t>
            </a:r>
            <a:r>
              <a:rPr lang="en-GB" dirty="0"/>
              <a:t> and </a:t>
            </a:r>
            <a:r>
              <a:rPr lang="en-GB" dirty="0">
                <a:solidFill>
                  <a:srgbClr val="0070C0"/>
                </a:solidFill>
              </a:rPr>
              <a:t>retrieval</a:t>
            </a:r>
          </a:p>
          <a:p>
            <a:endParaRPr lang="en-GB" dirty="0"/>
          </a:p>
          <a:p>
            <a:r>
              <a:rPr lang="en-GB" dirty="0"/>
              <a:t>We considered 3 kinds of memory with differences in encoding, capacity &amp; duration;</a:t>
            </a:r>
          </a:p>
          <a:p>
            <a:pPr>
              <a:buNone/>
            </a:pPr>
            <a:r>
              <a:rPr lang="en-GB" dirty="0"/>
              <a:t>    </a:t>
            </a:r>
            <a:r>
              <a:rPr lang="en-GB" dirty="0">
                <a:solidFill>
                  <a:srgbClr val="0070C0"/>
                </a:solidFill>
              </a:rPr>
              <a:t>Sensory Memory</a:t>
            </a:r>
            <a:endParaRPr lang="en-GB" dirty="0"/>
          </a:p>
          <a:p>
            <a:pPr>
              <a:buNone/>
            </a:pPr>
            <a:r>
              <a:rPr lang="en-GB" dirty="0"/>
              <a:t>    </a:t>
            </a:r>
            <a:r>
              <a:rPr lang="en-GB" dirty="0">
                <a:solidFill>
                  <a:srgbClr val="0070C0"/>
                </a:solidFill>
              </a:rPr>
              <a:t>STM</a:t>
            </a:r>
            <a:r>
              <a:rPr lang="en-GB" dirty="0"/>
              <a:t> ( + working memory)</a:t>
            </a:r>
          </a:p>
          <a:p>
            <a:pPr>
              <a:buNone/>
            </a:pPr>
            <a:r>
              <a:rPr lang="en-GB" dirty="0"/>
              <a:t>    </a:t>
            </a:r>
            <a:r>
              <a:rPr lang="en-GB" dirty="0">
                <a:solidFill>
                  <a:srgbClr val="0070C0"/>
                </a:solidFill>
              </a:rPr>
              <a:t>LTM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B42BE-DD94-4991-812F-618D17F7C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7D4A2-44A3-4601-B0AA-2E88EFD1B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/>
              <a:t>Baddeley, A. D. 2002. </a:t>
            </a:r>
            <a:r>
              <a:rPr lang="en-GB" sz="2800" i="1" dirty="0"/>
              <a:t>Your Memory : A User’s Guide</a:t>
            </a:r>
            <a:r>
              <a:rPr lang="en-GB" sz="2800" dirty="0"/>
              <a:t>. London: Prion.</a:t>
            </a:r>
          </a:p>
          <a:p>
            <a:endParaRPr lang="en-GB" sz="2800" dirty="0"/>
          </a:p>
          <a:p>
            <a:r>
              <a:rPr lang="en-GB" sz="2800" dirty="0"/>
              <a:t>Bartlett, F. C. 1932. </a:t>
            </a:r>
            <a:r>
              <a:rPr lang="en-GB" sz="2800" i="1" dirty="0"/>
              <a:t>Remembering</a:t>
            </a:r>
            <a:r>
              <a:rPr lang="en-GB" sz="2800" dirty="0"/>
              <a:t>. Cambridge, UK: Cambridge University Press.</a:t>
            </a:r>
          </a:p>
          <a:p>
            <a:endParaRPr lang="en-GB" sz="2800" dirty="0"/>
          </a:p>
          <a:p>
            <a:r>
              <a:rPr lang="en-GB" sz="2800" dirty="0"/>
              <a:t>Gross, R. D. 2010. </a:t>
            </a:r>
            <a:r>
              <a:rPr lang="en-GB" sz="2800" i="1" dirty="0"/>
              <a:t>Psychology : The Science of Mind and Behaviour</a:t>
            </a:r>
            <a:r>
              <a:rPr lang="en-GB" sz="2800" dirty="0"/>
              <a:t>. London : Hodder Education.</a:t>
            </a:r>
          </a:p>
          <a:p>
            <a:endParaRPr lang="en-GB" sz="2800" dirty="0"/>
          </a:p>
          <a:p>
            <a:r>
              <a:rPr lang="en-GB" sz="2800" dirty="0"/>
              <a:t>Loftus, E., Miller, D. and Burns H. 1978. Semantic integration of verbal information into a visual memory. </a:t>
            </a:r>
            <a:r>
              <a:rPr lang="en-GB" sz="2800" i="1" dirty="0"/>
              <a:t>Journal of Experimental Psychology: Human Learning And Memory </a:t>
            </a:r>
            <a:r>
              <a:rPr lang="en-GB" sz="2800" dirty="0"/>
              <a:t> 4(1): 19-31.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936097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2054</TotalTime>
  <Words>1189</Words>
  <Application>Microsoft Office PowerPoint</Application>
  <PresentationFormat>On-screen Show (4:3)</PresentationFormat>
  <Paragraphs>188</Paragraphs>
  <Slides>24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Comic Sans MS</vt:lpstr>
      <vt:lpstr>Wingdings</vt:lpstr>
      <vt:lpstr>Office Theme</vt:lpstr>
      <vt:lpstr>HPAN4012 Seeing is Believing</vt:lpstr>
      <vt:lpstr>PowerPoint Presentation</vt:lpstr>
      <vt:lpstr>Aims of the Presentation</vt:lpstr>
      <vt:lpstr> George Frederic Bartlett (1886-1969)</vt:lpstr>
      <vt:lpstr>Reconstructive Memory</vt:lpstr>
      <vt:lpstr>PowerPoint Presentation</vt:lpstr>
      <vt:lpstr>Allport &amp; Postman (1947)</vt:lpstr>
      <vt:lpstr>Eyewitness Testimony (EWT)  &amp; Leading Questions</vt:lpstr>
      <vt:lpstr>Eyewitness Testimony (EWT)</vt:lpstr>
      <vt:lpstr>Loftus &amp; Palmer (1974)</vt:lpstr>
      <vt:lpstr>In a follow-up study, participants were asked; “Was there any broken glass at the scene?” </vt:lpstr>
      <vt:lpstr>Loftus (1975)</vt:lpstr>
      <vt:lpstr>Loftus (1975)</vt:lpstr>
      <vt:lpstr>Loftus has become an acknowledged expert on EWT Her research has led to changes in the legal system</vt:lpstr>
      <vt:lpstr>PowerPoint Presentation</vt:lpstr>
      <vt:lpstr>Multi-store Model of Memory</vt:lpstr>
      <vt:lpstr>Sensory Memory (the Span of Apprehension) </vt:lpstr>
      <vt:lpstr>Sperling (1960) &amp; Sensory Memory</vt:lpstr>
      <vt:lpstr>PowerPoint Presentation</vt:lpstr>
      <vt:lpstr>PowerPoint Presentation</vt:lpstr>
      <vt:lpstr>PowerPoint Presentation</vt:lpstr>
      <vt:lpstr>PowerPoint Presentation</vt:lpstr>
      <vt:lpstr>Summary </vt:lpstr>
      <vt:lpstr>References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coard</dc:creator>
  <cp:lastModifiedBy>Andy Coard</cp:lastModifiedBy>
  <cp:revision>152</cp:revision>
  <cp:lastPrinted>2019-05-23T15:59:24Z</cp:lastPrinted>
  <dcterms:created xsi:type="dcterms:W3CDTF">2015-10-15T09:55:31Z</dcterms:created>
  <dcterms:modified xsi:type="dcterms:W3CDTF">2020-05-31T22:20:41Z</dcterms:modified>
</cp:coreProperties>
</file>