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8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19" autoAdjust="0"/>
    <p:restoredTop sz="94660"/>
  </p:normalViewPr>
  <p:slideViewPr>
    <p:cSldViewPr snapToGrid="0">
      <p:cViewPr varScale="1">
        <p:scale>
          <a:sx n="82" d="100"/>
          <a:sy n="82" d="100"/>
        </p:scale>
        <p:origin x="89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48E13CD-7F1C-4240-AD70-F89C6EBDBEFA}" type="doc">
      <dgm:prSet loTypeId="urn:microsoft.com/office/officeart/2005/8/layout/vProcess5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638106F6-D07E-4BC3-9573-C54B22A1769A}">
      <dgm:prSet/>
      <dgm:spPr/>
      <dgm:t>
        <a:bodyPr/>
        <a:lstStyle/>
        <a:p>
          <a:r>
            <a:rPr lang="en-GB" dirty="0"/>
            <a:t>WHO’s Sustainable Development Goals (SDGs) place health, wellbeing, and sustainability at the centre of global policy </a:t>
          </a:r>
          <a:r>
            <a:rPr lang="en-GB" b="0" dirty="0"/>
            <a:t>(United Nations, 2015).</a:t>
          </a:r>
          <a:endParaRPr lang="en-US" b="0" dirty="0"/>
        </a:p>
      </dgm:t>
    </dgm:pt>
    <dgm:pt modelId="{AB37AD4F-1FFF-4135-A5C5-B46EA4DFE413}" type="parTrans" cxnId="{E266EE74-0648-4951-9668-B10C427712D2}">
      <dgm:prSet/>
      <dgm:spPr/>
      <dgm:t>
        <a:bodyPr/>
        <a:lstStyle/>
        <a:p>
          <a:endParaRPr lang="en-US"/>
        </a:p>
      </dgm:t>
    </dgm:pt>
    <dgm:pt modelId="{144C3AC1-4727-4CC4-AB23-5E9B83272998}" type="sibTrans" cxnId="{E266EE74-0648-4951-9668-B10C427712D2}">
      <dgm:prSet/>
      <dgm:spPr/>
      <dgm:t>
        <a:bodyPr/>
        <a:lstStyle/>
        <a:p>
          <a:endParaRPr lang="en-US"/>
        </a:p>
      </dgm:t>
    </dgm:pt>
    <dgm:pt modelId="{A64EB0B4-0A2D-4C72-868A-448EEE0F9C77}">
      <dgm:prSet/>
      <dgm:spPr/>
      <dgm:t>
        <a:bodyPr/>
        <a:lstStyle/>
        <a:p>
          <a:r>
            <a:rPr lang="en-GB" dirty="0"/>
            <a:t>SDG 3: Good Health &amp; Wellbeing → drives prevention, mental health, and universal access </a:t>
          </a:r>
          <a:r>
            <a:rPr lang="en-GB" b="0" dirty="0"/>
            <a:t>(United Nations, 2015).</a:t>
          </a:r>
          <a:endParaRPr lang="en-US" b="0" dirty="0"/>
        </a:p>
      </dgm:t>
    </dgm:pt>
    <dgm:pt modelId="{02B32372-20B7-4316-AFDB-C2B08CA5DF2E}" type="parTrans" cxnId="{27574BD3-43D3-4097-B37A-B21E4F30C1C9}">
      <dgm:prSet/>
      <dgm:spPr/>
      <dgm:t>
        <a:bodyPr/>
        <a:lstStyle/>
        <a:p>
          <a:endParaRPr lang="en-US"/>
        </a:p>
      </dgm:t>
    </dgm:pt>
    <dgm:pt modelId="{E1144AB2-E507-470E-9C31-EDCEB9B6F326}" type="sibTrans" cxnId="{27574BD3-43D3-4097-B37A-B21E4F30C1C9}">
      <dgm:prSet/>
      <dgm:spPr/>
      <dgm:t>
        <a:bodyPr/>
        <a:lstStyle/>
        <a:p>
          <a:endParaRPr lang="en-US"/>
        </a:p>
      </dgm:t>
    </dgm:pt>
    <dgm:pt modelId="{E0C62CFD-BDC7-4BDF-9CA8-F560984631DE}">
      <dgm:prSet/>
      <dgm:spPr/>
      <dgm:t>
        <a:bodyPr/>
        <a:lstStyle/>
        <a:p>
          <a:r>
            <a:rPr lang="en-GB" dirty="0"/>
            <a:t>SDG 10: Reduced Inequalities → informs equity-focused health policies </a:t>
          </a:r>
          <a:r>
            <a:rPr lang="en-GB" b="0" dirty="0"/>
            <a:t>(United Nations, 2015).</a:t>
          </a:r>
          <a:endParaRPr lang="en-US" b="0" dirty="0"/>
        </a:p>
      </dgm:t>
    </dgm:pt>
    <dgm:pt modelId="{925B58C9-26B5-407A-B9CA-74368875589B}" type="parTrans" cxnId="{17FDDAC5-3B89-4F39-92EE-180A3095A8F5}">
      <dgm:prSet/>
      <dgm:spPr/>
      <dgm:t>
        <a:bodyPr/>
        <a:lstStyle/>
        <a:p>
          <a:endParaRPr lang="en-US"/>
        </a:p>
      </dgm:t>
    </dgm:pt>
    <dgm:pt modelId="{056E6DE6-9605-4D37-9288-D4980A5DCAC1}" type="sibTrans" cxnId="{17FDDAC5-3B89-4F39-92EE-180A3095A8F5}">
      <dgm:prSet/>
      <dgm:spPr/>
      <dgm:t>
        <a:bodyPr/>
        <a:lstStyle/>
        <a:p>
          <a:endParaRPr lang="en-US"/>
        </a:p>
      </dgm:t>
    </dgm:pt>
    <dgm:pt modelId="{1EC15EDF-999B-4FC6-867A-8222D03EC9A3}">
      <dgm:prSet/>
      <dgm:spPr/>
      <dgm:t>
        <a:bodyPr/>
        <a:lstStyle/>
        <a:p>
          <a:r>
            <a:rPr lang="en-GB" dirty="0"/>
            <a:t>SDG 13: Climate Action → influences sustainable healthcare systems </a:t>
          </a:r>
          <a:r>
            <a:rPr lang="en-GB" b="0" dirty="0"/>
            <a:t>(United Nations, 2015).</a:t>
          </a:r>
          <a:endParaRPr lang="en-US" b="0" dirty="0"/>
        </a:p>
      </dgm:t>
    </dgm:pt>
    <dgm:pt modelId="{FD9EF195-07B2-41AF-AB9E-3A66EA3384FA}" type="parTrans" cxnId="{7F25031D-D3EA-4005-86C5-6A1CE9ADEC43}">
      <dgm:prSet/>
      <dgm:spPr/>
      <dgm:t>
        <a:bodyPr/>
        <a:lstStyle/>
        <a:p>
          <a:endParaRPr lang="en-US"/>
        </a:p>
      </dgm:t>
    </dgm:pt>
    <dgm:pt modelId="{81D62203-099E-4649-B435-ABCD41F0BD6A}" type="sibTrans" cxnId="{7F25031D-D3EA-4005-86C5-6A1CE9ADEC43}">
      <dgm:prSet/>
      <dgm:spPr/>
      <dgm:t>
        <a:bodyPr/>
        <a:lstStyle/>
        <a:p>
          <a:endParaRPr lang="en-US"/>
        </a:p>
      </dgm:t>
    </dgm:pt>
    <dgm:pt modelId="{308FB822-80E9-4911-A5E9-BF6759FFC241}">
      <dgm:prSet/>
      <dgm:spPr/>
      <dgm:t>
        <a:bodyPr/>
        <a:lstStyle/>
        <a:p>
          <a:r>
            <a:rPr lang="en-GB" dirty="0"/>
            <a:t>Modern healthcare increasingly adopts holistic, preventative, and sustainable approaches (WHO, 2023).</a:t>
          </a:r>
          <a:endParaRPr lang="en-US" dirty="0"/>
        </a:p>
      </dgm:t>
    </dgm:pt>
    <dgm:pt modelId="{E14FD780-1D98-4C59-99AB-47C60D25EE91}" type="parTrans" cxnId="{0B32C392-E9E8-4153-899C-A1642B3454FA}">
      <dgm:prSet/>
      <dgm:spPr/>
      <dgm:t>
        <a:bodyPr/>
        <a:lstStyle/>
        <a:p>
          <a:endParaRPr lang="en-US"/>
        </a:p>
      </dgm:t>
    </dgm:pt>
    <dgm:pt modelId="{8FAE9601-D517-49CC-8204-5D732EF4531F}" type="sibTrans" cxnId="{0B32C392-E9E8-4153-899C-A1642B3454FA}">
      <dgm:prSet/>
      <dgm:spPr/>
      <dgm:t>
        <a:bodyPr/>
        <a:lstStyle/>
        <a:p>
          <a:endParaRPr lang="en-US"/>
        </a:p>
      </dgm:t>
    </dgm:pt>
    <dgm:pt modelId="{FD38B56D-F225-4EC7-AFFF-74F2CD6C35D9}" type="pres">
      <dgm:prSet presAssocID="{A48E13CD-7F1C-4240-AD70-F89C6EBDBEFA}" presName="outerComposite" presStyleCnt="0">
        <dgm:presLayoutVars>
          <dgm:chMax val="5"/>
          <dgm:dir/>
          <dgm:resizeHandles val="exact"/>
        </dgm:presLayoutVars>
      </dgm:prSet>
      <dgm:spPr/>
    </dgm:pt>
    <dgm:pt modelId="{7CE9F4C9-1056-40A0-82CC-66442F98C990}" type="pres">
      <dgm:prSet presAssocID="{A48E13CD-7F1C-4240-AD70-F89C6EBDBEFA}" presName="dummyMaxCanvas" presStyleCnt="0">
        <dgm:presLayoutVars/>
      </dgm:prSet>
      <dgm:spPr/>
    </dgm:pt>
    <dgm:pt modelId="{74BD62E8-59F7-4C7E-A7FD-B7344AFC9048}" type="pres">
      <dgm:prSet presAssocID="{A48E13CD-7F1C-4240-AD70-F89C6EBDBEFA}" presName="FiveNodes_1" presStyleLbl="node1" presStyleIdx="0" presStyleCnt="5">
        <dgm:presLayoutVars>
          <dgm:bulletEnabled val="1"/>
        </dgm:presLayoutVars>
      </dgm:prSet>
      <dgm:spPr/>
    </dgm:pt>
    <dgm:pt modelId="{A6C223F8-131F-48BC-BC49-54BDB2C0A9DB}" type="pres">
      <dgm:prSet presAssocID="{A48E13CD-7F1C-4240-AD70-F89C6EBDBEFA}" presName="FiveNodes_2" presStyleLbl="node1" presStyleIdx="1" presStyleCnt="5">
        <dgm:presLayoutVars>
          <dgm:bulletEnabled val="1"/>
        </dgm:presLayoutVars>
      </dgm:prSet>
      <dgm:spPr/>
    </dgm:pt>
    <dgm:pt modelId="{D7835E44-AFC0-4E61-AAC8-60F1A11E72AA}" type="pres">
      <dgm:prSet presAssocID="{A48E13CD-7F1C-4240-AD70-F89C6EBDBEFA}" presName="FiveNodes_3" presStyleLbl="node1" presStyleIdx="2" presStyleCnt="5">
        <dgm:presLayoutVars>
          <dgm:bulletEnabled val="1"/>
        </dgm:presLayoutVars>
      </dgm:prSet>
      <dgm:spPr/>
    </dgm:pt>
    <dgm:pt modelId="{79346493-D009-43AB-8E76-793580E843B3}" type="pres">
      <dgm:prSet presAssocID="{A48E13CD-7F1C-4240-AD70-F89C6EBDBEFA}" presName="FiveNodes_4" presStyleLbl="node1" presStyleIdx="3" presStyleCnt="5">
        <dgm:presLayoutVars>
          <dgm:bulletEnabled val="1"/>
        </dgm:presLayoutVars>
      </dgm:prSet>
      <dgm:spPr/>
    </dgm:pt>
    <dgm:pt modelId="{AAF73F98-DD6F-4EAC-AFC7-43F71D09CF97}" type="pres">
      <dgm:prSet presAssocID="{A48E13CD-7F1C-4240-AD70-F89C6EBDBEFA}" presName="FiveNodes_5" presStyleLbl="node1" presStyleIdx="4" presStyleCnt="5">
        <dgm:presLayoutVars>
          <dgm:bulletEnabled val="1"/>
        </dgm:presLayoutVars>
      </dgm:prSet>
      <dgm:spPr/>
    </dgm:pt>
    <dgm:pt modelId="{3874D3EE-577D-4610-BC38-FFF7318B6407}" type="pres">
      <dgm:prSet presAssocID="{A48E13CD-7F1C-4240-AD70-F89C6EBDBEFA}" presName="FiveConn_1-2" presStyleLbl="fgAccFollowNode1" presStyleIdx="0" presStyleCnt="4">
        <dgm:presLayoutVars>
          <dgm:bulletEnabled val="1"/>
        </dgm:presLayoutVars>
      </dgm:prSet>
      <dgm:spPr/>
    </dgm:pt>
    <dgm:pt modelId="{69E37CC4-3887-416C-9651-11A39801F963}" type="pres">
      <dgm:prSet presAssocID="{A48E13CD-7F1C-4240-AD70-F89C6EBDBEFA}" presName="FiveConn_2-3" presStyleLbl="fgAccFollowNode1" presStyleIdx="1" presStyleCnt="4">
        <dgm:presLayoutVars>
          <dgm:bulletEnabled val="1"/>
        </dgm:presLayoutVars>
      </dgm:prSet>
      <dgm:spPr/>
    </dgm:pt>
    <dgm:pt modelId="{CA352D46-514F-4D2E-8A82-8D3FA69C2948}" type="pres">
      <dgm:prSet presAssocID="{A48E13CD-7F1C-4240-AD70-F89C6EBDBEFA}" presName="FiveConn_3-4" presStyleLbl="fgAccFollowNode1" presStyleIdx="2" presStyleCnt="4">
        <dgm:presLayoutVars>
          <dgm:bulletEnabled val="1"/>
        </dgm:presLayoutVars>
      </dgm:prSet>
      <dgm:spPr/>
    </dgm:pt>
    <dgm:pt modelId="{CBF625F0-26BA-4EF4-B251-2F3F89EE85DE}" type="pres">
      <dgm:prSet presAssocID="{A48E13CD-7F1C-4240-AD70-F89C6EBDBEFA}" presName="FiveConn_4-5" presStyleLbl="fgAccFollowNode1" presStyleIdx="3" presStyleCnt="4">
        <dgm:presLayoutVars>
          <dgm:bulletEnabled val="1"/>
        </dgm:presLayoutVars>
      </dgm:prSet>
      <dgm:spPr/>
    </dgm:pt>
    <dgm:pt modelId="{3D31EA66-8F1F-4840-AA77-109EF1DBA798}" type="pres">
      <dgm:prSet presAssocID="{A48E13CD-7F1C-4240-AD70-F89C6EBDBEFA}" presName="FiveNodes_1_text" presStyleLbl="node1" presStyleIdx="4" presStyleCnt="5">
        <dgm:presLayoutVars>
          <dgm:bulletEnabled val="1"/>
        </dgm:presLayoutVars>
      </dgm:prSet>
      <dgm:spPr/>
    </dgm:pt>
    <dgm:pt modelId="{7428FC74-676E-4133-946C-90B96D4934B6}" type="pres">
      <dgm:prSet presAssocID="{A48E13CD-7F1C-4240-AD70-F89C6EBDBEFA}" presName="FiveNodes_2_text" presStyleLbl="node1" presStyleIdx="4" presStyleCnt="5">
        <dgm:presLayoutVars>
          <dgm:bulletEnabled val="1"/>
        </dgm:presLayoutVars>
      </dgm:prSet>
      <dgm:spPr/>
    </dgm:pt>
    <dgm:pt modelId="{9A745444-82CF-4675-8881-982A984621FD}" type="pres">
      <dgm:prSet presAssocID="{A48E13CD-7F1C-4240-AD70-F89C6EBDBEFA}" presName="FiveNodes_3_text" presStyleLbl="node1" presStyleIdx="4" presStyleCnt="5">
        <dgm:presLayoutVars>
          <dgm:bulletEnabled val="1"/>
        </dgm:presLayoutVars>
      </dgm:prSet>
      <dgm:spPr/>
    </dgm:pt>
    <dgm:pt modelId="{E3FB2FC1-F17C-4EED-8E0A-7C0000F3CD8E}" type="pres">
      <dgm:prSet presAssocID="{A48E13CD-7F1C-4240-AD70-F89C6EBDBEFA}" presName="FiveNodes_4_text" presStyleLbl="node1" presStyleIdx="4" presStyleCnt="5">
        <dgm:presLayoutVars>
          <dgm:bulletEnabled val="1"/>
        </dgm:presLayoutVars>
      </dgm:prSet>
      <dgm:spPr/>
    </dgm:pt>
    <dgm:pt modelId="{F4D1C6A3-1445-448F-AEA7-C835040415AA}" type="pres">
      <dgm:prSet presAssocID="{A48E13CD-7F1C-4240-AD70-F89C6EBDBEFA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E6100F0A-61B6-4BE6-A8AD-D46326E33F93}" type="presOf" srcId="{E0C62CFD-BDC7-4BDF-9CA8-F560984631DE}" destId="{9A745444-82CF-4675-8881-982A984621FD}" srcOrd="1" destOrd="0" presId="urn:microsoft.com/office/officeart/2005/8/layout/vProcess5"/>
    <dgm:cxn modelId="{7716B80E-43A8-4091-907E-CD42573198CA}" type="presOf" srcId="{308FB822-80E9-4911-A5E9-BF6759FFC241}" destId="{AAF73F98-DD6F-4EAC-AFC7-43F71D09CF97}" srcOrd="0" destOrd="0" presId="urn:microsoft.com/office/officeart/2005/8/layout/vProcess5"/>
    <dgm:cxn modelId="{BB834118-5A0F-44E6-8578-6FF779B43D09}" type="presOf" srcId="{E0C62CFD-BDC7-4BDF-9CA8-F560984631DE}" destId="{D7835E44-AFC0-4E61-AAC8-60F1A11E72AA}" srcOrd="0" destOrd="0" presId="urn:microsoft.com/office/officeart/2005/8/layout/vProcess5"/>
    <dgm:cxn modelId="{7F25031D-D3EA-4005-86C5-6A1CE9ADEC43}" srcId="{A48E13CD-7F1C-4240-AD70-F89C6EBDBEFA}" destId="{1EC15EDF-999B-4FC6-867A-8222D03EC9A3}" srcOrd="3" destOrd="0" parTransId="{FD9EF195-07B2-41AF-AB9E-3A66EA3384FA}" sibTransId="{81D62203-099E-4649-B435-ABCD41F0BD6A}"/>
    <dgm:cxn modelId="{8728222C-84D0-4D64-A55C-4DBC7A8718C0}" type="presOf" srcId="{A48E13CD-7F1C-4240-AD70-F89C6EBDBEFA}" destId="{FD38B56D-F225-4EC7-AFFF-74F2CD6C35D9}" srcOrd="0" destOrd="0" presId="urn:microsoft.com/office/officeart/2005/8/layout/vProcess5"/>
    <dgm:cxn modelId="{32DC483B-E5C0-4B65-B1A1-7CA950773342}" type="presOf" srcId="{A64EB0B4-0A2D-4C72-868A-448EEE0F9C77}" destId="{A6C223F8-131F-48BC-BC49-54BDB2C0A9DB}" srcOrd="0" destOrd="0" presId="urn:microsoft.com/office/officeart/2005/8/layout/vProcess5"/>
    <dgm:cxn modelId="{51C80E44-3B43-47EA-A2E1-E54B556A85BA}" type="presOf" srcId="{E1144AB2-E507-470E-9C31-EDCEB9B6F326}" destId="{69E37CC4-3887-416C-9651-11A39801F963}" srcOrd="0" destOrd="0" presId="urn:microsoft.com/office/officeart/2005/8/layout/vProcess5"/>
    <dgm:cxn modelId="{B45AAA44-4C2E-4D37-96F7-C1C4CD1F692E}" type="presOf" srcId="{144C3AC1-4727-4CC4-AB23-5E9B83272998}" destId="{3874D3EE-577D-4610-BC38-FFF7318B6407}" srcOrd="0" destOrd="0" presId="urn:microsoft.com/office/officeart/2005/8/layout/vProcess5"/>
    <dgm:cxn modelId="{E266EE74-0648-4951-9668-B10C427712D2}" srcId="{A48E13CD-7F1C-4240-AD70-F89C6EBDBEFA}" destId="{638106F6-D07E-4BC3-9573-C54B22A1769A}" srcOrd="0" destOrd="0" parTransId="{AB37AD4F-1FFF-4135-A5C5-B46EA4DFE413}" sibTransId="{144C3AC1-4727-4CC4-AB23-5E9B83272998}"/>
    <dgm:cxn modelId="{1D50F48C-9349-4EEF-8154-4446BFB4C44B}" type="presOf" srcId="{1EC15EDF-999B-4FC6-867A-8222D03EC9A3}" destId="{E3FB2FC1-F17C-4EED-8E0A-7C0000F3CD8E}" srcOrd="1" destOrd="0" presId="urn:microsoft.com/office/officeart/2005/8/layout/vProcess5"/>
    <dgm:cxn modelId="{0B32C392-E9E8-4153-899C-A1642B3454FA}" srcId="{A48E13CD-7F1C-4240-AD70-F89C6EBDBEFA}" destId="{308FB822-80E9-4911-A5E9-BF6759FFC241}" srcOrd="4" destOrd="0" parTransId="{E14FD780-1D98-4C59-99AB-47C60D25EE91}" sibTransId="{8FAE9601-D517-49CC-8204-5D732EF4531F}"/>
    <dgm:cxn modelId="{A3C5D39A-AFAC-4B16-9E92-3E5A1BE6965D}" type="presOf" srcId="{638106F6-D07E-4BC3-9573-C54B22A1769A}" destId="{74BD62E8-59F7-4C7E-A7FD-B7344AFC9048}" srcOrd="0" destOrd="0" presId="urn:microsoft.com/office/officeart/2005/8/layout/vProcess5"/>
    <dgm:cxn modelId="{CA7AE8AC-76A6-4759-979C-C2515BB2E7FB}" type="presOf" srcId="{638106F6-D07E-4BC3-9573-C54B22A1769A}" destId="{3D31EA66-8F1F-4840-AA77-109EF1DBA798}" srcOrd="1" destOrd="0" presId="urn:microsoft.com/office/officeart/2005/8/layout/vProcess5"/>
    <dgm:cxn modelId="{AD4445B6-BF4A-4EA2-BA25-95E038FC8045}" type="presOf" srcId="{1EC15EDF-999B-4FC6-867A-8222D03EC9A3}" destId="{79346493-D009-43AB-8E76-793580E843B3}" srcOrd="0" destOrd="0" presId="urn:microsoft.com/office/officeart/2005/8/layout/vProcess5"/>
    <dgm:cxn modelId="{272F9FBB-A23E-41C4-96D8-EBC0B4FC2673}" type="presOf" srcId="{308FB822-80E9-4911-A5E9-BF6759FFC241}" destId="{F4D1C6A3-1445-448F-AEA7-C835040415AA}" srcOrd="1" destOrd="0" presId="urn:microsoft.com/office/officeart/2005/8/layout/vProcess5"/>
    <dgm:cxn modelId="{17FDDAC5-3B89-4F39-92EE-180A3095A8F5}" srcId="{A48E13CD-7F1C-4240-AD70-F89C6EBDBEFA}" destId="{E0C62CFD-BDC7-4BDF-9CA8-F560984631DE}" srcOrd="2" destOrd="0" parTransId="{925B58C9-26B5-407A-B9CA-74368875589B}" sibTransId="{056E6DE6-9605-4D37-9288-D4980A5DCAC1}"/>
    <dgm:cxn modelId="{27574BD3-43D3-4097-B37A-B21E4F30C1C9}" srcId="{A48E13CD-7F1C-4240-AD70-F89C6EBDBEFA}" destId="{A64EB0B4-0A2D-4C72-868A-448EEE0F9C77}" srcOrd="1" destOrd="0" parTransId="{02B32372-20B7-4316-AFDB-C2B08CA5DF2E}" sibTransId="{E1144AB2-E507-470E-9C31-EDCEB9B6F326}"/>
    <dgm:cxn modelId="{28CA1ED7-A499-4C9B-B7D7-A223CC5ABD52}" type="presOf" srcId="{81D62203-099E-4649-B435-ABCD41F0BD6A}" destId="{CBF625F0-26BA-4EF4-B251-2F3F89EE85DE}" srcOrd="0" destOrd="0" presId="urn:microsoft.com/office/officeart/2005/8/layout/vProcess5"/>
    <dgm:cxn modelId="{302E08DB-B733-4797-9887-91F00F176BF3}" type="presOf" srcId="{A64EB0B4-0A2D-4C72-868A-448EEE0F9C77}" destId="{7428FC74-676E-4133-946C-90B96D4934B6}" srcOrd="1" destOrd="0" presId="urn:microsoft.com/office/officeart/2005/8/layout/vProcess5"/>
    <dgm:cxn modelId="{6B9F55E5-B628-4AFE-80A3-2BE6A56FA4C7}" type="presOf" srcId="{056E6DE6-9605-4D37-9288-D4980A5DCAC1}" destId="{CA352D46-514F-4D2E-8A82-8D3FA69C2948}" srcOrd="0" destOrd="0" presId="urn:microsoft.com/office/officeart/2005/8/layout/vProcess5"/>
    <dgm:cxn modelId="{48AABFF9-B1E5-4C03-B180-E4D5BB8E41DA}" type="presParOf" srcId="{FD38B56D-F225-4EC7-AFFF-74F2CD6C35D9}" destId="{7CE9F4C9-1056-40A0-82CC-66442F98C990}" srcOrd="0" destOrd="0" presId="urn:microsoft.com/office/officeart/2005/8/layout/vProcess5"/>
    <dgm:cxn modelId="{B6FF4B10-0812-41AD-95D5-F91E9D811F58}" type="presParOf" srcId="{FD38B56D-F225-4EC7-AFFF-74F2CD6C35D9}" destId="{74BD62E8-59F7-4C7E-A7FD-B7344AFC9048}" srcOrd="1" destOrd="0" presId="urn:microsoft.com/office/officeart/2005/8/layout/vProcess5"/>
    <dgm:cxn modelId="{EDAF0C5A-DEB6-471F-838E-0F4FD294A0E0}" type="presParOf" srcId="{FD38B56D-F225-4EC7-AFFF-74F2CD6C35D9}" destId="{A6C223F8-131F-48BC-BC49-54BDB2C0A9DB}" srcOrd="2" destOrd="0" presId="urn:microsoft.com/office/officeart/2005/8/layout/vProcess5"/>
    <dgm:cxn modelId="{4A6922F2-0790-4A2A-B40A-46525DE5C6F7}" type="presParOf" srcId="{FD38B56D-F225-4EC7-AFFF-74F2CD6C35D9}" destId="{D7835E44-AFC0-4E61-AAC8-60F1A11E72AA}" srcOrd="3" destOrd="0" presId="urn:microsoft.com/office/officeart/2005/8/layout/vProcess5"/>
    <dgm:cxn modelId="{DBE8C6DC-9677-4D56-9EB2-352B706E7596}" type="presParOf" srcId="{FD38B56D-F225-4EC7-AFFF-74F2CD6C35D9}" destId="{79346493-D009-43AB-8E76-793580E843B3}" srcOrd="4" destOrd="0" presId="urn:microsoft.com/office/officeart/2005/8/layout/vProcess5"/>
    <dgm:cxn modelId="{302E8226-91D4-48A8-9B64-176C226189A1}" type="presParOf" srcId="{FD38B56D-F225-4EC7-AFFF-74F2CD6C35D9}" destId="{AAF73F98-DD6F-4EAC-AFC7-43F71D09CF97}" srcOrd="5" destOrd="0" presId="urn:microsoft.com/office/officeart/2005/8/layout/vProcess5"/>
    <dgm:cxn modelId="{A2C66F2E-4D21-4E41-8DAB-7CAAA565A992}" type="presParOf" srcId="{FD38B56D-F225-4EC7-AFFF-74F2CD6C35D9}" destId="{3874D3EE-577D-4610-BC38-FFF7318B6407}" srcOrd="6" destOrd="0" presId="urn:microsoft.com/office/officeart/2005/8/layout/vProcess5"/>
    <dgm:cxn modelId="{EA09FA6F-896A-4FF9-99EA-C94DBC204BBF}" type="presParOf" srcId="{FD38B56D-F225-4EC7-AFFF-74F2CD6C35D9}" destId="{69E37CC4-3887-416C-9651-11A39801F963}" srcOrd="7" destOrd="0" presId="urn:microsoft.com/office/officeart/2005/8/layout/vProcess5"/>
    <dgm:cxn modelId="{B176F0E3-BD81-4347-BA26-440C958DD059}" type="presParOf" srcId="{FD38B56D-F225-4EC7-AFFF-74F2CD6C35D9}" destId="{CA352D46-514F-4D2E-8A82-8D3FA69C2948}" srcOrd="8" destOrd="0" presId="urn:microsoft.com/office/officeart/2005/8/layout/vProcess5"/>
    <dgm:cxn modelId="{A992EFD9-B15E-4AAD-AAD1-E06EFF370497}" type="presParOf" srcId="{FD38B56D-F225-4EC7-AFFF-74F2CD6C35D9}" destId="{CBF625F0-26BA-4EF4-B251-2F3F89EE85DE}" srcOrd="9" destOrd="0" presId="urn:microsoft.com/office/officeart/2005/8/layout/vProcess5"/>
    <dgm:cxn modelId="{C91E0FC1-355A-4839-8B0B-0E90821B00FC}" type="presParOf" srcId="{FD38B56D-F225-4EC7-AFFF-74F2CD6C35D9}" destId="{3D31EA66-8F1F-4840-AA77-109EF1DBA798}" srcOrd="10" destOrd="0" presId="urn:microsoft.com/office/officeart/2005/8/layout/vProcess5"/>
    <dgm:cxn modelId="{13DF7EF9-4E30-4D7C-98D8-2CF7B1B9076D}" type="presParOf" srcId="{FD38B56D-F225-4EC7-AFFF-74F2CD6C35D9}" destId="{7428FC74-676E-4133-946C-90B96D4934B6}" srcOrd="11" destOrd="0" presId="urn:microsoft.com/office/officeart/2005/8/layout/vProcess5"/>
    <dgm:cxn modelId="{3B2C43BF-E59E-4E38-83A3-61432F2E9950}" type="presParOf" srcId="{FD38B56D-F225-4EC7-AFFF-74F2CD6C35D9}" destId="{9A745444-82CF-4675-8881-982A984621FD}" srcOrd="12" destOrd="0" presId="urn:microsoft.com/office/officeart/2005/8/layout/vProcess5"/>
    <dgm:cxn modelId="{0E78B3E6-49EF-46ED-B6C4-CBD779F8883A}" type="presParOf" srcId="{FD38B56D-F225-4EC7-AFFF-74F2CD6C35D9}" destId="{E3FB2FC1-F17C-4EED-8E0A-7C0000F3CD8E}" srcOrd="13" destOrd="0" presId="urn:microsoft.com/office/officeart/2005/8/layout/vProcess5"/>
    <dgm:cxn modelId="{C1C11DEF-94B3-4194-8609-114DF731D74B}" type="presParOf" srcId="{FD38B56D-F225-4EC7-AFFF-74F2CD6C35D9}" destId="{F4D1C6A3-1445-448F-AEA7-C835040415AA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BD62E8-59F7-4C7E-A7FD-B7344AFC9048}">
      <dsp:nvSpPr>
        <dsp:cNvPr id="0" name=""/>
        <dsp:cNvSpPr/>
      </dsp:nvSpPr>
      <dsp:spPr>
        <a:xfrm>
          <a:off x="0" y="0"/>
          <a:ext cx="5506341" cy="77462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WHO’s Sustainable Development Goals (SDGs) place health, wellbeing, and sustainability at the centre of global policy </a:t>
          </a:r>
          <a:r>
            <a:rPr lang="en-GB" sz="1400" b="0" kern="1200" dirty="0"/>
            <a:t>(United Nations, 2015).</a:t>
          </a:r>
          <a:endParaRPr lang="en-US" sz="1400" b="0" kern="1200" dirty="0"/>
        </a:p>
      </dsp:txBody>
      <dsp:txXfrm>
        <a:off x="22688" y="22688"/>
        <a:ext cx="4579831" cy="729247"/>
      </dsp:txXfrm>
    </dsp:sp>
    <dsp:sp modelId="{A6C223F8-131F-48BC-BC49-54BDB2C0A9DB}">
      <dsp:nvSpPr>
        <dsp:cNvPr id="0" name=""/>
        <dsp:cNvSpPr/>
      </dsp:nvSpPr>
      <dsp:spPr>
        <a:xfrm>
          <a:off x="411187" y="882210"/>
          <a:ext cx="5506341" cy="774623"/>
        </a:xfrm>
        <a:prstGeom prst="roundRect">
          <a:avLst>
            <a:gd name="adj" fmla="val 10000"/>
          </a:avLst>
        </a:prstGeom>
        <a:solidFill>
          <a:schemeClr val="accent5">
            <a:hueOff val="-3038037"/>
            <a:satOff val="-207"/>
            <a:lumOff val="49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SDG 3: Good Health &amp; Wellbeing → drives prevention, mental health, and universal access </a:t>
          </a:r>
          <a:r>
            <a:rPr lang="en-GB" sz="1400" b="0" kern="1200" dirty="0"/>
            <a:t>(United Nations, 2015).</a:t>
          </a:r>
          <a:endParaRPr lang="en-US" sz="1400" b="0" kern="1200" dirty="0"/>
        </a:p>
      </dsp:txBody>
      <dsp:txXfrm>
        <a:off x="433875" y="904898"/>
        <a:ext cx="4546272" cy="729247"/>
      </dsp:txXfrm>
    </dsp:sp>
    <dsp:sp modelId="{D7835E44-AFC0-4E61-AAC8-60F1A11E72AA}">
      <dsp:nvSpPr>
        <dsp:cNvPr id="0" name=""/>
        <dsp:cNvSpPr/>
      </dsp:nvSpPr>
      <dsp:spPr>
        <a:xfrm>
          <a:off x="822375" y="1764420"/>
          <a:ext cx="5506341" cy="774623"/>
        </a:xfrm>
        <a:prstGeom prst="roundRect">
          <a:avLst>
            <a:gd name="adj" fmla="val 10000"/>
          </a:avLst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SDG 10: Reduced Inequalities → informs equity-focused health policies </a:t>
          </a:r>
          <a:r>
            <a:rPr lang="en-GB" sz="1400" b="0" kern="1200" dirty="0"/>
            <a:t>(United Nations, 2015).</a:t>
          </a:r>
          <a:endParaRPr lang="en-US" sz="1400" b="0" kern="1200" dirty="0"/>
        </a:p>
      </dsp:txBody>
      <dsp:txXfrm>
        <a:off x="845063" y="1787108"/>
        <a:ext cx="4546272" cy="729247"/>
      </dsp:txXfrm>
    </dsp:sp>
    <dsp:sp modelId="{79346493-D009-43AB-8E76-793580E843B3}">
      <dsp:nvSpPr>
        <dsp:cNvPr id="0" name=""/>
        <dsp:cNvSpPr/>
      </dsp:nvSpPr>
      <dsp:spPr>
        <a:xfrm>
          <a:off x="1233563" y="2646630"/>
          <a:ext cx="5506341" cy="774623"/>
        </a:xfrm>
        <a:prstGeom prst="roundRect">
          <a:avLst>
            <a:gd name="adj" fmla="val 10000"/>
          </a:avLst>
        </a:prstGeom>
        <a:solidFill>
          <a:schemeClr val="accent5">
            <a:hueOff val="-9114112"/>
            <a:satOff val="-620"/>
            <a:lumOff val="147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SDG 13: Climate Action → influences sustainable healthcare systems </a:t>
          </a:r>
          <a:r>
            <a:rPr lang="en-GB" sz="1400" b="0" kern="1200" dirty="0"/>
            <a:t>(United Nations, 2015).</a:t>
          </a:r>
          <a:endParaRPr lang="en-US" sz="1400" b="0" kern="1200" dirty="0"/>
        </a:p>
      </dsp:txBody>
      <dsp:txXfrm>
        <a:off x="1256251" y="2669318"/>
        <a:ext cx="4546272" cy="729247"/>
      </dsp:txXfrm>
    </dsp:sp>
    <dsp:sp modelId="{AAF73F98-DD6F-4EAC-AFC7-43F71D09CF97}">
      <dsp:nvSpPr>
        <dsp:cNvPr id="0" name=""/>
        <dsp:cNvSpPr/>
      </dsp:nvSpPr>
      <dsp:spPr>
        <a:xfrm>
          <a:off x="1644751" y="3528841"/>
          <a:ext cx="5506341" cy="774623"/>
        </a:xfrm>
        <a:prstGeom prst="roundRect">
          <a:avLst>
            <a:gd name="adj" fmla="val 10000"/>
          </a:avLst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Modern healthcare increasingly adopts holistic, preventative, and sustainable approaches (WHO, 2023).</a:t>
          </a:r>
          <a:endParaRPr lang="en-US" sz="1400" kern="1200" dirty="0"/>
        </a:p>
      </dsp:txBody>
      <dsp:txXfrm>
        <a:off x="1667439" y="3551529"/>
        <a:ext cx="4546272" cy="729247"/>
      </dsp:txXfrm>
    </dsp:sp>
    <dsp:sp modelId="{3874D3EE-577D-4610-BC38-FFF7318B6407}">
      <dsp:nvSpPr>
        <dsp:cNvPr id="0" name=""/>
        <dsp:cNvSpPr/>
      </dsp:nvSpPr>
      <dsp:spPr>
        <a:xfrm>
          <a:off x="5002836" y="565905"/>
          <a:ext cx="503505" cy="503505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5116125" y="565905"/>
        <a:ext cx="276927" cy="378888"/>
      </dsp:txXfrm>
    </dsp:sp>
    <dsp:sp modelId="{69E37CC4-3887-416C-9651-11A39801F963}">
      <dsp:nvSpPr>
        <dsp:cNvPr id="0" name=""/>
        <dsp:cNvSpPr/>
      </dsp:nvSpPr>
      <dsp:spPr>
        <a:xfrm>
          <a:off x="5414024" y="1448115"/>
          <a:ext cx="503505" cy="503505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3981555"/>
            <a:satOff val="889"/>
            <a:lumOff val="134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5527313" y="1448115"/>
        <a:ext cx="276927" cy="378888"/>
      </dsp:txXfrm>
    </dsp:sp>
    <dsp:sp modelId="{CA352D46-514F-4D2E-8A82-8D3FA69C2948}">
      <dsp:nvSpPr>
        <dsp:cNvPr id="0" name=""/>
        <dsp:cNvSpPr/>
      </dsp:nvSpPr>
      <dsp:spPr>
        <a:xfrm>
          <a:off x="5825211" y="2317415"/>
          <a:ext cx="503505" cy="503505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7963110"/>
            <a:satOff val="1778"/>
            <a:lumOff val="267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5938500" y="2317415"/>
        <a:ext cx="276927" cy="378888"/>
      </dsp:txXfrm>
    </dsp:sp>
    <dsp:sp modelId="{CBF625F0-26BA-4EF4-B251-2F3F89EE85DE}">
      <dsp:nvSpPr>
        <dsp:cNvPr id="0" name=""/>
        <dsp:cNvSpPr/>
      </dsp:nvSpPr>
      <dsp:spPr>
        <a:xfrm>
          <a:off x="6236399" y="3208233"/>
          <a:ext cx="503505" cy="503505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11944666"/>
            <a:satOff val="2667"/>
            <a:lumOff val="401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6349688" y="3208233"/>
        <a:ext cx="276927" cy="37888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F2B212-A376-DF64-B16C-F03B67159AB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85903B8-D138-BF80-3F6E-799FF3605A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7C4FE-E829-DFDC-7369-1F112A938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BB1D5-1C26-48EF-BE7C-A699A14CDBD5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FAF70A-C08D-E134-46C7-DF72003222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267354-B77B-0D55-DF84-212E5EEEF6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5C8E7-9B83-45F0-88B9-9C8B808736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74118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EF5CA7-8687-EE28-95CA-BBC882440F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857CEC-29C4-B0CC-45BB-C840ACC557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4550F1-B272-1E40-0BC1-F7D18DEA0B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BB1D5-1C26-48EF-BE7C-A699A14CDBD5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0BD01C-9569-AB86-0D28-B7F9BDEED4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0F5B14-B60A-8DCC-02B0-3CC6574FA9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5C8E7-9B83-45F0-88B9-9C8B808736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20725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373B77-D7F0-F446-8B3C-BAA58BA3D8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2420AF-700C-7A76-AB33-7ADD9B3276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4B68E6-3D5C-1F05-C682-42C75B05A7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BB1D5-1C26-48EF-BE7C-A699A14CDBD5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E3968-13DC-28ED-3874-551EA1AF95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586152-17F9-CFA2-600F-11DCFDEA2D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5C8E7-9B83-45F0-88B9-9C8B808736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66686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F2154B-3A4A-0F18-5019-FB02C24114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212E46-BC30-7092-D9DA-4C2971B90AD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CCCC70-A316-1A42-1085-94320182DD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3E7400-83C5-D779-3681-A1E8FA0B19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BB1D5-1C26-48EF-BE7C-A699A14CDBD5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DF66B9-C9EB-DC02-5660-BFD28DD785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B2E1B0-359D-737D-6BA2-74B8FB5B51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5C8E7-9B83-45F0-88B9-9C8B808736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61110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027EC5-7A60-4011-5D03-46147FDBC5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DAAEFC-BA3B-C71D-CB50-BCDC7E0163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1444EC-6EDE-10E4-B232-6F26DEF7EF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7F518C3-A0C2-05DA-BC1B-F0908C25C56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2A93999-A314-8D97-E5CD-A825058D71E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DBF36B6-EDE3-7C50-0684-C1409ED1F4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BB1D5-1C26-48EF-BE7C-A699A14CDBD5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43FC619-9699-5877-E68D-9E3D9EB263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217AAA3-0B13-5009-5635-86A9FD7165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5C8E7-9B83-45F0-88B9-9C8B808736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55787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1AF7A4-070B-9ECF-6049-7EE6D39EAA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63ECF4-9CDF-D05B-6593-817F68106A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BB1D5-1C26-48EF-BE7C-A699A14CDBD5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6C2D533-A8E0-0C3E-AA43-B9B5AE370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A12B114-B23E-6359-BD97-5201F3974D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5C8E7-9B83-45F0-88B9-9C8B808736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17651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3E93452-59C2-23AE-4B33-DA91906115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BB1D5-1C26-48EF-BE7C-A699A14CDBD5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A5DE852-93A0-CFC2-1D07-3FCCE2F81E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F43FB6-ACF0-678B-02EE-1F0D638149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5C8E7-9B83-45F0-88B9-9C8B808736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36979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72D117-903D-09FE-F310-936F90922F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FC157B-ECFF-706B-829F-171CE23610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900704-23CA-1356-A9B8-8B43475637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C9A193-AA3A-69B8-C099-59A03D3F19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BB1D5-1C26-48EF-BE7C-A699A14CDBD5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5DFA0D-A609-0192-A508-2955F8D305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7D4493-5C66-28EF-5B74-AE85317442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5C8E7-9B83-45F0-88B9-9C8B808736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67875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3CE9D1-3BD6-CA09-4BBB-11D5B5F3A6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7737919-76E8-1420-9D61-38179381D3A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3689CE3-7A00-679B-9FE1-4BC91F3C218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EFB000-1E17-53B3-ECD5-938B0955C5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BB1D5-1C26-48EF-BE7C-A699A14CDBD5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D91FC9-1CC8-A335-E5AB-5C8964ABF8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B6C45B-7C15-2161-5315-3374BEFB4C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5C8E7-9B83-45F0-88B9-9C8B808736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19258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F952E3-54DB-B600-441C-95F72EE2EB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E8187C0-95D2-F7F8-8499-EC52AF0E72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8B4877-C672-1DAE-EC3C-BFD61D4016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BB1D5-1C26-48EF-BE7C-A699A14CDBD5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D171B2-BAB7-13B2-E272-9DCDFD53A3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22E932-C6EF-9525-2344-3797DEE6B0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5C8E7-9B83-45F0-88B9-9C8B808736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72582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3522353-0BC4-2585-2507-A07BAFE82D5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3CFEA9-7767-7C97-AB22-A87BA00E26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107194-F156-C2CF-AB82-2C90CAEC3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BB1D5-1C26-48EF-BE7C-A699A14CDBD5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77C187-BC8C-A66C-5853-4E5EE19384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BC1E66-1316-CBDE-71B9-41A89D943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5C8E7-9B83-45F0-88B9-9C8B808736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04020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3719DA-D5FA-7D14-96FC-084F43EC42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DA01BF-0EBB-5690-05AB-9412BA16CA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8DEC6F-E806-B9F0-92FA-F9D1B0DE79E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D0BB1D5-1C26-48EF-BE7C-A699A14CDBD5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7589E6-083E-74FB-DCA4-A1B47D97A1E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FB8089-CD34-EAEE-7B56-121061A8BDA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765C8E7-9B83-45F0-88B9-9C8B808736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92471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39E77D-DA39-C260-0928-4802EC89FB4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60FDF7-6919-29D2-84F5-33E395950B0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81387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8A5AFF8-9BF1-C08A-5A91-DC4BE2E9A866}"/>
              </a:ext>
            </a:extLst>
          </p:cNvPr>
          <p:cNvSpPr txBox="1"/>
          <p:nvPr/>
        </p:nvSpPr>
        <p:spPr>
          <a:xfrm>
            <a:off x="562708" y="761999"/>
            <a:ext cx="11383107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Bickerdike, L., Booth, A., Wilson, P., Farley, K. and Wright, K. (2017) ‘Social prescribing: less rhetoric, more reality’, BMJ, 357, pp. 1–4.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Department of Health &amp; Social Care (2014)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Care Act 2014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London: DHSC.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Department of Health &amp; Social Care (2021)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Integration and Innovation: Working Together to Improve Health and Social Care.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London: DHSC.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Dodge, R., Daly, A., Huyton, J. and Sanders, L. (2012) ‘The challenge of defining wellbeing’,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Wellbeing,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2(3), pp. 222–235.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Engel, G. (1977) ‘The need for a new medical model: a challenge for biomedicine’,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Science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196(4286), pp. 129–136.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HM Government (2012)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Health and Social Care Act 2012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London: The Stationery Office.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Kings Fund (2022)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The State of Health and Social Care in England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London: Kings Fund.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Kings Fund (2023)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Digital Transformation in Health and Care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London: Kings Fund.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Marmot, M. (2020)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Health Equity in England: The Marmot Review 10 Years On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London: Institute of Health Equity.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NHS England (2019)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The NHS Long Term Plan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London: NHS England.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NHS England (2022)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Digital First Primary Care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London: NHS England.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NHS England (2023)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Delivering a Net Zero NHS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London: NHS England.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NHS England (2023)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Integrated Care Systems: Design Framework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London: NHS England.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NHS England (2023)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NHS Long Term Workforce Plan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London: NHS England.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NICE (2018)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Dementia: Assessment, Management and Support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London: NICE.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Public Health England (2021)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Health Profile for England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London: PHE.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United Nations (2015)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Transforming our world: the 2030 Agenda for Sustainable Development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New York: United Nations.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World Bank (2022)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Sustainable Health Systems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Washington DC: World Bank.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(1948)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Constitution of the World Health Organization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Geneva: WHO.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(2014)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Health in All Policies: Framework for Country Action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Geneva: WHO.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(2023)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World Health Statistics Report 2023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Geneva: WHO.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7F53AFE-B666-F518-D140-C5C6B276653B}"/>
              </a:ext>
            </a:extLst>
          </p:cNvPr>
          <p:cNvSpPr txBox="1"/>
          <p:nvPr/>
        </p:nvSpPr>
        <p:spPr>
          <a:xfrm>
            <a:off x="1711569" y="339969"/>
            <a:ext cx="55215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REFERENCES: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10697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B333728-4521-55C3-4F55-D3C51590091A}"/>
              </a:ext>
            </a:extLst>
          </p:cNvPr>
          <p:cNvSpPr txBox="1"/>
          <p:nvPr/>
        </p:nvSpPr>
        <p:spPr>
          <a:xfrm>
            <a:off x="577514" y="715138"/>
            <a:ext cx="10934548" cy="57405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b="1" dirty="0"/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Health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 condition in which individuals experience complete physical, psychological, and social wellbeing rather than simply the absence of illness.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Includes functioning, resilience, and ability to live a meaningful life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(WHO, 1948).</a:t>
            </a:r>
          </a:p>
          <a:p>
            <a:pPr>
              <a:lnSpc>
                <a:spcPct val="150000"/>
              </a:lnSpc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Wellbeing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 holistic concept covering physical, mental, emotional, and social health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(Dodge et al., 2012).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Influenced by lifestyle, environment, relationships, and socioeconomic factors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(Public Health England, 2021).</a:t>
            </a:r>
          </a:p>
          <a:p>
            <a:pPr>
              <a:lnSpc>
                <a:spcPct val="150000"/>
              </a:lnSpc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Sustainable Development</a:t>
            </a:r>
          </a:p>
          <a:p>
            <a:pPr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Developing systems that meet present needs while safeguarding the capacity of future generations to meet their own.(United Nations, 2015).</a:t>
            </a:r>
          </a:p>
          <a:p>
            <a:pPr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Sustainable workforce planning – ensuring enough trained staff now and in the future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(NHS England, 2023).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Efficient use of resources – reducing waste, improving energy use, and managing budgets responsibly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(World Bank, 2022).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Environmental responsibility – designing and running healthcare services in ways that minimise pollution, carbon emissions, and environmental harm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(NHS England, 2023).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8FE9036-5DF0-C0AF-73B8-B37920596DBA}"/>
              </a:ext>
            </a:extLst>
          </p:cNvPr>
          <p:cNvSpPr txBox="1"/>
          <p:nvPr/>
        </p:nvSpPr>
        <p:spPr>
          <a:xfrm>
            <a:off x="577514" y="183098"/>
            <a:ext cx="78084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Key Concepts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B7A334E-3909-B910-3FA5-6543A0A9CAB4}"/>
              </a:ext>
            </a:extLst>
          </p:cNvPr>
          <p:cNvSpPr txBox="1"/>
          <p:nvPr/>
        </p:nvSpPr>
        <p:spPr>
          <a:xfrm>
            <a:off x="577514" y="4764505"/>
            <a:ext cx="78084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30541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93394DA-E684-47C2-9020-13225823F4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EF90562-8077-D3AB-7215-279F192BA5AF}"/>
              </a:ext>
            </a:extLst>
          </p:cNvPr>
          <p:cNvSpPr txBox="1"/>
          <p:nvPr/>
        </p:nvSpPr>
        <p:spPr>
          <a:xfrm>
            <a:off x="838200" y="365125"/>
            <a:ext cx="10515600" cy="130644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dirty="0">
                <a:latin typeface="+mj-lt"/>
                <a:ea typeface="+mj-ea"/>
                <a:cs typeface="+mj-cs"/>
              </a:rPr>
              <a:t>Relevance in Modern Healthcare (SDGs)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22AC2BA-681F-43E6-6121-50931534888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7738" r="25193" b="-2"/>
          <a:stretch>
            <a:fillRect/>
          </a:stretch>
        </p:blipFill>
        <p:spPr>
          <a:xfrm>
            <a:off x="7989293" y="1904282"/>
            <a:ext cx="3423093" cy="4224808"/>
          </a:xfrm>
          <a:prstGeom prst="rect">
            <a:avLst/>
          </a:prstGeom>
        </p:spPr>
      </p:pic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973BF37F-E599-2305-6018-462BAB2886D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36708423"/>
              </p:ext>
            </p:extLst>
          </p:nvPr>
        </p:nvGraphicFramePr>
        <p:xfrm>
          <a:off x="838199" y="1825625"/>
          <a:ext cx="7151093" cy="43034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447130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F95750B-9ACD-A5BC-0370-460D6B30EE01}"/>
              </a:ext>
            </a:extLst>
          </p:cNvPr>
          <p:cNvSpPr txBox="1"/>
          <p:nvPr/>
        </p:nvSpPr>
        <p:spPr>
          <a:xfrm>
            <a:off x="1285239" y="492291"/>
            <a:ext cx="8074815" cy="16184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Integration of Health &amp; Wellbeing Approaches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8720CEB-8D7D-8F85-71FE-E205EF7634B7}"/>
              </a:ext>
            </a:extLst>
          </p:cNvPr>
          <p:cNvSpPr txBox="1"/>
          <p:nvPr/>
        </p:nvSpPr>
        <p:spPr>
          <a:xfrm>
            <a:off x="1285238" y="2241764"/>
            <a:ext cx="9945470" cy="371355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/>
              <a:t>Importance of Integration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effectLst/>
              </a:rPr>
              <a:t>Addresses complex health needs through whole-person care </a:t>
            </a:r>
            <a:r>
              <a:rPr lang="en-GB" sz="1400" dirty="0"/>
              <a:t>(WHO, 2014).</a:t>
            </a:r>
            <a:endParaRPr lang="en-US" sz="14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effectLst/>
              </a:rPr>
              <a:t>Improves outcomes, reduces hospital admissions, enhances quality of life </a:t>
            </a:r>
            <a:r>
              <a:rPr lang="en-GB" sz="1400" dirty="0"/>
              <a:t>(NHS England, 2023).</a:t>
            </a:r>
            <a:endParaRPr lang="en-US" sz="14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effectLst/>
              </a:rPr>
              <a:t>Supports prevention rather than reactive treatment </a:t>
            </a:r>
            <a:r>
              <a:rPr lang="en-GB" sz="1400" dirty="0"/>
              <a:t>(DHSC, 2021).</a:t>
            </a:r>
            <a:endParaRPr lang="en-US" sz="14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/>
              <a:t>Examples of Integrated Approaches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effectLst/>
              </a:rPr>
              <a:t>Cross-sector collaboration (housing, education, environment) to improve population health </a:t>
            </a:r>
            <a:r>
              <a:rPr lang="en-GB" sz="1400" dirty="0"/>
              <a:t>(WHO, 2014).</a:t>
            </a:r>
            <a:endParaRPr lang="en-US" sz="14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effectLst/>
              </a:rPr>
              <a:t>NHS, local authorities, and voluntary sectors working together to deliver coordinated care </a:t>
            </a:r>
            <a:r>
              <a:rPr lang="en-GB" sz="1400" dirty="0"/>
              <a:t>(NHS England, 2023).</a:t>
            </a:r>
            <a:endParaRPr lang="en-US" sz="14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effectLst/>
              </a:rPr>
              <a:t>Linking patients to community activities to improve wellbeing </a:t>
            </a:r>
            <a:r>
              <a:rPr lang="en-GB" sz="1400" dirty="0"/>
              <a:t>(Bickerdike et al., 2017).</a:t>
            </a:r>
            <a:endParaRPr lang="en-US" sz="14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/>
              <a:t>Advantages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effectLst/>
              </a:rPr>
              <a:t>Better coordination of services </a:t>
            </a:r>
            <a:r>
              <a:rPr lang="en-GB" sz="1400" dirty="0"/>
              <a:t>(DHSC, 2021).</a:t>
            </a:r>
            <a:endParaRPr lang="en-US" sz="14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effectLst/>
              </a:rPr>
              <a:t>Reduced duplication and fragmentation</a:t>
            </a:r>
            <a:r>
              <a:rPr lang="en-GB" sz="1400" dirty="0"/>
              <a:t>(NHS England, 2023).</a:t>
            </a:r>
            <a:endParaRPr lang="en-US" sz="14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effectLst/>
              </a:rPr>
              <a:t>Enhanced patient experience and outcomes </a:t>
            </a:r>
            <a:r>
              <a:rPr lang="en-GB" sz="1400" dirty="0"/>
              <a:t>(WHO, 2014).</a:t>
            </a:r>
            <a:endParaRPr lang="en-US" sz="14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effectLst/>
              </a:rPr>
              <a:t>Supports long-term sustainability </a:t>
            </a:r>
            <a:r>
              <a:rPr lang="en-GB" sz="1400" dirty="0"/>
              <a:t>(World Bank, 2022).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15198101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olorful carved figures of humans">
            <a:extLst>
              <a:ext uri="{FF2B5EF4-FFF2-40B4-BE49-F238E27FC236}">
                <a16:creationId xmlns:a16="http://schemas.microsoft.com/office/drawing/2014/main" id="{A9902A17-959A-B0B1-B4FB-FF6502D1C46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124" b="7929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FC64611-BB55-3F09-F9A6-5DC712D0456C}"/>
              </a:ext>
            </a:extLst>
          </p:cNvPr>
          <p:cNvSpPr txBox="1"/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 dirty="0">
                <a:latin typeface="+mj-lt"/>
                <a:ea typeface="+mj-ea"/>
                <a:cs typeface="+mj-cs"/>
              </a:rPr>
              <a:t>Theoretical Perspectives: Biopsychosocial Model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BBCDFF0-449F-9CD0-CE0F-A905D65F0F79}"/>
              </a:ext>
            </a:extLst>
          </p:cNvPr>
          <p:cNvSpPr txBox="1"/>
          <p:nvPr/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Conceptual Overview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Health is shaped by the interaction of biological, psychological, and social determinants (Engel, 1977).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Emphasises understanding the whole person, including behaviour, environment, and social context (Engel, 1977).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Applied widely in mental health, chronic illness management, and person‑centred care (NICE, 2018).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Significance in Contemporary Practice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Addresses the limitations of the traditional biomedical model by incorporating psychosocial influences (Engel, 1977).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Supports holistic assessment, personalised interventions, and improved long‑term outcomes (WHO, 2014).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Forms a core foundation for major UK policy frameworks, including the Care Act 2014 and the NHS Long Term Plan.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(DHSC, 2014; NHS England, 2019).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16481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443ECA1-64A3-0B3F-A7B6-28DCA11EAEC3}"/>
              </a:ext>
            </a:extLst>
          </p:cNvPr>
          <p:cNvSpPr txBox="1"/>
          <p:nvPr/>
        </p:nvSpPr>
        <p:spPr>
          <a:xfrm>
            <a:off x="-1014663" y="215345"/>
            <a:ext cx="9833548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Policy and Governance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0F547B25-3FF7-D504-09D6-E9DC5F425452}"/>
              </a:ext>
            </a:extLst>
          </p:cNvPr>
          <p:cNvSpPr txBox="1"/>
          <p:nvPr/>
        </p:nvSpPr>
        <p:spPr>
          <a:xfrm>
            <a:off x="926123" y="1692326"/>
            <a:ext cx="10761785" cy="41223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57150">
              <a:lnSpc>
                <a:spcPct val="90000"/>
              </a:lnSpc>
              <a:spcAft>
                <a:spcPts val="600"/>
              </a:spcAft>
            </a:pPr>
            <a:r>
              <a:rPr lang="en-US" dirty="0">
                <a:solidFill>
                  <a:schemeClr val="tx2"/>
                </a:solidFill>
              </a:rPr>
              <a:t>Effective policy and governance are essential for delivering holistic, sustainable health and social care.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r>
              <a:rPr lang="en-US" dirty="0">
                <a:solidFill>
                  <a:schemeClr val="tx2"/>
                </a:solidFill>
              </a:rPr>
              <a:t>Policies Supporting Holistic Health: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  <a:effectLst/>
              </a:rPr>
              <a:t>Preventive care policies: vaccination, screening, lifestyle interventions </a:t>
            </a:r>
            <a:r>
              <a:rPr lang="en-GB" dirty="0"/>
              <a:t>(Public Health England, 2021).</a:t>
            </a:r>
            <a:endParaRPr lang="en-US" dirty="0">
              <a:solidFill>
                <a:schemeClr val="tx2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  <a:effectLst/>
              </a:rPr>
              <a:t>Mental health initiatives: NHS Mental Health Strategy, community mental health hubs </a:t>
            </a:r>
            <a:r>
              <a:rPr lang="en-GB" dirty="0"/>
              <a:t>(DHSC, 2021).</a:t>
            </a:r>
            <a:endParaRPr lang="en-US" dirty="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  <a:effectLst/>
              </a:rPr>
              <a:t>Public health legislation: Health and Social Care Act 2012 (population health duties) </a:t>
            </a:r>
            <a:r>
              <a:rPr lang="en-GB" dirty="0"/>
              <a:t>(HM Government, 2012).</a:t>
            </a:r>
            <a:endParaRPr lang="en-US" dirty="0">
              <a:solidFill>
                <a:schemeClr val="tx2"/>
              </a:solidFill>
            </a:endParaRP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r>
              <a:rPr lang="en-US" dirty="0">
                <a:solidFill>
                  <a:schemeClr val="tx2"/>
                </a:solidFill>
              </a:rPr>
              <a:t>Governance Challenges: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  <a:effectLst/>
              </a:rPr>
              <a:t>Regulatory barriers: fragmented systems, complex commissioning </a:t>
            </a:r>
            <a:r>
              <a:rPr lang="en-GB" dirty="0"/>
              <a:t>(Kings Fund, 2022).</a:t>
            </a:r>
            <a:endParaRPr lang="en-US" dirty="0">
              <a:solidFill>
                <a:schemeClr val="tx2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  <a:effectLst/>
              </a:rPr>
              <a:t>Funding constraints: limited resources for prevention and wellbeing </a:t>
            </a:r>
            <a:r>
              <a:rPr lang="en-US" dirty="0" err="1">
                <a:solidFill>
                  <a:schemeClr val="tx2"/>
                </a:solidFill>
                <a:effectLst/>
              </a:rPr>
              <a:t>programmes</a:t>
            </a:r>
            <a:r>
              <a:rPr lang="en-US" dirty="0">
                <a:solidFill>
                  <a:schemeClr val="tx2"/>
                </a:solidFill>
              </a:rPr>
              <a:t> </a:t>
            </a:r>
            <a:r>
              <a:rPr lang="en-GB" dirty="0"/>
              <a:t>(DHSC, 2021).</a:t>
            </a:r>
            <a:endParaRPr lang="en-US" dirty="0">
              <a:solidFill>
                <a:schemeClr val="tx2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  <a:effectLst/>
              </a:rPr>
              <a:t>Workforce shortages: impact on holistic and sustainable care delivery </a:t>
            </a:r>
            <a:r>
              <a:rPr lang="en-GB" dirty="0"/>
              <a:t>(NHS England, 2023).</a:t>
            </a:r>
            <a:endParaRPr lang="en-US" dirty="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8" cy="2175328"/>
            <a:chOff x="-305" y="-1"/>
            <a:chExt cx="3832880" cy="2876136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6038485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Doctor">
            <a:extLst>
              <a:ext uri="{FF2B5EF4-FFF2-40B4-BE49-F238E27FC236}">
                <a16:creationId xmlns:a16="http://schemas.microsoft.com/office/drawing/2014/main" id="{4BEE25F2-309E-F47F-ED17-78EB5F35A54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8E6C4A1-5FAC-6E57-F7B3-951F0A065185}"/>
              </a:ext>
            </a:extLst>
          </p:cNvPr>
          <p:cNvSpPr txBox="1"/>
          <p:nvPr/>
        </p:nvSpPr>
        <p:spPr>
          <a:xfrm>
            <a:off x="3560140" y="388545"/>
            <a:ext cx="8649780" cy="64306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Wellness and Preventive Programmes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Implementation of structured wellness programmes, including exercise, nutrition, and mindfulness interventions, delivered across hospital and community settings (Public Health England, 2021).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Supports prevention, self‑management, and improved long‑term health outcomes (NHS England, 2019).</a:t>
            </a:r>
            <a:endParaRPr lang="en-US" sz="1400" dirty="0">
              <a:solidFill>
                <a:schemeClr val="tx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Digital and Remote Care Models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Expansion of telehealth, including remote monitoring, virtual consultations, and digital triage systems (NHS England, 2022).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Enhances accessibility, continuity of care, and early intervention for chronic conditions (Kings Fund, 2023).</a:t>
            </a:r>
          </a:p>
          <a:p>
            <a:pPr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Community‑Based Health and Wellbeing Initiatives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Delivery of social prescribing, wellbeing hubs, and outreach services to address social determinants of health (Bickerdike et al., 2017).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Strengthens community resilience and supports personalised, non‑clinical interventions (WHO, 2014).</a:t>
            </a: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Holistic Hospital Care Models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Development of dementia‑friendly wards that incorporate environmental adaptations and sensory‑supportive design (NICE, 2018).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Use of multidisciplinary teams to coordinate complex care needs (NHS England, 2019).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Adoption of person‑centred care planning to ensure individualised, values‑based care (DHSC, 2014).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b="1" dirty="0"/>
              <a:t>Wellbeing‑Focused Care Home Practice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Integration of meaningful activity programmes to promote engagement and cognitive stimulation (NICE, 2018).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Environmental adaptations that support mobility, orientation, and comfort (DHSC, 2014).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Family‑inclusive care approaches that strengthen relationships and support personalised decision‑making (NHS England, 2019).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D152D6DD-4DC9-0CE2-7365-5ABAB244FA2A}"/>
              </a:ext>
            </a:extLst>
          </p:cNvPr>
          <p:cNvSpPr txBox="1"/>
          <p:nvPr/>
        </p:nvSpPr>
        <p:spPr>
          <a:xfrm>
            <a:off x="1110916" y="1444133"/>
            <a:ext cx="73873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Service Delivery</a:t>
            </a:r>
          </a:p>
        </p:txBody>
      </p:sp>
    </p:spTree>
    <p:extLst>
      <p:ext uri="{BB962C8B-B14F-4D97-AF65-F5344CB8AC3E}">
        <p14:creationId xmlns:p14="http://schemas.microsoft.com/office/powerpoint/2010/main" val="5984075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AD3AAF79-1A8D-0156-A0E2-91CD1133D31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64262434"/>
              </p:ext>
            </p:extLst>
          </p:nvPr>
        </p:nvGraphicFramePr>
        <p:xfrm>
          <a:off x="600242" y="1092644"/>
          <a:ext cx="10035675" cy="2621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45225">
                  <a:extLst>
                    <a:ext uri="{9D8B030D-6E8A-4147-A177-3AD203B41FA5}">
                      <a16:colId xmlns:a16="http://schemas.microsoft.com/office/drawing/2014/main" val="3619095956"/>
                    </a:ext>
                  </a:extLst>
                </a:gridCol>
                <a:gridCol w="3345225">
                  <a:extLst>
                    <a:ext uri="{9D8B030D-6E8A-4147-A177-3AD203B41FA5}">
                      <a16:colId xmlns:a16="http://schemas.microsoft.com/office/drawing/2014/main" val="2945001408"/>
                    </a:ext>
                  </a:extLst>
                </a:gridCol>
                <a:gridCol w="3345225">
                  <a:extLst>
                    <a:ext uri="{9D8B030D-6E8A-4147-A177-3AD203B41FA5}">
                      <a16:colId xmlns:a16="http://schemas.microsoft.com/office/drawing/2014/main" val="71953409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Healthy Lifestyle </a:t>
                      </a:r>
                      <a:r>
                        <a:rPr lang="en-GB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Promotion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6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Smoking cessation, obesity prevention, and mental health awareness programs (Public Health England, 2021).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6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Preventive initiatives reduce disease burden and strengthen population wellbeing (NHS England</a:t>
                      </a:r>
                      <a:r>
                        <a:rPr lang="en-US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US" sz="16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2019).</a:t>
                      </a:r>
                    </a:p>
                    <a:p>
                      <a:endParaRPr lang="en-GB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Healthy Environments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6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Policies improving air quality, housing safety, and access to green spaces (WHO, 2014).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6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Environmental improvements support mental health and reduce inequalities (Kings Fund, 2022).</a:t>
                      </a:r>
                    </a:p>
                    <a:p>
                      <a:endParaRPr lang="en-GB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Societal </a:t>
                      </a:r>
                      <a:r>
                        <a:rPr lang="en-GB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Wellbeing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6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Public health action increases health literacy, community resilience, and mental wellbeing (Public Health England, 2021).</a:t>
                      </a:r>
                    </a:p>
                    <a:p>
                      <a:endParaRPr lang="en-GB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16518269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9AC3A28-278B-77A6-BE0F-C05FCFB0F83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4371125"/>
              </p:ext>
            </p:extLst>
          </p:nvPr>
        </p:nvGraphicFramePr>
        <p:xfrm>
          <a:off x="738554" y="370750"/>
          <a:ext cx="5193014" cy="518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193014">
                  <a:extLst>
                    <a:ext uri="{9D8B030D-6E8A-4147-A177-3AD203B41FA5}">
                      <a16:colId xmlns:a16="http://schemas.microsoft.com/office/drawing/2014/main" val="95851623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Public Health Initiatives</a:t>
                      </a:r>
                    </a:p>
                  </a:txBody>
                  <a:tcPr>
                    <a:solidFill>
                      <a:schemeClr val="accent2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60686931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9ECAD020-715B-8487-5B57-0450D660861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27830598"/>
              </p:ext>
            </p:extLst>
          </p:nvPr>
        </p:nvGraphicFramePr>
        <p:xfrm>
          <a:off x="600242" y="3763655"/>
          <a:ext cx="5331326" cy="518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331326">
                  <a:extLst>
                    <a:ext uri="{9D8B030D-6E8A-4147-A177-3AD203B41FA5}">
                      <a16:colId xmlns:a16="http://schemas.microsoft.com/office/drawing/2014/main" val="13833695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Equity and Access</a:t>
                      </a:r>
                    </a:p>
                  </a:txBody>
                  <a:tcPr>
                    <a:solidFill>
                      <a:schemeClr val="accent2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00108905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AF5829A5-9353-15CF-3335-BFFADA73B94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18306641"/>
              </p:ext>
            </p:extLst>
          </p:nvPr>
        </p:nvGraphicFramePr>
        <p:xfrm>
          <a:off x="600242" y="4481406"/>
          <a:ext cx="8128000" cy="2346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1948341074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332683165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Healthcare Inequalities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Socioeconomic inequalities</a:t>
                      </a:r>
                      <a:endParaRPr lang="en-GB" sz="16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Ethnic and cultural barriers</a:t>
                      </a:r>
                      <a:endParaRPr lang="en-GB" sz="16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Rural vs urban access</a:t>
                      </a:r>
                      <a:endParaRPr lang="en-GB" sz="16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Digital exclusion </a:t>
                      </a:r>
                      <a:r>
                        <a:rPr lang="en-GB" sz="16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(Marmot, 2020; Kings Fund, 2023).</a:t>
                      </a:r>
                    </a:p>
                    <a:p>
                      <a:endParaRPr lang="en-GB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Equity‑Focused Interventions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6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Universal NHS access (DHSC, 2014).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6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Targeted support for vulnerable groups, culturally competent care, community outreach, and free screening/vaccination programs (NHS England, 2019; Public Health England, 2021).</a:t>
                      </a:r>
                    </a:p>
                    <a:p>
                      <a:endParaRPr lang="en-GB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9124787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848205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12192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CD9EB20-EC3C-DC09-7A24-2751EE403931}"/>
              </a:ext>
            </a:extLst>
          </p:cNvPr>
          <p:cNvSpPr txBox="1"/>
          <p:nvPr/>
        </p:nvSpPr>
        <p:spPr>
          <a:xfrm>
            <a:off x="1137036" y="548640"/>
            <a:ext cx="9543405" cy="11887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2E972BB-E71B-5E96-451F-820E828A1415}"/>
              </a:ext>
            </a:extLst>
          </p:cNvPr>
          <p:cNvSpPr txBox="1"/>
          <p:nvPr/>
        </p:nvSpPr>
        <p:spPr>
          <a:xfrm>
            <a:off x="1137034" y="1547447"/>
            <a:ext cx="9096979" cy="42043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Health, wellbeing, and sustainable development are interconnected foundations of modern healthcare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(WHO, 2014; United Nations, 2015).</a:t>
            </a:r>
            <a:endParaRPr lang="en-US" sz="16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Integrated, holistic approaches improve outcomes, reduce inequalities, and support long-term sustainability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(NHS England, 2019).</a:t>
            </a:r>
            <a:endParaRPr lang="en-US" sz="16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Policies and service models increasingly reflect biopsychosocial and wellbeing frameworks (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DHSC, 2014)</a:t>
            </a:r>
            <a:endParaRPr lang="en-US" sz="16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Effective implementation requires strong governance, adequate funding, and cross-sector collaboration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(Kings Fund, 2022).</a:t>
            </a:r>
            <a:endParaRPr lang="en-US" sz="16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future of health and social care depends on prevention-focused, equitable, and sustainable systems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(Public Health England, 2021).</a:t>
            </a:r>
            <a:endParaRPr lang="en-US" sz="16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24586" y="5970896"/>
            <a:ext cx="9967416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27653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195</TotalTime>
  <Words>1649</Words>
  <Application>Microsoft Office PowerPoint</Application>
  <PresentationFormat>Widescreen</PresentationFormat>
  <Paragraphs>119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Aptos Display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Elena Vlasitchi (2314633)</dc:creator>
  <cp:lastModifiedBy>Elena Vlasitchi (2314633)</cp:lastModifiedBy>
  <cp:revision>4</cp:revision>
  <dcterms:created xsi:type="dcterms:W3CDTF">2026-07-06T14:05:58Z</dcterms:created>
  <dcterms:modified xsi:type="dcterms:W3CDTF">2026-07-21T21:59:38Z</dcterms:modified>
</cp:coreProperties>
</file>