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0"/>
  </p:notesMasterIdLst>
  <p:sldIdLst>
    <p:sldId id="266" r:id="rId5"/>
    <p:sldId id="337" r:id="rId6"/>
    <p:sldId id="308" r:id="rId7"/>
    <p:sldId id="310" r:id="rId8"/>
    <p:sldId id="345" r:id="rId9"/>
    <p:sldId id="309" r:id="rId10"/>
    <p:sldId id="336" r:id="rId11"/>
    <p:sldId id="330" r:id="rId12"/>
    <p:sldId id="331" r:id="rId13"/>
    <p:sldId id="338" r:id="rId14"/>
    <p:sldId id="312" r:id="rId15"/>
    <p:sldId id="344" r:id="rId16"/>
    <p:sldId id="313" r:id="rId17"/>
    <p:sldId id="318" r:id="rId18"/>
    <p:sldId id="311" r:id="rId19"/>
    <p:sldId id="316" r:id="rId20"/>
    <p:sldId id="332" r:id="rId21"/>
    <p:sldId id="343" r:id="rId22"/>
    <p:sldId id="323" r:id="rId23"/>
    <p:sldId id="321" r:id="rId24"/>
    <p:sldId id="322" r:id="rId25"/>
    <p:sldId id="324" r:id="rId26"/>
    <p:sldId id="333" r:id="rId27"/>
    <p:sldId id="334" r:id="rId28"/>
    <p:sldId id="325" r:id="rId29"/>
    <p:sldId id="326" r:id="rId30"/>
    <p:sldId id="327" r:id="rId31"/>
    <p:sldId id="328" r:id="rId32"/>
    <p:sldId id="329" r:id="rId33"/>
    <p:sldId id="340" r:id="rId34"/>
    <p:sldId id="339" r:id="rId35"/>
    <p:sldId id="315" r:id="rId36"/>
    <p:sldId id="317" r:id="rId37"/>
    <p:sldId id="319" r:id="rId38"/>
    <p:sldId id="33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C8C1DF-2193-5887-40EB-135AF1ED11CA}" v="123" dt="2024-01-29T09:12:37.6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6822" autoAdjust="0"/>
  </p:normalViewPr>
  <p:slideViewPr>
    <p:cSldViewPr snapToGrid="0">
      <p:cViewPr varScale="1">
        <p:scale>
          <a:sx n="87" d="100"/>
          <a:sy n="87" d="100"/>
        </p:scale>
        <p:origin x="13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What do you think this subject is about?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1C383F32-22E8-4F62-A3E0-BDC3D5F48992}">
      <dgm:prSet/>
      <dgm:spPr/>
      <dgm:t>
        <a:bodyPr/>
        <a:lstStyle/>
        <a:p>
          <a:pPr>
            <a:lnSpc>
              <a:spcPct val="100000"/>
            </a:lnSpc>
            <a:defRPr cap="all"/>
          </a:pPr>
          <a:r>
            <a:rPr lang="en-US" dirty="0"/>
            <a:t>What do you expect to get from it?.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2"/>
      <dgm:spPr>
        <a:prstGeom prst="ellipse">
          <a:avLst/>
        </a:prstGeom>
      </dgm:spPr>
    </dgm:pt>
    <dgm:pt modelId="{8FA2F131-CD01-4CBD-B7A5-1B9B5E7F0402}" type="pres">
      <dgm:prSet presAssocID="{40FC4FFE-8987-4A26-B7F4-8A516F18ADAE}" presName="iconRect" presStyleLbl="node1" presStyleIdx="0" presStyleCnt="2" custLinFactNeighborX="1075" custLinFactNeighborY="-806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2">
        <dgm:presLayoutVars>
          <dgm:chMax val="1"/>
          <dgm:chPref val="1"/>
        </dgm:presLayoutVars>
      </dgm:prSet>
      <dgm:spPr/>
    </dgm:pt>
    <dgm:pt modelId="{5AB3C10D-885E-4522-AB39-7ED4318D191A}" type="pres">
      <dgm:prSet presAssocID="{5B62599A-5C9B-48E7-896E-EA782AC60C8B}"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1" presStyleCnt="2"/>
      <dgm:spPr>
        <a:prstGeom prst="ellipse">
          <a:avLst/>
        </a:prstGeom>
      </dgm:spPr>
    </dgm:pt>
    <dgm:pt modelId="{F09AEBFF-D2D3-4FFF-AD65-C3CEAEEB10F2}" type="pres">
      <dgm:prSet presAssocID="{1C383F32-22E8-4F62-A3E0-BDC3D5F48992}" presName="iconRect" presStyleLbl="node1" presStyleIdx="1" presStyleCnt="2"/>
      <dgm:spPr>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1" presStyleCnt="2">
        <dgm:presLayoutVars>
          <dgm:chMax val="1"/>
          <dgm:chPref val="1"/>
        </dgm:presLayoutVars>
      </dgm:prSet>
      <dgm:spPr/>
    </dgm:pt>
  </dgm:ptLst>
  <dgm:cxnL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1"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75E30F4F-0E76-457B-9D4F-CDE27C2F7F77}" type="presParOf" srcId="{B6056BFB-47D7-4C5F-BA11-2CB63C56A52D}" destId="{BDCD0AC9-D564-4025-AD8A-36664A6CBE31}" srcOrd="2"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978F0A-4ACA-4702-8296-4850F4E68024}" type="doc">
      <dgm:prSet loTypeId="urn:microsoft.com/office/officeart/2016/7/layout/HorizontalActionList" loCatId="List" qsTypeId="urn:microsoft.com/office/officeart/2005/8/quickstyle/simple4" qsCatId="simple" csTypeId="urn:microsoft.com/office/officeart/2005/8/colors/accent5_2" csCatId="accent5"/>
      <dgm:spPr/>
      <dgm:t>
        <a:bodyPr/>
        <a:lstStyle/>
        <a:p>
          <a:endParaRPr lang="en-US"/>
        </a:p>
      </dgm:t>
    </dgm:pt>
    <dgm:pt modelId="{AD1405BA-08CE-4575-A4DD-973FDB47A4EB}">
      <dgm:prSet/>
      <dgm:spPr/>
      <dgm:t>
        <a:bodyPr/>
        <a:lstStyle/>
        <a:p>
          <a:r>
            <a:rPr lang="en-US"/>
            <a:t>Analyse</a:t>
          </a:r>
        </a:p>
      </dgm:t>
    </dgm:pt>
    <dgm:pt modelId="{06264D6E-F415-4F0F-89DC-E6C6E5569E12}" type="parTrans" cxnId="{BE1CEC1F-1252-4781-B489-8B1A5E21DBAA}">
      <dgm:prSet/>
      <dgm:spPr/>
      <dgm:t>
        <a:bodyPr/>
        <a:lstStyle/>
        <a:p>
          <a:endParaRPr lang="en-US"/>
        </a:p>
      </dgm:t>
    </dgm:pt>
    <dgm:pt modelId="{DD9378DC-C8C7-4678-8865-A7F9E3201FE9}" type="sibTrans" cxnId="{BE1CEC1F-1252-4781-B489-8B1A5E21DBAA}">
      <dgm:prSet/>
      <dgm:spPr/>
      <dgm:t>
        <a:bodyPr/>
        <a:lstStyle/>
        <a:p>
          <a:endParaRPr lang="en-US"/>
        </a:p>
      </dgm:t>
    </dgm:pt>
    <dgm:pt modelId="{85A7992B-F4FC-4207-9275-4353224CEBA6}">
      <dgm:prSet/>
      <dgm:spPr/>
      <dgm:t>
        <a:bodyPr/>
        <a:lstStyle/>
        <a:p>
          <a:r>
            <a:rPr lang="en-US" dirty="0"/>
            <a:t>Critically </a:t>
          </a:r>
          <a:r>
            <a:rPr lang="en-US" dirty="0" err="1"/>
            <a:t>analyse</a:t>
          </a:r>
          <a:r>
            <a:rPr lang="en-US"/>
            <a:t> the theories and models of leadership at a strategic level: </a:t>
          </a:r>
        </a:p>
      </dgm:t>
    </dgm:pt>
    <dgm:pt modelId="{FF032B17-7EEB-41D5-AF14-A025F6EF037B}" type="parTrans" cxnId="{AB2B5818-863D-49FD-B76B-640431F676A3}">
      <dgm:prSet/>
      <dgm:spPr/>
      <dgm:t>
        <a:bodyPr/>
        <a:lstStyle/>
        <a:p>
          <a:endParaRPr lang="en-US"/>
        </a:p>
      </dgm:t>
    </dgm:pt>
    <dgm:pt modelId="{B1854A18-A199-4504-B5B7-DDCC264608DF}" type="sibTrans" cxnId="{AB2B5818-863D-49FD-B76B-640431F676A3}">
      <dgm:prSet/>
      <dgm:spPr/>
      <dgm:t>
        <a:bodyPr/>
        <a:lstStyle/>
        <a:p>
          <a:endParaRPr lang="en-US"/>
        </a:p>
      </dgm:t>
    </dgm:pt>
    <dgm:pt modelId="{A07B0AFA-7523-42AE-BAF6-846BEA7907EC}">
      <dgm:prSet/>
      <dgm:spPr/>
      <dgm:t>
        <a:bodyPr/>
        <a:lstStyle/>
        <a:p>
          <a:r>
            <a:rPr lang="en-US"/>
            <a:t>Assess</a:t>
          </a:r>
        </a:p>
      </dgm:t>
    </dgm:pt>
    <dgm:pt modelId="{C5ADDD1C-7732-47CF-960A-F98FE3709C40}" type="parTrans" cxnId="{76AFCB63-E8EE-4AD2-87FD-50B8DC366F9A}">
      <dgm:prSet/>
      <dgm:spPr/>
      <dgm:t>
        <a:bodyPr/>
        <a:lstStyle/>
        <a:p>
          <a:endParaRPr lang="en-US"/>
        </a:p>
      </dgm:t>
    </dgm:pt>
    <dgm:pt modelId="{EAD9AD82-A5F4-4E76-AF2C-D297CE20C40C}" type="sibTrans" cxnId="{76AFCB63-E8EE-4AD2-87FD-50B8DC366F9A}">
      <dgm:prSet/>
      <dgm:spPr/>
      <dgm:t>
        <a:bodyPr/>
        <a:lstStyle/>
        <a:p>
          <a:endParaRPr lang="en-US"/>
        </a:p>
      </dgm:t>
    </dgm:pt>
    <dgm:pt modelId="{D6C4D60D-FBAB-4728-9998-C35DFA1DF869}">
      <dgm:prSet/>
      <dgm:spPr/>
      <dgm:t>
        <a:bodyPr/>
        <a:lstStyle/>
        <a:p>
          <a:r>
            <a:rPr lang="en-US"/>
            <a:t>Assess the effectiveness of application  </a:t>
          </a:r>
        </a:p>
      </dgm:t>
    </dgm:pt>
    <dgm:pt modelId="{CC313940-91E4-45D5-A2F1-4FF7CF6B24F1}" type="parTrans" cxnId="{6D9580F9-B605-40CB-82E0-325AE03FC800}">
      <dgm:prSet/>
      <dgm:spPr/>
      <dgm:t>
        <a:bodyPr/>
        <a:lstStyle/>
        <a:p>
          <a:endParaRPr lang="en-US"/>
        </a:p>
      </dgm:t>
    </dgm:pt>
    <dgm:pt modelId="{5F79CE4C-658A-4397-A05C-8846AB7A470C}" type="sibTrans" cxnId="{6D9580F9-B605-40CB-82E0-325AE03FC800}">
      <dgm:prSet/>
      <dgm:spPr/>
      <dgm:t>
        <a:bodyPr/>
        <a:lstStyle/>
        <a:p>
          <a:endParaRPr lang="en-US"/>
        </a:p>
      </dgm:t>
    </dgm:pt>
    <dgm:pt modelId="{513960B2-EB70-4362-B3EA-FAE226C47FD5}">
      <dgm:prSet/>
      <dgm:spPr/>
      <dgm:t>
        <a:bodyPr/>
        <a:lstStyle/>
        <a:p>
          <a:r>
            <a:rPr lang="en-US"/>
            <a:t>Demonstrate</a:t>
          </a:r>
        </a:p>
      </dgm:t>
    </dgm:pt>
    <dgm:pt modelId="{24A2E8F7-EE3B-497E-B527-6694FE96F774}" type="parTrans" cxnId="{2A1FDC1C-981E-4B9C-8DAF-8FB742A3FC89}">
      <dgm:prSet/>
      <dgm:spPr/>
      <dgm:t>
        <a:bodyPr/>
        <a:lstStyle/>
        <a:p>
          <a:endParaRPr lang="en-US"/>
        </a:p>
      </dgm:t>
    </dgm:pt>
    <dgm:pt modelId="{47ADC468-308E-4D8B-A5F9-60B6FD02B223}" type="sibTrans" cxnId="{2A1FDC1C-981E-4B9C-8DAF-8FB742A3FC89}">
      <dgm:prSet/>
      <dgm:spPr/>
      <dgm:t>
        <a:bodyPr/>
        <a:lstStyle/>
        <a:p>
          <a:endParaRPr lang="en-US"/>
        </a:p>
      </dgm:t>
    </dgm:pt>
    <dgm:pt modelId="{2E3366BF-98F8-4424-9198-C54E6324203D}">
      <dgm:prSet/>
      <dgm:spPr/>
      <dgm:t>
        <a:bodyPr/>
        <a:lstStyle/>
        <a:p>
          <a:r>
            <a:rPr lang="en-US"/>
            <a:t>Demonstrate presentation and team working skills </a:t>
          </a:r>
        </a:p>
      </dgm:t>
    </dgm:pt>
    <dgm:pt modelId="{4758198B-9A70-4963-9013-B3083C658AF3}" type="parTrans" cxnId="{A1DB05F3-7E43-4456-B64F-AA2601886713}">
      <dgm:prSet/>
      <dgm:spPr/>
      <dgm:t>
        <a:bodyPr/>
        <a:lstStyle/>
        <a:p>
          <a:endParaRPr lang="en-US"/>
        </a:p>
      </dgm:t>
    </dgm:pt>
    <dgm:pt modelId="{555C2275-8DF4-47EF-B9D2-7F4B10BE378D}" type="sibTrans" cxnId="{A1DB05F3-7E43-4456-B64F-AA2601886713}">
      <dgm:prSet/>
      <dgm:spPr/>
      <dgm:t>
        <a:bodyPr/>
        <a:lstStyle/>
        <a:p>
          <a:endParaRPr lang="en-US"/>
        </a:p>
      </dgm:t>
    </dgm:pt>
    <dgm:pt modelId="{A935EBD4-3D9D-48B3-89F9-9B0FBA8DC039}">
      <dgm:prSet/>
      <dgm:spPr/>
      <dgm:t>
        <a:bodyPr/>
        <a:lstStyle/>
        <a:p>
          <a:r>
            <a:rPr lang="en-US"/>
            <a:t>Reflect on</a:t>
          </a:r>
        </a:p>
      </dgm:t>
    </dgm:pt>
    <dgm:pt modelId="{2A02AAB7-7348-4915-B315-98833BECE65E}" type="parTrans" cxnId="{D5D66ADE-CAE1-4F0C-89C9-C7E597E6D421}">
      <dgm:prSet/>
      <dgm:spPr/>
      <dgm:t>
        <a:bodyPr/>
        <a:lstStyle/>
        <a:p>
          <a:endParaRPr lang="en-US"/>
        </a:p>
      </dgm:t>
    </dgm:pt>
    <dgm:pt modelId="{79FF65D4-F9C7-47E7-AEFA-BDC641E73C5E}" type="sibTrans" cxnId="{D5D66ADE-CAE1-4F0C-89C9-C7E597E6D421}">
      <dgm:prSet/>
      <dgm:spPr/>
      <dgm:t>
        <a:bodyPr/>
        <a:lstStyle/>
        <a:p>
          <a:endParaRPr lang="en-US"/>
        </a:p>
      </dgm:t>
    </dgm:pt>
    <dgm:pt modelId="{77BB90EF-E545-4A58-BBCF-C549FA433E8F}">
      <dgm:prSet/>
      <dgm:spPr/>
      <dgm:t>
        <a:bodyPr/>
        <a:lstStyle/>
        <a:p>
          <a:r>
            <a:rPr lang="en-US"/>
            <a:t>Reflect on effective leadership decision making and problem solving within a practical environment. </a:t>
          </a:r>
        </a:p>
      </dgm:t>
    </dgm:pt>
    <dgm:pt modelId="{3EA82C59-2AE7-4326-80DD-F97DFD488239}" type="parTrans" cxnId="{0AA32E20-4522-4EAF-B081-75087512A74B}">
      <dgm:prSet/>
      <dgm:spPr/>
      <dgm:t>
        <a:bodyPr/>
        <a:lstStyle/>
        <a:p>
          <a:endParaRPr lang="en-US"/>
        </a:p>
      </dgm:t>
    </dgm:pt>
    <dgm:pt modelId="{DE976AAB-123A-4DB4-BB28-1AD008DC1ED8}" type="sibTrans" cxnId="{0AA32E20-4522-4EAF-B081-75087512A74B}">
      <dgm:prSet/>
      <dgm:spPr/>
      <dgm:t>
        <a:bodyPr/>
        <a:lstStyle/>
        <a:p>
          <a:endParaRPr lang="en-US"/>
        </a:p>
      </dgm:t>
    </dgm:pt>
    <dgm:pt modelId="{806DDEF1-216B-4CDC-918E-A4D9D15E05B2}" type="pres">
      <dgm:prSet presAssocID="{3E978F0A-4ACA-4702-8296-4850F4E68024}" presName="Name0" presStyleCnt="0">
        <dgm:presLayoutVars>
          <dgm:dir/>
          <dgm:animLvl val="lvl"/>
          <dgm:resizeHandles val="exact"/>
        </dgm:presLayoutVars>
      </dgm:prSet>
      <dgm:spPr/>
    </dgm:pt>
    <dgm:pt modelId="{FE81E17E-90E9-4C30-9C39-A29D46D47221}" type="pres">
      <dgm:prSet presAssocID="{AD1405BA-08CE-4575-A4DD-973FDB47A4EB}" presName="composite" presStyleCnt="0"/>
      <dgm:spPr/>
    </dgm:pt>
    <dgm:pt modelId="{4D1D1481-B0AC-4462-92BF-CFC9A0F93C0A}" type="pres">
      <dgm:prSet presAssocID="{AD1405BA-08CE-4575-A4DD-973FDB47A4EB}" presName="parTx" presStyleLbl="alignNode1" presStyleIdx="0" presStyleCnt="4">
        <dgm:presLayoutVars>
          <dgm:chMax val="0"/>
          <dgm:chPref val="0"/>
        </dgm:presLayoutVars>
      </dgm:prSet>
      <dgm:spPr/>
    </dgm:pt>
    <dgm:pt modelId="{ED821812-0BF6-4832-9B18-D1A55D947F85}" type="pres">
      <dgm:prSet presAssocID="{AD1405BA-08CE-4575-A4DD-973FDB47A4EB}" presName="desTx" presStyleLbl="alignAccFollowNode1" presStyleIdx="0" presStyleCnt="4">
        <dgm:presLayoutVars/>
      </dgm:prSet>
      <dgm:spPr/>
    </dgm:pt>
    <dgm:pt modelId="{8A017951-4784-4917-8069-BF294FA72553}" type="pres">
      <dgm:prSet presAssocID="{DD9378DC-C8C7-4678-8865-A7F9E3201FE9}" presName="space" presStyleCnt="0"/>
      <dgm:spPr/>
    </dgm:pt>
    <dgm:pt modelId="{A0AF3DB0-4E7F-4855-BB23-18C7204A2F77}" type="pres">
      <dgm:prSet presAssocID="{A07B0AFA-7523-42AE-BAF6-846BEA7907EC}" presName="composite" presStyleCnt="0"/>
      <dgm:spPr/>
    </dgm:pt>
    <dgm:pt modelId="{CF1304A9-9D67-4070-B1C7-333B29507D93}" type="pres">
      <dgm:prSet presAssocID="{A07B0AFA-7523-42AE-BAF6-846BEA7907EC}" presName="parTx" presStyleLbl="alignNode1" presStyleIdx="1" presStyleCnt="4">
        <dgm:presLayoutVars>
          <dgm:chMax val="0"/>
          <dgm:chPref val="0"/>
        </dgm:presLayoutVars>
      </dgm:prSet>
      <dgm:spPr/>
    </dgm:pt>
    <dgm:pt modelId="{176A39E3-4F6E-4B83-8C1F-89BBDA50A176}" type="pres">
      <dgm:prSet presAssocID="{A07B0AFA-7523-42AE-BAF6-846BEA7907EC}" presName="desTx" presStyleLbl="alignAccFollowNode1" presStyleIdx="1" presStyleCnt="4">
        <dgm:presLayoutVars/>
      </dgm:prSet>
      <dgm:spPr/>
    </dgm:pt>
    <dgm:pt modelId="{28B055CC-4399-4384-8F60-94425DB8D1C3}" type="pres">
      <dgm:prSet presAssocID="{EAD9AD82-A5F4-4E76-AF2C-D297CE20C40C}" presName="space" presStyleCnt="0"/>
      <dgm:spPr/>
    </dgm:pt>
    <dgm:pt modelId="{EAABAD7E-7932-418F-8752-DB514B6DE3DD}" type="pres">
      <dgm:prSet presAssocID="{513960B2-EB70-4362-B3EA-FAE226C47FD5}" presName="composite" presStyleCnt="0"/>
      <dgm:spPr/>
    </dgm:pt>
    <dgm:pt modelId="{C0855C2D-6608-4640-B632-E7E82954739C}" type="pres">
      <dgm:prSet presAssocID="{513960B2-EB70-4362-B3EA-FAE226C47FD5}" presName="parTx" presStyleLbl="alignNode1" presStyleIdx="2" presStyleCnt="4">
        <dgm:presLayoutVars>
          <dgm:chMax val="0"/>
          <dgm:chPref val="0"/>
        </dgm:presLayoutVars>
      </dgm:prSet>
      <dgm:spPr/>
    </dgm:pt>
    <dgm:pt modelId="{5EE73836-71D0-4BE9-9CBE-43B22441FB94}" type="pres">
      <dgm:prSet presAssocID="{513960B2-EB70-4362-B3EA-FAE226C47FD5}" presName="desTx" presStyleLbl="alignAccFollowNode1" presStyleIdx="2" presStyleCnt="4">
        <dgm:presLayoutVars/>
      </dgm:prSet>
      <dgm:spPr/>
    </dgm:pt>
    <dgm:pt modelId="{3D58B478-9799-4F12-836D-C6ACC5470C97}" type="pres">
      <dgm:prSet presAssocID="{47ADC468-308E-4D8B-A5F9-60B6FD02B223}" presName="space" presStyleCnt="0"/>
      <dgm:spPr/>
    </dgm:pt>
    <dgm:pt modelId="{8CE303FD-0C90-433A-A254-0E81974B4786}" type="pres">
      <dgm:prSet presAssocID="{A935EBD4-3D9D-48B3-89F9-9B0FBA8DC039}" presName="composite" presStyleCnt="0"/>
      <dgm:spPr/>
    </dgm:pt>
    <dgm:pt modelId="{03F5E46D-9D50-471E-BD6E-EAAA18FE0B00}" type="pres">
      <dgm:prSet presAssocID="{A935EBD4-3D9D-48B3-89F9-9B0FBA8DC039}" presName="parTx" presStyleLbl="alignNode1" presStyleIdx="3" presStyleCnt="4">
        <dgm:presLayoutVars>
          <dgm:chMax val="0"/>
          <dgm:chPref val="0"/>
        </dgm:presLayoutVars>
      </dgm:prSet>
      <dgm:spPr/>
    </dgm:pt>
    <dgm:pt modelId="{9E8C94A9-51C2-409A-9783-08DC01FF79A2}" type="pres">
      <dgm:prSet presAssocID="{A935EBD4-3D9D-48B3-89F9-9B0FBA8DC039}" presName="desTx" presStyleLbl="alignAccFollowNode1" presStyleIdx="3" presStyleCnt="4">
        <dgm:presLayoutVars/>
      </dgm:prSet>
      <dgm:spPr/>
    </dgm:pt>
  </dgm:ptLst>
  <dgm:cxnLst>
    <dgm:cxn modelId="{AB2B5818-863D-49FD-B76B-640431F676A3}" srcId="{AD1405BA-08CE-4575-A4DD-973FDB47A4EB}" destId="{85A7992B-F4FC-4207-9275-4353224CEBA6}" srcOrd="0" destOrd="0" parTransId="{FF032B17-7EEB-41D5-AF14-A025F6EF037B}" sibTransId="{B1854A18-A199-4504-B5B7-DDCC264608DF}"/>
    <dgm:cxn modelId="{2A1FDC1C-981E-4B9C-8DAF-8FB742A3FC89}" srcId="{3E978F0A-4ACA-4702-8296-4850F4E68024}" destId="{513960B2-EB70-4362-B3EA-FAE226C47FD5}" srcOrd="2" destOrd="0" parTransId="{24A2E8F7-EE3B-497E-B527-6694FE96F774}" sibTransId="{47ADC468-308E-4D8B-A5F9-60B6FD02B223}"/>
    <dgm:cxn modelId="{BE1CEC1F-1252-4781-B489-8B1A5E21DBAA}" srcId="{3E978F0A-4ACA-4702-8296-4850F4E68024}" destId="{AD1405BA-08CE-4575-A4DD-973FDB47A4EB}" srcOrd="0" destOrd="0" parTransId="{06264D6E-F415-4F0F-89DC-E6C6E5569E12}" sibTransId="{DD9378DC-C8C7-4678-8865-A7F9E3201FE9}"/>
    <dgm:cxn modelId="{0AA32E20-4522-4EAF-B081-75087512A74B}" srcId="{A935EBD4-3D9D-48B3-89F9-9B0FBA8DC039}" destId="{77BB90EF-E545-4A58-BBCF-C549FA433E8F}" srcOrd="0" destOrd="0" parTransId="{3EA82C59-2AE7-4326-80DD-F97DFD488239}" sibTransId="{DE976AAB-123A-4DB4-BB28-1AD008DC1ED8}"/>
    <dgm:cxn modelId="{2852552E-55D5-426C-A2CF-EC288707764A}" type="presOf" srcId="{A935EBD4-3D9D-48B3-89F9-9B0FBA8DC039}" destId="{03F5E46D-9D50-471E-BD6E-EAAA18FE0B00}" srcOrd="0" destOrd="0" presId="urn:microsoft.com/office/officeart/2016/7/layout/HorizontalActionList"/>
    <dgm:cxn modelId="{76AFCB63-E8EE-4AD2-87FD-50B8DC366F9A}" srcId="{3E978F0A-4ACA-4702-8296-4850F4E68024}" destId="{A07B0AFA-7523-42AE-BAF6-846BEA7907EC}" srcOrd="1" destOrd="0" parTransId="{C5ADDD1C-7732-47CF-960A-F98FE3709C40}" sibTransId="{EAD9AD82-A5F4-4E76-AF2C-D297CE20C40C}"/>
    <dgm:cxn modelId="{8376344C-3482-4872-9776-5E8F799C0735}" type="presOf" srcId="{D6C4D60D-FBAB-4728-9998-C35DFA1DF869}" destId="{176A39E3-4F6E-4B83-8C1F-89BBDA50A176}" srcOrd="0" destOrd="0" presId="urn:microsoft.com/office/officeart/2016/7/layout/HorizontalActionList"/>
    <dgm:cxn modelId="{FF3FCC55-67C6-48A6-BA92-F8A83E5F33F9}" type="presOf" srcId="{3E978F0A-4ACA-4702-8296-4850F4E68024}" destId="{806DDEF1-216B-4CDC-918E-A4D9D15E05B2}" srcOrd="0" destOrd="0" presId="urn:microsoft.com/office/officeart/2016/7/layout/HorizontalActionList"/>
    <dgm:cxn modelId="{9741D19F-3CEE-4EDA-A2B1-05A5C7FF6D6E}" type="presOf" srcId="{85A7992B-F4FC-4207-9275-4353224CEBA6}" destId="{ED821812-0BF6-4832-9B18-D1A55D947F85}" srcOrd="0" destOrd="0" presId="urn:microsoft.com/office/officeart/2016/7/layout/HorizontalActionList"/>
    <dgm:cxn modelId="{14A79AC1-7B29-4250-B5E2-003BCF3AF8E5}" type="presOf" srcId="{A07B0AFA-7523-42AE-BAF6-846BEA7907EC}" destId="{CF1304A9-9D67-4070-B1C7-333B29507D93}" srcOrd="0" destOrd="0" presId="urn:microsoft.com/office/officeart/2016/7/layout/HorizontalActionList"/>
    <dgm:cxn modelId="{9F6490C5-93EC-4DD0-8A4F-CD9A324B873A}" type="presOf" srcId="{77BB90EF-E545-4A58-BBCF-C549FA433E8F}" destId="{9E8C94A9-51C2-409A-9783-08DC01FF79A2}" srcOrd="0" destOrd="0" presId="urn:microsoft.com/office/officeart/2016/7/layout/HorizontalActionList"/>
    <dgm:cxn modelId="{D5D66ADE-CAE1-4F0C-89C9-C7E597E6D421}" srcId="{3E978F0A-4ACA-4702-8296-4850F4E68024}" destId="{A935EBD4-3D9D-48B3-89F9-9B0FBA8DC039}" srcOrd="3" destOrd="0" parTransId="{2A02AAB7-7348-4915-B315-98833BECE65E}" sibTransId="{79FF65D4-F9C7-47E7-AEFA-BDC641E73C5E}"/>
    <dgm:cxn modelId="{28DE20E0-3349-4E65-A4CA-19B193B48DAB}" type="presOf" srcId="{2E3366BF-98F8-4424-9198-C54E6324203D}" destId="{5EE73836-71D0-4BE9-9CBE-43B22441FB94}" srcOrd="0" destOrd="0" presId="urn:microsoft.com/office/officeart/2016/7/layout/HorizontalActionList"/>
    <dgm:cxn modelId="{A1DB05F3-7E43-4456-B64F-AA2601886713}" srcId="{513960B2-EB70-4362-B3EA-FAE226C47FD5}" destId="{2E3366BF-98F8-4424-9198-C54E6324203D}" srcOrd="0" destOrd="0" parTransId="{4758198B-9A70-4963-9013-B3083C658AF3}" sibTransId="{555C2275-8DF4-47EF-B9D2-7F4B10BE378D}"/>
    <dgm:cxn modelId="{782D60F3-B99E-4AD3-A23C-49519038C864}" type="presOf" srcId="{513960B2-EB70-4362-B3EA-FAE226C47FD5}" destId="{C0855C2D-6608-4640-B632-E7E82954739C}" srcOrd="0" destOrd="0" presId="urn:microsoft.com/office/officeart/2016/7/layout/HorizontalActionList"/>
    <dgm:cxn modelId="{6D9580F9-B605-40CB-82E0-325AE03FC800}" srcId="{A07B0AFA-7523-42AE-BAF6-846BEA7907EC}" destId="{D6C4D60D-FBAB-4728-9998-C35DFA1DF869}" srcOrd="0" destOrd="0" parTransId="{CC313940-91E4-45D5-A2F1-4FF7CF6B24F1}" sibTransId="{5F79CE4C-658A-4397-A05C-8846AB7A470C}"/>
    <dgm:cxn modelId="{520DADFE-BA00-495F-9F30-4E8C359FF65D}" type="presOf" srcId="{AD1405BA-08CE-4575-A4DD-973FDB47A4EB}" destId="{4D1D1481-B0AC-4462-92BF-CFC9A0F93C0A}" srcOrd="0" destOrd="0" presId="urn:microsoft.com/office/officeart/2016/7/layout/HorizontalActionList"/>
    <dgm:cxn modelId="{20BCCC1E-1129-4481-86DB-DCEA041C423F}" type="presParOf" srcId="{806DDEF1-216B-4CDC-918E-A4D9D15E05B2}" destId="{FE81E17E-90E9-4C30-9C39-A29D46D47221}" srcOrd="0" destOrd="0" presId="urn:microsoft.com/office/officeart/2016/7/layout/HorizontalActionList"/>
    <dgm:cxn modelId="{01BCA1CA-FADF-482B-A312-16CA28ED3B01}" type="presParOf" srcId="{FE81E17E-90E9-4C30-9C39-A29D46D47221}" destId="{4D1D1481-B0AC-4462-92BF-CFC9A0F93C0A}" srcOrd="0" destOrd="0" presId="urn:microsoft.com/office/officeart/2016/7/layout/HorizontalActionList"/>
    <dgm:cxn modelId="{306FC1BD-B0D5-42B9-A911-FF01718DE3D3}" type="presParOf" srcId="{FE81E17E-90E9-4C30-9C39-A29D46D47221}" destId="{ED821812-0BF6-4832-9B18-D1A55D947F85}" srcOrd="1" destOrd="0" presId="urn:microsoft.com/office/officeart/2016/7/layout/HorizontalActionList"/>
    <dgm:cxn modelId="{D2A32BFF-7F3A-4A21-A6C0-BFAC776547C8}" type="presParOf" srcId="{806DDEF1-216B-4CDC-918E-A4D9D15E05B2}" destId="{8A017951-4784-4917-8069-BF294FA72553}" srcOrd="1" destOrd="0" presId="urn:microsoft.com/office/officeart/2016/7/layout/HorizontalActionList"/>
    <dgm:cxn modelId="{2B9CF50A-CD0F-49C2-A593-715EFA8B7C1F}" type="presParOf" srcId="{806DDEF1-216B-4CDC-918E-A4D9D15E05B2}" destId="{A0AF3DB0-4E7F-4855-BB23-18C7204A2F77}" srcOrd="2" destOrd="0" presId="urn:microsoft.com/office/officeart/2016/7/layout/HorizontalActionList"/>
    <dgm:cxn modelId="{EFCD8E2A-FC1C-4F83-998C-162312C1A69F}" type="presParOf" srcId="{A0AF3DB0-4E7F-4855-BB23-18C7204A2F77}" destId="{CF1304A9-9D67-4070-B1C7-333B29507D93}" srcOrd="0" destOrd="0" presId="urn:microsoft.com/office/officeart/2016/7/layout/HorizontalActionList"/>
    <dgm:cxn modelId="{4209E178-EC95-45D4-862E-173789BF7224}" type="presParOf" srcId="{A0AF3DB0-4E7F-4855-BB23-18C7204A2F77}" destId="{176A39E3-4F6E-4B83-8C1F-89BBDA50A176}" srcOrd="1" destOrd="0" presId="urn:microsoft.com/office/officeart/2016/7/layout/HorizontalActionList"/>
    <dgm:cxn modelId="{6AC2CDFD-31F3-4AFE-8ABA-449A5D8737EC}" type="presParOf" srcId="{806DDEF1-216B-4CDC-918E-A4D9D15E05B2}" destId="{28B055CC-4399-4384-8F60-94425DB8D1C3}" srcOrd="3" destOrd="0" presId="urn:microsoft.com/office/officeart/2016/7/layout/HorizontalActionList"/>
    <dgm:cxn modelId="{0D186D53-D04C-41D0-B5E8-4A01346C74CD}" type="presParOf" srcId="{806DDEF1-216B-4CDC-918E-A4D9D15E05B2}" destId="{EAABAD7E-7932-418F-8752-DB514B6DE3DD}" srcOrd="4" destOrd="0" presId="urn:microsoft.com/office/officeart/2016/7/layout/HorizontalActionList"/>
    <dgm:cxn modelId="{F6F3041F-2B46-4778-858E-A28B325A6B81}" type="presParOf" srcId="{EAABAD7E-7932-418F-8752-DB514B6DE3DD}" destId="{C0855C2D-6608-4640-B632-E7E82954739C}" srcOrd="0" destOrd="0" presId="urn:microsoft.com/office/officeart/2016/7/layout/HorizontalActionList"/>
    <dgm:cxn modelId="{501ED911-76A5-409C-A3D3-D33F19399EA4}" type="presParOf" srcId="{EAABAD7E-7932-418F-8752-DB514B6DE3DD}" destId="{5EE73836-71D0-4BE9-9CBE-43B22441FB94}" srcOrd="1" destOrd="0" presId="urn:microsoft.com/office/officeart/2016/7/layout/HorizontalActionList"/>
    <dgm:cxn modelId="{8C972230-BD27-4A20-BD51-F8998CB309E3}" type="presParOf" srcId="{806DDEF1-216B-4CDC-918E-A4D9D15E05B2}" destId="{3D58B478-9799-4F12-836D-C6ACC5470C97}" srcOrd="5" destOrd="0" presId="urn:microsoft.com/office/officeart/2016/7/layout/HorizontalActionList"/>
    <dgm:cxn modelId="{D11D3988-0FB5-4285-B504-A4A6EA5AF9AD}" type="presParOf" srcId="{806DDEF1-216B-4CDC-918E-A4D9D15E05B2}" destId="{8CE303FD-0C90-433A-A254-0E81974B4786}" srcOrd="6" destOrd="0" presId="urn:microsoft.com/office/officeart/2016/7/layout/HorizontalActionList"/>
    <dgm:cxn modelId="{915D55D7-BD87-4B12-8DFC-5087C2AED4DF}" type="presParOf" srcId="{8CE303FD-0C90-433A-A254-0E81974B4786}" destId="{03F5E46D-9D50-471E-BD6E-EAAA18FE0B00}" srcOrd="0" destOrd="0" presId="urn:microsoft.com/office/officeart/2016/7/layout/HorizontalActionList"/>
    <dgm:cxn modelId="{FD89C92E-3CA3-4EFD-83DC-5251A0F3F92C}" type="presParOf" srcId="{8CE303FD-0C90-433A-A254-0E81974B4786}" destId="{9E8C94A9-51C2-409A-9783-08DC01FF79A2}"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1816199" y="9303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2297744" y="459433"/>
          <a:ext cx="1260000" cy="1260000"/>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111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What do you think this subject is about? </a:t>
          </a:r>
        </a:p>
      </dsp:txBody>
      <dsp:txXfrm>
        <a:off x="1114199" y="2973040"/>
        <a:ext cx="3600000" cy="720000"/>
      </dsp:txXfrm>
    </dsp:sp>
    <dsp:sp modelId="{5BDDFF18-9AEC-4E5E-B9AA-33D86F01A63E}">
      <dsp:nvSpPr>
        <dsp:cNvPr id="0" name=""/>
        <dsp:cNvSpPr/>
      </dsp:nvSpPr>
      <dsp:spPr>
        <a:xfrm>
          <a:off x="6046199" y="9303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6514199" y="561039"/>
          <a:ext cx="1260000" cy="1260000"/>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5344199" y="29730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What do you expect to get from it?.</a:t>
          </a:r>
        </a:p>
      </dsp:txBody>
      <dsp:txXfrm>
        <a:off x="5344199" y="2973040"/>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D1481-B0AC-4462-92BF-CFC9A0F93C0A}">
      <dsp:nvSpPr>
        <dsp:cNvPr id="0" name=""/>
        <dsp:cNvSpPr/>
      </dsp:nvSpPr>
      <dsp:spPr>
        <a:xfrm>
          <a:off x="4985" y="514191"/>
          <a:ext cx="2431186" cy="729355"/>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2118" tIns="192118" rIns="192118" bIns="192118" numCol="1" spcCol="1270" anchor="ctr" anchorCtr="0">
          <a:noAutofit/>
        </a:bodyPr>
        <a:lstStyle/>
        <a:p>
          <a:pPr marL="0" lvl="0" indent="0" algn="ctr" defTabSz="1155700">
            <a:lnSpc>
              <a:spcPct val="90000"/>
            </a:lnSpc>
            <a:spcBef>
              <a:spcPct val="0"/>
            </a:spcBef>
            <a:spcAft>
              <a:spcPct val="35000"/>
            </a:spcAft>
            <a:buNone/>
          </a:pPr>
          <a:r>
            <a:rPr lang="en-US" sz="2600" kern="1200"/>
            <a:t>Analyse</a:t>
          </a:r>
        </a:p>
      </dsp:txBody>
      <dsp:txXfrm>
        <a:off x="4985" y="514191"/>
        <a:ext cx="2431186" cy="729355"/>
      </dsp:txXfrm>
    </dsp:sp>
    <dsp:sp modelId="{ED821812-0BF6-4832-9B18-D1A55D947F85}">
      <dsp:nvSpPr>
        <dsp:cNvPr id="0" name=""/>
        <dsp:cNvSpPr/>
      </dsp:nvSpPr>
      <dsp:spPr>
        <a:xfrm>
          <a:off x="4985" y="1243547"/>
          <a:ext cx="2431186" cy="2003048"/>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0147" tIns="240147" rIns="240147" bIns="240147" numCol="1" spcCol="1270" anchor="t" anchorCtr="0">
          <a:noAutofit/>
        </a:bodyPr>
        <a:lstStyle/>
        <a:p>
          <a:pPr marL="0" lvl="0" indent="0" algn="l" defTabSz="844550">
            <a:lnSpc>
              <a:spcPct val="90000"/>
            </a:lnSpc>
            <a:spcBef>
              <a:spcPct val="0"/>
            </a:spcBef>
            <a:spcAft>
              <a:spcPct val="35000"/>
            </a:spcAft>
            <a:buNone/>
          </a:pPr>
          <a:r>
            <a:rPr lang="en-US" sz="1900" kern="1200" dirty="0"/>
            <a:t>Critically </a:t>
          </a:r>
          <a:r>
            <a:rPr lang="en-US" sz="1900" kern="1200" dirty="0" err="1"/>
            <a:t>analyse</a:t>
          </a:r>
          <a:r>
            <a:rPr lang="en-US" sz="1900" kern="1200"/>
            <a:t> the theories and models of leadership at a strategic level: </a:t>
          </a:r>
        </a:p>
      </dsp:txBody>
      <dsp:txXfrm>
        <a:off x="4985" y="1243547"/>
        <a:ext cx="2431186" cy="2003048"/>
      </dsp:txXfrm>
    </dsp:sp>
    <dsp:sp modelId="{CF1304A9-9D67-4070-B1C7-333B29507D93}">
      <dsp:nvSpPr>
        <dsp:cNvPr id="0" name=""/>
        <dsp:cNvSpPr/>
      </dsp:nvSpPr>
      <dsp:spPr>
        <a:xfrm>
          <a:off x="2544066" y="514191"/>
          <a:ext cx="2431186" cy="729355"/>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2118" tIns="192118" rIns="192118" bIns="192118" numCol="1" spcCol="1270" anchor="ctr" anchorCtr="0">
          <a:noAutofit/>
        </a:bodyPr>
        <a:lstStyle/>
        <a:p>
          <a:pPr marL="0" lvl="0" indent="0" algn="ctr" defTabSz="1155700">
            <a:lnSpc>
              <a:spcPct val="90000"/>
            </a:lnSpc>
            <a:spcBef>
              <a:spcPct val="0"/>
            </a:spcBef>
            <a:spcAft>
              <a:spcPct val="35000"/>
            </a:spcAft>
            <a:buNone/>
          </a:pPr>
          <a:r>
            <a:rPr lang="en-US" sz="2600" kern="1200"/>
            <a:t>Assess</a:t>
          </a:r>
        </a:p>
      </dsp:txBody>
      <dsp:txXfrm>
        <a:off x="2544066" y="514191"/>
        <a:ext cx="2431186" cy="729355"/>
      </dsp:txXfrm>
    </dsp:sp>
    <dsp:sp modelId="{176A39E3-4F6E-4B83-8C1F-89BBDA50A176}">
      <dsp:nvSpPr>
        <dsp:cNvPr id="0" name=""/>
        <dsp:cNvSpPr/>
      </dsp:nvSpPr>
      <dsp:spPr>
        <a:xfrm>
          <a:off x="2544066" y="1243547"/>
          <a:ext cx="2431186" cy="2003048"/>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0147" tIns="240147" rIns="240147" bIns="240147" numCol="1" spcCol="1270" anchor="t" anchorCtr="0">
          <a:noAutofit/>
        </a:bodyPr>
        <a:lstStyle/>
        <a:p>
          <a:pPr marL="0" lvl="0" indent="0" algn="l" defTabSz="844550">
            <a:lnSpc>
              <a:spcPct val="90000"/>
            </a:lnSpc>
            <a:spcBef>
              <a:spcPct val="0"/>
            </a:spcBef>
            <a:spcAft>
              <a:spcPct val="35000"/>
            </a:spcAft>
            <a:buNone/>
          </a:pPr>
          <a:r>
            <a:rPr lang="en-US" sz="1900" kern="1200"/>
            <a:t>Assess the effectiveness of application  </a:t>
          </a:r>
        </a:p>
      </dsp:txBody>
      <dsp:txXfrm>
        <a:off x="2544066" y="1243547"/>
        <a:ext cx="2431186" cy="2003048"/>
      </dsp:txXfrm>
    </dsp:sp>
    <dsp:sp modelId="{C0855C2D-6608-4640-B632-E7E82954739C}">
      <dsp:nvSpPr>
        <dsp:cNvPr id="0" name=""/>
        <dsp:cNvSpPr/>
      </dsp:nvSpPr>
      <dsp:spPr>
        <a:xfrm>
          <a:off x="5083147" y="514191"/>
          <a:ext cx="2431186" cy="729355"/>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2118" tIns="192118" rIns="192118" bIns="192118" numCol="1" spcCol="1270" anchor="ctr" anchorCtr="0">
          <a:noAutofit/>
        </a:bodyPr>
        <a:lstStyle/>
        <a:p>
          <a:pPr marL="0" lvl="0" indent="0" algn="ctr" defTabSz="1155700">
            <a:lnSpc>
              <a:spcPct val="90000"/>
            </a:lnSpc>
            <a:spcBef>
              <a:spcPct val="0"/>
            </a:spcBef>
            <a:spcAft>
              <a:spcPct val="35000"/>
            </a:spcAft>
            <a:buNone/>
          </a:pPr>
          <a:r>
            <a:rPr lang="en-US" sz="2600" kern="1200"/>
            <a:t>Demonstrate</a:t>
          </a:r>
        </a:p>
      </dsp:txBody>
      <dsp:txXfrm>
        <a:off x="5083147" y="514191"/>
        <a:ext cx="2431186" cy="729355"/>
      </dsp:txXfrm>
    </dsp:sp>
    <dsp:sp modelId="{5EE73836-71D0-4BE9-9CBE-43B22441FB94}">
      <dsp:nvSpPr>
        <dsp:cNvPr id="0" name=""/>
        <dsp:cNvSpPr/>
      </dsp:nvSpPr>
      <dsp:spPr>
        <a:xfrm>
          <a:off x="5083147" y="1243547"/>
          <a:ext cx="2431186" cy="2003048"/>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0147" tIns="240147" rIns="240147" bIns="240147" numCol="1" spcCol="1270" anchor="t" anchorCtr="0">
          <a:noAutofit/>
        </a:bodyPr>
        <a:lstStyle/>
        <a:p>
          <a:pPr marL="0" lvl="0" indent="0" algn="l" defTabSz="844550">
            <a:lnSpc>
              <a:spcPct val="90000"/>
            </a:lnSpc>
            <a:spcBef>
              <a:spcPct val="0"/>
            </a:spcBef>
            <a:spcAft>
              <a:spcPct val="35000"/>
            </a:spcAft>
            <a:buNone/>
          </a:pPr>
          <a:r>
            <a:rPr lang="en-US" sz="1900" kern="1200"/>
            <a:t>Demonstrate presentation and team working skills </a:t>
          </a:r>
        </a:p>
      </dsp:txBody>
      <dsp:txXfrm>
        <a:off x="5083147" y="1243547"/>
        <a:ext cx="2431186" cy="2003048"/>
      </dsp:txXfrm>
    </dsp:sp>
    <dsp:sp modelId="{03F5E46D-9D50-471E-BD6E-EAAA18FE0B00}">
      <dsp:nvSpPr>
        <dsp:cNvPr id="0" name=""/>
        <dsp:cNvSpPr/>
      </dsp:nvSpPr>
      <dsp:spPr>
        <a:xfrm>
          <a:off x="7622228" y="514191"/>
          <a:ext cx="2431186" cy="729355"/>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2118" tIns="192118" rIns="192118" bIns="192118" numCol="1" spcCol="1270" anchor="ctr" anchorCtr="0">
          <a:noAutofit/>
        </a:bodyPr>
        <a:lstStyle/>
        <a:p>
          <a:pPr marL="0" lvl="0" indent="0" algn="ctr" defTabSz="1155700">
            <a:lnSpc>
              <a:spcPct val="90000"/>
            </a:lnSpc>
            <a:spcBef>
              <a:spcPct val="0"/>
            </a:spcBef>
            <a:spcAft>
              <a:spcPct val="35000"/>
            </a:spcAft>
            <a:buNone/>
          </a:pPr>
          <a:r>
            <a:rPr lang="en-US" sz="2600" kern="1200"/>
            <a:t>Reflect on</a:t>
          </a:r>
        </a:p>
      </dsp:txBody>
      <dsp:txXfrm>
        <a:off x="7622228" y="514191"/>
        <a:ext cx="2431186" cy="729355"/>
      </dsp:txXfrm>
    </dsp:sp>
    <dsp:sp modelId="{9E8C94A9-51C2-409A-9783-08DC01FF79A2}">
      <dsp:nvSpPr>
        <dsp:cNvPr id="0" name=""/>
        <dsp:cNvSpPr/>
      </dsp:nvSpPr>
      <dsp:spPr>
        <a:xfrm>
          <a:off x="7622228" y="1243547"/>
          <a:ext cx="2431186" cy="2003048"/>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0147" tIns="240147" rIns="240147" bIns="240147" numCol="1" spcCol="1270" anchor="t" anchorCtr="0">
          <a:noAutofit/>
        </a:bodyPr>
        <a:lstStyle/>
        <a:p>
          <a:pPr marL="0" lvl="0" indent="0" algn="l" defTabSz="844550">
            <a:lnSpc>
              <a:spcPct val="90000"/>
            </a:lnSpc>
            <a:spcBef>
              <a:spcPct val="0"/>
            </a:spcBef>
            <a:spcAft>
              <a:spcPct val="35000"/>
            </a:spcAft>
            <a:buNone/>
          </a:pPr>
          <a:r>
            <a:rPr lang="en-US" sz="1900" kern="1200"/>
            <a:t>Reflect on effective leadership decision making and problem solving within a practical environment. </a:t>
          </a:r>
        </a:p>
      </dsp:txBody>
      <dsp:txXfrm>
        <a:off x="7622228" y="1243547"/>
        <a:ext cx="2431186" cy="200304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B4BD74-2D20-47DA-BEBB-86CA7E7B4AE9}"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A8A8DC-A29C-4B55-81A1-1634CC821671}" type="slidenum">
              <a:rPr lang="en-GB" smtClean="0"/>
              <a:t>‹#›</a:t>
            </a:fld>
            <a:endParaRPr lang="en-GB"/>
          </a:p>
        </p:txBody>
      </p:sp>
    </p:spTree>
    <p:extLst>
      <p:ext uri="{BB962C8B-B14F-4D97-AF65-F5344CB8AC3E}">
        <p14:creationId xmlns:p14="http://schemas.microsoft.com/office/powerpoint/2010/main" val="1092799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a:t>
            </a:fld>
            <a:endParaRPr lang="en-GB"/>
          </a:p>
        </p:txBody>
      </p:sp>
    </p:spTree>
    <p:extLst>
      <p:ext uri="{BB962C8B-B14F-4D97-AF65-F5344CB8AC3E}">
        <p14:creationId xmlns:p14="http://schemas.microsoft.com/office/powerpoint/2010/main" val="3595424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a:t>
            </a:fld>
            <a:endParaRPr lang="en-GB"/>
          </a:p>
        </p:txBody>
      </p:sp>
    </p:spTree>
    <p:extLst>
      <p:ext uri="{BB962C8B-B14F-4D97-AF65-F5344CB8AC3E}">
        <p14:creationId xmlns:p14="http://schemas.microsoft.com/office/powerpoint/2010/main" val="3472593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3</a:t>
            </a:fld>
            <a:endParaRPr lang="en-GB"/>
          </a:p>
        </p:txBody>
      </p:sp>
    </p:spTree>
    <p:extLst>
      <p:ext uri="{BB962C8B-B14F-4D97-AF65-F5344CB8AC3E}">
        <p14:creationId xmlns:p14="http://schemas.microsoft.com/office/powerpoint/2010/main" val="2863306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4</a:t>
            </a:fld>
            <a:endParaRPr lang="en-GB"/>
          </a:p>
        </p:txBody>
      </p:sp>
    </p:spTree>
    <p:extLst>
      <p:ext uri="{BB962C8B-B14F-4D97-AF65-F5344CB8AC3E}">
        <p14:creationId xmlns:p14="http://schemas.microsoft.com/office/powerpoint/2010/main" val="1077145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DA8A8DC-A29C-4B55-81A1-1634CC821671}" type="slidenum">
              <a:rPr lang="en-GB" smtClean="0"/>
              <a:t>5</a:t>
            </a:fld>
            <a:endParaRPr lang="en-GB"/>
          </a:p>
        </p:txBody>
      </p:sp>
    </p:spTree>
    <p:extLst>
      <p:ext uri="{BB962C8B-B14F-4D97-AF65-F5344CB8AC3E}">
        <p14:creationId xmlns:p14="http://schemas.microsoft.com/office/powerpoint/2010/main" val="4170359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6</a:t>
            </a:fld>
            <a:endParaRPr lang="en-GB"/>
          </a:p>
        </p:txBody>
      </p:sp>
    </p:spTree>
    <p:extLst>
      <p:ext uri="{BB962C8B-B14F-4D97-AF65-F5344CB8AC3E}">
        <p14:creationId xmlns:p14="http://schemas.microsoft.com/office/powerpoint/2010/main" val="2384731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7</a:t>
            </a:fld>
            <a:endParaRPr lang="en-GB"/>
          </a:p>
        </p:txBody>
      </p:sp>
    </p:spTree>
    <p:extLst>
      <p:ext uri="{BB962C8B-B14F-4D97-AF65-F5344CB8AC3E}">
        <p14:creationId xmlns:p14="http://schemas.microsoft.com/office/powerpoint/2010/main" val="312568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8</a:t>
            </a:fld>
            <a:endParaRPr lang="en-GB"/>
          </a:p>
        </p:txBody>
      </p:sp>
    </p:spTree>
    <p:extLst>
      <p:ext uri="{BB962C8B-B14F-4D97-AF65-F5344CB8AC3E}">
        <p14:creationId xmlns:p14="http://schemas.microsoft.com/office/powerpoint/2010/main" val="2681339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9</a:t>
            </a:fld>
            <a:endParaRPr lang="en-GB"/>
          </a:p>
        </p:txBody>
      </p:sp>
    </p:spTree>
    <p:extLst>
      <p:ext uri="{BB962C8B-B14F-4D97-AF65-F5344CB8AC3E}">
        <p14:creationId xmlns:p14="http://schemas.microsoft.com/office/powerpoint/2010/main" val="1462363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10</a:t>
            </a:fld>
            <a:endParaRPr lang="en-GB"/>
          </a:p>
        </p:txBody>
      </p:sp>
    </p:spTree>
    <p:extLst>
      <p:ext uri="{BB962C8B-B14F-4D97-AF65-F5344CB8AC3E}">
        <p14:creationId xmlns:p14="http://schemas.microsoft.com/office/powerpoint/2010/main" val="407644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11</a:t>
            </a:fld>
            <a:endParaRPr lang="en-GB"/>
          </a:p>
        </p:txBody>
      </p:sp>
    </p:spTree>
    <p:extLst>
      <p:ext uri="{BB962C8B-B14F-4D97-AF65-F5344CB8AC3E}">
        <p14:creationId xmlns:p14="http://schemas.microsoft.com/office/powerpoint/2010/main" val="4227725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Malcolm Knowles (1913-1997) was an American educator and theorist known for his work in the field of adult education. He is often referred to as the father of adult education</a:t>
            </a:r>
          </a:p>
        </p:txBody>
      </p:sp>
      <p:sp>
        <p:nvSpPr>
          <p:cNvPr id="4" name="Slide Number Placeholder 3"/>
          <p:cNvSpPr>
            <a:spLocks noGrp="1"/>
          </p:cNvSpPr>
          <p:nvPr>
            <p:ph type="sldNum" sz="quarter" idx="5"/>
          </p:nvPr>
        </p:nvSpPr>
        <p:spPr/>
        <p:txBody>
          <a:bodyPr/>
          <a:lstStyle/>
          <a:p>
            <a:fld id="{7DA8A8DC-A29C-4B55-81A1-1634CC821671}" type="slidenum">
              <a:rPr lang="en-GB" smtClean="0"/>
              <a:t>12</a:t>
            </a:fld>
            <a:endParaRPr lang="en-GB"/>
          </a:p>
        </p:txBody>
      </p:sp>
    </p:spTree>
    <p:extLst>
      <p:ext uri="{BB962C8B-B14F-4D97-AF65-F5344CB8AC3E}">
        <p14:creationId xmlns:p14="http://schemas.microsoft.com/office/powerpoint/2010/main" val="8246278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defRPr/>
            </a:pPr>
            <a:r>
              <a:rPr lang="en-US" dirty="0"/>
              <a:t>The Learning Pyramid is a methodology that identifies the different ways of learning, and measures as a percentage the effectiveness of each method in terms of an individual retaining the knowledge they have learnt. In broad terms, it gives lower percentage effectiveness to passive forms of learning (lectures, reading) and much higher percentage effectiveness to active forms of learning (group discussion, practice by doing). The model is commonly shown in visual form as a pyramid – the active forms of learning with high percentage learning retention make up the base of the pyramid and the passive forms of learning with low percentage learning retention make up the tip.</a:t>
            </a:r>
          </a:p>
          <a:p>
            <a:pPr>
              <a:lnSpc>
                <a:spcPct val="90000"/>
              </a:lnSpc>
              <a:defRPr/>
            </a:pPr>
            <a:endParaRPr lang="en-US" dirty="0">
              <a:cs typeface="Calibri"/>
            </a:endParaRPr>
          </a:p>
          <a:p>
            <a:pPr>
              <a:lnSpc>
                <a:spcPct val="90000"/>
              </a:lnSpc>
              <a:defRPr/>
            </a:pPr>
            <a:r>
              <a:rPr lang="en-US" dirty="0"/>
              <a:t>The Learning Pyramid idea was first mentioned by Edgar Dale, an expert in audio-visual education, in his 1946 book ‘</a:t>
            </a:r>
            <a:r>
              <a:rPr lang="en-US" i="1" dirty="0"/>
              <a:t>Audio-Visual Methods in Teaching</a:t>
            </a:r>
            <a:r>
              <a:rPr lang="en-US" dirty="0"/>
              <a:t>’ where he named the different modes of imparting information as the ‘Cone of Experience’, here using a cone as the visual representation.</a:t>
            </a:r>
            <a:endParaRPr lang="en-US" dirty="0">
              <a:cs typeface="Calibri"/>
            </a:endParaRPr>
          </a:p>
        </p:txBody>
      </p:sp>
      <p:sp>
        <p:nvSpPr>
          <p:cNvPr id="4" name="Slide Number Placeholder 3"/>
          <p:cNvSpPr>
            <a:spLocks noGrp="1"/>
          </p:cNvSpPr>
          <p:nvPr>
            <p:ph type="sldNum" sz="quarter" idx="5"/>
          </p:nvPr>
        </p:nvSpPr>
        <p:spPr/>
        <p:txBody>
          <a:bodyPr/>
          <a:lstStyle/>
          <a:p>
            <a:fld id="{7DA8A8DC-A29C-4B55-81A1-1634CC821671}" type="slidenum">
              <a:rPr lang="en-GB" smtClean="0"/>
              <a:t>13</a:t>
            </a:fld>
            <a:endParaRPr lang="en-GB"/>
          </a:p>
        </p:txBody>
      </p:sp>
    </p:spTree>
    <p:extLst>
      <p:ext uri="{BB962C8B-B14F-4D97-AF65-F5344CB8AC3E}">
        <p14:creationId xmlns:p14="http://schemas.microsoft.com/office/powerpoint/2010/main" val="4133421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The model was published in 1984 by David Kolb, an American psychologist, professor and education theorist. Kolb was born in 1939 and earned his undergraduate degree from Knox College in 1961. He then earned a PhD in social psychology from Harvard University.</a:t>
            </a:r>
          </a:p>
          <a:p>
            <a:pPr>
              <a:defRPr/>
            </a:pPr>
            <a:endParaRPr lang="en-US" dirty="0"/>
          </a:p>
          <a:p>
            <a:pPr>
              <a:defRPr/>
            </a:pPr>
            <a:r>
              <a:rPr lang="en-US"/>
              <a:t>Kolb’s experiential learning theory was influenced by the work of other education theorists, including Jean Piaget, John Dewey, and Kurt Lewin. Kolb has written numerous books, book chapters, and journal articles. He has been bestowed four honorary degrees and won several awards.</a:t>
            </a:r>
          </a:p>
          <a:p>
            <a:pPr marL="0" marR="0" lvl="0" indent="0" algn="l" defTabSz="914400">
              <a:lnSpc>
                <a:spcPct val="90000"/>
              </a:lnSpc>
              <a:spcBef>
                <a:spcPts val="0"/>
              </a:spcBef>
              <a:spcAft>
                <a:spcPts val="0"/>
              </a:spcAft>
              <a:buClrTx/>
              <a:buSzTx/>
              <a:buFontTx/>
              <a:buNone/>
              <a:tabLst/>
              <a:defRPr/>
            </a:pPr>
            <a:endParaRPr lang="en-US" altLang="en-US" sz="1100" dirty="0">
              <a:latin typeface="Arial"/>
              <a:ea typeface="ＭＳ Ｐゴシック"/>
              <a:cs typeface="Arial"/>
            </a:endParaRPr>
          </a:p>
        </p:txBody>
      </p:sp>
      <p:sp>
        <p:nvSpPr>
          <p:cNvPr id="4" name="Slide Number Placeholder 3"/>
          <p:cNvSpPr>
            <a:spLocks noGrp="1"/>
          </p:cNvSpPr>
          <p:nvPr>
            <p:ph type="sldNum" sz="quarter" idx="5"/>
          </p:nvPr>
        </p:nvSpPr>
        <p:spPr/>
        <p:txBody>
          <a:bodyPr/>
          <a:lstStyle/>
          <a:p>
            <a:fld id="{7DA8A8DC-A29C-4B55-81A1-1634CC821671}" type="slidenum">
              <a:rPr lang="en-GB" smtClean="0"/>
              <a:t>14</a:t>
            </a:fld>
            <a:endParaRPr lang="en-GB"/>
          </a:p>
        </p:txBody>
      </p:sp>
    </p:spTree>
    <p:extLst>
      <p:ext uri="{BB962C8B-B14F-4D97-AF65-F5344CB8AC3E}">
        <p14:creationId xmlns:p14="http://schemas.microsoft.com/office/powerpoint/2010/main" val="36915978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15</a:t>
            </a:fld>
            <a:endParaRPr lang="en-GB"/>
          </a:p>
        </p:txBody>
      </p:sp>
    </p:spTree>
    <p:extLst>
      <p:ext uri="{BB962C8B-B14F-4D97-AF65-F5344CB8AC3E}">
        <p14:creationId xmlns:p14="http://schemas.microsoft.com/office/powerpoint/2010/main" val="3064403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16</a:t>
            </a:fld>
            <a:endParaRPr lang="en-GB"/>
          </a:p>
        </p:txBody>
      </p:sp>
    </p:spTree>
    <p:extLst>
      <p:ext uri="{BB962C8B-B14F-4D97-AF65-F5344CB8AC3E}">
        <p14:creationId xmlns:p14="http://schemas.microsoft.com/office/powerpoint/2010/main" val="33906805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17</a:t>
            </a:fld>
            <a:endParaRPr lang="en-GB"/>
          </a:p>
        </p:txBody>
      </p:sp>
    </p:spTree>
    <p:extLst>
      <p:ext uri="{BB962C8B-B14F-4D97-AF65-F5344CB8AC3E}">
        <p14:creationId xmlns:p14="http://schemas.microsoft.com/office/powerpoint/2010/main" val="22216765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Honey and Mumford are two researchers known for their work on learning styles and the development of the Learning Styles Questionnaire (LSQ). </a:t>
            </a:r>
          </a:p>
          <a:p>
            <a:r>
              <a:rPr lang="en-US" dirty="0"/>
              <a:t>Peter Honey and Alan Mumford proposed a model based on David Kolb's experiential learning theory.</a:t>
            </a:r>
          </a:p>
          <a:p>
            <a:endParaRPr lang="en-US" dirty="0">
              <a:cs typeface="Calibri"/>
            </a:endParaRPr>
          </a:p>
        </p:txBody>
      </p:sp>
      <p:sp>
        <p:nvSpPr>
          <p:cNvPr id="4" name="Slide Number Placeholder 3"/>
          <p:cNvSpPr>
            <a:spLocks noGrp="1"/>
          </p:cNvSpPr>
          <p:nvPr>
            <p:ph type="sldNum" sz="quarter" idx="5"/>
          </p:nvPr>
        </p:nvSpPr>
        <p:spPr/>
        <p:txBody>
          <a:bodyPr/>
          <a:lstStyle/>
          <a:p>
            <a:fld id="{7DA8A8DC-A29C-4B55-81A1-1634CC821671}" type="slidenum">
              <a:rPr lang="en-GB" smtClean="0"/>
              <a:t>18</a:t>
            </a:fld>
            <a:endParaRPr lang="en-GB"/>
          </a:p>
        </p:txBody>
      </p:sp>
    </p:spTree>
    <p:extLst>
      <p:ext uri="{BB962C8B-B14F-4D97-AF65-F5344CB8AC3E}">
        <p14:creationId xmlns:p14="http://schemas.microsoft.com/office/powerpoint/2010/main" val="3706210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DA8A8DC-A29C-4B55-81A1-1634CC821671}" type="slidenum">
              <a:rPr lang="en-GB" smtClean="0"/>
              <a:t>19</a:t>
            </a:fld>
            <a:endParaRPr lang="en-GB"/>
          </a:p>
        </p:txBody>
      </p:sp>
    </p:spTree>
    <p:extLst>
      <p:ext uri="{BB962C8B-B14F-4D97-AF65-F5344CB8AC3E}">
        <p14:creationId xmlns:p14="http://schemas.microsoft.com/office/powerpoint/2010/main" val="12199990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20</a:t>
            </a:fld>
            <a:endParaRPr lang="en-GB"/>
          </a:p>
        </p:txBody>
      </p:sp>
    </p:spTree>
    <p:extLst>
      <p:ext uri="{BB962C8B-B14F-4D97-AF65-F5344CB8AC3E}">
        <p14:creationId xmlns:p14="http://schemas.microsoft.com/office/powerpoint/2010/main" val="673854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21</a:t>
            </a:fld>
            <a:endParaRPr lang="en-GB"/>
          </a:p>
        </p:txBody>
      </p:sp>
    </p:spTree>
    <p:extLst>
      <p:ext uri="{BB962C8B-B14F-4D97-AF65-F5344CB8AC3E}">
        <p14:creationId xmlns:p14="http://schemas.microsoft.com/office/powerpoint/2010/main" val="15531758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22</a:t>
            </a:fld>
            <a:endParaRPr lang="en-GB"/>
          </a:p>
        </p:txBody>
      </p:sp>
    </p:spTree>
    <p:extLst>
      <p:ext uri="{BB962C8B-B14F-4D97-AF65-F5344CB8AC3E}">
        <p14:creationId xmlns:p14="http://schemas.microsoft.com/office/powerpoint/2010/main" val="9328569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23</a:t>
            </a:fld>
            <a:endParaRPr lang="en-GB"/>
          </a:p>
        </p:txBody>
      </p:sp>
    </p:spTree>
    <p:extLst>
      <p:ext uri="{BB962C8B-B14F-4D97-AF65-F5344CB8AC3E}">
        <p14:creationId xmlns:p14="http://schemas.microsoft.com/office/powerpoint/2010/main" val="10275912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24</a:t>
            </a:fld>
            <a:endParaRPr lang="en-GB"/>
          </a:p>
        </p:txBody>
      </p:sp>
    </p:spTree>
    <p:extLst>
      <p:ext uri="{BB962C8B-B14F-4D97-AF65-F5344CB8AC3E}">
        <p14:creationId xmlns:p14="http://schemas.microsoft.com/office/powerpoint/2010/main" val="19346004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25</a:t>
            </a:fld>
            <a:endParaRPr lang="en-GB"/>
          </a:p>
        </p:txBody>
      </p:sp>
    </p:spTree>
    <p:extLst>
      <p:ext uri="{BB962C8B-B14F-4D97-AF65-F5344CB8AC3E}">
        <p14:creationId xmlns:p14="http://schemas.microsoft.com/office/powerpoint/2010/main" val="40576020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26</a:t>
            </a:fld>
            <a:endParaRPr lang="en-GB"/>
          </a:p>
        </p:txBody>
      </p:sp>
    </p:spTree>
    <p:extLst>
      <p:ext uri="{BB962C8B-B14F-4D97-AF65-F5344CB8AC3E}">
        <p14:creationId xmlns:p14="http://schemas.microsoft.com/office/powerpoint/2010/main" val="33400201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r>
              <a:rPr lang="en-US" dirty="0"/>
              <a:t>In this model Mumford and Honey describe the learning styles as a continuum that one moves through over time. However, over time, people usually come to prefer and rely on one, or more, style(s) above the others. Research has shown that there is no evidence that one preference is better than another – indeed the diversity of our learning styles adds value to team work and </a:t>
            </a:r>
            <a:r>
              <a:rPr lang="en-US" dirty="0" err="1"/>
              <a:t>organisational</a:t>
            </a:r>
            <a:r>
              <a:rPr lang="en-US" dirty="0"/>
              <a:t> functioning.</a:t>
            </a:r>
          </a:p>
        </p:txBody>
      </p:sp>
      <p:sp>
        <p:nvSpPr>
          <p:cNvPr id="4" name="Slide Number Placeholder 3"/>
          <p:cNvSpPr>
            <a:spLocks noGrp="1"/>
          </p:cNvSpPr>
          <p:nvPr>
            <p:ph type="sldNum" sz="quarter" idx="5"/>
          </p:nvPr>
        </p:nvSpPr>
        <p:spPr/>
        <p:txBody>
          <a:bodyPr/>
          <a:lstStyle/>
          <a:p>
            <a:fld id="{7DA8A8DC-A29C-4B55-81A1-1634CC821671}" type="slidenum">
              <a:rPr lang="en-GB" smtClean="0"/>
              <a:t>27</a:t>
            </a:fld>
            <a:endParaRPr lang="en-GB"/>
          </a:p>
        </p:txBody>
      </p:sp>
    </p:spTree>
    <p:extLst>
      <p:ext uri="{BB962C8B-B14F-4D97-AF65-F5344CB8AC3E}">
        <p14:creationId xmlns:p14="http://schemas.microsoft.com/office/powerpoint/2010/main" val="21806008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28</a:t>
            </a:fld>
            <a:endParaRPr lang="en-GB"/>
          </a:p>
        </p:txBody>
      </p:sp>
    </p:spTree>
    <p:extLst>
      <p:ext uri="{BB962C8B-B14F-4D97-AF65-F5344CB8AC3E}">
        <p14:creationId xmlns:p14="http://schemas.microsoft.com/office/powerpoint/2010/main" val="1165020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important to note that individuals may exhibit characteristics of multiple learning styles, and their preferences can vary depending on the context. The Honey and Mumford Learning Styles Questionnaire is often used in educational and organizational settings to help individuals understand their learning preferences and adapt their approaches to maximize learning effectiveness.</a:t>
            </a:r>
          </a:p>
        </p:txBody>
      </p:sp>
      <p:sp>
        <p:nvSpPr>
          <p:cNvPr id="4" name="Slide Number Placeholder 3"/>
          <p:cNvSpPr>
            <a:spLocks noGrp="1"/>
          </p:cNvSpPr>
          <p:nvPr>
            <p:ph type="sldNum" sz="quarter" idx="5"/>
          </p:nvPr>
        </p:nvSpPr>
        <p:spPr/>
        <p:txBody>
          <a:bodyPr/>
          <a:lstStyle/>
          <a:p>
            <a:fld id="{7DA8A8DC-A29C-4B55-81A1-1634CC821671}" type="slidenum">
              <a:rPr lang="en-GB" smtClean="0"/>
              <a:t>29</a:t>
            </a:fld>
            <a:endParaRPr lang="en-GB"/>
          </a:p>
        </p:txBody>
      </p:sp>
    </p:spTree>
    <p:extLst>
      <p:ext uri="{BB962C8B-B14F-4D97-AF65-F5344CB8AC3E}">
        <p14:creationId xmlns:p14="http://schemas.microsoft.com/office/powerpoint/2010/main" val="172890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30</a:t>
            </a:fld>
            <a:endParaRPr lang="en-GB"/>
          </a:p>
        </p:txBody>
      </p:sp>
    </p:spTree>
    <p:extLst>
      <p:ext uri="{BB962C8B-B14F-4D97-AF65-F5344CB8AC3E}">
        <p14:creationId xmlns:p14="http://schemas.microsoft.com/office/powerpoint/2010/main" val="24894168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31</a:t>
            </a:fld>
            <a:endParaRPr lang="en-GB"/>
          </a:p>
        </p:txBody>
      </p:sp>
    </p:spTree>
    <p:extLst>
      <p:ext uri="{BB962C8B-B14F-4D97-AF65-F5344CB8AC3E}">
        <p14:creationId xmlns:p14="http://schemas.microsoft.com/office/powerpoint/2010/main" val="5899753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32</a:t>
            </a:fld>
            <a:endParaRPr lang="en-GB"/>
          </a:p>
        </p:txBody>
      </p:sp>
    </p:spTree>
    <p:extLst>
      <p:ext uri="{BB962C8B-B14F-4D97-AF65-F5344CB8AC3E}">
        <p14:creationId xmlns:p14="http://schemas.microsoft.com/office/powerpoint/2010/main" val="10435663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A8A8DC-A29C-4B55-81A1-1634CC821671}" type="slidenum">
              <a:rPr lang="en-GB" smtClean="0"/>
              <a:t>33</a:t>
            </a:fld>
            <a:endParaRPr lang="en-GB"/>
          </a:p>
        </p:txBody>
      </p:sp>
    </p:spTree>
    <p:extLst>
      <p:ext uri="{BB962C8B-B14F-4D97-AF65-F5344CB8AC3E}">
        <p14:creationId xmlns:p14="http://schemas.microsoft.com/office/powerpoint/2010/main" val="23343753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A8A8DC-A29C-4B55-81A1-1634CC821671}" type="slidenum">
              <a:rPr lang="en-GB" smtClean="0"/>
              <a:t>34</a:t>
            </a:fld>
            <a:endParaRPr lang="en-GB"/>
          </a:p>
        </p:txBody>
      </p:sp>
    </p:spTree>
    <p:extLst>
      <p:ext uri="{BB962C8B-B14F-4D97-AF65-F5344CB8AC3E}">
        <p14:creationId xmlns:p14="http://schemas.microsoft.com/office/powerpoint/2010/main" val="17440791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A8A8DC-A29C-4B55-81A1-1634CC821671}" type="slidenum">
              <a:rPr lang="en-GB" smtClean="0"/>
              <a:t>35</a:t>
            </a:fld>
            <a:endParaRPr lang="en-GB"/>
          </a:p>
        </p:txBody>
      </p:sp>
    </p:spTree>
    <p:extLst>
      <p:ext uri="{BB962C8B-B14F-4D97-AF65-F5344CB8AC3E}">
        <p14:creationId xmlns:p14="http://schemas.microsoft.com/office/powerpoint/2010/main" val="3872650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1/29/2024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1/29/2024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1/29/2024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1/29/2024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1/29/2024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1/29/2024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1/29/2024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1/29/2024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1/29/2024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1/29/2024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aF63HHVbpQ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17.png"/><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17.png"/><Relationship Id="rId10" Type="http://schemas.openxmlformats.org/officeDocument/2006/relationships/image" Target="../media/image27.png"/><Relationship Id="rId4" Type="http://schemas.openxmlformats.org/officeDocument/2006/relationships/image" Target="../media/image16.png"/><Relationship Id="rId9" Type="http://schemas.openxmlformats.org/officeDocument/2006/relationships/image" Target="../media/image25.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mint-hr.com/mumford.htm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6000" dirty="0" err="1"/>
              <a:t>Organisational</a:t>
            </a:r>
            <a:r>
              <a:rPr lang="en-US" sz="6000" dirty="0"/>
              <a:t> Leadership – Theory into Practice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Sadie France</a:t>
            </a:r>
          </a:p>
          <a:p>
            <a:r>
              <a:rPr lang="en-US" dirty="0"/>
              <a:t>s.France@uwtsd.ac.uk</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DC4D-4A30-F11F-4788-A5DB77533338}"/>
              </a:ext>
            </a:extLst>
          </p:cNvPr>
          <p:cNvSpPr>
            <a:spLocks noGrp="1"/>
          </p:cNvSpPr>
          <p:nvPr>
            <p:ph type="title"/>
          </p:nvPr>
        </p:nvSpPr>
        <p:spPr/>
        <p:txBody>
          <a:bodyPr/>
          <a:lstStyle/>
          <a:p>
            <a:r>
              <a:rPr lang="en-GB" dirty="0"/>
              <a:t>Aims for today</a:t>
            </a:r>
          </a:p>
        </p:txBody>
      </p:sp>
      <p:sp>
        <p:nvSpPr>
          <p:cNvPr id="3" name="Content Placeholder 2">
            <a:extLst>
              <a:ext uri="{FF2B5EF4-FFF2-40B4-BE49-F238E27FC236}">
                <a16:creationId xmlns:a16="http://schemas.microsoft.com/office/drawing/2014/main" id="{13BAF8A0-4EC6-31AD-2C8F-DA93D7D6A610}"/>
              </a:ext>
            </a:extLst>
          </p:cNvPr>
          <p:cNvSpPr>
            <a:spLocks noGrp="1"/>
          </p:cNvSpPr>
          <p:nvPr>
            <p:ph idx="1"/>
          </p:nvPr>
        </p:nvSpPr>
        <p:spPr/>
        <p:txBody>
          <a:bodyPr vert="horz" lIns="0" tIns="45720" rIns="0" bIns="45720" rtlCol="0" anchor="t">
            <a:normAutofit/>
          </a:bodyPr>
          <a:lstStyle/>
          <a:p>
            <a:r>
              <a:rPr lang="en-GB" sz="3600" dirty="0"/>
              <a:t>Introduction to module</a:t>
            </a:r>
          </a:p>
          <a:p>
            <a:r>
              <a:rPr lang="en-GB" sz="3600" dirty="0"/>
              <a:t>Look at assignment 1 </a:t>
            </a:r>
          </a:p>
          <a:p>
            <a:r>
              <a:rPr lang="en-GB" sz="3600" dirty="0"/>
              <a:t>Introduction to learning styles</a:t>
            </a:r>
          </a:p>
          <a:p>
            <a:r>
              <a:rPr lang="en-GB" sz="3600" dirty="0"/>
              <a:t>Q&amp;A </a:t>
            </a:r>
          </a:p>
        </p:txBody>
      </p:sp>
    </p:spTree>
    <p:extLst>
      <p:ext uri="{BB962C8B-B14F-4D97-AF65-F5344CB8AC3E}">
        <p14:creationId xmlns:p14="http://schemas.microsoft.com/office/powerpoint/2010/main" val="472556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6963" y="-61206"/>
            <a:ext cx="10058400" cy="1450757"/>
          </a:xfrm>
        </p:spPr>
        <p:txBody>
          <a:bodyPr>
            <a:normAutofit/>
          </a:bodyPr>
          <a:lstStyle/>
          <a:p>
            <a:r>
              <a:rPr lang="en-US" altLang="en-US" sz="4100" dirty="0" err="1"/>
              <a:t>Organisational</a:t>
            </a:r>
            <a:r>
              <a:rPr lang="en-US" altLang="en-US" sz="4100" dirty="0"/>
              <a:t> Leadership – Theory into Practice</a:t>
            </a:r>
            <a:endParaRPr lang="en-US" sz="4100" dirty="0"/>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50704265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522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D7B-CBB6-4F10-8275-8A88D2186A28}"/>
              </a:ext>
            </a:extLst>
          </p:cNvPr>
          <p:cNvSpPr>
            <a:spLocks noGrp="1"/>
          </p:cNvSpPr>
          <p:nvPr>
            <p:ph type="title"/>
          </p:nvPr>
        </p:nvSpPr>
        <p:spPr>
          <a:xfrm>
            <a:off x="814517" y="117581"/>
            <a:ext cx="3177847" cy="1674180"/>
          </a:xfrm>
        </p:spPr>
        <p:txBody>
          <a:bodyPr>
            <a:normAutofit/>
          </a:bodyPr>
          <a:lstStyle/>
          <a:p>
            <a:r>
              <a:rPr lang="en-GB" sz="4000"/>
              <a:t>Safe Learning Environment</a:t>
            </a:r>
          </a:p>
        </p:txBody>
      </p:sp>
      <p:sp>
        <p:nvSpPr>
          <p:cNvPr id="3" name="Content Placeholder 2">
            <a:extLst>
              <a:ext uri="{FF2B5EF4-FFF2-40B4-BE49-F238E27FC236}">
                <a16:creationId xmlns:a16="http://schemas.microsoft.com/office/drawing/2014/main" id="{4AD0E24D-55C9-4A67-ADAD-CBBD17A6B622}"/>
              </a:ext>
            </a:extLst>
          </p:cNvPr>
          <p:cNvSpPr>
            <a:spLocks noGrp="1"/>
          </p:cNvSpPr>
          <p:nvPr>
            <p:ph idx="1"/>
          </p:nvPr>
        </p:nvSpPr>
        <p:spPr>
          <a:xfrm>
            <a:off x="858064" y="2639380"/>
            <a:ext cx="3205049" cy="3229714"/>
          </a:xfrm>
        </p:spPr>
        <p:txBody>
          <a:bodyPr vert="horz" lIns="0" tIns="45720" rIns="0" bIns="45720" rtlCol="0" anchor="t">
            <a:noAutofit/>
          </a:bodyPr>
          <a:lstStyle/>
          <a:p>
            <a:r>
              <a:rPr lang="en-GB" sz="3200" dirty="0"/>
              <a:t>What does a safe learning environment meant to you?</a:t>
            </a:r>
          </a:p>
          <a:p>
            <a:r>
              <a:rPr lang="en-GB" sz="3200" dirty="0"/>
              <a:t>Why is it important?</a:t>
            </a:r>
          </a:p>
          <a:p>
            <a:endParaRPr lang="en-GB"/>
          </a:p>
        </p:txBody>
      </p:sp>
      <p:pic>
        <p:nvPicPr>
          <p:cNvPr id="4" name="Picture 3" descr="Safe Learning Environment: Instructional Designers, Safety First! -  eLearning Industry">
            <a:extLst>
              <a:ext uri="{FF2B5EF4-FFF2-40B4-BE49-F238E27FC236}">
                <a16:creationId xmlns:a16="http://schemas.microsoft.com/office/drawing/2014/main" id="{0CE7927B-3ED6-6122-1007-299BF1B42FBE}"/>
              </a:ext>
            </a:extLst>
          </p:cNvPr>
          <p:cNvPicPr>
            <a:picLocks noChangeAspect="1"/>
          </p:cNvPicPr>
          <p:nvPr/>
        </p:nvPicPr>
        <p:blipFill>
          <a:blip r:embed="rId3"/>
          <a:stretch>
            <a:fillRect/>
          </a:stretch>
        </p:blipFill>
        <p:spPr>
          <a:xfrm>
            <a:off x="4653447" y="1326360"/>
            <a:ext cx="6892560" cy="3859833"/>
          </a:xfrm>
          <a:prstGeom prst="rect">
            <a:avLst/>
          </a:prstGeom>
        </p:spPr>
      </p:pic>
    </p:spTree>
    <p:extLst>
      <p:ext uri="{BB962C8B-B14F-4D97-AF65-F5344CB8AC3E}">
        <p14:creationId xmlns:p14="http://schemas.microsoft.com/office/powerpoint/2010/main" val="756800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AE45C-46ED-F00E-AF7B-1BA7810322E9}"/>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Good leader?</a:t>
            </a:r>
          </a:p>
        </p:txBody>
      </p:sp>
      <p:pic>
        <p:nvPicPr>
          <p:cNvPr id="4" name="Content Placeholder 3" descr="BBC - History - Adolf Hitler (pictures, video, facts &amp; news)">
            <a:extLst>
              <a:ext uri="{FF2B5EF4-FFF2-40B4-BE49-F238E27FC236}">
                <a16:creationId xmlns:a16="http://schemas.microsoft.com/office/drawing/2014/main" id="{74596B11-560D-D495-2EC7-988CA5547BD3}"/>
              </a:ext>
            </a:extLst>
          </p:cNvPr>
          <p:cNvPicPr>
            <a:picLocks noGrp="1" noChangeAspect="1"/>
          </p:cNvPicPr>
          <p:nvPr>
            <p:ph idx="1"/>
          </p:nvPr>
        </p:nvPicPr>
        <p:blipFill>
          <a:blip r:embed="rId3"/>
          <a:stretch>
            <a:fillRect/>
          </a:stretch>
        </p:blipFill>
        <p:spPr>
          <a:xfrm>
            <a:off x="633999" y="1231738"/>
            <a:ext cx="6912217" cy="3870841"/>
          </a:xfrm>
          <a:prstGeom prst="rect">
            <a:avLst/>
          </a:prstGeom>
        </p:spPr>
      </p:pic>
      <p:cxnSp>
        <p:nvCxnSpPr>
          <p:cNvPr id="28" name="Straight Connector 2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0093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CA092-616B-43B8-8E7F-0CD01C316FC2}"/>
              </a:ext>
            </a:extLst>
          </p:cNvPr>
          <p:cNvSpPr>
            <a:spLocks noGrp="1"/>
          </p:cNvSpPr>
          <p:nvPr>
            <p:ph type="title"/>
          </p:nvPr>
        </p:nvSpPr>
        <p:spPr/>
        <p:txBody>
          <a:bodyPr/>
          <a:lstStyle/>
          <a:p>
            <a:r>
              <a:rPr lang="en-GB" dirty="0"/>
              <a:t>Aims and Learning Outcomes</a:t>
            </a:r>
          </a:p>
        </p:txBody>
      </p:sp>
      <p:graphicFrame>
        <p:nvGraphicFramePr>
          <p:cNvPr id="6" name="Rectangle 3">
            <a:extLst>
              <a:ext uri="{FF2B5EF4-FFF2-40B4-BE49-F238E27FC236}">
                <a16:creationId xmlns:a16="http://schemas.microsoft.com/office/drawing/2014/main" id="{C6254E9D-48E4-46A5-91D7-6D51AAD19263}"/>
              </a:ext>
            </a:extLst>
          </p:cNvPr>
          <p:cNvGraphicFramePr>
            <a:graphicFrameLocks noGrp="1"/>
          </p:cNvGraphicFramePr>
          <p:nvPr>
            <p:ph idx="1"/>
            <p:extLst>
              <p:ext uri="{D42A27DB-BD31-4B8C-83A1-F6EECF244321}">
                <p14:modId xmlns:p14="http://schemas.microsoft.com/office/powerpoint/2010/main" val="402298747"/>
              </p:ext>
            </p:extLst>
          </p:nvPr>
        </p:nvGraphicFramePr>
        <p:xfrm>
          <a:off x="1066800" y="1928686"/>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6344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065ED5D-2C0C-9678-6C4A-8ED81088CF89}"/>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Scheme of work</a:t>
            </a:r>
          </a:p>
        </p:txBody>
      </p:sp>
      <p:cxnSp>
        <p:nvCxnSpPr>
          <p:cNvPr id="20" name="Straight Connector 1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6">
            <a:extLst>
              <a:ext uri="{FF2B5EF4-FFF2-40B4-BE49-F238E27FC236}">
                <a16:creationId xmlns:a16="http://schemas.microsoft.com/office/drawing/2014/main" id="{17805111-4A5E-BC91-6325-943B93C50F01}"/>
              </a:ext>
            </a:extLst>
          </p:cNvPr>
          <p:cNvGraphicFramePr>
            <a:graphicFrameLocks noGrp="1"/>
          </p:cNvGraphicFramePr>
          <p:nvPr>
            <p:ph idx="1"/>
            <p:extLst>
              <p:ext uri="{D42A27DB-BD31-4B8C-83A1-F6EECF244321}">
                <p14:modId xmlns:p14="http://schemas.microsoft.com/office/powerpoint/2010/main" val="1311276402"/>
              </p:ext>
            </p:extLst>
          </p:nvPr>
        </p:nvGraphicFramePr>
        <p:xfrm>
          <a:off x="4786923" y="175846"/>
          <a:ext cx="7321037" cy="6606868"/>
        </p:xfrm>
        <a:graphic>
          <a:graphicData uri="http://schemas.openxmlformats.org/drawingml/2006/table">
            <a:tbl>
              <a:tblPr firstRow="1" bandRow="1">
                <a:tableStyleId>{5C22544A-7EE6-4342-B048-85BDC9FD1C3A}</a:tableStyleId>
              </a:tblPr>
              <a:tblGrid>
                <a:gridCol w="1082843">
                  <a:extLst>
                    <a:ext uri="{9D8B030D-6E8A-4147-A177-3AD203B41FA5}">
                      <a16:colId xmlns:a16="http://schemas.microsoft.com/office/drawing/2014/main" val="2722411109"/>
                    </a:ext>
                  </a:extLst>
                </a:gridCol>
                <a:gridCol w="2314345">
                  <a:extLst>
                    <a:ext uri="{9D8B030D-6E8A-4147-A177-3AD203B41FA5}">
                      <a16:colId xmlns:a16="http://schemas.microsoft.com/office/drawing/2014/main" val="3898347839"/>
                    </a:ext>
                  </a:extLst>
                </a:gridCol>
                <a:gridCol w="3923849">
                  <a:extLst>
                    <a:ext uri="{9D8B030D-6E8A-4147-A177-3AD203B41FA5}">
                      <a16:colId xmlns:a16="http://schemas.microsoft.com/office/drawing/2014/main" val="3050224493"/>
                    </a:ext>
                  </a:extLst>
                </a:gridCol>
              </a:tblGrid>
              <a:tr h="528550">
                <a:tc>
                  <a:txBody>
                    <a:bodyPr/>
                    <a:lstStyle/>
                    <a:p>
                      <a:pPr fontAlgn="b"/>
                      <a:endParaRPr lang="en-GB" sz="1100">
                        <a:effectLst/>
                      </a:endParaRPr>
                    </a:p>
                    <a:p>
                      <a:pPr algn="l" rtl="0" fontAlgn="base"/>
                      <a:r>
                        <a:rPr lang="en-GB" sz="600" b="0" i="0" dirty="0">
                          <a:solidFill>
                            <a:srgbClr val="000000"/>
                          </a:solidFill>
                          <a:effectLst/>
                          <a:latin typeface="Calibri"/>
                        </a:rPr>
                        <a:t>Week  </a:t>
                      </a:r>
                      <a:endParaRPr lang="en-GB" sz="1100" b="0" i="0" dirty="0">
                        <a:effectLst/>
                        <a:latin typeface="Calibri"/>
                      </a:endParaRPr>
                    </a:p>
                    <a:p>
                      <a:pPr algn="l" rtl="0" fontAlgn="base"/>
                      <a:r>
                        <a:rPr lang="en-GB" sz="600" b="0" i="0" dirty="0">
                          <a:solidFill>
                            <a:srgbClr val="000000"/>
                          </a:solidFill>
                          <a:effectLst/>
                          <a:latin typeface="Calibri"/>
                        </a:rPr>
                        <a:t>commencing </a:t>
                      </a:r>
                      <a:endParaRPr lang="en-GB" sz="1100" b="0" i="0" dirty="0">
                        <a:effectLst/>
                        <a:latin typeface="Calibri"/>
                      </a:endParaRPr>
                    </a:p>
                  </a:txBody>
                  <a:tcPr marL="53944" marR="53944" marT="26972" marB="26972" anchor="b">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fontAlgn="b"/>
                      <a:endParaRPr lang="en-GB" sz="1100">
                        <a:effectLst/>
                      </a:endParaRPr>
                    </a:p>
                    <a:p>
                      <a:pPr algn="l" rtl="0" fontAlgn="base"/>
                      <a:r>
                        <a:rPr lang="en-GB" sz="600" b="0" i="0" dirty="0">
                          <a:solidFill>
                            <a:srgbClr val="000000"/>
                          </a:solidFill>
                          <a:effectLst/>
                          <a:latin typeface="Calibri"/>
                        </a:rPr>
                        <a:t>Topic </a:t>
                      </a:r>
                      <a:endParaRPr lang="en-GB" sz="1100" b="0" i="0" dirty="0">
                        <a:effectLst/>
                        <a:latin typeface="Calibri"/>
                      </a:endParaRPr>
                    </a:p>
                  </a:txBody>
                  <a:tcPr marL="53944" marR="53944" marT="26972" marB="26972" anchor="b">
                    <a:lnL w="9525" cap="flat" cmpd="sng" algn="ctr">
                      <a:solidFill>
                        <a:schemeClr val="bg1"/>
                      </a:solidFill>
                      <a:prstDash val="solid"/>
                      <a:round/>
                      <a:headEnd type="none" w="med" len="med"/>
                      <a:tailEnd type="none" w="med" len="med"/>
                    </a:lnL>
                    <a:lnR w="9525" cap="flat" cmpd="sng" algn="ctr">
                      <a:solidFill>
                        <a:srgbClr val="E0212C"/>
                      </a:solidFill>
                      <a:prstDash val="solid"/>
                      <a:round/>
                      <a:headEnd type="none" w="med" len="med"/>
                      <a:tailEnd type="none" w="med" len="med"/>
                    </a:lnR>
                    <a:lnT w="9525" cap="flat" cmpd="sng" algn="ctr">
                      <a:solidFill>
                        <a:srgbClr val="E0212C"/>
                      </a:solidFill>
                      <a:prstDash val="solid"/>
                      <a:round/>
                      <a:headEnd type="none" w="med" len="med"/>
                      <a:tailEnd type="none" w="med" len="med"/>
                    </a:lnT>
                    <a:lnB w="9525" cap="flat" cmpd="sng" algn="ctr">
                      <a:solidFill>
                        <a:srgbClr val="E0212C"/>
                      </a:solidFill>
                      <a:prstDash val="solid"/>
                      <a:round/>
                      <a:headEnd type="none" w="med" len="med"/>
                      <a:tailEnd type="none" w="med" len="med"/>
                    </a:lnB>
                    <a:noFill/>
                  </a:tcPr>
                </a:tc>
                <a:tc>
                  <a:txBody>
                    <a:bodyPr/>
                    <a:lstStyle/>
                    <a:p>
                      <a:pPr algn="ctr" fontAlgn="b"/>
                      <a:endParaRPr lang="en-GB" sz="1100">
                        <a:effectLst/>
                      </a:endParaRPr>
                    </a:p>
                    <a:p>
                      <a:pPr algn="l" rtl="0" fontAlgn="base"/>
                      <a:r>
                        <a:rPr lang="en-GB" sz="600" b="0" i="0" dirty="0">
                          <a:solidFill>
                            <a:srgbClr val="000000"/>
                          </a:solidFill>
                          <a:effectLst/>
                          <a:latin typeface="Calibri"/>
                        </a:rPr>
                        <a:t>Class notes </a:t>
                      </a:r>
                      <a:endParaRPr lang="en-GB" sz="1100" b="0" i="0" dirty="0">
                        <a:effectLst/>
                        <a:latin typeface="Calibri"/>
                      </a:endParaRPr>
                    </a:p>
                  </a:txBody>
                  <a:tcPr marL="53944" marR="53944" marT="26972" marB="26972" anchor="b">
                    <a:lnL w="9525" cap="flat" cmpd="sng" algn="ctr">
                      <a:solidFill>
                        <a:srgbClr val="E0212C"/>
                      </a:solidFill>
                      <a:prstDash val="solid"/>
                      <a:round/>
                      <a:headEnd type="none" w="med" len="med"/>
                      <a:tailEnd type="none" w="med" len="med"/>
                    </a:lnL>
                    <a:lnR w="9525" cap="flat" cmpd="sng" algn="ctr">
                      <a:solidFill>
                        <a:srgbClr val="20202C"/>
                      </a:solidFill>
                      <a:prstDash val="solid"/>
                      <a:round/>
                      <a:headEnd type="none" w="med" len="med"/>
                      <a:tailEnd type="none" w="med" len="med"/>
                    </a:lnR>
                    <a:lnT w="9525" cap="flat" cmpd="sng" algn="ctr">
                      <a:solidFill>
                        <a:srgbClr val="20202C"/>
                      </a:solidFill>
                      <a:prstDash val="solid"/>
                      <a:round/>
                      <a:headEnd type="none" w="med" len="med"/>
                      <a:tailEnd type="none" w="med" len="med"/>
                    </a:lnT>
                    <a:lnB w="9525" cap="flat" cmpd="sng" algn="ctr">
                      <a:solidFill>
                        <a:srgbClr val="20202C"/>
                      </a:solidFill>
                      <a:prstDash val="solid"/>
                      <a:round/>
                      <a:headEnd type="none" w="med" len="med"/>
                      <a:tailEnd type="none" w="med" len="med"/>
                    </a:lnB>
                    <a:noFill/>
                  </a:tcPr>
                </a:tc>
                <a:extLst>
                  <a:ext uri="{0D108BD9-81ED-4DB2-BD59-A6C34878D82A}">
                    <a16:rowId xmlns:a16="http://schemas.microsoft.com/office/drawing/2014/main" val="3880753441"/>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29/1/24 </a:t>
                      </a:r>
                      <a:endParaRPr lang="en-GB" sz="1100" b="0" i="0" dirty="0">
                        <a:effectLst/>
                        <a:latin typeface="Calibri"/>
                      </a:endParaRPr>
                    </a:p>
                  </a:txBody>
                  <a:tcPr marL="53944" marR="53944" marT="26972" marB="26972" anchor="b">
                    <a:lnL w="9525" cap="flat" cmpd="sng" algn="ctr">
                      <a:solidFill>
                        <a:srgbClr val="00242C"/>
                      </a:solidFill>
                      <a:prstDash val="solid"/>
                      <a:round/>
                      <a:headEnd type="none" w="med" len="med"/>
                      <a:tailEnd type="none" w="med" len="med"/>
                    </a:lnL>
                    <a:lnR w="9525" cap="flat" cmpd="sng" algn="ctr">
                      <a:solidFill>
                        <a:srgbClr val="00242C"/>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0024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Introduction to the module </a:t>
                      </a:r>
                      <a:endParaRPr lang="en-GB" sz="1100" b="0" i="0" dirty="0">
                        <a:effectLst/>
                        <a:latin typeface="Calibri"/>
                      </a:endParaRPr>
                    </a:p>
                  </a:txBody>
                  <a:tcPr marL="53944" marR="53944" marT="26972" marB="26972" anchor="b">
                    <a:lnL w="9525" cap="flat" cmpd="sng" algn="ctr">
                      <a:solidFill>
                        <a:srgbClr val="00242C"/>
                      </a:solidFill>
                      <a:prstDash val="solid"/>
                      <a:round/>
                      <a:headEnd type="none" w="med" len="med"/>
                      <a:tailEnd type="none" w="med" len="med"/>
                    </a:lnL>
                    <a:lnR w="9525" cap="flat" cmpd="sng" algn="ctr">
                      <a:solidFill>
                        <a:srgbClr val="E0272C"/>
                      </a:solidFill>
                      <a:prstDash val="solid"/>
                      <a:round/>
                      <a:headEnd type="none" w="med" len="med"/>
                      <a:tailEnd type="none" w="med" len="med"/>
                    </a:lnR>
                    <a:lnT w="9525" cap="flat" cmpd="sng" algn="ctr">
                      <a:solidFill>
                        <a:srgbClr val="E0212C"/>
                      </a:solidFill>
                      <a:prstDash val="solid"/>
                      <a:round/>
                      <a:headEnd type="none" w="med" len="med"/>
                      <a:tailEnd type="none" w="med" len="med"/>
                    </a:lnT>
                    <a:lnB w="9525" cap="flat" cmpd="sng" algn="ctr">
                      <a:solidFill>
                        <a:srgbClr val="E027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Module overview, Scheme of work, assignments  </a:t>
                      </a:r>
                      <a:endParaRPr lang="en-GB" sz="1100" b="0" i="0" dirty="0">
                        <a:effectLst/>
                        <a:latin typeface="Calibri"/>
                      </a:endParaRPr>
                    </a:p>
                  </a:txBody>
                  <a:tcPr marL="53944" marR="53944" marT="26972" marB="26972" anchor="b">
                    <a:lnL w="9525" cap="flat" cmpd="sng" algn="ctr">
                      <a:solidFill>
                        <a:srgbClr val="E0272C"/>
                      </a:solidFill>
                      <a:prstDash val="solid"/>
                      <a:round/>
                      <a:headEnd type="none" w="med" len="med"/>
                      <a:tailEnd type="none" w="med" len="med"/>
                    </a:lnL>
                    <a:lnR w="9525" cap="flat" cmpd="sng" algn="ctr">
                      <a:solidFill>
                        <a:srgbClr val="A0252C"/>
                      </a:solidFill>
                      <a:prstDash val="solid"/>
                      <a:round/>
                      <a:headEnd type="none" w="med" len="med"/>
                      <a:tailEnd type="none" w="med" len="med"/>
                    </a:lnR>
                    <a:lnT w="9525" cap="flat" cmpd="sng" algn="ctr">
                      <a:solidFill>
                        <a:srgbClr val="20202C"/>
                      </a:solidFill>
                      <a:prstDash val="solid"/>
                      <a:round/>
                      <a:headEnd type="none" w="med" len="med"/>
                      <a:tailEnd type="none" w="med" len="med"/>
                    </a:lnT>
                    <a:lnB w="9525" cap="flat" cmpd="sng" algn="ctr">
                      <a:solidFill>
                        <a:srgbClr val="A0252C"/>
                      </a:solidFill>
                      <a:prstDash val="solid"/>
                      <a:round/>
                      <a:headEnd type="none" w="med" len="med"/>
                      <a:tailEnd type="none" w="med" len="med"/>
                    </a:lnB>
                    <a:noFill/>
                  </a:tcPr>
                </a:tc>
                <a:extLst>
                  <a:ext uri="{0D108BD9-81ED-4DB2-BD59-A6C34878D82A}">
                    <a16:rowId xmlns:a16="http://schemas.microsoft.com/office/drawing/2014/main" val="3293571828"/>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05/02/24 </a:t>
                      </a:r>
                      <a:endParaRPr lang="en-GB" sz="1100" b="0" i="0" dirty="0">
                        <a:effectLst/>
                        <a:latin typeface="Calibri"/>
                      </a:endParaRPr>
                    </a:p>
                  </a:txBody>
                  <a:tcPr marL="53944" marR="53944" marT="26972" marB="26972" anchor="b">
                    <a:lnL w="9525" cap="flat" cmpd="sng" algn="ctr">
                      <a:solidFill>
                        <a:srgbClr val="E0312C"/>
                      </a:solidFill>
                      <a:prstDash val="solid"/>
                      <a:round/>
                      <a:headEnd type="none" w="med" len="med"/>
                      <a:tailEnd type="none" w="med" len="med"/>
                    </a:lnL>
                    <a:lnR w="9525" cap="flat" cmpd="sng" algn="ctr">
                      <a:solidFill>
                        <a:srgbClr val="E0312C"/>
                      </a:solidFill>
                      <a:prstDash val="solid"/>
                      <a:round/>
                      <a:headEnd type="none" w="med" len="med"/>
                      <a:tailEnd type="none" w="med" len="med"/>
                    </a:lnR>
                    <a:lnT w="9525" cap="flat" cmpd="sng" algn="ctr">
                      <a:solidFill>
                        <a:srgbClr val="00242C"/>
                      </a:solidFill>
                      <a:prstDash val="solid"/>
                      <a:round/>
                      <a:headEnd type="none" w="med" len="med"/>
                      <a:tailEnd type="none" w="med" len="med"/>
                    </a:lnT>
                    <a:lnB w="9525" cap="flat" cmpd="sng" algn="ctr">
                      <a:solidFill>
                        <a:srgbClr val="E031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Management and Leadership </a:t>
                      </a:r>
                      <a:endParaRPr lang="en-GB" sz="1100" b="0" i="0" dirty="0">
                        <a:effectLst/>
                        <a:latin typeface="Calibri"/>
                      </a:endParaRPr>
                    </a:p>
                  </a:txBody>
                  <a:tcPr marL="53944" marR="53944" marT="26972" marB="26972" anchor="b">
                    <a:lnL w="9525" cap="flat" cmpd="sng" algn="ctr">
                      <a:solidFill>
                        <a:srgbClr val="E0312C"/>
                      </a:solidFill>
                      <a:prstDash val="solid"/>
                      <a:round/>
                      <a:headEnd type="none" w="med" len="med"/>
                      <a:tailEnd type="none" w="med" len="med"/>
                    </a:lnL>
                    <a:lnR w="9525" cap="flat" cmpd="sng" algn="ctr">
                      <a:solidFill>
                        <a:srgbClr val="802C2C"/>
                      </a:solidFill>
                      <a:prstDash val="solid"/>
                      <a:round/>
                      <a:headEnd type="none" w="med" len="med"/>
                      <a:tailEnd type="none" w="med" len="med"/>
                    </a:lnR>
                    <a:lnT w="9525" cap="flat" cmpd="sng" algn="ctr">
                      <a:solidFill>
                        <a:srgbClr val="E0272C"/>
                      </a:solidFill>
                      <a:prstDash val="solid"/>
                      <a:round/>
                      <a:headEnd type="none" w="med" len="med"/>
                      <a:tailEnd type="none" w="med" len="med"/>
                    </a:lnT>
                    <a:lnB w="9525" cap="flat" cmpd="sng" algn="ctr">
                      <a:solidFill>
                        <a:srgbClr val="802C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The difference between a manager and a leader, X and Y theory. </a:t>
                      </a:r>
                      <a:endParaRPr lang="en-GB" sz="1100" b="0" i="0" dirty="0">
                        <a:effectLst/>
                        <a:latin typeface="Calibri"/>
                      </a:endParaRPr>
                    </a:p>
                  </a:txBody>
                  <a:tcPr marL="53944" marR="53944" marT="26972" marB="26972" anchor="b">
                    <a:lnL w="9525" cap="flat" cmpd="sng" algn="ctr">
                      <a:solidFill>
                        <a:srgbClr val="802C2C"/>
                      </a:solidFill>
                      <a:prstDash val="solid"/>
                      <a:round/>
                      <a:headEnd type="none" w="med" len="med"/>
                      <a:tailEnd type="none" w="med" len="med"/>
                    </a:lnL>
                    <a:lnR w="9525" cap="flat" cmpd="sng" algn="ctr">
                      <a:solidFill>
                        <a:srgbClr val="A0322C"/>
                      </a:solidFill>
                      <a:prstDash val="solid"/>
                      <a:round/>
                      <a:headEnd type="none" w="med" len="med"/>
                      <a:tailEnd type="none" w="med" len="med"/>
                    </a:lnR>
                    <a:lnT w="9525" cap="flat" cmpd="sng" algn="ctr">
                      <a:solidFill>
                        <a:srgbClr val="A0252C"/>
                      </a:solidFill>
                      <a:prstDash val="solid"/>
                      <a:round/>
                      <a:headEnd type="none" w="med" len="med"/>
                      <a:tailEnd type="none" w="med" len="med"/>
                    </a:lnT>
                    <a:lnB w="9525" cap="flat" cmpd="sng" algn="ctr">
                      <a:solidFill>
                        <a:srgbClr val="A0322C"/>
                      </a:solidFill>
                      <a:prstDash val="solid"/>
                      <a:round/>
                      <a:headEnd type="none" w="med" len="med"/>
                      <a:tailEnd type="none" w="med" len="med"/>
                    </a:lnB>
                    <a:noFill/>
                  </a:tcPr>
                </a:tc>
                <a:extLst>
                  <a:ext uri="{0D108BD9-81ED-4DB2-BD59-A6C34878D82A}">
                    <a16:rowId xmlns:a16="http://schemas.microsoft.com/office/drawing/2014/main" val="305640059"/>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12/02/24 </a:t>
                      </a:r>
                      <a:endParaRPr lang="en-GB" sz="1100" b="0" i="0" dirty="0">
                        <a:effectLst/>
                        <a:latin typeface="Calibri"/>
                      </a:endParaRPr>
                    </a:p>
                  </a:txBody>
                  <a:tcPr marL="53944" marR="53944" marT="26972" marB="26972" anchor="b">
                    <a:lnL w="9525" cap="flat" cmpd="sng" algn="ctr">
                      <a:solidFill>
                        <a:srgbClr val="80352C"/>
                      </a:solidFill>
                      <a:prstDash val="solid"/>
                      <a:round/>
                      <a:headEnd type="none" w="med" len="med"/>
                      <a:tailEnd type="none" w="med" len="med"/>
                    </a:lnL>
                    <a:lnR w="9525" cap="flat" cmpd="sng" algn="ctr">
                      <a:solidFill>
                        <a:srgbClr val="80352C"/>
                      </a:solidFill>
                      <a:prstDash val="solid"/>
                      <a:round/>
                      <a:headEnd type="none" w="med" len="med"/>
                      <a:tailEnd type="none" w="med" len="med"/>
                    </a:lnR>
                    <a:lnT w="9525" cap="flat" cmpd="sng" algn="ctr">
                      <a:solidFill>
                        <a:srgbClr val="E0312C"/>
                      </a:solidFill>
                      <a:prstDash val="solid"/>
                      <a:round/>
                      <a:headEnd type="none" w="med" len="med"/>
                      <a:tailEnd type="none" w="med" len="med"/>
                    </a:lnT>
                    <a:lnB w="9525" cap="flat" cmpd="sng" algn="ctr">
                      <a:solidFill>
                        <a:srgbClr val="8035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Leadership models </a:t>
                      </a:r>
                      <a:endParaRPr lang="en-GB" sz="1100" b="0" i="0" dirty="0">
                        <a:effectLst/>
                        <a:latin typeface="Calibri"/>
                      </a:endParaRPr>
                    </a:p>
                  </a:txBody>
                  <a:tcPr marL="53944" marR="53944" marT="26972" marB="26972" anchor="b">
                    <a:lnL w="9525" cap="flat" cmpd="sng" algn="ctr">
                      <a:solidFill>
                        <a:srgbClr val="80352C"/>
                      </a:solidFill>
                      <a:prstDash val="solid"/>
                      <a:round/>
                      <a:headEnd type="none" w="med" len="med"/>
                      <a:tailEnd type="none" w="med" len="med"/>
                    </a:lnL>
                    <a:lnR w="9525" cap="flat" cmpd="sng" algn="ctr">
                      <a:solidFill>
                        <a:srgbClr val="E0382C"/>
                      </a:solidFill>
                      <a:prstDash val="solid"/>
                      <a:round/>
                      <a:headEnd type="none" w="med" len="med"/>
                      <a:tailEnd type="none" w="med" len="med"/>
                    </a:lnR>
                    <a:lnT w="9525" cap="flat" cmpd="sng" algn="ctr">
                      <a:solidFill>
                        <a:srgbClr val="802C2C"/>
                      </a:solidFill>
                      <a:prstDash val="solid"/>
                      <a:round/>
                      <a:headEnd type="none" w="med" len="med"/>
                      <a:tailEnd type="none" w="med" len="med"/>
                    </a:lnT>
                    <a:lnB w="9525" cap="flat" cmpd="sng" algn="ctr">
                      <a:solidFill>
                        <a:srgbClr val="E038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Transactional/ Transformational leadership, Tuckman’s theory   </a:t>
                      </a:r>
                      <a:endParaRPr lang="en-GB" sz="1100" b="0" i="0" dirty="0">
                        <a:effectLst/>
                        <a:latin typeface="Calibri"/>
                      </a:endParaRPr>
                    </a:p>
                  </a:txBody>
                  <a:tcPr marL="53944" marR="53944" marT="26972" marB="26972" anchor="b">
                    <a:lnL w="9525" cap="flat" cmpd="sng" algn="ctr">
                      <a:solidFill>
                        <a:srgbClr val="E0382C"/>
                      </a:solidFill>
                      <a:prstDash val="solid"/>
                      <a:round/>
                      <a:headEnd type="none" w="med" len="med"/>
                      <a:tailEnd type="none" w="med" len="med"/>
                    </a:lnL>
                    <a:lnR w="9525" cap="flat" cmpd="sng" algn="ctr">
                      <a:solidFill>
                        <a:srgbClr val="60332C"/>
                      </a:solidFill>
                      <a:prstDash val="solid"/>
                      <a:round/>
                      <a:headEnd type="none" w="med" len="med"/>
                      <a:tailEnd type="none" w="med" len="med"/>
                    </a:lnR>
                    <a:lnT w="9525" cap="flat" cmpd="sng" algn="ctr">
                      <a:solidFill>
                        <a:srgbClr val="A0322C"/>
                      </a:solidFill>
                      <a:prstDash val="solid"/>
                      <a:round/>
                      <a:headEnd type="none" w="med" len="med"/>
                      <a:tailEnd type="none" w="med" len="med"/>
                    </a:lnT>
                    <a:lnB w="9525" cap="flat" cmpd="sng" algn="ctr">
                      <a:solidFill>
                        <a:srgbClr val="60332C"/>
                      </a:solidFill>
                      <a:prstDash val="solid"/>
                      <a:round/>
                      <a:headEnd type="none" w="med" len="med"/>
                      <a:tailEnd type="none" w="med" len="med"/>
                    </a:lnB>
                    <a:noFill/>
                  </a:tcPr>
                </a:tc>
                <a:extLst>
                  <a:ext uri="{0D108BD9-81ED-4DB2-BD59-A6C34878D82A}">
                    <a16:rowId xmlns:a16="http://schemas.microsoft.com/office/drawing/2014/main" val="3857460211"/>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19/02/24 </a:t>
                      </a:r>
                      <a:endParaRPr lang="en-GB" sz="1100" b="0" i="0" dirty="0">
                        <a:effectLst/>
                        <a:latin typeface="Calibri"/>
                      </a:endParaRPr>
                    </a:p>
                  </a:txBody>
                  <a:tcPr marL="53944" marR="53944" marT="26972" marB="26972" anchor="b">
                    <a:lnL w="9525" cap="flat" cmpd="sng" algn="ctr">
                      <a:solidFill>
                        <a:srgbClr val="A0422C"/>
                      </a:solidFill>
                      <a:prstDash val="solid"/>
                      <a:round/>
                      <a:headEnd type="none" w="med" len="med"/>
                      <a:tailEnd type="none" w="med" len="med"/>
                    </a:lnL>
                    <a:lnR w="9525" cap="flat" cmpd="sng" algn="ctr">
                      <a:solidFill>
                        <a:srgbClr val="A0422C"/>
                      </a:solidFill>
                      <a:prstDash val="solid"/>
                      <a:round/>
                      <a:headEnd type="none" w="med" len="med"/>
                      <a:tailEnd type="none" w="med" len="med"/>
                    </a:lnR>
                    <a:lnT w="9525" cap="flat" cmpd="sng" algn="ctr">
                      <a:solidFill>
                        <a:srgbClr val="80352C"/>
                      </a:solidFill>
                      <a:prstDash val="solid"/>
                      <a:round/>
                      <a:headEnd type="none" w="med" len="med"/>
                      <a:tailEnd type="none" w="med" len="med"/>
                    </a:lnT>
                    <a:lnB w="9525" cap="flat" cmpd="sng" algn="ctr">
                      <a:solidFill>
                        <a:srgbClr val="A042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  Situational Leadership and emotional intelligence </a:t>
                      </a:r>
                      <a:endParaRPr lang="en-GB" sz="1100" b="0" i="0" dirty="0">
                        <a:effectLst/>
                        <a:latin typeface="Calibri"/>
                      </a:endParaRPr>
                    </a:p>
                  </a:txBody>
                  <a:tcPr marL="53944" marR="53944" marT="26972" marB="26972" anchor="b">
                    <a:lnL w="9525" cap="flat" cmpd="sng" algn="ctr">
                      <a:solidFill>
                        <a:srgbClr val="A0422C"/>
                      </a:solidFill>
                      <a:prstDash val="solid"/>
                      <a:round/>
                      <a:headEnd type="none" w="med" len="med"/>
                      <a:tailEnd type="none" w="med" len="med"/>
                    </a:lnL>
                    <a:lnR w="9525" cap="flat" cmpd="sng" algn="ctr">
                      <a:solidFill>
                        <a:srgbClr val="803D2C"/>
                      </a:solidFill>
                      <a:prstDash val="solid"/>
                      <a:round/>
                      <a:headEnd type="none" w="med" len="med"/>
                      <a:tailEnd type="none" w="med" len="med"/>
                    </a:lnR>
                    <a:lnT w="9525" cap="flat" cmpd="sng" algn="ctr">
                      <a:solidFill>
                        <a:srgbClr val="E0382C"/>
                      </a:solidFill>
                      <a:prstDash val="solid"/>
                      <a:round/>
                      <a:headEnd type="none" w="med" len="med"/>
                      <a:tailEnd type="none" w="med" len="med"/>
                    </a:lnT>
                    <a:lnB w="9525" cap="flat" cmpd="sng" algn="ctr">
                      <a:solidFill>
                        <a:srgbClr val="803D2C"/>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Tannenbaum and Schmidt Continuum </a:t>
                      </a:r>
                      <a:endParaRPr lang="en-GB" sz="1100" b="0" i="0" dirty="0">
                        <a:effectLst/>
                        <a:latin typeface="Calibri"/>
                      </a:endParaRPr>
                    </a:p>
                  </a:txBody>
                  <a:tcPr marL="53944" marR="53944" marT="26972" marB="26972" anchor="b">
                    <a:lnL w="9525" cap="flat" cmpd="sng" algn="ctr">
                      <a:solidFill>
                        <a:srgbClr val="803D2C"/>
                      </a:solidFill>
                      <a:prstDash val="solid"/>
                      <a:round/>
                      <a:headEnd type="none" w="med" len="med"/>
                      <a:tailEnd type="none" w="med" len="med"/>
                    </a:lnL>
                    <a:lnR w="9525" cap="flat" cmpd="sng" algn="ctr">
                      <a:solidFill>
                        <a:srgbClr val="002CFF"/>
                      </a:solidFill>
                      <a:prstDash val="solid"/>
                      <a:round/>
                      <a:headEnd type="none" w="med" len="med"/>
                      <a:tailEnd type="none" w="med" len="med"/>
                    </a:lnR>
                    <a:lnT w="9525" cap="flat" cmpd="sng" algn="ctr">
                      <a:solidFill>
                        <a:srgbClr val="60332C"/>
                      </a:solidFill>
                      <a:prstDash val="solid"/>
                      <a:round/>
                      <a:headEnd type="none" w="med" len="med"/>
                      <a:tailEnd type="none" w="med" len="med"/>
                    </a:lnT>
                    <a:lnB w="9525" cap="flat" cmpd="sng" algn="ctr">
                      <a:solidFill>
                        <a:srgbClr val="002CFF"/>
                      </a:solidFill>
                      <a:prstDash val="solid"/>
                      <a:round/>
                      <a:headEnd type="none" w="med" len="med"/>
                      <a:tailEnd type="none" w="med" len="med"/>
                    </a:lnB>
                    <a:noFill/>
                  </a:tcPr>
                </a:tc>
                <a:extLst>
                  <a:ext uri="{0D108BD9-81ED-4DB2-BD59-A6C34878D82A}">
                    <a16:rowId xmlns:a16="http://schemas.microsoft.com/office/drawing/2014/main" val="2036309662"/>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26/02/24 </a:t>
                      </a:r>
                      <a:endParaRPr lang="en-GB" sz="1100" b="0" i="0" dirty="0">
                        <a:effectLst/>
                        <a:latin typeface="Calibri"/>
                      </a:endParaRPr>
                    </a:p>
                  </a:txBody>
                  <a:tcPr marL="53944" marR="53944" marT="26972" marB="26972" anchor="b">
                    <a:lnL w="9525" cap="flat" cmpd="sng" algn="ctr">
                      <a:solidFill>
                        <a:srgbClr val="E032FF"/>
                      </a:solidFill>
                      <a:prstDash val="solid"/>
                      <a:round/>
                      <a:headEnd type="none" w="med" len="med"/>
                      <a:tailEnd type="none" w="med" len="med"/>
                    </a:lnL>
                    <a:lnR w="9525" cap="flat" cmpd="sng" algn="ctr">
                      <a:solidFill>
                        <a:srgbClr val="E032FF"/>
                      </a:solidFill>
                      <a:prstDash val="solid"/>
                      <a:round/>
                      <a:headEnd type="none" w="med" len="med"/>
                      <a:tailEnd type="none" w="med" len="med"/>
                    </a:lnR>
                    <a:lnT w="9525" cap="flat" cmpd="sng" algn="ctr">
                      <a:solidFill>
                        <a:srgbClr val="A0422C"/>
                      </a:solidFill>
                      <a:prstDash val="solid"/>
                      <a:round/>
                      <a:headEnd type="none" w="med" len="med"/>
                      <a:tailEnd type="none" w="med" len="med"/>
                    </a:lnT>
                    <a:lnB w="9525" cap="flat" cmpd="sng" algn="ctr">
                      <a:solidFill>
                        <a:srgbClr val="E032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Action centred leadership </a:t>
                      </a:r>
                      <a:endParaRPr lang="en-GB" sz="1100" b="0" i="0" dirty="0">
                        <a:effectLst/>
                        <a:latin typeface="Calibri"/>
                      </a:endParaRPr>
                    </a:p>
                  </a:txBody>
                  <a:tcPr marL="53944" marR="53944" marT="26972" marB="26972" anchor="b">
                    <a:lnL w="9525" cap="flat" cmpd="sng" algn="ctr">
                      <a:solidFill>
                        <a:srgbClr val="E032FF"/>
                      </a:solidFill>
                      <a:prstDash val="solid"/>
                      <a:round/>
                      <a:headEnd type="none" w="med" len="med"/>
                      <a:tailEnd type="none" w="med" len="med"/>
                    </a:lnL>
                    <a:lnR w="9525" cap="flat" cmpd="sng" algn="ctr">
                      <a:solidFill>
                        <a:srgbClr val="4036FF"/>
                      </a:solidFill>
                      <a:prstDash val="solid"/>
                      <a:round/>
                      <a:headEnd type="none" w="med" len="med"/>
                      <a:tailEnd type="none" w="med" len="med"/>
                    </a:lnR>
                    <a:lnT w="9525" cap="flat" cmpd="sng" algn="ctr">
                      <a:solidFill>
                        <a:srgbClr val="803D2C"/>
                      </a:solidFill>
                      <a:prstDash val="solid"/>
                      <a:round/>
                      <a:headEnd type="none" w="med" len="med"/>
                      <a:tailEnd type="none" w="med" len="med"/>
                    </a:lnT>
                    <a:lnB w="9525" cap="flat" cmpd="sng" algn="ctr">
                      <a:solidFill>
                        <a:srgbClr val="4036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Adair’s theory </a:t>
                      </a:r>
                      <a:endParaRPr lang="en-GB" sz="1100" b="0" i="0" dirty="0">
                        <a:effectLst/>
                        <a:latin typeface="Calibri"/>
                      </a:endParaRPr>
                    </a:p>
                  </a:txBody>
                  <a:tcPr marL="53944" marR="53944" marT="26972" marB="26972" anchor="b">
                    <a:lnL w="9525" cap="flat" cmpd="sng" algn="ctr">
                      <a:solidFill>
                        <a:srgbClr val="4036FF"/>
                      </a:solidFill>
                      <a:prstDash val="solid"/>
                      <a:round/>
                      <a:headEnd type="none" w="med" len="med"/>
                      <a:tailEnd type="none" w="med" len="med"/>
                    </a:lnL>
                    <a:lnR w="9525" cap="flat" cmpd="sng" algn="ctr">
                      <a:solidFill>
                        <a:srgbClr val="0039FF"/>
                      </a:solidFill>
                      <a:prstDash val="solid"/>
                      <a:round/>
                      <a:headEnd type="none" w="med" len="med"/>
                      <a:tailEnd type="none" w="med" len="med"/>
                    </a:lnR>
                    <a:lnT w="9525" cap="flat" cmpd="sng" algn="ctr">
                      <a:solidFill>
                        <a:srgbClr val="002CFF"/>
                      </a:solidFill>
                      <a:prstDash val="solid"/>
                      <a:round/>
                      <a:headEnd type="none" w="med" len="med"/>
                      <a:tailEnd type="none" w="med" len="med"/>
                    </a:lnT>
                    <a:lnB w="9525" cap="flat" cmpd="sng" algn="ctr">
                      <a:solidFill>
                        <a:srgbClr val="0039FF"/>
                      </a:solidFill>
                      <a:prstDash val="solid"/>
                      <a:round/>
                      <a:headEnd type="none" w="med" len="med"/>
                      <a:tailEnd type="none" w="med" len="med"/>
                    </a:lnB>
                    <a:noFill/>
                  </a:tcPr>
                </a:tc>
                <a:extLst>
                  <a:ext uri="{0D108BD9-81ED-4DB2-BD59-A6C34878D82A}">
                    <a16:rowId xmlns:a16="http://schemas.microsoft.com/office/drawing/2014/main" val="2337166345"/>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04/03/24 </a:t>
                      </a:r>
                      <a:endParaRPr lang="en-GB" sz="1100" b="0" i="0" dirty="0">
                        <a:effectLst/>
                        <a:latin typeface="Calibri"/>
                      </a:endParaRPr>
                    </a:p>
                  </a:txBody>
                  <a:tcPr marL="53944" marR="53944" marT="26972" marB="26972" anchor="b">
                    <a:lnL w="9525" cap="flat" cmpd="sng" algn="ctr">
                      <a:solidFill>
                        <a:srgbClr val="2041FF"/>
                      </a:solidFill>
                      <a:prstDash val="solid"/>
                      <a:round/>
                      <a:headEnd type="none" w="med" len="med"/>
                      <a:tailEnd type="none" w="med" len="med"/>
                    </a:lnL>
                    <a:lnR w="9525" cap="flat" cmpd="sng" algn="ctr">
                      <a:solidFill>
                        <a:srgbClr val="2041FF"/>
                      </a:solidFill>
                      <a:prstDash val="solid"/>
                      <a:round/>
                      <a:headEnd type="none" w="med" len="med"/>
                      <a:tailEnd type="none" w="med" len="med"/>
                    </a:lnR>
                    <a:lnT w="9525" cap="flat" cmpd="sng" algn="ctr">
                      <a:solidFill>
                        <a:srgbClr val="E032FF"/>
                      </a:solidFill>
                      <a:prstDash val="solid"/>
                      <a:round/>
                      <a:headEnd type="none" w="med" len="med"/>
                      <a:tailEnd type="none" w="med" len="med"/>
                    </a:lnT>
                    <a:lnB w="9525" cap="flat" cmpd="sng" algn="ctr">
                      <a:solidFill>
                        <a:srgbClr val="2041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Identifying leadership styles </a:t>
                      </a:r>
                      <a:endParaRPr lang="en-GB" sz="1100" b="0" i="0" dirty="0">
                        <a:effectLst/>
                        <a:latin typeface="Calibri"/>
                      </a:endParaRPr>
                    </a:p>
                  </a:txBody>
                  <a:tcPr marL="53944" marR="53944" marT="26972" marB="26972" anchor="b">
                    <a:lnL w="9525" cap="flat" cmpd="sng" algn="ctr">
                      <a:solidFill>
                        <a:srgbClr val="2041FF"/>
                      </a:solidFill>
                      <a:prstDash val="solid"/>
                      <a:round/>
                      <a:headEnd type="none" w="med" len="med"/>
                      <a:tailEnd type="none" w="med" len="med"/>
                    </a:lnL>
                    <a:lnR w="9525" cap="flat" cmpd="sng" algn="ctr">
                      <a:solidFill>
                        <a:srgbClr val="2041FF"/>
                      </a:solidFill>
                      <a:prstDash val="solid"/>
                      <a:round/>
                      <a:headEnd type="none" w="med" len="med"/>
                      <a:tailEnd type="none" w="med" len="med"/>
                    </a:lnR>
                    <a:lnT w="9525" cap="flat" cmpd="sng" algn="ctr">
                      <a:solidFill>
                        <a:srgbClr val="4036FF"/>
                      </a:solidFill>
                      <a:prstDash val="solid"/>
                      <a:round/>
                      <a:headEnd type="none" w="med" len="med"/>
                      <a:tailEnd type="none" w="med" len="med"/>
                    </a:lnT>
                    <a:lnB w="9525" cap="flat" cmpd="sng" algn="ctr">
                      <a:solidFill>
                        <a:srgbClr val="2041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Case study </a:t>
                      </a:r>
                      <a:r>
                        <a:rPr lang="en-GB" sz="600" b="0" i="0" u="none" strike="noStrike" dirty="0">
                          <a:solidFill>
                            <a:srgbClr val="000000"/>
                          </a:solidFill>
                          <a:effectLst/>
                          <a:latin typeface="Calibri"/>
                        </a:rPr>
                        <a:t>(Ian Huntley under archive, week 9)</a:t>
                      </a:r>
                      <a:r>
                        <a:rPr lang="en-GB" sz="600" b="0" i="0" dirty="0">
                          <a:solidFill>
                            <a:srgbClr val="000000"/>
                          </a:solidFill>
                          <a:effectLst/>
                          <a:latin typeface="Calibri"/>
                        </a:rPr>
                        <a:t> </a:t>
                      </a:r>
                      <a:endParaRPr lang="en-GB" sz="1100" b="0" i="0" dirty="0">
                        <a:effectLst/>
                        <a:latin typeface="Calibri"/>
                      </a:endParaRPr>
                    </a:p>
                  </a:txBody>
                  <a:tcPr marL="53944" marR="53944" marT="26972" marB="26972" anchor="b">
                    <a:lnL w="9525" cap="flat" cmpd="sng" algn="ctr">
                      <a:solidFill>
                        <a:srgbClr val="2041FF"/>
                      </a:solidFill>
                      <a:prstDash val="solid"/>
                      <a:round/>
                      <a:headEnd type="none" w="med" len="med"/>
                      <a:tailEnd type="none" w="med" len="med"/>
                    </a:lnL>
                    <a:lnR w="9525" cap="flat" cmpd="sng" algn="ctr">
                      <a:solidFill>
                        <a:srgbClr val="A039FF"/>
                      </a:solidFill>
                      <a:prstDash val="solid"/>
                      <a:round/>
                      <a:headEnd type="none" w="med" len="med"/>
                      <a:tailEnd type="none" w="med" len="med"/>
                    </a:lnR>
                    <a:lnT w="9525" cap="flat" cmpd="sng" algn="ctr">
                      <a:solidFill>
                        <a:srgbClr val="0039FF"/>
                      </a:solidFill>
                      <a:prstDash val="solid"/>
                      <a:round/>
                      <a:headEnd type="none" w="med" len="med"/>
                      <a:tailEnd type="none" w="med" len="med"/>
                    </a:lnT>
                    <a:lnB w="9525" cap="flat" cmpd="sng" algn="ctr">
                      <a:solidFill>
                        <a:srgbClr val="A039FF"/>
                      </a:solidFill>
                      <a:prstDash val="solid"/>
                      <a:round/>
                      <a:headEnd type="none" w="med" len="med"/>
                      <a:tailEnd type="none" w="med" len="med"/>
                    </a:lnB>
                    <a:noFill/>
                  </a:tcPr>
                </a:tc>
                <a:extLst>
                  <a:ext uri="{0D108BD9-81ED-4DB2-BD59-A6C34878D82A}">
                    <a16:rowId xmlns:a16="http://schemas.microsoft.com/office/drawing/2014/main" val="3342216239"/>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11/03/24 </a:t>
                      </a:r>
                      <a:endParaRPr lang="en-GB" sz="1100" b="0" i="0" dirty="0">
                        <a:effectLst/>
                        <a:latin typeface="Calibri"/>
                      </a:endParaRPr>
                    </a:p>
                  </a:txBody>
                  <a:tcPr marL="53944" marR="53944" marT="26972" marB="26972" anchor="b">
                    <a:lnL w="9525" cap="flat" cmpd="sng" algn="ctr">
                      <a:solidFill>
                        <a:srgbClr val="E044FF"/>
                      </a:solidFill>
                      <a:prstDash val="solid"/>
                      <a:round/>
                      <a:headEnd type="none" w="med" len="med"/>
                      <a:tailEnd type="none" w="med" len="med"/>
                    </a:lnL>
                    <a:lnR w="9525" cap="flat" cmpd="sng" algn="ctr">
                      <a:solidFill>
                        <a:srgbClr val="E044FF"/>
                      </a:solidFill>
                      <a:prstDash val="solid"/>
                      <a:round/>
                      <a:headEnd type="none" w="med" len="med"/>
                      <a:tailEnd type="none" w="med" len="med"/>
                    </a:lnR>
                    <a:lnT w="9525" cap="flat" cmpd="sng" algn="ctr">
                      <a:solidFill>
                        <a:srgbClr val="2041FF"/>
                      </a:solidFill>
                      <a:prstDash val="solid"/>
                      <a:round/>
                      <a:headEnd type="none" w="med" len="med"/>
                      <a:tailEnd type="none" w="med" len="med"/>
                    </a:lnT>
                    <a:lnB w="9525" cap="flat" cmpd="sng" algn="ctr">
                      <a:solidFill>
                        <a:srgbClr val="E044FF"/>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PRESENTATIONS </a:t>
                      </a:r>
                      <a:endParaRPr lang="en-GB" sz="1100" b="0" i="0" dirty="0">
                        <a:effectLst/>
                        <a:latin typeface="Calibri"/>
                      </a:endParaRPr>
                    </a:p>
                  </a:txBody>
                  <a:tcPr marL="53944" marR="53944" marT="26972" marB="26972" anchor="b">
                    <a:lnL w="9525" cap="flat" cmpd="sng" algn="ctr">
                      <a:solidFill>
                        <a:srgbClr val="E044FF"/>
                      </a:solidFill>
                      <a:prstDash val="solid"/>
                      <a:round/>
                      <a:headEnd type="none" w="med" len="med"/>
                      <a:tailEnd type="none" w="med" len="med"/>
                    </a:lnL>
                    <a:lnR w="9525" cap="flat" cmpd="sng" algn="ctr">
                      <a:solidFill>
                        <a:srgbClr val="8067FF"/>
                      </a:solidFill>
                      <a:prstDash val="solid"/>
                      <a:round/>
                      <a:headEnd type="none" w="med" len="med"/>
                      <a:tailEnd type="none" w="med" len="med"/>
                    </a:lnR>
                    <a:lnT w="9525" cap="flat" cmpd="sng" algn="ctr">
                      <a:solidFill>
                        <a:srgbClr val="2041FF"/>
                      </a:solidFill>
                      <a:prstDash val="solid"/>
                      <a:round/>
                      <a:headEnd type="none" w="med" len="med"/>
                      <a:tailEnd type="none" w="med" len="med"/>
                    </a:lnT>
                    <a:lnB w="9525" cap="flat" cmpd="sng" algn="ctr">
                      <a:solidFill>
                        <a:srgbClr val="8067FF"/>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MONDAY 11/3/23- 12PM-4PM (INDIVIDUAL TIME TBC) </a:t>
                      </a:r>
                      <a:endParaRPr lang="en-GB" sz="1100" b="0" i="0" dirty="0">
                        <a:effectLst/>
                        <a:latin typeface="Calibri"/>
                      </a:endParaRPr>
                    </a:p>
                  </a:txBody>
                  <a:tcPr marL="53944" marR="53944" marT="26972" marB="26972" anchor="b">
                    <a:lnL w="9525" cap="flat" cmpd="sng" algn="ctr">
                      <a:solidFill>
                        <a:srgbClr val="8067FF"/>
                      </a:solidFill>
                      <a:prstDash val="solid"/>
                      <a:round/>
                      <a:headEnd type="none" w="med" len="med"/>
                      <a:tailEnd type="none" w="med" len="med"/>
                    </a:lnL>
                    <a:lnR w="9525" cap="flat" cmpd="sng" algn="ctr">
                      <a:solidFill>
                        <a:srgbClr val="406AFF"/>
                      </a:solidFill>
                      <a:prstDash val="solid"/>
                      <a:round/>
                      <a:headEnd type="none" w="med" len="med"/>
                      <a:tailEnd type="none" w="med" len="med"/>
                    </a:lnR>
                    <a:lnT w="9525" cap="flat" cmpd="sng" algn="ctr">
                      <a:solidFill>
                        <a:srgbClr val="A039FF"/>
                      </a:solidFill>
                      <a:prstDash val="solid"/>
                      <a:round/>
                      <a:headEnd type="none" w="med" len="med"/>
                      <a:tailEnd type="none" w="med" len="med"/>
                    </a:lnT>
                    <a:lnB w="9525" cap="flat" cmpd="sng" algn="ctr">
                      <a:solidFill>
                        <a:srgbClr val="406AFF"/>
                      </a:solidFill>
                      <a:prstDash val="solid"/>
                      <a:round/>
                      <a:headEnd type="none" w="med" len="med"/>
                      <a:tailEnd type="none" w="med" len="med"/>
                    </a:lnB>
                    <a:solidFill>
                      <a:srgbClr val="C5E0B3"/>
                    </a:solidFill>
                  </a:tcPr>
                </a:tc>
                <a:extLst>
                  <a:ext uri="{0D108BD9-81ED-4DB2-BD59-A6C34878D82A}">
                    <a16:rowId xmlns:a16="http://schemas.microsoft.com/office/drawing/2014/main" val="995586904"/>
                  </a:ext>
                </a:extLst>
              </a:tr>
              <a:tr h="528550">
                <a:tc>
                  <a:txBody>
                    <a:bodyPr/>
                    <a:lstStyle/>
                    <a:p>
                      <a:pPr fontAlgn="b"/>
                      <a:endParaRPr lang="en-GB" sz="1100">
                        <a:effectLst/>
                      </a:endParaRPr>
                    </a:p>
                    <a:p>
                      <a:pPr algn="l" rtl="0" fontAlgn="base"/>
                      <a:r>
                        <a:rPr lang="en-GB" sz="600" b="0" i="0" dirty="0">
                          <a:solidFill>
                            <a:srgbClr val="000000"/>
                          </a:solidFill>
                          <a:effectLst/>
                          <a:latin typeface="Calibri"/>
                        </a:rPr>
                        <a:t>15/03/24 </a:t>
                      </a:r>
                      <a:endParaRPr lang="en-GB" sz="1100" b="0" i="0" dirty="0">
                        <a:effectLst/>
                        <a:latin typeface="Calibri"/>
                      </a:endParaRPr>
                    </a:p>
                  </a:txBody>
                  <a:tcPr marL="53944" marR="53944" marT="26972" marB="26972" anchor="b">
                    <a:lnL w="9525" cap="flat" cmpd="sng" algn="ctr">
                      <a:solidFill>
                        <a:srgbClr val="608DFF"/>
                      </a:solidFill>
                      <a:prstDash val="solid"/>
                      <a:round/>
                      <a:headEnd type="none" w="med" len="med"/>
                      <a:tailEnd type="none" w="med" len="med"/>
                    </a:lnL>
                    <a:lnR w="9525" cap="flat" cmpd="sng" algn="ctr">
                      <a:solidFill>
                        <a:srgbClr val="608DFF"/>
                      </a:solidFill>
                      <a:prstDash val="solid"/>
                      <a:round/>
                      <a:headEnd type="none" w="med" len="med"/>
                      <a:tailEnd type="none" w="med" len="med"/>
                    </a:lnR>
                    <a:lnT w="9525" cap="flat" cmpd="sng" algn="ctr">
                      <a:solidFill>
                        <a:srgbClr val="E044FF"/>
                      </a:solidFill>
                      <a:prstDash val="solid"/>
                      <a:round/>
                      <a:headEnd type="none" w="med" len="med"/>
                      <a:tailEnd type="none" w="med" len="med"/>
                    </a:lnT>
                    <a:lnB w="9525" cap="flat" cmpd="sng" algn="ctr">
                      <a:solidFill>
                        <a:srgbClr val="608DFF"/>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SUBMIT ASSIGNMENT 1 </a:t>
                      </a:r>
                      <a:endParaRPr lang="en-GB" sz="1100" b="0" i="0" dirty="0">
                        <a:effectLst/>
                        <a:latin typeface="Calibri"/>
                      </a:endParaRPr>
                    </a:p>
                  </a:txBody>
                  <a:tcPr marL="53944" marR="53944" marT="26972" marB="26972" anchor="b">
                    <a:lnL w="9525" cap="flat" cmpd="sng" algn="ctr">
                      <a:solidFill>
                        <a:srgbClr val="608DFF"/>
                      </a:solidFill>
                      <a:prstDash val="solid"/>
                      <a:round/>
                      <a:headEnd type="none" w="med" len="med"/>
                      <a:tailEnd type="none" w="med" len="med"/>
                    </a:lnL>
                    <a:lnR w="9525" cap="flat" cmpd="sng" algn="ctr">
                      <a:solidFill>
                        <a:srgbClr val="4095FF"/>
                      </a:solidFill>
                      <a:prstDash val="solid"/>
                      <a:round/>
                      <a:headEnd type="none" w="med" len="med"/>
                      <a:tailEnd type="none" w="med" len="med"/>
                    </a:lnR>
                    <a:lnT w="9525" cap="flat" cmpd="sng" algn="ctr">
                      <a:solidFill>
                        <a:srgbClr val="8067FF"/>
                      </a:solidFill>
                      <a:prstDash val="solid"/>
                      <a:round/>
                      <a:headEnd type="none" w="med" len="med"/>
                      <a:tailEnd type="none" w="med" len="med"/>
                    </a:lnT>
                    <a:lnB w="9525" cap="flat" cmpd="sng" algn="ctr">
                      <a:solidFill>
                        <a:srgbClr val="4095FF"/>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FRIDAY 15/03/24 SUBMIT ASSIGNMENT (PORTFOLIO) AND PRESENTATION SLIDES BY 23:59PM </a:t>
                      </a:r>
                      <a:endParaRPr lang="en-GB" sz="1100" b="0" i="0" dirty="0">
                        <a:effectLst/>
                        <a:latin typeface="Calibri"/>
                      </a:endParaRPr>
                    </a:p>
                  </a:txBody>
                  <a:tcPr marL="53944" marR="53944" marT="26972" marB="26972" anchor="b">
                    <a:lnL w="9525" cap="flat" cmpd="sng" algn="ctr">
                      <a:solidFill>
                        <a:srgbClr val="4095FF"/>
                      </a:solidFill>
                      <a:prstDash val="solid"/>
                      <a:round/>
                      <a:headEnd type="none" w="med" len="med"/>
                      <a:tailEnd type="none" w="med" len="med"/>
                    </a:lnL>
                    <a:lnR w="9525" cap="flat" cmpd="sng" algn="ctr">
                      <a:solidFill>
                        <a:srgbClr val="00A1FF"/>
                      </a:solidFill>
                      <a:prstDash val="solid"/>
                      <a:round/>
                      <a:headEnd type="none" w="med" len="med"/>
                      <a:tailEnd type="none" w="med" len="med"/>
                    </a:lnR>
                    <a:lnT w="9525" cap="flat" cmpd="sng" algn="ctr">
                      <a:solidFill>
                        <a:srgbClr val="406AFF"/>
                      </a:solidFill>
                      <a:prstDash val="solid"/>
                      <a:round/>
                      <a:headEnd type="none" w="med" len="med"/>
                      <a:tailEnd type="none" w="med" len="med"/>
                    </a:lnT>
                    <a:lnB w="9525" cap="flat" cmpd="sng" algn="ctr">
                      <a:solidFill>
                        <a:srgbClr val="00A1FF"/>
                      </a:solidFill>
                      <a:prstDash val="solid"/>
                      <a:round/>
                      <a:headEnd type="none" w="med" len="med"/>
                      <a:tailEnd type="none" w="med" len="med"/>
                    </a:lnB>
                    <a:solidFill>
                      <a:srgbClr val="C5E0B3"/>
                    </a:solidFill>
                  </a:tcPr>
                </a:tc>
                <a:extLst>
                  <a:ext uri="{0D108BD9-81ED-4DB2-BD59-A6C34878D82A}">
                    <a16:rowId xmlns:a16="http://schemas.microsoft.com/office/drawing/2014/main" val="1503243178"/>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18/03/24 </a:t>
                      </a:r>
                      <a:endParaRPr lang="en-GB" sz="1100" b="0" i="0" dirty="0">
                        <a:effectLst/>
                        <a:latin typeface="Calibri"/>
                      </a:endParaRPr>
                    </a:p>
                  </a:txBody>
                  <a:tcPr marL="53944" marR="53944" marT="26972" marB="26972" anchor="b">
                    <a:lnL w="9525" cap="flat" cmpd="sng" algn="ctr">
                      <a:solidFill>
                        <a:srgbClr val="A0B1FF"/>
                      </a:solidFill>
                      <a:prstDash val="solid"/>
                      <a:round/>
                      <a:headEnd type="none" w="med" len="med"/>
                      <a:tailEnd type="none" w="med" len="med"/>
                    </a:lnL>
                    <a:lnR w="9525" cap="flat" cmpd="sng" algn="ctr">
                      <a:solidFill>
                        <a:srgbClr val="A0B1FF"/>
                      </a:solidFill>
                      <a:prstDash val="solid"/>
                      <a:round/>
                      <a:headEnd type="none" w="med" len="med"/>
                      <a:tailEnd type="none" w="med" len="med"/>
                    </a:lnR>
                    <a:lnT w="9525" cap="flat" cmpd="sng" algn="ctr">
                      <a:solidFill>
                        <a:srgbClr val="608DFF"/>
                      </a:solidFill>
                      <a:prstDash val="solid"/>
                      <a:round/>
                      <a:headEnd type="none" w="med" len="med"/>
                      <a:tailEnd type="none" w="med" len="med"/>
                    </a:lnT>
                    <a:lnB w="9525" cap="flat" cmpd="sng" algn="ctr">
                      <a:solidFill>
                        <a:srgbClr val="A0B1FF"/>
                      </a:solidFill>
                      <a:prstDash val="solid"/>
                      <a:round/>
                      <a:headEnd type="none" w="med" len="med"/>
                      <a:tailEnd type="none" w="med" len="med"/>
                    </a:lnB>
                    <a:solidFill>
                      <a:srgbClr val="AEAAAA"/>
                    </a:solidFill>
                  </a:tcPr>
                </a:tc>
                <a:tc>
                  <a:txBody>
                    <a:bodyPr/>
                    <a:lstStyle/>
                    <a:p>
                      <a:pPr fontAlgn="b"/>
                      <a:endParaRPr lang="en-GB" sz="1100">
                        <a:effectLst/>
                      </a:endParaRPr>
                    </a:p>
                    <a:p>
                      <a:pPr algn="l" rtl="0" fontAlgn="base"/>
                      <a:r>
                        <a:rPr lang="en-GB" sz="600" b="0" i="0" dirty="0">
                          <a:solidFill>
                            <a:srgbClr val="000000"/>
                          </a:solidFill>
                          <a:effectLst/>
                          <a:latin typeface="Calibri"/>
                        </a:rPr>
                        <a:t>EMPLOYABILITY WEEK </a:t>
                      </a:r>
                      <a:endParaRPr lang="en-GB" sz="1100" b="0" i="0" dirty="0">
                        <a:effectLst/>
                        <a:latin typeface="Calibri"/>
                      </a:endParaRPr>
                    </a:p>
                  </a:txBody>
                  <a:tcPr marL="53944" marR="53944" marT="26972" marB="26972" anchor="b">
                    <a:lnL w="9525" cap="flat" cmpd="sng" algn="ctr">
                      <a:solidFill>
                        <a:srgbClr val="A0B1FF"/>
                      </a:solidFill>
                      <a:prstDash val="solid"/>
                      <a:round/>
                      <a:headEnd type="none" w="med" len="med"/>
                      <a:tailEnd type="none" w="med" len="med"/>
                    </a:lnL>
                    <a:lnR w="9525" cap="flat" cmpd="sng" algn="ctr">
                      <a:solidFill>
                        <a:srgbClr val="40BDFF"/>
                      </a:solidFill>
                      <a:prstDash val="solid"/>
                      <a:round/>
                      <a:headEnd type="none" w="med" len="med"/>
                      <a:tailEnd type="none" w="med" len="med"/>
                    </a:lnR>
                    <a:lnT w="9525" cap="flat" cmpd="sng" algn="ctr">
                      <a:solidFill>
                        <a:srgbClr val="4095FF"/>
                      </a:solidFill>
                      <a:prstDash val="solid"/>
                      <a:round/>
                      <a:headEnd type="none" w="med" len="med"/>
                      <a:tailEnd type="none" w="med" len="med"/>
                    </a:lnT>
                    <a:lnB w="9525" cap="flat" cmpd="sng" algn="ctr">
                      <a:solidFill>
                        <a:srgbClr val="40BDFF"/>
                      </a:solidFill>
                      <a:prstDash val="solid"/>
                      <a:round/>
                      <a:headEnd type="none" w="med" len="med"/>
                      <a:tailEnd type="none" w="med" len="med"/>
                    </a:lnB>
                    <a:solidFill>
                      <a:srgbClr val="AEAAAA"/>
                    </a:solidFill>
                  </a:tcPr>
                </a:tc>
                <a:tc>
                  <a:txBody>
                    <a:bodyPr/>
                    <a:lstStyle/>
                    <a:p>
                      <a:pPr fontAlgn="b"/>
                      <a:endParaRPr lang="en-GB" sz="1100">
                        <a:effectLst/>
                      </a:endParaRPr>
                    </a:p>
                    <a:p>
                      <a:pPr algn="l" rtl="0" fontAlgn="base"/>
                      <a:r>
                        <a:rPr lang="en-GB" sz="600" b="0" i="0" dirty="0">
                          <a:solidFill>
                            <a:srgbClr val="000000"/>
                          </a:solidFill>
                          <a:effectLst/>
                          <a:latin typeface="Calibri"/>
                        </a:rPr>
                        <a:t>Timetable of week TBC </a:t>
                      </a:r>
                      <a:endParaRPr lang="en-GB" sz="1100" b="0" i="0" dirty="0">
                        <a:effectLst/>
                        <a:latin typeface="Calibri"/>
                      </a:endParaRPr>
                    </a:p>
                  </a:txBody>
                  <a:tcPr marL="53944" marR="53944" marT="26972" marB="26972" anchor="b">
                    <a:lnL w="9525" cap="flat" cmpd="sng" algn="ctr">
                      <a:solidFill>
                        <a:srgbClr val="40BDFF"/>
                      </a:solidFill>
                      <a:prstDash val="solid"/>
                      <a:round/>
                      <a:headEnd type="none" w="med" len="med"/>
                      <a:tailEnd type="none" w="med" len="med"/>
                    </a:lnL>
                    <a:lnR w="9525" cap="flat" cmpd="sng" algn="ctr">
                      <a:solidFill>
                        <a:srgbClr val="00C0FF"/>
                      </a:solidFill>
                      <a:prstDash val="solid"/>
                      <a:round/>
                      <a:headEnd type="none" w="med" len="med"/>
                      <a:tailEnd type="none" w="med" len="med"/>
                    </a:lnR>
                    <a:lnT w="9525" cap="flat" cmpd="sng" algn="ctr">
                      <a:solidFill>
                        <a:srgbClr val="00A1FF"/>
                      </a:solidFill>
                      <a:prstDash val="solid"/>
                      <a:round/>
                      <a:headEnd type="none" w="med" len="med"/>
                      <a:tailEnd type="none" w="med" len="med"/>
                    </a:lnT>
                    <a:lnB w="9525" cap="flat" cmpd="sng" algn="ctr">
                      <a:solidFill>
                        <a:srgbClr val="00C0FF"/>
                      </a:solidFill>
                      <a:prstDash val="solid"/>
                      <a:round/>
                      <a:headEnd type="none" w="med" len="med"/>
                      <a:tailEnd type="none" w="med" len="med"/>
                    </a:lnB>
                    <a:solidFill>
                      <a:srgbClr val="AEAAAA"/>
                    </a:solidFill>
                  </a:tcPr>
                </a:tc>
                <a:extLst>
                  <a:ext uri="{0D108BD9-81ED-4DB2-BD59-A6C34878D82A}">
                    <a16:rowId xmlns:a16="http://schemas.microsoft.com/office/drawing/2014/main" val="1570621820"/>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25/03/24-12/04/24 </a:t>
                      </a:r>
                      <a:endParaRPr lang="en-GB" sz="1100" b="0" i="0" dirty="0">
                        <a:effectLst/>
                        <a:latin typeface="Calibri"/>
                      </a:endParaRPr>
                    </a:p>
                  </a:txBody>
                  <a:tcPr marL="53944" marR="53944" marT="26972" marB="26972" anchor="b">
                    <a:lnL w="9525" cap="flat" cmpd="sng" algn="ctr">
                      <a:solidFill>
                        <a:srgbClr val="A0C3FF"/>
                      </a:solidFill>
                      <a:prstDash val="solid"/>
                      <a:round/>
                      <a:headEnd type="none" w="med" len="med"/>
                      <a:tailEnd type="none" w="med" len="med"/>
                    </a:lnL>
                    <a:lnR w="9525" cap="flat" cmpd="sng" algn="ctr">
                      <a:solidFill>
                        <a:srgbClr val="A0C3FF"/>
                      </a:solidFill>
                      <a:prstDash val="solid"/>
                      <a:round/>
                      <a:headEnd type="none" w="med" len="med"/>
                      <a:tailEnd type="none" w="med" len="med"/>
                    </a:lnR>
                    <a:lnT w="9525" cap="flat" cmpd="sng" algn="ctr">
                      <a:solidFill>
                        <a:srgbClr val="A0B1FF"/>
                      </a:solidFill>
                      <a:prstDash val="solid"/>
                      <a:round/>
                      <a:headEnd type="none" w="med" len="med"/>
                      <a:tailEnd type="none" w="med" len="med"/>
                    </a:lnT>
                    <a:lnB w="9525" cap="flat" cmpd="sng" algn="ctr">
                      <a:solidFill>
                        <a:srgbClr val="A0C3FF"/>
                      </a:solidFill>
                      <a:prstDash val="solid"/>
                      <a:round/>
                      <a:headEnd type="none" w="med" len="med"/>
                      <a:tailEnd type="none" w="med" len="med"/>
                    </a:lnB>
                    <a:solidFill>
                      <a:srgbClr val="AEAAAA"/>
                    </a:solidFill>
                  </a:tcPr>
                </a:tc>
                <a:tc>
                  <a:txBody>
                    <a:bodyPr/>
                    <a:lstStyle/>
                    <a:p>
                      <a:pPr fontAlgn="b"/>
                      <a:endParaRPr lang="en-GB" sz="1100">
                        <a:effectLst/>
                      </a:endParaRPr>
                    </a:p>
                    <a:p>
                      <a:pPr algn="l" rtl="0" fontAlgn="base"/>
                      <a:r>
                        <a:rPr lang="en-GB" sz="600" b="0" i="0" dirty="0">
                          <a:solidFill>
                            <a:srgbClr val="000000"/>
                          </a:solidFill>
                          <a:effectLst/>
                          <a:latin typeface="Calibri"/>
                        </a:rPr>
                        <a:t>EASTER BREAK </a:t>
                      </a:r>
                      <a:endParaRPr lang="en-GB" sz="1100" b="0" i="0" dirty="0">
                        <a:effectLst/>
                        <a:latin typeface="Calibri"/>
                      </a:endParaRPr>
                    </a:p>
                  </a:txBody>
                  <a:tcPr marL="53944" marR="53944" marT="26972" marB="26972" anchor="b">
                    <a:lnL w="9525" cap="flat" cmpd="sng" algn="ctr">
                      <a:solidFill>
                        <a:srgbClr val="A0C3FF"/>
                      </a:solidFill>
                      <a:prstDash val="solid"/>
                      <a:round/>
                      <a:headEnd type="none" w="med" len="med"/>
                      <a:tailEnd type="none" w="med" len="med"/>
                    </a:lnL>
                    <a:lnR w="9525" cap="flat" cmpd="sng" algn="ctr">
                      <a:solidFill>
                        <a:srgbClr val="00C4FF"/>
                      </a:solidFill>
                      <a:prstDash val="solid"/>
                      <a:round/>
                      <a:headEnd type="none" w="med" len="med"/>
                      <a:tailEnd type="none" w="med" len="med"/>
                    </a:lnR>
                    <a:lnT w="9525" cap="flat" cmpd="sng" algn="ctr">
                      <a:solidFill>
                        <a:srgbClr val="40BDFF"/>
                      </a:solidFill>
                      <a:prstDash val="solid"/>
                      <a:round/>
                      <a:headEnd type="none" w="med" len="med"/>
                      <a:tailEnd type="none" w="med" len="med"/>
                    </a:lnT>
                    <a:lnB w="9525" cap="flat" cmpd="sng" algn="ctr">
                      <a:solidFill>
                        <a:srgbClr val="00C4FF"/>
                      </a:solidFill>
                      <a:prstDash val="solid"/>
                      <a:round/>
                      <a:headEnd type="none" w="med" len="med"/>
                      <a:tailEnd type="none" w="med" len="med"/>
                    </a:lnB>
                    <a:solidFill>
                      <a:srgbClr val="AEAAAA"/>
                    </a:solidFill>
                  </a:tcPr>
                </a:tc>
                <a:tc>
                  <a:txBody>
                    <a:bodyPr/>
                    <a:lstStyle/>
                    <a:p>
                      <a:pPr fontAlgn="b"/>
                      <a:endParaRPr lang="en-GB" sz="1100">
                        <a:effectLst/>
                      </a:endParaRPr>
                    </a:p>
                    <a:p>
                      <a:pPr algn="l" rtl="0" fontAlgn="base"/>
                      <a:endParaRPr lang="en-GB" sz="1100" b="0" i="0" dirty="0">
                        <a:effectLst/>
                        <a:latin typeface="Calibri"/>
                      </a:endParaRPr>
                    </a:p>
                  </a:txBody>
                  <a:tcPr marL="53944" marR="53944" marT="26972" marB="26972" anchor="b">
                    <a:lnL w="9525" cap="flat" cmpd="sng" algn="ctr">
                      <a:solidFill>
                        <a:srgbClr val="00C4FF"/>
                      </a:solidFill>
                      <a:prstDash val="solid"/>
                      <a:round/>
                      <a:headEnd type="none" w="med" len="med"/>
                      <a:tailEnd type="none" w="med" len="med"/>
                    </a:lnL>
                    <a:lnR w="9525" cap="flat" cmpd="sng" algn="ctr">
                      <a:solidFill>
                        <a:srgbClr val="60D1FF"/>
                      </a:solidFill>
                      <a:prstDash val="solid"/>
                      <a:round/>
                      <a:headEnd type="none" w="med" len="med"/>
                      <a:tailEnd type="none" w="med" len="med"/>
                    </a:lnR>
                    <a:lnT w="9525" cap="flat" cmpd="sng" algn="ctr">
                      <a:solidFill>
                        <a:srgbClr val="00C0FF"/>
                      </a:solidFill>
                      <a:prstDash val="solid"/>
                      <a:round/>
                      <a:headEnd type="none" w="med" len="med"/>
                      <a:tailEnd type="none" w="med" len="med"/>
                    </a:lnT>
                    <a:lnB w="9525" cap="flat" cmpd="sng" algn="ctr">
                      <a:solidFill>
                        <a:srgbClr val="60D1FF"/>
                      </a:solidFill>
                      <a:prstDash val="solid"/>
                      <a:round/>
                      <a:headEnd type="none" w="med" len="med"/>
                      <a:tailEnd type="none" w="med" len="med"/>
                    </a:lnB>
                    <a:solidFill>
                      <a:srgbClr val="AEAAAA"/>
                    </a:solidFill>
                  </a:tcPr>
                </a:tc>
                <a:extLst>
                  <a:ext uri="{0D108BD9-81ED-4DB2-BD59-A6C34878D82A}">
                    <a16:rowId xmlns:a16="http://schemas.microsoft.com/office/drawing/2014/main" val="7485250"/>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15/04/24 </a:t>
                      </a:r>
                      <a:endParaRPr lang="en-GB" sz="1100" b="0" i="0" dirty="0">
                        <a:effectLst/>
                        <a:latin typeface="Calibri"/>
                      </a:endParaRPr>
                    </a:p>
                  </a:txBody>
                  <a:tcPr marL="53944" marR="53944" marT="26972" marB="26972" anchor="b">
                    <a:lnL w="9525" cap="flat" cmpd="sng" algn="ctr">
                      <a:solidFill>
                        <a:srgbClr val="60CBFF"/>
                      </a:solidFill>
                      <a:prstDash val="solid"/>
                      <a:round/>
                      <a:headEnd type="none" w="med" len="med"/>
                      <a:tailEnd type="none" w="med" len="med"/>
                    </a:lnL>
                    <a:lnR w="9525" cap="flat" cmpd="sng" algn="ctr">
                      <a:solidFill>
                        <a:srgbClr val="60CBFF"/>
                      </a:solidFill>
                      <a:prstDash val="solid"/>
                      <a:round/>
                      <a:headEnd type="none" w="med" len="med"/>
                      <a:tailEnd type="none" w="med" len="med"/>
                    </a:lnR>
                    <a:lnT w="9525" cap="flat" cmpd="sng" algn="ctr">
                      <a:solidFill>
                        <a:srgbClr val="A0C3FF"/>
                      </a:solidFill>
                      <a:prstDash val="solid"/>
                      <a:round/>
                      <a:headEnd type="none" w="med" len="med"/>
                      <a:tailEnd type="none" w="med" len="med"/>
                    </a:lnT>
                    <a:lnB w="9525" cap="flat" cmpd="sng" algn="ctr">
                      <a:solidFill>
                        <a:srgbClr val="60CB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Situational Leadership and emotional intelligence </a:t>
                      </a:r>
                      <a:endParaRPr lang="en-GB" sz="1100" b="0" i="0" dirty="0">
                        <a:effectLst/>
                        <a:latin typeface="Calibri"/>
                      </a:endParaRPr>
                    </a:p>
                  </a:txBody>
                  <a:tcPr marL="53944" marR="53944" marT="26972" marB="26972" anchor="b">
                    <a:lnL w="9525" cap="flat" cmpd="sng" algn="ctr">
                      <a:solidFill>
                        <a:srgbClr val="60CBFF"/>
                      </a:solidFill>
                      <a:prstDash val="solid"/>
                      <a:round/>
                      <a:headEnd type="none" w="med" len="med"/>
                      <a:tailEnd type="none" w="med" len="med"/>
                    </a:lnL>
                    <a:lnR w="9525" cap="flat" cmpd="sng" algn="ctr">
                      <a:solidFill>
                        <a:srgbClr val="00EEFE"/>
                      </a:solidFill>
                      <a:prstDash val="solid"/>
                      <a:round/>
                      <a:headEnd type="none" w="med" len="med"/>
                      <a:tailEnd type="none" w="med" len="med"/>
                    </a:lnR>
                    <a:lnT w="9525" cap="flat" cmpd="sng" algn="ctr">
                      <a:solidFill>
                        <a:srgbClr val="00C4FF"/>
                      </a:solidFill>
                      <a:prstDash val="solid"/>
                      <a:round/>
                      <a:headEnd type="none" w="med" len="med"/>
                      <a:tailEnd type="none" w="med" len="med"/>
                    </a:lnT>
                    <a:lnB w="9525" cap="flat" cmpd="sng" algn="ctr">
                      <a:solidFill>
                        <a:srgbClr val="00EEFE"/>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Daniel Goleman, scenario questions </a:t>
                      </a:r>
                      <a:endParaRPr lang="en-GB" sz="1100" b="0" i="0" dirty="0">
                        <a:effectLst/>
                        <a:latin typeface="Calibri"/>
                      </a:endParaRPr>
                    </a:p>
                  </a:txBody>
                  <a:tcPr marL="53944" marR="53944" marT="26972" marB="26972" anchor="b">
                    <a:lnL w="9525" cap="flat" cmpd="sng" algn="ctr">
                      <a:solidFill>
                        <a:srgbClr val="00EEFE"/>
                      </a:solidFill>
                      <a:prstDash val="solid"/>
                      <a:round/>
                      <a:headEnd type="none" w="med" len="med"/>
                      <a:tailEnd type="none" w="med" len="med"/>
                    </a:lnL>
                    <a:lnR w="9525" cap="flat" cmpd="sng" algn="ctr">
                      <a:solidFill>
                        <a:srgbClr val="C001FF"/>
                      </a:solidFill>
                      <a:prstDash val="solid"/>
                      <a:round/>
                      <a:headEnd type="none" w="med" len="med"/>
                      <a:tailEnd type="none" w="med" len="med"/>
                    </a:lnR>
                    <a:lnT w="9525" cap="flat" cmpd="sng" algn="ctr">
                      <a:solidFill>
                        <a:srgbClr val="60D1FF"/>
                      </a:solidFill>
                      <a:prstDash val="solid"/>
                      <a:round/>
                      <a:headEnd type="none" w="med" len="med"/>
                      <a:tailEnd type="none" w="med" len="med"/>
                    </a:lnT>
                    <a:lnB w="9525" cap="flat" cmpd="sng" algn="ctr">
                      <a:solidFill>
                        <a:srgbClr val="C001FF"/>
                      </a:solidFill>
                      <a:prstDash val="solid"/>
                      <a:round/>
                      <a:headEnd type="none" w="med" len="med"/>
                      <a:tailEnd type="none" w="med" len="med"/>
                    </a:lnB>
                    <a:noFill/>
                  </a:tcPr>
                </a:tc>
                <a:extLst>
                  <a:ext uri="{0D108BD9-81ED-4DB2-BD59-A6C34878D82A}">
                    <a16:rowId xmlns:a16="http://schemas.microsoft.com/office/drawing/2014/main" val="1705540996"/>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22/04/24 </a:t>
                      </a:r>
                      <a:endParaRPr lang="en-GB" sz="1100" b="0" i="0" dirty="0">
                        <a:effectLst/>
                        <a:latin typeface="Calibri"/>
                      </a:endParaRPr>
                    </a:p>
                  </a:txBody>
                  <a:tcPr marL="53944" marR="53944" marT="26972" marB="26972" anchor="b">
                    <a:lnL w="9525" cap="flat" cmpd="sng" algn="ctr">
                      <a:solidFill>
                        <a:srgbClr val="2003FF"/>
                      </a:solidFill>
                      <a:prstDash val="solid"/>
                      <a:round/>
                      <a:headEnd type="none" w="med" len="med"/>
                      <a:tailEnd type="none" w="med" len="med"/>
                    </a:lnL>
                    <a:lnR w="9525" cap="flat" cmpd="sng" algn="ctr">
                      <a:solidFill>
                        <a:srgbClr val="2003FF"/>
                      </a:solidFill>
                      <a:prstDash val="solid"/>
                      <a:round/>
                      <a:headEnd type="none" w="med" len="med"/>
                      <a:tailEnd type="none" w="med" len="med"/>
                    </a:lnR>
                    <a:lnT w="9525" cap="flat" cmpd="sng" algn="ctr">
                      <a:solidFill>
                        <a:srgbClr val="60CBFF"/>
                      </a:solidFill>
                      <a:prstDash val="solid"/>
                      <a:round/>
                      <a:headEnd type="none" w="med" len="med"/>
                      <a:tailEnd type="none" w="med" len="med"/>
                    </a:lnT>
                    <a:lnB w="9525" cap="flat" cmpd="sng" algn="ctr">
                      <a:solidFill>
                        <a:srgbClr val="2003FF"/>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When leadership goes wrong </a:t>
                      </a:r>
                      <a:endParaRPr lang="en-GB" sz="1100" b="0" i="0" dirty="0">
                        <a:effectLst/>
                        <a:latin typeface="Calibri"/>
                      </a:endParaRPr>
                    </a:p>
                  </a:txBody>
                  <a:tcPr marL="53944" marR="53944" marT="26972" marB="26972" anchor="b">
                    <a:lnL w="9525" cap="flat" cmpd="sng" algn="ctr">
                      <a:solidFill>
                        <a:srgbClr val="2003FF"/>
                      </a:solidFill>
                      <a:prstDash val="solid"/>
                      <a:round/>
                      <a:headEnd type="none" w="med" len="med"/>
                      <a:tailEnd type="none" w="med" len="med"/>
                    </a:lnL>
                    <a:lnR w="9525" cap="flat" cmpd="sng" algn="ctr">
                      <a:solidFill>
                        <a:srgbClr val="70EEF8"/>
                      </a:solidFill>
                      <a:prstDash val="solid"/>
                      <a:round/>
                      <a:headEnd type="none" w="med" len="med"/>
                      <a:tailEnd type="none" w="med" len="med"/>
                    </a:lnR>
                    <a:lnT w="9525" cap="flat" cmpd="sng" algn="ctr">
                      <a:solidFill>
                        <a:srgbClr val="00EEFE"/>
                      </a:solidFill>
                      <a:prstDash val="solid"/>
                      <a:round/>
                      <a:headEnd type="none" w="med" len="med"/>
                      <a:tailEnd type="none" w="med" len="med"/>
                    </a:lnT>
                    <a:lnB w="9525" cap="flat" cmpd="sng" algn="ctr">
                      <a:solidFill>
                        <a:srgbClr val="70EEF8"/>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Case study </a:t>
                      </a:r>
                      <a:r>
                        <a:rPr lang="en-GB" sz="600" b="0" i="0" u="none" strike="noStrike" dirty="0">
                          <a:solidFill>
                            <a:srgbClr val="000000"/>
                          </a:solidFill>
                          <a:effectLst/>
                          <a:latin typeface="Calibri"/>
                        </a:rPr>
                        <a:t>(BBC under archive, week 7)</a:t>
                      </a:r>
                      <a:r>
                        <a:rPr lang="en-GB" sz="600" b="0" i="0" dirty="0">
                          <a:solidFill>
                            <a:srgbClr val="000000"/>
                          </a:solidFill>
                          <a:effectLst/>
                          <a:latin typeface="Calibri"/>
                        </a:rPr>
                        <a:t> </a:t>
                      </a:r>
                      <a:endParaRPr lang="en-GB" sz="1100" b="0" i="0" dirty="0">
                        <a:effectLst/>
                        <a:latin typeface="Calibri"/>
                      </a:endParaRPr>
                    </a:p>
                  </a:txBody>
                  <a:tcPr marL="53944" marR="53944" marT="26972" marB="26972" anchor="b">
                    <a:lnL w="9525" cap="flat" cmpd="sng" algn="ctr">
                      <a:solidFill>
                        <a:srgbClr val="70EEF8"/>
                      </a:solidFill>
                      <a:prstDash val="solid"/>
                      <a:round/>
                      <a:headEnd type="none" w="med" len="med"/>
                      <a:tailEnd type="none" w="med" len="med"/>
                    </a:lnL>
                    <a:lnR w="9525" cap="flat" cmpd="sng" algn="ctr">
                      <a:solidFill>
                        <a:srgbClr val="70F1F8"/>
                      </a:solidFill>
                      <a:prstDash val="solid"/>
                      <a:round/>
                      <a:headEnd type="none" w="med" len="med"/>
                      <a:tailEnd type="none" w="med" len="med"/>
                    </a:lnR>
                    <a:lnT w="9525" cap="flat" cmpd="sng" algn="ctr">
                      <a:solidFill>
                        <a:srgbClr val="C001FF"/>
                      </a:solidFill>
                      <a:prstDash val="solid"/>
                      <a:round/>
                      <a:headEnd type="none" w="med" len="med"/>
                      <a:tailEnd type="none" w="med" len="med"/>
                    </a:lnT>
                    <a:lnB w="9525" cap="flat" cmpd="sng" algn="ctr">
                      <a:solidFill>
                        <a:srgbClr val="70F1F8"/>
                      </a:solidFill>
                      <a:prstDash val="solid"/>
                      <a:round/>
                      <a:headEnd type="none" w="med" len="med"/>
                      <a:tailEnd type="none" w="med" len="med"/>
                    </a:lnB>
                    <a:noFill/>
                  </a:tcPr>
                </a:tc>
                <a:extLst>
                  <a:ext uri="{0D108BD9-81ED-4DB2-BD59-A6C34878D82A}">
                    <a16:rowId xmlns:a16="http://schemas.microsoft.com/office/drawing/2014/main" val="563878152"/>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29/04/24 </a:t>
                      </a:r>
                      <a:endParaRPr lang="en-GB" sz="1100" b="0" i="0" dirty="0">
                        <a:effectLst/>
                        <a:latin typeface="Calibri"/>
                      </a:endParaRPr>
                    </a:p>
                  </a:txBody>
                  <a:tcPr marL="53944" marR="53944" marT="26972" marB="26972" anchor="b">
                    <a:lnL w="9525" cap="flat" cmpd="sng" algn="ctr">
                      <a:solidFill>
                        <a:srgbClr val="10FBF8"/>
                      </a:solidFill>
                      <a:prstDash val="solid"/>
                      <a:round/>
                      <a:headEnd type="none" w="med" len="med"/>
                      <a:tailEnd type="none" w="med" len="med"/>
                    </a:lnL>
                    <a:lnR w="9525" cap="flat" cmpd="sng" algn="ctr">
                      <a:solidFill>
                        <a:srgbClr val="10FBF8"/>
                      </a:solidFill>
                      <a:prstDash val="solid"/>
                      <a:round/>
                      <a:headEnd type="none" w="med" len="med"/>
                      <a:tailEnd type="none" w="med" len="med"/>
                    </a:lnR>
                    <a:lnT w="9525" cap="flat" cmpd="sng" algn="ctr">
                      <a:solidFill>
                        <a:srgbClr val="2003FF"/>
                      </a:solidFill>
                      <a:prstDash val="solid"/>
                      <a:round/>
                      <a:headEnd type="none" w="med" len="med"/>
                      <a:tailEnd type="none" w="med" len="med"/>
                    </a:lnT>
                    <a:lnB w="9525" cap="flat" cmpd="sng" algn="ctr">
                      <a:solidFill>
                        <a:srgbClr val="10FBF8"/>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Organisations </a:t>
                      </a:r>
                      <a:endParaRPr lang="en-GB" sz="1100" b="0" i="0" dirty="0">
                        <a:effectLst/>
                        <a:latin typeface="Calibri"/>
                      </a:endParaRPr>
                    </a:p>
                  </a:txBody>
                  <a:tcPr marL="53944" marR="53944" marT="26972" marB="26972" anchor="b">
                    <a:lnL w="9525" cap="flat" cmpd="sng" algn="ctr">
                      <a:solidFill>
                        <a:srgbClr val="10FBF8"/>
                      </a:solidFill>
                      <a:prstDash val="solid"/>
                      <a:round/>
                      <a:headEnd type="none" w="med" len="med"/>
                      <a:tailEnd type="none" w="med" len="med"/>
                    </a:lnL>
                    <a:lnR w="9525" cap="flat" cmpd="sng" algn="ctr">
                      <a:solidFill>
                        <a:srgbClr val="10F3F7"/>
                      </a:solidFill>
                      <a:prstDash val="solid"/>
                      <a:round/>
                      <a:headEnd type="none" w="med" len="med"/>
                      <a:tailEnd type="none" w="med" len="med"/>
                    </a:lnR>
                    <a:lnT w="9525" cap="flat" cmpd="sng" algn="ctr">
                      <a:solidFill>
                        <a:srgbClr val="70EEF8"/>
                      </a:solidFill>
                      <a:prstDash val="solid"/>
                      <a:round/>
                      <a:headEnd type="none" w="med" len="med"/>
                      <a:tailEnd type="none" w="med" len="med"/>
                    </a:lnT>
                    <a:lnB w="9525" cap="flat" cmpd="sng" algn="ctr">
                      <a:solidFill>
                        <a:srgbClr val="10F3F7"/>
                      </a:solidFill>
                      <a:prstDash val="solid"/>
                      <a:round/>
                      <a:headEnd type="none" w="med" len="med"/>
                      <a:tailEnd type="none" w="med" len="med"/>
                    </a:lnB>
                    <a:noFill/>
                  </a:tcPr>
                </a:tc>
                <a:tc>
                  <a:txBody>
                    <a:bodyPr/>
                    <a:lstStyle/>
                    <a:p>
                      <a:pPr fontAlgn="b"/>
                      <a:endParaRPr lang="en-GB" sz="1100">
                        <a:effectLst/>
                      </a:endParaRPr>
                    </a:p>
                    <a:p>
                      <a:pPr algn="l" rtl="0" fontAlgn="base"/>
                      <a:r>
                        <a:rPr lang="en-GB" sz="600" b="0" i="0" dirty="0">
                          <a:solidFill>
                            <a:srgbClr val="000000"/>
                          </a:solidFill>
                          <a:effectLst/>
                          <a:latin typeface="Calibri"/>
                        </a:rPr>
                        <a:t>Trait theory, motivation  </a:t>
                      </a:r>
                      <a:endParaRPr lang="en-GB" sz="1100" b="0" i="0" dirty="0">
                        <a:effectLst/>
                        <a:latin typeface="Calibri"/>
                      </a:endParaRPr>
                    </a:p>
                  </a:txBody>
                  <a:tcPr marL="53944" marR="53944" marT="26972" marB="26972" anchor="b">
                    <a:lnL w="9525" cap="flat" cmpd="sng" algn="ctr">
                      <a:solidFill>
                        <a:srgbClr val="10F3F7"/>
                      </a:solidFill>
                      <a:prstDash val="solid"/>
                      <a:round/>
                      <a:headEnd type="none" w="med" len="med"/>
                      <a:tailEnd type="none" w="med" len="med"/>
                    </a:lnL>
                    <a:lnR w="9525" cap="flat" cmpd="sng" algn="ctr">
                      <a:solidFill>
                        <a:srgbClr val="F0F1F7"/>
                      </a:solidFill>
                      <a:prstDash val="solid"/>
                      <a:round/>
                      <a:headEnd type="none" w="med" len="med"/>
                      <a:tailEnd type="none" w="med" len="med"/>
                    </a:lnR>
                    <a:lnT w="9525" cap="flat" cmpd="sng" algn="ctr">
                      <a:solidFill>
                        <a:srgbClr val="70F1F8"/>
                      </a:solidFill>
                      <a:prstDash val="solid"/>
                      <a:round/>
                      <a:headEnd type="none" w="med" len="med"/>
                      <a:tailEnd type="none" w="med" len="med"/>
                    </a:lnT>
                    <a:lnB w="9525" cap="flat" cmpd="sng" algn="ctr">
                      <a:solidFill>
                        <a:srgbClr val="F0F1F7"/>
                      </a:solidFill>
                      <a:prstDash val="solid"/>
                      <a:round/>
                      <a:headEnd type="none" w="med" len="med"/>
                      <a:tailEnd type="none" w="med" len="med"/>
                    </a:lnB>
                    <a:noFill/>
                  </a:tcPr>
                </a:tc>
                <a:extLst>
                  <a:ext uri="{0D108BD9-81ED-4DB2-BD59-A6C34878D82A}">
                    <a16:rowId xmlns:a16="http://schemas.microsoft.com/office/drawing/2014/main" val="2297332537"/>
                  </a:ext>
                </a:extLst>
              </a:tr>
              <a:tr h="396412">
                <a:tc>
                  <a:txBody>
                    <a:bodyPr/>
                    <a:lstStyle/>
                    <a:p>
                      <a:pPr fontAlgn="b"/>
                      <a:endParaRPr lang="en-GB" sz="1100">
                        <a:effectLst/>
                      </a:endParaRPr>
                    </a:p>
                    <a:p>
                      <a:pPr algn="l" rtl="0" fontAlgn="base"/>
                      <a:r>
                        <a:rPr lang="en-GB" sz="600" b="0" i="0" dirty="0">
                          <a:solidFill>
                            <a:srgbClr val="000000"/>
                          </a:solidFill>
                          <a:effectLst/>
                          <a:latin typeface="Calibri"/>
                        </a:rPr>
                        <a:t>03/05/24 </a:t>
                      </a:r>
                      <a:endParaRPr lang="en-GB" sz="1100" b="0" i="0" dirty="0">
                        <a:effectLst/>
                        <a:latin typeface="Calibri"/>
                      </a:endParaRPr>
                    </a:p>
                  </a:txBody>
                  <a:tcPr marL="53944" marR="53944" marT="26972" marB="26972" anchor="b">
                    <a:lnL w="9525" cap="flat" cmpd="sng" algn="ctr">
                      <a:solidFill>
                        <a:srgbClr val="F0F3F7"/>
                      </a:solidFill>
                      <a:prstDash val="solid"/>
                      <a:round/>
                      <a:headEnd type="none" w="med" len="med"/>
                      <a:tailEnd type="none" w="med" len="med"/>
                    </a:lnL>
                    <a:lnR w="9525" cap="flat" cmpd="sng" algn="ctr">
                      <a:solidFill>
                        <a:srgbClr val="F0F3F7"/>
                      </a:solidFill>
                      <a:prstDash val="solid"/>
                      <a:round/>
                      <a:headEnd type="none" w="med" len="med"/>
                      <a:tailEnd type="none" w="med" len="med"/>
                    </a:lnR>
                    <a:lnT w="9525" cap="flat" cmpd="sng" algn="ctr">
                      <a:solidFill>
                        <a:srgbClr val="10FBF8"/>
                      </a:solidFill>
                      <a:prstDash val="solid"/>
                      <a:round/>
                      <a:headEnd type="none" w="med" len="med"/>
                      <a:tailEnd type="none" w="med" len="med"/>
                    </a:lnT>
                    <a:lnB w="9525" cap="flat" cmpd="sng" algn="ctr">
                      <a:solidFill>
                        <a:srgbClr val="F0F3F7"/>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SUBMIT ASSIGNMENT 2 </a:t>
                      </a:r>
                      <a:endParaRPr lang="en-GB" sz="1100" b="0" i="0" dirty="0">
                        <a:effectLst/>
                        <a:latin typeface="Calibri"/>
                      </a:endParaRPr>
                    </a:p>
                  </a:txBody>
                  <a:tcPr marL="53944" marR="53944" marT="26972" marB="26972" anchor="b">
                    <a:lnL w="9525" cap="flat" cmpd="sng" algn="ctr">
                      <a:solidFill>
                        <a:srgbClr val="F0F3F7"/>
                      </a:solidFill>
                      <a:prstDash val="solid"/>
                      <a:round/>
                      <a:headEnd type="none" w="med" len="med"/>
                      <a:tailEnd type="none" w="med" len="med"/>
                    </a:lnL>
                    <a:lnR w="9525" cap="flat" cmpd="sng" algn="ctr">
                      <a:solidFill>
                        <a:srgbClr val="F0F6F7"/>
                      </a:solidFill>
                      <a:prstDash val="solid"/>
                      <a:round/>
                      <a:headEnd type="none" w="med" len="med"/>
                      <a:tailEnd type="none" w="med" len="med"/>
                    </a:lnR>
                    <a:lnT w="9525" cap="flat" cmpd="sng" algn="ctr">
                      <a:solidFill>
                        <a:srgbClr val="10F3F7"/>
                      </a:solidFill>
                      <a:prstDash val="solid"/>
                      <a:round/>
                      <a:headEnd type="none" w="med" len="med"/>
                      <a:tailEnd type="none" w="med" len="med"/>
                    </a:lnT>
                    <a:lnB w="9525" cap="flat" cmpd="sng" algn="ctr">
                      <a:solidFill>
                        <a:srgbClr val="F0F6F7"/>
                      </a:solidFill>
                      <a:prstDash val="solid"/>
                      <a:round/>
                      <a:headEnd type="none" w="med" len="med"/>
                      <a:tailEnd type="none" w="med" len="med"/>
                    </a:lnB>
                    <a:solidFill>
                      <a:srgbClr val="C5E0B3"/>
                    </a:solidFill>
                  </a:tcPr>
                </a:tc>
                <a:tc>
                  <a:txBody>
                    <a:bodyPr/>
                    <a:lstStyle/>
                    <a:p>
                      <a:pPr fontAlgn="b"/>
                      <a:endParaRPr lang="en-GB" sz="1100">
                        <a:effectLst/>
                      </a:endParaRPr>
                    </a:p>
                    <a:p>
                      <a:pPr algn="l" rtl="0" fontAlgn="base"/>
                      <a:r>
                        <a:rPr lang="en-GB" sz="600" b="0" i="0" dirty="0">
                          <a:solidFill>
                            <a:srgbClr val="000000"/>
                          </a:solidFill>
                          <a:effectLst/>
                          <a:latin typeface="Calibri"/>
                        </a:rPr>
                        <a:t>FRIDAY 03/05/24 SUBMIT ASSIGNMENT 2 </a:t>
                      </a:r>
                      <a:endParaRPr lang="en-GB" sz="1100" b="0" i="0" dirty="0">
                        <a:effectLst/>
                        <a:latin typeface="Calibri"/>
                      </a:endParaRPr>
                    </a:p>
                  </a:txBody>
                  <a:tcPr marL="53944" marR="53944" marT="26972" marB="26972" anchor="b">
                    <a:lnL w="9525" cap="flat" cmpd="sng" algn="ctr">
                      <a:solidFill>
                        <a:srgbClr val="F0F6F7"/>
                      </a:solidFill>
                      <a:prstDash val="solid"/>
                      <a:round/>
                      <a:headEnd type="none" w="med" len="med"/>
                      <a:tailEnd type="none" w="med" len="med"/>
                    </a:lnL>
                    <a:lnR w="9525" cap="flat" cmpd="sng" algn="ctr">
                      <a:solidFill>
                        <a:srgbClr val="B000F8"/>
                      </a:solidFill>
                      <a:prstDash val="solid"/>
                      <a:round/>
                      <a:headEnd type="none" w="med" len="med"/>
                      <a:tailEnd type="none" w="med" len="med"/>
                    </a:lnR>
                    <a:lnT w="9525" cap="flat" cmpd="sng" algn="ctr">
                      <a:solidFill>
                        <a:srgbClr val="F0F1F7"/>
                      </a:solidFill>
                      <a:prstDash val="solid"/>
                      <a:round/>
                      <a:headEnd type="none" w="med" len="med"/>
                      <a:tailEnd type="none" w="med" len="med"/>
                    </a:lnT>
                    <a:lnB w="9525" cap="flat" cmpd="sng" algn="ctr">
                      <a:solidFill>
                        <a:srgbClr val="B000F8"/>
                      </a:solidFill>
                      <a:prstDash val="solid"/>
                      <a:round/>
                      <a:headEnd type="none" w="med" len="med"/>
                      <a:tailEnd type="none" w="med" len="med"/>
                    </a:lnB>
                    <a:solidFill>
                      <a:srgbClr val="C5E0B3"/>
                    </a:solidFill>
                  </a:tcPr>
                </a:tc>
                <a:extLst>
                  <a:ext uri="{0D108BD9-81ED-4DB2-BD59-A6C34878D82A}">
                    <a16:rowId xmlns:a16="http://schemas.microsoft.com/office/drawing/2014/main" val="4256871425"/>
                  </a:ext>
                </a:extLst>
              </a:tr>
              <a:tr h="396412">
                <a:tc>
                  <a:txBody>
                    <a:bodyPr/>
                    <a:lstStyle/>
                    <a:p>
                      <a:pPr fontAlgn="b"/>
                      <a:endParaRPr lang="en-GB" sz="1100">
                        <a:effectLst/>
                      </a:endParaRPr>
                    </a:p>
                    <a:p>
                      <a:pPr algn="l" rtl="0" fontAlgn="base"/>
                      <a:endParaRPr lang="en-GB" sz="1100" b="0" i="0" dirty="0">
                        <a:effectLst/>
                        <a:latin typeface="Calibri"/>
                      </a:endParaRPr>
                    </a:p>
                  </a:txBody>
                  <a:tcPr marL="53944" marR="53944" marT="26972" marB="26972" anchor="b">
                    <a:lnL>
                      <a:noFill/>
                    </a:lnL>
                    <a:lnR>
                      <a:noFill/>
                    </a:lnR>
                    <a:lnT w="9525" cap="flat" cmpd="sng" algn="ctr">
                      <a:solidFill>
                        <a:srgbClr val="F0F3F7"/>
                      </a:solidFill>
                      <a:prstDash val="solid"/>
                      <a:round/>
                      <a:headEnd type="none" w="med" len="med"/>
                      <a:tailEnd type="none" w="med" len="med"/>
                    </a:lnT>
                    <a:lnB>
                      <a:noFill/>
                    </a:lnB>
                    <a:noFill/>
                  </a:tcPr>
                </a:tc>
                <a:tc>
                  <a:txBody>
                    <a:bodyPr/>
                    <a:lstStyle/>
                    <a:p>
                      <a:pPr fontAlgn="b"/>
                      <a:endParaRPr lang="en-GB" sz="1100">
                        <a:effectLst/>
                      </a:endParaRPr>
                    </a:p>
                    <a:p>
                      <a:pPr algn="l" rtl="0" fontAlgn="base"/>
                      <a:endParaRPr lang="en-GB" sz="1100" b="0" i="0" dirty="0">
                        <a:effectLst/>
                        <a:latin typeface="Times New Roman"/>
                      </a:endParaRPr>
                    </a:p>
                  </a:txBody>
                  <a:tcPr marL="53944" marR="53944" marT="26972" marB="26972" anchor="b">
                    <a:lnL>
                      <a:noFill/>
                    </a:lnL>
                    <a:lnR>
                      <a:noFill/>
                    </a:lnR>
                    <a:lnT w="9525" cap="flat" cmpd="sng" algn="ctr">
                      <a:solidFill>
                        <a:srgbClr val="F0F6F7"/>
                      </a:solidFill>
                      <a:prstDash val="solid"/>
                      <a:round/>
                      <a:headEnd type="none" w="med" len="med"/>
                      <a:tailEnd type="none" w="med" len="med"/>
                    </a:lnT>
                    <a:lnB>
                      <a:noFill/>
                    </a:lnB>
                    <a:noFill/>
                  </a:tcPr>
                </a:tc>
                <a:tc>
                  <a:txBody>
                    <a:bodyPr/>
                    <a:lstStyle/>
                    <a:p>
                      <a:pPr fontAlgn="b"/>
                      <a:endParaRPr lang="en-GB" sz="1100">
                        <a:effectLst/>
                      </a:endParaRPr>
                    </a:p>
                    <a:p>
                      <a:pPr algn="l" rtl="0" fontAlgn="base"/>
                      <a:endParaRPr lang="en-GB" sz="1100" b="0" i="0" dirty="0">
                        <a:effectLst/>
                        <a:latin typeface="Times New Roman"/>
                      </a:endParaRPr>
                    </a:p>
                  </a:txBody>
                  <a:tcPr marL="53944" marR="53944" marT="26972" marB="26972" anchor="b">
                    <a:lnL>
                      <a:noFill/>
                    </a:lnL>
                    <a:lnR>
                      <a:noFill/>
                    </a:lnR>
                    <a:lnT w="9525" cap="flat" cmpd="sng" algn="ctr">
                      <a:solidFill>
                        <a:srgbClr val="B000F8"/>
                      </a:solidFill>
                      <a:prstDash val="solid"/>
                      <a:round/>
                      <a:headEnd type="none" w="med" len="med"/>
                      <a:tailEnd type="none" w="med" len="med"/>
                    </a:lnT>
                    <a:lnB>
                      <a:noFill/>
                    </a:lnB>
                    <a:noFill/>
                  </a:tcPr>
                </a:tc>
                <a:extLst>
                  <a:ext uri="{0D108BD9-81ED-4DB2-BD59-A6C34878D82A}">
                    <a16:rowId xmlns:a16="http://schemas.microsoft.com/office/drawing/2014/main" val="1445378127"/>
                  </a:ext>
                </a:extLst>
              </a:tr>
            </a:tbl>
          </a:graphicData>
        </a:graphic>
      </p:graphicFrame>
    </p:spTree>
    <p:extLst>
      <p:ext uri="{BB962C8B-B14F-4D97-AF65-F5344CB8AC3E}">
        <p14:creationId xmlns:p14="http://schemas.microsoft.com/office/powerpoint/2010/main" val="3830338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3F46-A36C-8A4F-FA1E-286D1342893E}"/>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F1886ADA-B676-C6B4-EBE3-1A593384AAD9}"/>
              </a:ext>
            </a:extLst>
          </p:cNvPr>
          <p:cNvSpPr>
            <a:spLocks noGrp="1"/>
          </p:cNvSpPr>
          <p:nvPr>
            <p:ph idx="1"/>
          </p:nvPr>
        </p:nvSpPr>
        <p:spPr/>
        <p:txBody>
          <a:bodyPr>
            <a:normAutofit/>
          </a:bodyPr>
          <a:lstStyle/>
          <a:p>
            <a:r>
              <a:rPr lang="en-GB" sz="3200" dirty="0"/>
              <a:t>Assignment 1- 2,500 word portfolio with 5 minute supporting presentation </a:t>
            </a:r>
            <a:r>
              <a:rPr lang="en-GB" sz="3200" b="1" dirty="0"/>
              <a:t>DUE 15</a:t>
            </a:r>
            <a:r>
              <a:rPr lang="en-GB" sz="3200" b="1" baseline="30000" dirty="0"/>
              <a:t>TH</a:t>
            </a:r>
            <a:r>
              <a:rPr lang="en-GB" sz="3200" b="1" dirty="0"/>
              <a:t> MARCH 2024 </a:t>
            </a:r>
          </a:p>
          <a:p>
            <a:pPr marL="0" indent="0">
              <a:buNone/>
            </a:pPr>
            <a:endParaRPr lang="en-GB" dirty="0"/>
          </a:p>
          <a:p>
            <a:r>
              <a:rPr lang="en-GB" sz="3200" dirty="0"/>
              <a:t>Assignment 2- 3000 word written assignment </a:t>
            </a:r>
            <a:r>
              <a:rPr lang="en-GB" sz="3200" b="1" dirty="0"/>
              <a:t>DUE 3</a:t>
            </a:r>
            <a:r>
              <a:rPr lang="en-GB" sz="3200" b="1" baseline="30000" dirty="0"/>
              <a:t>RD</a:t>
            </a:r>
            <a:r>
              <a:rPr lang="en-GB" sz="3200" b="1" dirty="0"/>
              <a:t> MAY 2024</a:t>
            </a:r>
          </a:p>
          <a:p>
            <a:endParaRPr lang="en-GB" dirty="0"/>
          </a:p>
        </p:txBody>
      </p:sp>
    </p:spTree>
    <p:extLst>
      <p:ext uri="{BB962C8B-B14F-4D97-AF65-F5344CB8AC3E}">
        <p14:creationId xmlns:p14="http://schemas.microsoft.com/office/powerpoint/2010/main" val="1547944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ED2A-E4B5-C9AC-B1C9-BB8BE9F4097C}"/>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6D3AB17B-1A4E-55F7-D3E6-6868B6667F20}"/>
              </a:ext>
            </a:extLst>
          </p:cNvPr>
          <p:cNvSpPr>
            <a:spLocks noGrp="1"/>
          </p:cNvSpPr>
          <p:nvPr>
            <p:ph idx="1"/>
          </p:nvPr>
        </p:nvSpPr>
        <p:spPr/>
        <p:txBody>
          <a:bodyPr vert="horz" lIns="0" tIns="45720" rIns="0" bIns="45720" rtlCol="0" anchor="t">
            <a:normAutofit/>
          </a:bodyPr>
          <a:lstStyle/>
          <a:p>
            <a:r>
              <a:rPr lang="en-GB" dirty="0"/>
              <a:t>Lets take a look……</a:t>
            </a:r>
          </a:p>
          <a:p>
            <a:endParaRPr lang="en-GB" dirty="0"/>
          </a:p>
          <a:p>
            <a:r>
              <a:rPr lang="en-GB" b="1" u="sng" dirty="0"/>
              <a:t>On Moodle:-</a:t>
            </a:r>
          </a:p>
          <a:p>
            <a:r>
              <a:rPr lang="en-GB" dirty="0"/>
              <a:t>Assignment brief</a:t>
            </a:r>
          </a:p>
          <a:p>
            <a:r>
              <a:rPr lang="en-GB" dirty="0"/>
              <a:t>TII link for portfolio (to be submitted by 23:59pm on 15</a:t>
            </a:r>
            <a:r>
              <a:rPr lang="en-GB" baseline="30000" dirty="0"/>
              <a:t>th</a:t>
            </a:r>
            <a:r>
              <a:rPr lang="en-GB" dirty="0"/>
              <a:t> March 2024)</a:t>
            </a:r>
          </a:p>
          <a:p>
            <a:r>
              <a:rPr lang="en-GB" dirty="0"/>
              <a:t>TII link for presentation (to be submitted by 10am Monday 11</a:t>
            </a:r>
            <a:r>
              <a:rPr lang="en-GB" baseline="30000" dirty="0"/>
              <a:t>th</a:t>
            </a:r>
            <a:r>
              <a:rPr lang="en-GB" dirty="0"/>
              <a:t> March 2024)</a:t>
            </a:r>
          </a:p>
          <a:p>
            <a:r>
              <a:rPr lang="en-GB" dirty="0"/>
              <a:t>Presentation times- (to be uploaded later today)</a:t>
            </a:r>
          </a:p>
          <a:p>
            <a:endParaRPr lang="en-GB" dirty="0"/>
          </a:p>
        </p:txBody>
      </p:sp>
    </p:spTree>
    <p:extLst>
      <p:ext uri="{BB962C8B-B14F-4D97-AF65-F5344CB8AC3E}">
        <p14:creationId xmlns:p14="http://schemas.microsoft.com/office/powerpoint/2010/main" val="35642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1C23-07C5-796C-C00D-09C45EE19D8D}"/>
              </a:ext>
            </a:extLst>
          </p:cNvPr>
          <p:cNvSpPr>
            <a:spLocks noGrp="1"/>
          </p:cNvSpPr>
          <p:nvPr>
            <p:ph type="title"/>
          </p:nvPr>
        </p:nvSpPr>
        <p:spPr/>
        <p:txBody>
          <a:bodyPr/>
          <a:lstStyle/>
          <a:p>
            <a:r>
              <a:rPr lang="en-GB" dirty="0"/>
              <a:t>Presentation Times- Monday 11th March 24</a:t>
            </a:r>
          </a:p>
        </p:txBody>
      </p:sp>
      <p:sp>
        <p:nvSpPr>
          <p:cNvPr id="3" name="Content Placeholder 2">
            <a:extLst>
              <a:ext uri="{FF2B5EF4-FFF2-40B4-BE49-F238E27FC236}">
                <a16:creationId xmlns:a16="http://schemas.microsoft.com/office/drawing/2014/main" id="{8E04341B-2A54-A359-A56E-0C7227BD137E}"/>
              </a:ext>
            </a:extLst>
          </p:cNvPr>
          <p:cNvSpPr>
            <a:spLocks noGrp="1"/>
          </p:cNvSpPr>
          <p:nvPr>
            <p:ph idx="1"/>
          </p:nvPr>
        </p:nvSpPr>
        <p:spPr>
          <a:xfrm>
            <a:off x="1097280" y="1880201"/>
            <a:ext cx="10058400" cy="3760891"/>
          </a:xfrm>
        </p:spPr>
        <p:txBody>
          <a:bodyPr vert="horz" lIns="0" tIns="45720" rIns="0" bIns="45720" rtlCol="0" anchor="t">
            <a:noAutofit/>
          </a:bodyPr>
          <a:lstStyle/>
          <a:p>
            <a:r>
              <a:rPr lang="en-GB" sz="1200" dirty="0"/>
              <a:t>12pm-12:15pm-PEDRO</a:t>
            </a:r>
          </a:p>
          <a:p>
            <a:r>
              <a:rPr lang="en-GB" sz="1200" dirty="0"/>
              <a:t>12;15pm-12:30pm-DAN</a:t>
            </a:r>
          </a:p>
          <a:p>
            <a:r>
              <a:rPr lang="en-GB" sz="1200" dirty="0"/>
              <a:t>1:30pm-1:45pm-MEG</a:t>
            </a:r>
          </a:p>
          <a:p>
            <a:r>
              <a:rPr lang="en-GB" sz="1200" dirty="0"/>
              <a:t>1:45pm-2pm-RIO</a:t>
            </a:r>
          </a:p>
          <a:p>
            <a:r>
              <a:rPr lang="en-GB" sz="1200" dirty="0"/>
              <a:t>2pm-2:15pm-PAIGE</a:t>
            </a:r>
          </a:p>
          <a:p>
            <a:r>
              <a:rPr lang="en-GB" sz="1200" dirty="0"/>
              <a:t>2:15pm-2:30pm-CHELSEA</a:t>
            </a:r>
          </a:p>
          <a:p>
            <a:r>
              <a:rPr lang="en-GB" sz="1200" dirty="0"/>
              <a:t>2:30pm-2:45pm-PATRICK</a:t>
            </a:r>
          </a:p>
          <a:p>
            <a:r>
              <a:rPr lang="en-GB" sz="1200" dirty="0"/>
              <a:t>3pm-3:15pm-ZACK</a:t>
            </a:r>
          </a:p>
          <a:p>
            <a:r>
              <a:rPr lang="en-GB" sz="1200" dirty="0"/>
              <a:t>3:15pm-3:30pm- LAUREN</a:t>
            </a:r>
          </a:p>
          <a:p>
            <a:r>
              <a:rPr lang="en-GB" sz="1200" dirty="0"/>
              <a:t>3:30pm-3:45pm-LUKE </a:t>
            </a:r>
          </a:p>
          <a:p>
            <a:r>
              <a:rPr lang="en-GB" sz="1200" dirty="0"/>
              <a:t>3:45pm-4pm- TOM</a:t>
            </a:r>
          </a:p>
          <a:p>
            <a:endParaRPr lang="en-GB" dirty="0"/>
          </a:p>
        </p:txBody>
      </p:sp>
    </p:spTree>
    <p:extLst>
      <p:ext uri="{BB962C8B-B14F-4D97-AF65-F5344CB8AC3E}">
        <p14:creationId xmlns:p14="http://schemas.microsoft.com/office/powerpoint/2010/main" val="3100001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D040E-D739-4025-8757-E533D9BAAF90}"/>
              </a:ext>
            </a:extLst>
          </p:cNvPr>
          <p:cNvSpPr>
            <a:spLocks noGrp="1"/>
          </p:cNvSpPr>
          <p:nvPr>
            <p:ph type="title"/>
          </p:nvPr>
        </p:nvSpPr>
        <p:spPr>
          <a:xfrm>
            <a:off x="638423" y="3807725"/>
            <a:ext cx="10909073" cy="1447062"/>
          </a:xfrm>
        </p:spPr>
        <p:txBody>
          <a:bodyPr vert="horz" lIns="91440" tIns="45720" rIns="91440" bIns="45720" rtlCol="0" anchor="b">
            <a:normAutofit/>
          </a:bodyPr>
          <a:lstStyle/>
          <a:p>
            <a:pPr algn="ctr"/>
            <a:r>
              <a:rPr lang="en-US" sz="6000">
                <a:solidFill>
                  <a:schemeClr val="tx1">
                    <a:lumMod val="85000"/>
                    <a:lumOff val="15000"/>
                  </a:schemeClr>
                </a:solidFill>
              </a:rPr>
              <a:t> Learning Styles</a:t>
            </a:r>
          </a:p>
        </p:txBody>
      </p:sp>
      <p:pic>
        <p:nvPicPr>
          <p:cNvPr id="3" name="Picture 2" descr="New year, new me? | How to get the most out of your learning style – The  King's Careers Blog">
            <a:extLst>
              <a:ext uri="{FF2B5EF4-FFF2-40B4-BE49-F238E27FC236}">
                <a16:creationId xmlns:a16="http://schemas.microsoft.com/office/drawing/2014/main" id="{51794D29-7A25-B026-4EFA-0D5301E7395E}"/>
              </a:ext>
            </a:extLst>
          </p:cNvPr>
          <p:cNvPicPr>
            <a:picLocks noChangeAspect="1"/>
          </p:cNvPicPr>
          <p:nvPr/>
        </p:nvPicPr>
        <p:blipFill>
          <a:blip r:embed="rId3"/>
          <a:stretch>
            <a:fillRect/>
          </a:stretch>
        </p:blipFill>
        <p:spPr>
          <a:xfrm>
            <a:off x="3544009" y="975462"/>
            <a:ext cx="5091318" cy="2545659"/>
          </a:xfrm>
          <a:prstGeom prst="rect">
            <a:avLst/>
          </a:prstGeom>
        </p:spPr>
      </p:pic>
      <p:cxnSp>
        <p:nvCxnSpPr>
          <p:cNvPr id="29" name="Straight Connector 28">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064CBAAB-7956-4763-9F69-A3FDBF1AC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63342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BC874-9A21-D5A4-5132-D308C20B4BA1}"/>
              </a:ext>
            </a:extLst>
          </p:cNvPr>
          <p:cNvSpPr>
            <a:spLocks noGrp="1"/>
          </p:cNvSpPr>
          <p:nvPr>
            <p:ph idx="1"/>
          </p:nvPr>
        </p:nvSpPr>
        <p:spPr/>
        <p:txBody>
          <a:bodyPr vert="horz" lIns="0" tIns="45720" rIns="0" bIns="45720" rtlCol="0" anchor="t">
            <a:normAutofit lnSpcReduction="10000"/>
          </a:bodyPr>
          <a:lstStyle/>
          <a:p>
            <a:r>
              <a:rPr lang="en-GB" sz="2800" dirty="0">
                <a:solidFill>
                  <a:schemeClr val="tx1"/>
                </a:solidFill>
                <a:ea typeface="+mn-lt"/>
                <a:cs typeface="+mn-lt"/>
              </a:rPr>
              <a:t>"The only person who is educated is the one who has learned how to learn and change."  (Knowles,1997)</a:t>
            </a:r>
          </a:p>
          <a:p>
            <a:r>
              <a:rPr lang="en-GB" sz="2800" dirty="0">
                <a:solidFill>
                  <a:srgbClr val="353535"/>
                </a:solidFill>
                <a:ea typeface="+mn-lt"/>
                <a:cs typeface="+mn-lt"/>
              </a:rPr>
              <a:t>"</a:t>
            </a:r>
            <a:r>
              <a:rPr lang="en-GB" sz="2800" dirty="0">
                <a:solidFill>
                  <a:schemeClr val="tx1"/>
                </a:solidFill>
                <a:ea typeface="+mn-lt"/>
                <a:cs typeface="+mn-lt"/>
              </a:rPr>
              <a:t>Overall, understanding the different learning styles can help organisations to better support and engage employees. With an understanding of learning styles, you can craft content that resonates with each individual, ensuring they retain the knowledge longer while feeling more engaged in the process" (Shortsleeve, 2023).</a:t>
            </a:r>
            <a:endParaRPr lang="en-GB" sz="2800" dirty="0">
              <a:solidFill>
                <a:schemeClr val="tx1"/>
              </a:solidFill>
            </a:endParaRPr>
          </a:p>
        </p:txBody>
      </p:sp>
      <p:sp>
        <p:nvSpPr>
          <p:cNvPr id="2" name="Title 1">
            <a:extLst>
              <a:ext uri="{FF2B5EF4-FFF2-40B4-BE49-F238E27FC236}">
                <a16:creationId xmlns:a16="http://schemas.microsoft.com/office/drawing/2014/main" id="{60B4C0E0-B8A5-60DC-28C5-816A8BBADCCD}"/>
              </a:ext>
            </a:extLst>
          </p:cNvPr>
          <p:cNvSpPr>
            <a:spLocks noGrp="1"/>
          </p:cNvSpPr>
          <p:nvPr>
            <p:ph type="title"/>
          </p:nvPr>
        </p:nvSpPr>
        <p:spPr/>
        <p:txBody>
          <a:bodyPr/>
          <a:lstStyle/>
          <a:p>
            <a:r>
              <a:rPr lang="en-GB" dirty="0"/>
              <a:t>The importance of understanding learning styles</a:t>
            </a:r>
          </a:p>
        </p:txBody>
      </p:sp>
    </p:spTree>
    <p:extLst>
      <p:ext uri="{BB962C8B-B14F-4D97-AF65-F5344CB8AC3E}">
        <p14:creationId xmlns:p14="http://schemas.microsoft.com/office/powerpoint/2010/main" val="389399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F68BF-BFB5-4E2F-A200-C7E42F587EC5}"/>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Learning Pyramid</a:t>
            </a:r>
          </a:p>
        </p:txBody>
      </p:sp>
      <p:pic>
        <p:nvPicPr>
          <p:cNvPr id="4" name="Content Placeholder 3" descr="Diagram&#10;&#10;Description automatically generated">
            <a:extLst>
              <a:ext uri="{FF2B5EF4-FFF2-40B4-BE49-F238E27FC236}">
                <a16:creationId xmlns:a16="http://schemas.microsoft.com/office/drawing/2014/main" id="{E4C04076-F758-4308-9DB8-53B6E8510C4E}"/>
              </a:ext>
            </a:extLst>
          </p:cNvPr>
          <p:cNvPicPr>
            <a:picLocks noGrp="1" noChangeAspect="1"/>
          </p:cNvPicPr>
          <p:nvPr>
            <p:ph idx="1"/>
          </p:nvPr>
        </p:nvPicPr>
        <p:blipFill rotWithShape="1">
          <a:blip r:embed="rId3"/>
          <a:srcRect r="2487" b="2"/>
          <a:stretch/>
        </p:blipFill>
        <p:spPr>
          <a:xfrm>
            <a:off x="804404" y="640081"/>
            <a:ext cx="6571407" cy="5054156"/>
          </a:xfrm>
          <a:prstGeom prst="rect">
            <a:avLst/>
          </a:prstGeom>
        </p:spPr>
      </p:pic>
      <p:cxnSp>
        <p:nvCxnSpPr>
          <p:cNvPr id="26" name="Straight Connector 2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03615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5" name="Straight Connector 3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F68BF-BFB5-4E2F-A200-C7E42F587EC5}"/>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dirty="0">
                <a:solidFill>
                  <a:schemeClr val="tx1">
                    <a:lumMod val="85000"/>
                    <a:lumOff val="15000"/>
                  </a:schemeClr>
                </a:solidFill>
              </a:rPr>
              <a:t>Kolb’s Learning Styles</a:t>
            </a:r>
          </a:p>
        </p:txBody>
      </p:sp>
      <p:pic>
        <p:nvPicPr>
          <p:cNvPr id="6" name="Content Placeholder 5">
            <a:extLst>
              <a:ext uri="{FF2B5EF4-FFF2-40B4-BE49-F238E27FC236}">
                <a16:creationId xmlns:a16="http://schemas.microsoft.com/office/drawing/2014/main" id="{6340DA97-1082-48F6-9018-A61C7C797B2F}"/>
              </a:ext>
            </a:extLst>
          </p:cNvPr>
          <p:cNvPicPr>
            <a:picLocks noGrp="1" noChangeAspect="1"/>
          </p:cNvPicPr>
          <p:nvPr>
            <p:ph idx="1"/>
          </p:nvPr>
        </p:nvPicPr>
        <p:blipFill>
          <a:blip r:embed="rId3"/>
          <a:stretch>
            <a:fillRect/>
          </a:stretch>
        </p:blipFill>
        <p:spPr>
          <a:xfrm>
            <a:off x="808189" y="640081"/>
            <a:ext cx="6563837" cy="5054156"/>
          </a:xfrm>
          <a:prstGeom prst="rect">
            <a:avLst/>
          </a:prstGeom>
        </p:spPr>
      </p:pic>
      <p:cxnSp>
        <p:nvCxnSpPr>
          <p:cNvPr id="39" name="Straight Connector 38">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16239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F3BB-F7EF-432F-AD9B-481E6B9A33AC}"/>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Experiential Learning </a:t>
            </a:r>
          </a:p>
        </p:txBody>
      </p:sp>
      <p:sp>
        <p:nvSpPr>
          <p:cNvPr id="3" name="Content Placeholder 2">
            <a:extLst>
              <a:ext uri="{FF2B5EF4-FFF2-40B4-BE49-F238E27FC236}">
                <a16:creationId xmlns:a16="http://schemas.microsoft.com/office/drawing/2014/main" id="{04A51D43-5757-421A-A8B7-08BE3851128C}"/>
              </a:ext>
            </a:extLst>
          </p:cNvPr>
          <p:cNvSpPr>
            <a:spLocks noGrp="1"/>
          </p:cNvSpPr>
          <p:nvPr>
            <p:ph idx="1"/>
          </p:nvPr>
        </p:nvSpPr>
        <p:spPr>
          <a:xfrm>
            <a:off x="571752" y="2799654"/>
            <a:ext cx="3005462" cy="3189665"/>
          </a:xfrm>
        </p:spPr>
        <p:txBody>
          <a:bodyPr vert="horz" lIns="0" tIns="45720" rIns="0" bIns="45720" rtlCol="0">
            <a:normAutofit/>
          </a:bodyPr>
          <a:lstStyle/>
          <a:p>
            <a:r>
              <a:rPr kumimoji="0" lang="en-GB" sz="1800" b="0" i="0" u="none" strike="noStrike" kern="0" cap="none" spc="0" normalizeH="0" baseline="0" noProof="0">
                <a:ln>
                  <a:noFill/>
                </a:ln>
                <a:solidFill>
                  <a:srgbClr val="FFFFFF"/>
                </a:solidFill>
                <a:effectLst/>
                <a:uLnTx/>
                <a:uFillTx/>
                <a:hlinkClick r:id="rId3"/>
              </a:rPr>
              <a:t>https://www.youtube.com/watch?v=aF63HHVbpQ8</a:t>
            </a:r>
          </a:p>
          <a:p>
            <a:endParaRPr lang="en-GB" sz="1800" kern="0">
              <a:solidFill>
                <a:srgbClr val="FFFFFF"/>
              </a:solidFill>
            </a:endParaRPr>
          </a:p>
        </p:txBody>
      </p:sp>
      <p:pic>
        <p:nvPicPr>
          <p:cNvPr id="4" name="Picture 3" descr="Experiential Learning Cycle">
            <a:extLst>
              <a:ext uri="{FF2B5EF4-FFF2-40B4-BE49-F238E27FC236}">
                <a16:creationId xmlns:a16="http://schemas.microsoft.com/office/drawing/2014/main" id="{ED34D3EF-8E66-492F-CBA8-A8631AEBC249}"/>
              </a:ext>
            </a:extLst>
          </p:cNvPr>
          <p:cNvPicPr>
            <a:picLocks noChangeAspect="1"/>
          </p:cNvPicPr>
          <p:nvPr/>
        </p:nvPicPr>
        <p:blipFill>
          <a:blip r:embed="rId4"/>
          <a:stretch>
            <a:fillRect/>
          </a:stretch>
        </p:blipFill>
        <p:spPr>
          <a:xfrm>
            <a:off x="5352138" y="640080"/>
            <a:ext cx="5577840" cy="5577840"/>
          </a:xfrm>
          <a:prstGeom prst="rect">
            <a:avLst/>
          </a:prstGeom>
        </p:spPr>
      </p:pic>
    </p:spTree>
    <p:extLst>
      <p:ext uri="{BB962C8B-B14F-4D97-AF65-F5344CB8AC3E}">
        <p14:creationId xmlns:p14="http://schemas.microsoft.com/office/powerpoint/2010/main" val="4064524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A6D3F-38F7-47B0-A921-DBE67A618C28}"/>
              </a:ext>
            </a:extLst>
          </p:cNvPr>
          <p:cNvSpPr>
            <a:spLocks noGrp="1"/>
          </p:cNvSpPr>
          <p:nvPr>
            <p:ph type="title"/>
          </p:nvPr>
        </p:nvSpPr>
        <p:spPr/>
        <p:txBody>
          <a:bodyPr/>
          <a:lstStyle/>
          <a:p>
            <a:r>
              <a:rPr lang="en-GB" dirty="0"/>
              <a:t>Benefits of understanding learning styles</a:t>
            </a:r>
          </a:p>
        </p:txBody>
      </p:sp>
      <p:sp>
        <p:nvSpPr>
          <p:cNvPr id="3" name="Content Placeholder 2">
            <a:extLst>
              <a:ext uri="{FF2B5EF4-FFF2-40B4-BE49-F238E27FC236}">
                <a16:creationId xmlns:a16="http://schemas.microsoft.com/office/drawing/2014/main" id="{968E490F-20BB-41F5-84BC-179A9CB3191D}"/>
              </a:ext>
            </a:extLst>
          </p:cNvPr>
          <p:cNvSpPr>
            <a:spLocks noGrp="1"/>
          </p:cNvSpPr>
          <p:nvPr>
            <p:ph idx="1"/>
          </p:nvPr>
        </p:nvSpPr>
        <p:spPr>
          <a:xfrm>
            <a:off x="1066800" y="2531784"/>
            <a:ext cx="10058400" cy="3760891"/>
          </a:xfrm>
        </p:spPr>
        <p:txBody>
          <a:bodyPr/>
          <a:lstStyle/>
          <a:p>
            <a:pPr>
              <a:buFont typeface="Wingdings" panose="05000000000000000000" pitchFamily="2" charset="2"/>
              <a:buChar char="§"/>
            </a:pPr>
            <a:r>
              <a:rPr lang="en-GB" dirty="0"/>
              <a:t>Team selection and demographics</a:t>
            </a:r>
          </a:p>
          <a:p>
            <a:pPr>
              <a:buFont typeface="Wingdings" panose="05000000000000000000" pitchFamily="2" charset="2"/>
              <a:buChar char="§"/>
            </a:pPr>
            <a:r>
              <a:rPr lang="en-GB" dirty="0"/>
              <a:t>Task allocation and acceptance</a:t>
            </a:r>
          </a:p>
          <a:p>
            <a:pPr>
              <a:buFont typeface="Wingdings" panose="05000000000000000000" pitchFamily="2" charset="2"/>
              <a:buChar char="§"/>
            </a:pPr>
            <a:r>
              <a:rPr lang="en-GB" dirty="0"/>
              <a:t>Understanding of own and others behaviour</a:t>
            </a:r>
          </a:p>
          <a:p>
            <a:pPr>
              <a:buFont typeface="Wingdings" panose="05000000000000000000" pitchFamily="2" charset="2"/>
              <a:buChar char="§"/>
            </a:pPr>
            <a:r>
              <a:rPr lang="en-GB" dirty="0"/>
              <a:t>Value strengths – identify areas of development </a:t>
            </a:r>
          </a:p>
          <a:p>
            <a:pPr>
              <a:buFont typeface="Wingdings" panose="05000000000000000000" pitchFamily="2" charset="2"/>
              <a:buChar char="§"/>
            </a:pPr>
            <a:r>
              <a:rPr lang="en-GB" dirty="0"/>
              <a:t>Tailor delivery/research</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829568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B6E87-00EB-5DED-D8D4-7D3F5618F98D}"/>
              </a:ext>
            </a:extLst>
          </p:cNvPr>
          <p:cNvSpPr>
            <a:spLocks noGrp="1"/>
          </p:cNvSpPr>
          <p:nvPr>
            <p:ph type="title"/>
          </p:nvPr>
        </p:nvSpPr>
        <p:spPr>
          <a:xfrm>
            <a:off x="5172074" y="286603"/>
            <a:ext cx="5983605" cy="1450757"/>
          </a:xfrm>
        </p:spPr>
        <p:txBody>
          <a:bodyPr>
            <a:normAutofit/>
          </a:bodyPr>
          <a:lstStyle/>
          <a:p>
            <a:r>
              <a:rPr lang="en-GB" dirty="0"/>
              <a:t>Task….discuss</a:t>
            </a:r>
          </a:p>
        </p:txBody>
      </p:sp>
      <p:pic>
        <p:nvPicPr>
          <p:cNvPr id="1026" name="Picture 2" descr="Development resources for leaders across policing | College of Policing">
            <a:extLst>
              <a:ext uri="{FF2B5EF4-FFF2-40B4-BE49-F238E27FC236}">
                <a16:creationId xmlns:a16="http://schemas.microsoft.com/office/drawing/2014/main" id="{A658AD45-5933-A416-9083-2CEEA188C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83" r="1696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67C779-AB03-DD70-945F-8579D648A4F2}"/>
              </a:ext>
            </a:extLst>
          </p:cNvPr>
          <p:cNvSpPr>
            <a:spLocks noGrp="1"/>
          </p:cNvSpPr>
          <p:nvPr>
            <p:ph idx="1"/>
          </p:nvPr>
        </p:nvSpPr>
        <p:spPr>
          <a:xfrm>
            <a:off x="5172074" y="2108201"/>
            <a:ext cx="5983606" cy="3760891"/>
          </a:xfrm>
        </p:spPr>
        <p:txBody>
          <a:bodyPr vert="horz" lIns="0" tIns="45720" rIns="0" bIns="45720" rtlCol="0" anchor="t">
            <a:normAutofit/>
          </a:bodyPr>
          <a:lstStyle/>
          <a:p>
            <a:r>
              <a:rPr lang="en-GB" dirty="0"/>
              <a:t>Thinking back to the previous slide………….</a:t>
            </a:r>
          </a:p>
          <a:p>
            <a:r>
              <a:rPr lang="en-GB" dirty="0"/>
              <a:t>Why do you think it’s important within the police for teams to have effective task allocation and acceptance?</a:t>
            </a:r>
          </a:p>
          <a:p>
            <a:r>
              <a:rPr lang="en-GB" dirty="0"/>
              <a:t> </a:t>
            </a:r>
          </a:p>
        </p:txBody>
      </p:sp>
      <p:sp>
        <p:nvSpPr>
          <p:cNvPr id="1035" name="Rectangle 1034">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9744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6DB7C-2E9B-9821-85BB-B669B0E837C3}"/>
              </a:ext>
            </a:extLst>
          </p:cNvPr>
          <p:cNvSpPr>
            <a:spLocks noGrp="1"/>
          </p:cNvSpPr>
          <p:nvPr>
            <p:ph type="title"/>
          </p:nvPr>
        </p:nvSpPr>
        <p:spPr/>
        <p:txBody>
          <a:bodyPr/>
          <a:lstStyle/>
          <a:p>
            <a:r>
              <a:rPr lang="en-GB" dirty="0"/>
              <a:t>Honey and Mumford model</a:t>
            </a:r>
          </a:p>
        </p:txBody>
      </p:sp>
      <p:pic>
        <p:nvPicPr>
          <p:cNvPr id="4" name="Content Placeholder 3" descr="A diagram of a process&#10;&#10;Description automatically generated">
            <a:extLst>
              <a:ext uri="{FF2B5EF4-FFF2-40B4-BE49-F238E27FC236}">
                <a16:creationId xmlns:a16="http://schemas.microsoft.com/office/drawing/2014/main" id="{933397A0-7D7B-9D11-83C1-93A2AA651F7D}"/>
              </a:ext>
            </a:extLst>
          </p:cNvPr>
          <p:cNvPicPr>
            <a:picLocks noGrp="1" noChangeAspect="1"/>
          </p:cNvPicPr>
          <p:nvPr>
            <p:ph idx="1"/>
          </p:nvPr>
        </p:nvPicPr>
        <p:blipFill>
          <a:blip r:embed="rId3"/>
          <a:stretch>
            <a:fillRect/>
          </a:stretch>
        </p:blipFill>
        <p:spPr>
          <a:xfrm>
            <a:off x="3006882" y="2108201"/>
            <a:ext cx="6239196" cy="3760891"/>
          </a:xfrm>
        </p:spPr>
      </p:pic>
    </p:spTree>
    <p:extLst>
      <p:ext uri="{BB962C8B-B14F-4D97-AF65-F5344CB8AC3E}">
        <p14:creationId xmlns:p14="http://schemas.microsoft.com/office/powerpoint/2010/main" val="247782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DD36-E1CC-46A0-93EB-B18B4B7461E3}"/>
              </a:ext>
            </a:extLst>
          </p:cNvPr>
          <p:cNvSpPr>
            <a:spLocks noGrp="1"/>
          </p:cNvSpPr>
          <p:nvPr>
            <p:ph type="title"/>
          </p:nvPr>
        </p:nvSpPr>
        <p:spPr/>
        <p:txBody>
          <a:bodyPr/>
          <a:lstStyle/>
          <a:p>
            <a:r>
              <a:rPr lang="en-GB" dirty="0"/>
              <a:t>Kolb/Honey &amp; Mumford Models</a:t>
            </a:r>
          </a:p>
        </p:txBody>
      </p:sp>
      <p:pic>
        <p:nvPicPr>
          <p:cNvPr id="4" name="Content Placeholder 3">
            <a:extLst>
              <a:ext uri="{FF2B5EF4-FFF2-40B4-BE49-F238E27FC236}">
                <a16:creationId xmlns:a16="http://schemas.microsoft.com/office/drawing/2014/main" id="{35BEF4C2-F0A8-4B83-A40A-6DEBDA407543}"/>
              </a:ext>
            </a:extLst>
          </p:cNvPr>
          <p:cNvPicPr>
            <a:picLocks noGrp="1" noChangeAspect="1"/>
          </p:cNvPicPr>
          <p:nvPr>
            <p:ph idx="1"/>
          </p:nvPr>
        </p:nvPicPr>
        <p:blipFill>
          <a:blip r:embed="rId3"/>
          <a:stretch>
            <a:fillRect/>
          </a:stretch>
        </p:blipFill>
        <p:spPr>
          <a:xfrm>
            <a:off x="4314973" y="2017160"/>
            <a:ext cx="2450804" cy="1042506"/>
          </a:xfrm>
          <a:prstGeom prst="rect">
            <a:avLst/>
          </a:prstGeom>
        </p:spPr>
      </p:pic>
    </p:spTree>
    <p:extLst>
      <p:ext uri="{BB962C8B-B14F-4D97-AF65-F5344CB8AC3E}">
        <p14:creationId xmlns:p14="http://schemas.microsoft.com/office/powerpoint/2010/main" val="2587086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16393-FDE0-42DE-90FA-0BA3A95BFFAB}"/>
              </a:ext>
            </a:extLst>
          </p:cNvPr>
          <p:cNvSpPr>
            <a:spLocks noGrp="1"/>
          </p:cNvSpPr>
          <p:nvPr>
            <p:ph type="title"/>
          </p:nvPr>
        </p:nvSpPr>
        <p:spPr/>
        <p:txBody>
          <a:bodyPr/>
          <a:lstStyle/>
          <a:p>
            <a:r>
              <a:rPr lang="en-GB" dirty="0"/>
              <a:t>Learning Style Characteristics</a:t>
            </a:r>
          </a:p>
        </p:txBody>
      </p:sp>
      <p:pic>
        <p:nvPicPr>
          <p:cNvPr id="4" name="Content Placeholder 3">
            <a:extLst>
              <a:ext uri="{FF2B5EF4-FFF2-40B4-BE49-F238E27FC236}">
                <a16:creationId xmlns:a16="http://schemas.microsoft.com/office/drawing/2014/main" id="{59370881-6EF7-43A5-94D8-FA446871A051}"/>
              </a:ext>
            </a:extLst>
          </p:cNvPr>
          <p:cNvPicPr>
            <a:picLocks noGrp="1" noChangeAspect="1"/>
          </p:cNvPicPr>
          <p:nvPr>
            <p:ph idx="1"/>
          </p:nvPr>
        </p:nvPicPr>
        <p:blipFill>
          <a:blip r:embed="rId3"/>
          <a:stretch>
            <a:fillRect/>
          </a:stretch>
        </p:blipFill>
        <p:spPr>
          <a:xfrm>
            <a:off x="3075320" y="2108200"/>
            <a:ext cx="6101686" cy="3760788"/>
          </a:xfrm>
          <a:prstGeom prst="rect">
            <a:avLst/>
          </a:prstGeom>
        </p:spPr>
      </p:pic>
    </p:spTree>
    <p:extLst>
      <p:ext uri="{BB962C8B-B14F-4D97-AF65-F5344CB8AC3E}">
        <p14:creationId xmlns:p14="http://schemas.microsoft.com/office/powerpoint/2010/main" val="2181716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DD36-E1CC-46A0-93EB-B18B4B7461E3}"/>
              </a:ext>
            </a:extLst>
          </p:cNvPr>
          <p:cNvSpPr>
            <a:spLocks noGrp="1"/>
          </p:cNvSpPr>
          <p:nvPr>
            <p:ph type="title"/>
          </p:nvPr>
        </p:nvSpPr>
        <p:spPr/>
        <p:txBody>
          <a:bodyPr/>
          <a:lstStyle/>
          <a:p>
            <a:r>
              <a:rPr lang="en-GB" dirty="0"/>
              <a:t>Kolb/Honey &amp; Mumford Models</a:t>
            </a:r>
          </a:p>
        </p:txBody>
      </p:sp>
      <p:pic>
        <p:nvPicPr>
          <p:cNvPr id="4" name="Content Placeholder 3">
            <a:extLst>
              <a:ext uri="{FF2B5EF4-FFF2-40B4-BE49-F238E27FC236}">
                <a16:creationId xmlns:a16="http://schemas.microsoft.com/office/drawing/2014/main" id="{35BEF4C2-F0A8-4B83-A40A-6DEBDA407543}"/>
              </a:ext>
            </a:extLst>
          </p:cNvPr>
          <p:cNvPicPr>
            <a:picLocks noGrp="1" noChangeAspect="1"/>
          </p:cNvPicPr>
          <p:nvPr>
            <p:ph idx="1"/>
          </p:nvPr>
        </p:nvPicPr>
        <p:blipFill>
          <a:blip r:embed="rId3"/>
          <a:stretch>
            <a:fillRect/>
          </a:stretch>
        </p:blipFill>
        <p:spPr>
          <a:xfrm>
            <a:off x="4314973" y="2017160"/>
            <a:ext cx="2450804" cy="1042506"/>
          </a:xfrm>
          <a:prstGeom prst="rect">
            <a:avLst/>
          </a:prstGeom>
        </p:spPr>
      </p:pic>
      <p:pic>
        <p:nvPicPr>
          <p:cNvPr id="5" name="Picture 4">
            <a:extLst>
              <a:ext uri="{FF2B5EF4-FFF2-40B4-BE49-F238E27FC236}">
                <a16:creationId xmlns:a16="http://schemas.microsoft.com/office/drawing/2014/main" id="{24477A82-F83F-4214-A93F-23FAEBED2DBB}"/>
              </a:ext>
            </a:extLst>
          </p:cNvPr>
          <p:cNvPicPr>
            <a:picLocks noChangeAspect="1"/>
          </p:cNvPicPr>
          <p:nvPr/>
        </p:nvPicPr>
        <p:blipFill>
          <a:blip r:embed="rId4"/>
          <a:stretch>
            <a:fillRect/>
          </a:stretch>
        </p:blipFill>
        <p:spPr>
          <a:xfrm>
            <a:off x="7001122" y="2368451"/>
            <a:ext cx="890093" cy="835224"/>
          </a:xfrm>
          <a:prstGeom prst="rect">
            <a:avLst/>
          </a:prstGeom>
        </p:spPr>
      </p:pic>
      <p:pic>
        <p:nvPicPr>
          <p:cNvPr id="6" name="Picture 5">
            <a:extLst>
              <a:ext uri="{FF2B5EF4-FFF2-40B4-BE49-F238E27FC236}">
                <a16:creationId xmlns:a16="http://schemas.microsoft.com/office/drawing/2014/main" id="{520E6098-F68C-4BA7-B60F-4A1AC15137DD}"/>
              </a:ext>
            </a:extLst>
          </p:cNvPr>
          <p:cNvPicPr>
            <a:picLocks noChangeAspect="1"/>
          </p:cNvPicPr>
          <p:nvPr/>
        </p:nvPicPr>
        <p:blipFill>
          <a:blip r:embed="rId5"/>
          <a:stretch>
            <a:fillRect/>
          </a:stretch>
        </p:blipFill>
        <p:spPr>
          <a:xfrm>
            <a:off x="7001122" y="3313513"/>
            <a:ext cx="2341067" cy="1042506"/>
          </a:xfrm>
          <a:prstGeom prst="rect">
            <a:avLst/>
          </a:prstGeom>
        </p:spPr>
      </p:pic>
    </p:spTree>
    <p:extLst>
      <p:ext uri="{BB962C8B-B14F-4D97-AF65-F5344CB8AC3E}">
        <p14:creationId xmlns:p14="http://schemas.microsoft.com/office/powerpoint/2010/main" val="1593052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3EDF-5815-49C0-9284-C321964ED4E6}"/>
              </a:ext>
            </a:extLst>
          </p:cNvPr>
          <p:cNvSpPr>
            <a:spLocks noGrp="1"/>
          </p:cNvSpPr>
          <p:nvPr>
            <p:ph type="title"/>
          </p:nvPr>
        </p:nvSpPr>
        <p:spPr/>
        <p:txBody>
          <a:bodyPr/>
          <a:lstStyle/>
          <a:p>
            <a:r>
              <a:rPr lang="en-GB" dirty="0"/>
              <a:t>Learning Style Characteristics </a:t>
            </a:r>
          </a:p>
        </p:txBody>
      </p:sp>
      <p:pic>
        <p:nvPicPr>
          <p:cNvPr id="4" name="Content Placeholder 3">
            <a:extLst>
              <a:ext uri="{FF2B5EF4-FFF2-40B4-BE49-F238E27FC236}">
                <a16:creationId xmlns:a16="http://schemas.microsoft.com/office/drawing/2014/main" id="{3949870F-7DA5-4AEE-B078-96A8BDBB8310}"/>
              </a:ext>
            </a:extLst>
          </p:cNvPr>
          <p:cNvPicPr>
            <a:picLocks noGrp="1" noChangeAspect="1"/>
          </p:cNvPicPr>
          <p:nvPr>
            <p:ph idx="1"/>
          </p:nvPr>
        </p:nvPicPr>
        <p:blipFill>
          <a:blip r:embed="rId3"/>
          <a:stretch>
            <a:fillRect/>
          </a:stretch>
        </p:blipFill>
        <p:spPr>
          <a:xfrm>
            <a:off x="2026056" y="2219366"/>
            <a:ext cx="8866765" cy="3788527"/>
          </a:xfrm>
          <a:prstGeom prst="rect">
            <a:avLst/>
          </a:prstGeom>
        </p:spPr>
      </p:pic>
    </p:spTree>
    <p:extLst>
      <p:ext uri="{BB962C8B-B14F-4D97-AF65-F5344CB8AC3E}">
        <p14:creationId xmlns:p14="http://schemas.microsoft.com/office/powerpoint/2010/main" val="2955940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83F6A-EC14-DF71-B592-55807E4F2575}"/>
              </a:ext>
            </a:extLst>
          </p:cNvPr>
          <p:cNvSpPr>
            <a:spLocks noGrp="1"/>
          </p:cNvSpPr>
          <p:nvPr>
            <p:ph type="title"/>
          </p:nvPr>
        </p:nvSpPr>
        <p:spPr/>
        <p:txBody>
          <a:bodyPr/>
          <a:lstStyle/>
          <a:p>
            <a:r>
              <a:rPr lang="en-GB" dirty="0"/>
              <a:t>How would a “reflector” be useful to the role of a police officer?</a:t>
            </a:r>
          </a:p>
        </p:txBody>
      </p:sp>
      <p:pic>
        <p:nvPicPr>
          <p:cNvPr id="5" name="Content Placeholder 4">
            <a:extLst>
              <a:ext uri="{FF2B5EF4-FFF2-40B4-BE49-F238E27FC236}">
                <a16:creationId xmlns:a16="http://schemas.microsoft.com/office/drawing/2014/main" id="{99A940CD-4143-5A9D-B639-C28DD7139055}"/>
              </a:ext>
            </a:extLst>
          </p:cNvPr>
          <p:cNvPicPr>
            <a:picLocks noGrp="1" noChangeAspect="1"/>
          </p:cNvPicPr>
          <p:nvPr>
            <p:ph idx="1"/>
          </p:nvPr>
        </p:nvPicPr>
        <p:blipFill>
          <a:blip r:embed="rId3"/>
          <a:stretch>
            <a:fillRect/>
          </a:stretch>
        </p:blipFill>
        <p:spPr>
          <a:xfrm>
            <a:off x="3943351" y="1577454"/>
            <a:ext cx="7308605" cy="4827315"/>
          </a:xfrm>
        </p:spPr>
      </p:pic>
      <p:sp>
        <p:nvSpPr>
          <p:cNvPr id="6" name="TextBox 5">
            <a:extLst>
              <a:ext uri="{FF2B5EF4-FFF2-40B4-BE49-F238E27FC236}">
                <a16:creationId xmlns:a16="http://schemas.microsoft.com/office/drawing/2014/main" id="{94666AE5-E03C-C503-6B62-92A30573436D}"/>
              </a:ext>
            </a:extLst>
          </p:cNvPr>
          <p:cNvSpPr txBox="1"/>
          <p:nvPr/>
        </p:nvSpPr>
        <p:spPr>
          <a:xfrm>
            <a:off x="157163" y="5965031"/>
            <a:ext cx="2886075" cy="369332"/>
          </a:xfrm>
          <a:prstGeom prst="rect">
            <a:avLst/>
          </a:prstGeom>
          <a:noFill/>
        </p:spPr>
        <p:txBody>
          <a:bodyPr wrap="square" rtlCol="0">
            <a:spAutoFit/>
          </a:bodyPr>
          <a:lstStyle/>
          <a:p>
            <a:r>
              <a:rPr lang="en-GB" dirty="0"/>
              <a:t>(College of Policing, 2023)</a:t>
            </a:r>
          </a:p>
        </p:txBody>
      </p:sp>
    </p:spTree>
    <p:extLst>
      <p:ext uri="{BB962C8B-B14F-4D97-AF65-F5344CB8AC3E}">
        <p14:creationId xmlns:p14="http://schemas.microsoft.com/office/powerpoint/2010/main" val="1838418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B3A8F-23D8-E4A6-F062-CF2FCD1C49C5}"/>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07178FC-46C4-3BA3-974C-EC4FFEA892FF}"/>
              </a:ext>
            </a:extLst>
          </p:cNvPr>
          <p:cNvPicPr>
            <a:picLocks noGrp="1" noChangeAspect="1"/>
          </p:cNvPicPr>
          <p:nvPr>
            <p:ph idx="1"/>
          </p:nvPr>
        </p:nvPicPr>
        <p:blipFill>
          <a:blip r:embed="rId3"/>
          <a:stretch>
            <a:fillRect/>
          </a:stretch>
        </p:blipFill>
        <p:spPr>
          <a:xfrm>
            <a:off x="2192710" y="2108200"/>
            <a:ext cx="7866906" cy="3760788"/>
          </a:xfrm>
        </p:spPr>
      </p:pic>
      <p:sp>
        <p:nvSpPr>
          <p:cNvPr id="6" name="TextBox 5">
            <a:extLst>
              <a:ext uri="{FF2B5EF4-FFF2-40B4-BE49-F238E27FC236}">
                <a16:creationId xmlns:a16="http://schemas.microsoft.com/office/drawing/2014/main" id="{146E8687-DC8C-C0CF-32D8-30484C577505}"/>
              </a:ext>
            </a:extLst>
          </p:cNvPr>
          <p:cNvSpPr txBox="1"/>
          <p:nvPr/>
        </p:nvSpPr>
        <p:spPr>
          <a:xfrm>
            <a:off x="157163" y="5965031"/>
            <a:ext cx="2886075" cy="369332"/>
          </a:xfrm>
          <a:prstGeom prst="rect">
            <a:avLst/>
          </a:prstGeom>
          <a:noFill/>
        </p:spPr>
        <p:txBody>
          <a:bodyPr wrap="square" rtlCol="0">
            <a:spAutoFit/>
          </a:bodyPr>
          <a:lstStyle/>
          <a:p>
            <a:r>
              <a:rPr lang="en-GB" dirty="0"/>
              <a:t>(College of Policing, 2023)</a:t>
            </a:r>
          </a:p>
        </p:txBody>
      </p:sp>
    </p:spTree>
    <p:extLst>
      <p:ext uri="{BB962C8B-B14F-4D97-AF65-F5344CB8AC3E}">
        <p14:creationId xmlns:p14="http://schemas.microsoft.com/office/powerpoint/2010/main" val="3729876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DD36-E1CC-46A0-93EB-B18B4B7461E3}"/>
              </a:ext>
            </a:extLst>
          </p:cNvPr>
          <p:cNvSpPr>
            <a:spLocks noGrp="1"/>
          </p:cNvSpPr>
          <p:nvPr>
            <p:ph type="title"/>
          </p:nvPr>
        </p:nvSpPr>
        <p:spPr/>
        <p:txBody>
          <a:bodyPr/>
          <a:lstStyle/>
          <a:p>
            <a:r>
              <a:rPr lang="en-GB" dirty="0"/>
              <a:t>Kolb/Honey &amp; Mumford Models</a:t>
            </a:r>
          </a:p>
        </p:txBody>
      </p:sp>
      <p:pic>
        <p:nvPicPr>
          <p:cNvPr id="4" name="Content Placeholder 3">
            <a:extLst>
              <a:ext uri="{FF2B5EF4-FFF2-40B4-BE49-F238E27FC236}">
                <a16:creationId xmlns:a16="http://schemas.microsoft.com/office/drawing/2014/main" id="{35BEF4C2-F0A8-4B83-A40A-6DEBDA407543}"/>
              </a:ext>
            </a:extLst>
          </p:cNvPr>
          <p:cNvPicPr>
            <a:picLocks noGrp="1" noChangeAspect="1"/>
          </p:cNvPicPr>
          <p:nvPr>
            <p:ph idx="1"/>
          </p:nvPr>
        </p:nvPicPr>
        <p:blipFill>
          <a:blip r:embed="rId3"/>
          <a:stretch>
            <a:fillRect/>
          </a:stretch>
        </p:blipFill>
        <p:spPr>
          <a:xfrm>
            <a:off x="4223525" y="2004183"/>
            <a:ext cx="2450804" cy="1042506"/>
          </a:xfrm>
          <a:prstGeom prst="rect">
            <a:avLst/>
          </a:prstGeom>
        </p:spPr>
      </p:pic>
      <p:pic>
        <p:nvPicPr>
          <p:cNvPr id="5" name="Picture 4">
            <a:extLst>
              <a:ext uri="{FF2B5EF4-FFF2-40B4-BE49-F238E27FC236}">
                <a16:creationId xmlns:a16="http://schemas.microsoft.com/office/drawing/2014/main" id="{24477A82-F83F-4214-A93F-23FAEBED2DBB}"/>
              </a:ext>
            </a:extLst>
          </p:cNvPr>
          <p:cNvPicPr>
            <a:picLocks noChangeAspect="1"/>
          </p:cNvPicPr>
          <p:nvPr/>
        </p:nvPicPr>
        <p:blipFill>
          <a:blip r:embed="rId4"/>
          <a:stretch>
            <a:fillRect/>
          </a:stretch>
        </p:blipFill>
        <p:spPr>
          <a:xfrm>
            <a:off x="7001122" y="2368451"/>
            <a:ext cx="890093" cy="835224"/>
          </a:xfrm>
          <a:prstGeom prst="rect">
            <a:avLst/>
          </a:prstGeom>
        </p:spPr>
      </p:pic>
      <p:pic>
        <p:nvPicPr>
          <p:cNvPr id="6" name="Picture 5">
            <a:extLst>
              <a:ext uri="{FF2B5EF4-FFF2-40B4-BE49-F238E27FC236}">
                <a16:creationId xmlns:a16="http://schemas.microsoft.com/office/drawing/2014/main" id="{520E6098-F68C-4BA7-B60F-4A1AC15137DD}"/>
              </a:ext>
            </a:extLst>
          </p:cNvPr>
          <p:cNvPicPr>
            <a:picLocks noChangeAspect="1"/>
          </p:cNvPicPr>
          <p:nvPr/>
        </p:nvPicPr>
        <p:blipFill>
          <a:blip r:embed="rId5"/>
          <a:stretch>
            <a:fillRect/>
          </a:stretch>
        </p:blipFill>
        <p:spPr>
          <a:xfrm>
            <a:off x="7001122" y="3313513"/>
            <a:ext cx="2341067" cy="1042506"/>
          </a:xfrm>
          <a:prstGeom prst="rect">
            <a:avLst/>
          </a:prstGeom>
        </p:spPr>
      </p:pic>
      <p:pic>
        <p:nvPicPr>
          <p:cNvPr id="3" name="Picture 2">
            <a:extLst>
              <a:ext uri="{FF2B5EF4-FFF2-40B4-BE49-F238E27FC236}">
                <a16:creationId xmlns:a16="http://schemas.microsoft.com/office/drawing/2014/main" id="{6F7E275F-87FA-408D-8841-4BF404327624}"/>
              </a:ext>
            </a:extLst>
          </p:cNvPr>
          <p:cNvPicPr>
            <a:picLocks noChangeAspect="1"/>
          </p:cNvPicPr>
          <p:nvPr/>
        </p:nvPicPr>
        <p:blipFill>
          <a:blip r:embed="rId6"/>
          <a:stretch>
            <a:fillRect/>
          </a:stretch>
        </p:blipFill>
        <p:spPr>
          <a:xfrm>
            <a:off x="4223525" y="4599388"/>
            <a:ext cx="2633700" cy="1042506"/>
          </a:xfrm>
          <a:prstGeom prst="rect">
            <a:avLst/>
          </a:prstGeom>
        </p:spPr>
      </p:pic>
      <p:pic>
        <p:nvPicPr>
          <p:cNvPr id="7" name="Picture 6">
            <a:extLst>
              <a:ext uri="{FF2B5EF4-FFF2-40B4-BE49-F238E27FC236}">
                <a16:creationId xmlns:a16="http://schemas.microsoft.com/office/drawing/2014/main" id="{D4E20EC7-1FFD-4C03-A397-A5CAB7287B31}"/>
              </a:ext>
            </a:extLst>
          </p:cNvPr>
          <p:cNvPicPr>
            <a:picLocks noChangeAspect="1"/>
          </p:cNvPicPr>
          <p:nvPr/>
        </p:nvPicPr>
        <p:blipFill>
          <a:blip r:embed="rId7"/>
          <a:stretch>
            <a:fillRect/>
          </a:stretch>
        </p:blipFill>
        <p:spPr>
          <a:xfrm>
            <a:off x="7062087" y="4356019"/>
            <a:ext cx="829128" cy="896190"/>
          </a:xfrm>
          <a:prstGeom prst="rect">
            <a:avLst/>
          </a:prstGeom>
        </p:spPr>
      </p:pic>
    </p:spTree>
    <p:extLst>
      <p:ext uri="{BB962C8B-B14F-4D97-AF65-F5344CB8AC3E}">
        <p14:creationId xmlns:p14="http://schemas.microsoft.com/office/powerpoint/2010/main" val="849001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0E2C0-A509-4C33-B2B6-398B77A465D9}"/>
              </a:ext>
            </a:extLst>
          </p:cNvPr>
          <p:cNvSpPr>
            <a:spLocks noGrp="1"/>
          </p:cNvSpPr>
          <p:nvPr>
            <p:ph type="title"/>
          </p:nvPr>
        </p:nvSpPr>
        <p:spPr/>
        <p:txBody>
          <a:bodyPr/>
          <a:lstStyle/>
          <a:p>
            <a:r>
              <a:rPr lang="en-GB" dirty="0"/>
              <a:t>Learning Style Characteristics </a:t>
            </a:r>
          </a:p>
        </p:txBody>
      </p:sp>
      <p:pic>
        <p:nvPicPr>
          <p:cNvPr id="4" name="Content Placeholder 3">
            <a:extLst>
              <a:ext uri="{FF2B5EF4-FFF2-40B4-BE49-F238E27FC236}">
                <a16:creationId xmlns:a16="http://schemas.microsoft.com/office/drawing/2014/main" id="{666B02BC-1B3A-4C87-8344-2AF74A0D46EB}"/>
              </a:ext>
            </a:extLst>
          </p:cNvPr>
          <p:cNvPicPr>
            <a:picLocks noGrp="1" noChangeAspect="1"/>
          </p:cNvPicPr>
          <p:nvPr>
            <p:ph idx="1"/>
          </p:nvPr>
        </p:nvPicPr>
        <p:blipFill>
          <a:blip r:embed="rId3"/>
          <a:stretch>
            <a:fillRect/>
          </a:stretch>
        </p:blipFill>
        <p:spPr>
          <a:xfrm>
            <a:off x="2742427" y="1965325"/>
            <a:ext cx="7115948" cy="4250578"/>
          </a:xfrm>
          <a:prstGeom prst="rect">
            <a:avLst/>
          </a:prstGeom>
        </p:spPr>
      </p:pic>
    </p:spTree>
    <p:extLst>
      <p:ext uri="{BB962C8B-B14F-4D97-AF65-F5344CB8AC3E}">
        <p14:creationId xmlns:p14="http://schemas.microsoft.com/office/powerpoint/2010/main" val="2409201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DD36-E1CC-46A0-93EB-B18B4B7461E3}"/>
              </a:ext>
            </a:extLst>
          </p:cNvPr>
          <p:cNvSpPr>
            <a:spLocks noGrp="1"/>
          </p:cNvSpPr>
          <p:nvPr>
            <p:ph type="title"/>
          </p:nvPr>
        </p:nvSpPr>
        <p:spPr/>
        <p:txBody>
          <a:bodyPr/>
          <a:lstStyle/>
          <a:p>
            <a:r>
              <a:rPr lang="en-GB" dirty="0"/>
              <a:t>Kolb/Honey &amp; Mumford Models</a:t>
            </a:r>
          </a:p>
        </p:txBody>
      </p:sp>
      <p:pic>
        <p:nvPicPr>
          <p:cNvPr id="4" name="Content Placeholder 3">
            <a:extLst>
              <a:ext uri="{FF2B5EF4-FFF2-40B4-BE49-F238E27FC236}">
                <a16:creationId xmlns:a16="http://schemas.microsoft.com/office/drawing/2014/main" id="{35BEF4C2-F0A8-4B83-A40A-6DEBDA407543}"/>
              </a:ext>
            </a:extLst>
          </p:cNvPr>
          <p:cNvPicPr>
            <a:picLocks noGrp="1" noChangeAspect="1"/>
          </p:cNvPicPr>
          <p:nvPr>
            <p:ph idx="1"/>
          </p:nvPr>
        </p:nvPicPr>
        <p:blipFill>
          <a:blip r:embed="rId3"/>
          <a:stretch>
            <a:fillRect/>
          </a:stretch>
        </p:blipFill>
        <p:spPr>
          <a:xfrm>
            <a:off x="4223525" y="2004183"/>
            <a:ext cx="2450804" cy="1042506"/>
          </a:xfrm>
          <a:prstGeom prst="rect">
            <a:avLst/>
          </a:prstGeom>
        </p:spPr>
      </p:pic>
      <p:pic>
        <p:nvPicPr>
          <p:cNvPr id="5" name="Picture 4">
            <a:extLst>
              <a:ext uri="{FF2B5EF4-FFF2-40B4-BE49-F238E27FC236}">
                <a16:creationId xmlns:a16="http://schemas.microsoft.com/office/drawing/2014/main" id="{24477A82-F83F-4214-A93F-23FAEBED2DBB}"/>
              </a:ext>
            </a:extLst>
          </p:cNvPr>
          <p:cNvPicPr>
            <a:picLocks noChangeAspect="1"/>
          </p:cNvPicPr>
          <p:nvPr/>
        </p:nvPicPr>
        <p:blipFill>
          <a:blip r:embed="rId4"/>
          <a:stretch>
            <a:fillRect/>
          </a:stretch>
        </p:blipFill>
        <p:spPr>
          <a:xfrm>
            <a:off x="7001122" y="2368451"/>
            <a:ext cx="890093" cy="835224"/>
          </a:xfrm>
          <a:prstGeom prst="rect">
            <a:avLst/>
          </a:prstGeom>
        </p:spPr>
      </p:pic>
      <p:pic>
        <p:nvPicPr>
          <p:cNvPr id="6" name="Picture 5">
            <a:extLst>
              <a:ext uri="{FF2B5EF4-FFF2-40B4-BE49-F238E27FC236}">
                <a16:creationId xmlns:a16="http://schemas.microsoft.com/office/drawing/2014/main" id="{520E6098-F68C-4BA7-B60F-4A1AC15137DD}"/>
              </a:ext>
            </a:extLst>
          </p:cNvPr>
          <p:cNvPicPr>
            <a:picLocks noChangeAspect="1"/>
          </p:cNvPicPr>
          <p:nvPr/>
        </p:nvPicPr>
        <p:blipFill>
          <a:blip r:embed="rId5"/>
          <a:stretch>
            <a:fillRect/>
          </a:stretch>
        </p:blipFill>
        <p:spPr>
          <a:xfrm>
            <a:off x="7001122" y="3313513"/>
            <a:ext cx="2341067" cy="1042506"/>
          </a:xfrm>
          <a:prstGeom prst="rect">
            <a:avLst/>
          </a:prstGeom>
        </p:spPr>
      </p:pic>
      <p:pic>
        <p:nvPicPr>
          <p:cNvPr id="3" name="Picture 2">
            <a:extLst>
              <a:ext uri="{FF2B5EF4-FFF2-40B4-BE49-F238E27FC236}">
                <a16:creationId xmlns:a16="http://schemas.microsoft.com/office/drawing/2014/main" id="{6F7E275F-87FA-408D-8841-4BF404327624}"/>
              </a:ext>
            </a:extLst>
          </p:cNvPr>
          <p:cNvPicPr>
            <a:picLocks noChangeAspect="1"/>
          </p:cNvPicPr>
          <p:nvPr/>
        </p:nvPicPr>
        <p:blipFill>
          <a:blip r:embed="rId6"/>
          <a:stretch>
            <a:fillRect/>
          </a:stretch>
        </p:blipFill>
        <p:spPr>
          <a:xfrm>
            <a:off x="4223525" y="4599388"/>
            <a:ext cx="2633700" cy="1042506"/>
          </a:xfrm>
          <a:prstGeom prst="rect">
            <a:avLst/>
          </a:prstGeom>
        </p:spPr>
      </p:pic>
      <p:pic>
        <p:nvPicPr>
          <p:cNvPr id="7" name="Picture 6">
            <a:extLst>
              <a:ext uri="{FF2B5EF4-FFF2-40B4-BE49-F238E27FC236}">
                <a16:creationId xmlns:a16="http://schemas.microsoft.com/office/drawing/2014/main" id="{D4E20EC7-1FFD-4C03-A397-A5CAB7287B31}"/>
              </a:ext>
            </a:extLst>
          </p:cNvPr>
          <p:cNvPicPr>
            <a:picLocks noChangeAspect="1"/>
          </p:cNvPicPr>
          <p:nvPr/>
        </p:nvPicPr>
        <p:blipFill>
          <a:blip r:embed="rId7"/>
          <a:stretch>
            <a:fillRect/>
          </a:stretch>
        </p:blipFill>
        <p:spPr>
          <a:xfrm>
            <a:off x="7062087" y="4356019"/>
            <a:ext cx="829128" cy="896190"/>
          </a:xfrm>
          <a:prstGeom prst="rect">
            <a:avLst/>
          </a:prstGeom>
        </p:spPr>
      </p:pic>
      <p:pic>
        <p:nvPicPr>
          <p:cNvPr id="8" name="Picture 7">
            <a:extLst>
              <a:ext uri="{FF2B5EF4-FFF2-40B4-BE49-F238E27FC236}">
                <a16:creationId xmlns:a16="http://schemas.microsoft.com/office/drawing/2014/main" id="{87F07CAA-51F0-4E09-8EED-FCEF16558836}"/>
              </a:ext>
            </a:extLst>
          </p:cNvPr>
          <p:cNvPicPr>
            <a:picLocks noChangeAspect="1"/>
          </p:cNvPicPr>
          <p:nvPr/>
        </p:nvPicPr>
        <p:blipFill>
          <a:blip r:embed="rId8"/>
          <a:stretch>
            <a:fillRect/>
          </a:stretch>
        </p:blipFill>
        <p:spPr>
          <a:xfrm>
            <a:off x="3048321" y="4356019"/>
            <a:ext cx="877900" cy="847417"/>
          </a:xfrm>
          <a:prstGeom prst="rect">
            <a:avLst/>
          </a:prstGeom>
        </p:spPr>
      </p:pic>
      <p:pic>
        <p:nvPicPr>
          <p:cNvPr id="9" name="Picture 8">
            <a:extLst>
              <a:ext uri="{FF2B5EF4-FFF2-40B4-BE49-F238E27FC236}">
                <a16:creationId xmlns:a16="http://schemas.microsoft.com/office/drawing/2014/main" id="{77461FCC-7948-4EA2-BC8E-7A384223F1E9}"/>
              </a:ext>
            </a:extLst>
          </p:cNvPr>
          <p:cNvPicPr>
            <a:picLocks noChangeAspect="1"/>
          </p:cNvPicPr>
          <p:nvPr/>
        </p:nvPicPr>
        <p:blipFill>
          <a:blip r:embed="rId9"/>
          <a:stretch>
            <a:fillRect/>
          </a:stretch>
        </p:blipFill>
        <p:spPr>
          <a:xfrm>
            <a:off x="1593926" y="3429000"/>
            <a:ext cx="2511770" cy="1042506"/>
          </a:xfrm>
          <a:prstGeom prst="rect">
            <a:avLst/>
          </a:prstGeom>
        </p:spPr>
      </p:pic>
    </p:spTree>
    <p:extLst>
      <p:ext uri="{BB962C8B-B14F-4D97-AF65-F5344CB8AC3E}">
        <p14:creationId xmlns:p14="http://schemas.microsoft.com/office/powerpoint/2010/main" val="1320496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2BA1-C99C-43CB-B18D-7B588359409F}"/>
              </a:ext>
            </a:extLst>
          </p:cNvPr>
          <p:cNvSpPr>
            <a:spLocks noGrp="1"/>
          </p:cNvSpPr>
          <p:nvPr>
            <p:ph type="title"/>
          </p:nvPr>
        </p:nvSpPr>
        <p:spPr/>
        <p:txBody>
          <a:bodyPr/>
          <a:lstStyle/>
          <a:p>
            <a:r>
              <a:rPr lang="en-GB" dirty="0"/>
              <a:t>Learning Style Characteristics</a:t>
            </a:r>
          </a:p>
        </p:txBody>
      </p:sp>
      <p:pic>
        <p:nvPicPr>
          <p:cNvPr id="4" name="Content Placeholder 3">
            <a:extLst>
              <a:ext uri="{FF2B5EF4-FFF2-40B4-BE49-F238E27FC236}">
                <a16:creationId xmlns:a16="http://schemas.microsoft.com/office/drawing/2014/main" id="{304E96CC-436A-4EB7-80C7-163007AE0760}"/>
              </a:ext>
            </a:extLst>
          </p:cNvPr>
          <p:cNvPicPr>
            <a:picLocks noGrp="1" noChangeAspect="1"/>
          </p:cNvPicPr>
          <p:nvPr>
            <p:ph idx="1"/>
          </p:nvPr>
        </p:nvPicPr>
        <p:blipFill>
          <a:blip r:embed="rId3"/>
          <a:stretch>
            <a:fillRect/>
          </a:stretch>
        </p:blipFill>
        <p:spPr>
          <a:xfrm>
            <a:off x="2103253" y="2150268"/>
            <a:ext cx="7793794" cy="3990182"/>
          </a:xfrm>
          <a:prstGeom prst="rect">
            <a:avLst/>
          </a:prstGeom>
        </p:spPr>
      </p:pic>
    </p:spTree>
    <p:extLst>
      <p:ext uri="{BB962C8B-B14F-4D97-AF65-F5344CB8AC3E}">
        <p14:creationId xmlns:p14="http://schemas.microsoft.com/office/powerpoint/2010/main" val="3337541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DD36-E1CC-46A0-93EB-B18B4B7461E3}"/>
              </a:ext>
            </a:extLst>
          </p:cNvPr>
          <p:cNvSpPr>
            <a:spLocks noGrp="1"/>
          </p:cNvSpPr>
          <p:nvPr>
            <p:ph type="title"/>
          </p:nvPr>
        </p:nvSpPr>
        <p:spPr/>
        <p:txBody>
          <a:bodyPr/>
          <a:lstStyle/>
          <a:p>
            <a:r>
              <a:rPr lang="en-GB" dirty="0"/>
              <a:t>Kolb/Honey &amp; Mumford Models</a:t>
            </a:r>
          </a:p>
        </p:txBody>
      </p:sp>
      <p:pic>
        <p:nvPicPr>
          <p:cNvPr id="4" name="Content Placeholder 3">
            <a:extLst>
              <a:ext uri="{FF2B5EF4-FFF2-40B4-BE49-F238E27FC236}">
                <a16:creationId xmlns:a16="http://schemas.microsoft.com/office/drawing/2014/main" id="{35BEF4C2-F0A8-4B83-A40A-6DEBDA407543}"/>
              </a:ext>
            </a:extLst>
          </p:cNvPr>
          <p:cNvPicPr>
            <a:picLocks noGrp="1" noChangeAspect="1"/>
          </p:cNvPicPr>
          <p:nvPr>
            <p:ph idx="1"/>
          </p:nvPr>
        </p:nvPicPr>
        <p:blipFill>
          <a:blip r:embed="rId3"/>
          <a:stretch>
            <a:fillRect/>
          </a:stretch>
        </p:blipFill>
        <p:spPr>
          <a:xfrm>
            <a:off x="4223525" y="1941447"/>
            <a:ext cx="2450804" cy="1042506"/>
          </a:xfrm>
          <a:prstGeom prst="rect">
            <a:avLst/>
          </a:prstGeom>
        </p:spPr>
      </p:pic>
      <p:pic>
        <p:nvPicPr>
          <p:cNvPr id="5" name="Picture 4">
            <a:extLst>
              <a:ext uri="{FF2B5EF4-FFF2-40B4-BE49-F238E27FC236}">
                <a16:creationId xmlns:a16="http://schemas.microsoft.com/office/drawing/2014/main" id="{24477A82-F83F-4214-A93F-23FAEBED2DBB}"/>
              </a:ext>
            </a:extLst>
          </p:cNvPr>
          <p:cNvPicPr>
            <a:picLocks noChangeAspect="1"/>
          </p:cNvPicPr>
          <p:nvPr/>
        </p:nvPicPr>
        <p:blipFill>
          <a:blip r:embed="rId4"/>
          <a:stretch>
            <a:fillRect/>
          </a:stretch>
        </p:blipFill>
        <p:spPr>
          <a:xfrm>
            <a:off x="7001122" y="2368451"/>
            <a:ext cx="890093" cy="835224"/>
          </a:xfrm>
          <a:prstGeom prst="rect">
            <a:avLst/>
          </a:prstGeom>
        </p:spPr>
      </p:pic>
      <p:pic>
        <p:nvPicPr>
          <p:cNvPr id="6" name="Picture 5">
            <a:extLst>
              <a:ext uri="{FF2B5EF4-FFF2-40B4-BE49-F238E27FC236}">
                <a16:creationId xmlns:a16="http://schemas.microsoft.com/office/drawing/2014/main" id="{520E6098-F68C-4BA7-B60F-4A1AC15137DD}"/>
              </a:ext>
            </a:extLst>
          </p:cNvPr>
          <p:cNvPicPr>
            <a:picLocks noChangeAspect="1"/>
          </p:cNvPicPr>
          <p:nvPr/>
        </p:nvPicPr>
        <p:blipFill>
          <a:blip r:embed="rId5"/>
          <a:stretch>
            <a:fillRect/>
          </a:stretch>
        </p:blipFill>
        <p:spPr>
          <a:xfrm>
            <a:off x="7001122" y="3313513"/>
            <a:ext cx="2341067" cy="1042506"/>
          </a:xfrm>
          <a:prstGeom prst="rect">
            <a:avLst/>
          </a:prstGeom>
        </p:spPr>
      </p:pic>
      <p:pic>
        <p:nvPicPr>
          <p:cNvPr id="3" name="Picture 2">
            <a:extLst>
              <a:ext uri="{FF2B5EF4-FFF2-40B4-BE49-F238E27FC236}">
                <a16:creationId xmlns:a16="http://schemas.microsoft.com/office/drawing/2014/main" id="{6F7E275F-87FA-408D-8841-4BF404327624}"/>
              </a:ext>
            </a:extLst>
          </p:cNvPr>
          <p:cNvPicPr>
            <a:picLocks noChangeAspect="1"/>
          </p:cNvPicPr>
          <p:nvPr/>
        </p:nvPicPr>
        <p:blipFill>
          <a:blip r:embed="rId6"/>
          <a:stretch>
            <a:fillRect/>
          </a:stretch>
        </p:blipFill>
        <p:spPr>
          <a:xfrm>
            <a:off x="4223525" y="4599388"/>
            <a:ext cx="2633700" cy="1042506"/>
          </a:xfrm>
          <a:prstGeom prst="rect">
            <a:avLst/>
          </a:prstGeom>
        </p:spPr>
      </p:pic>
      <p:pic>
        <p:nvPicPr>
          <p:cNvPr id="7" name="Picture 6">
            <a:extLst>
              <a:ext uri="{FF2B5EF4-FFF2-40B4-BE49-F238E27FC236}">
                <a16:creationId xmlns:a16="http://schemas.microsoft.com/office/drawing/2014/main" id="{D4E20EC7-1FFD-4C03-A397-A5CAB7287B31}"/>
              </a:ext>
            </a:extLst>
          </p:cNvPr>
          <p:cNvPicPr>
            <a:picLocks noChangeAspect="1"/>
          </p:cNvPicPr>
          <p:nvPr/>
        </p:nvPicPr>
        <p:blipFill>
          <a:blip r:embed="rId7"/>
          <a:stretch>
            <a:fillRect/>
          </a:stretch>
        </p:blipFill>
        <p:spPr>
          <a:xfrm>
            <a:off x="7062087" y="4356019"/>
            <a:ext cx="829128" cy="896190"/>
          </a:xfrm>
          <a:prstGeom prst="rect">
            <a:avLst/>
          </a:prstGeom>
        </p:spPr>
      </p:pic>
      <p:pic>
        <p:nvPicPr>
          <p:cNvPr id="8" name="Picture 7">
            <a:extLst>
              <a:ext uri="{FF2B5EF4-FFF2-40B4-BE49-F238E27FC236}">
                <a16:creationId xmlns:a16="http://schemas.microsoft.com/office/drawing/2014/main" id="{87F07CAA-51F0-4E09-8EED-FCEF16558836}"/>
              </a:ext>
            </a:extLst>
          </p:cNvPr>
          <p:cNvPicPr>
            <a:picLocks noChangeAspect="1"/>
          </p:cNvPicPr>
          <p:nvPr/>
        </p:nvPicPr>
        <p:blipFill>
          <a:blip r:embed="rId8"/>
          <a:stretch>
            <a:fillRect/>
          </a:stretch>
        </p:blipFill>
        <p:spPr>
          <a:xfrm>
            <a:off x="3048321" y="4356019"/>
            <a:ext cx="877900" cy="847417"/>
          </a:xfrm>
          <a:prstGeom prst="rect">
            <a:avLst/>
          </a:prstGeom>
        </p:spPr>
      </p:pic>
      <p:pic>
        <p:nvPicPr>
          <p:cNvPr id="9" name="Picture 8">
            <a:extLst>
              <a:ext uri="{FF2B5EF4-FFF2-40B4-BE49-F238E27FC236}">
                <a16:creationId xmlns:a16="http://schemas.microsoft.com/office/drawing/2014/main" id="{77461FCC-7948-4EA2-BC8E-7A384223F1E9}"/>
              </a:ext>
            </a:extLst>
          </p:cNvPr>
          <p:cNvPicPr>
            <a:picLocks noChangeAspect="1"/>
          </p:cNvPicPr>
          <p:nvPr/>
        </p:nvPicPr>
        <p:blipFill>
          <a:blip r:embed="rId9"/>
          <a:stretch>
            <a:fillRect/>
          </a:stretch>
        </p:blipFill>
        <p:spPr>
          <a:xfrm>
            <a:off x="1593926" y="3429000"/>
            <a:ext cx="2511770" cy="1042506"/>
          </a:xfrm>
          <a:prstGeom prst="rect">
            <a:avLst/>
          </a:prstGeom>
        </p:spPr>
      </p:pic>
      <p:pic>
        <p:nvPicPr>
          <p:cNvPr id="10" name="Picture 9">
            <a:extLst>
              <a:ext uri="{FF2B5EF4-FFF2-40B4-BE49-F238E27FC236}">
                <a16:creationId xmlns:a16="http://schemas.microsoft.com/office/drawing/2014/main" id="{18613B66-91CE-4E3A-BAB7-92511B26C6B4}"/>
              </a:ext>
            </a:extLst>
          </p:cNvPr>
          <p:cNvPicPr>
            <a:picLocks noChangeAspect="1"/>
          </p:cNvPicPr>
          <p:nvPr/>
        </p:nvPicPr>
        <p:blipFill>
          <a:blip r:embed="rId10"/>
          <a:stretch>
            <a:fillRect/>
          </a:stretch>
        </p:blipFill>
        <p:spPr>
          <a:xfrm>
            <a:off x="3090997" y="2252023"/>
            <a:ext cx="835224" cy="890093"/>
          </a:xfrm>
          <a:prstGeom prst="rect">
            <a:avLst/>
          </a:prstGeom>
        </p:spPr>
      </p:pic>
    </p:spTree>
    <p:extLst>
      <p:ext uri="{BB962C8B-B14F-4D97-AF65-F5344CB8AC3E}">
        <p14:creationId xmlns:p14="http://schemas.microsoft.com/office/powerpoint/2010/main" val="2822752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A512-30FC-54C0-B828-1768158BF0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69B1E1-C3F7-BFFF-06E2-0DB9F7998E7A}"/>
              </a:ext>
            </a:extLst>
          </p:cNvPr>
          <p:cNvSpPr>
            <a:spLocks noGrp="1"/>
          </p:cNvSpPr>
          <p:nvPr>
            <p:ph idx="1"/>
          </p:nvPr>
        </p:nvSpPr>
        <p:spPr/>
        <p:txBody>
          <a:bodyPr vert="horz" lIns="0" tIns="45720" rIns="0" bIns="45720" rtlCol="0" anchor="t">
            <a:normAutofit/>
          </a:bodyPr>
          <a:lstStyle/>
          <a:p>
            <a:r>
              <a:rPr lang="en-GB" i="1" dirty="0">
                <a:solidFill>
                  <a:srgbClr val="222127"/>
                </a:solidFill>
                <a:latin typeface="gilroy"/>
                <a:ea typeface="gilroy"/>
                <a:cs typeface="gilroy"/>
              </a:rPr>
              <a:t>"</a:t>
            </a:r>
            <a:r>
              <a:rPr lang="en-GB" sz="2400" i="1" dirty="0">
                <a:solidFill>
                  <a:srgbClr val="222127"/>
                </a:solidFill>
                <a:latin typeface="gilroy"/>
                <a:ea typeface="gilroy"/>
                <a:cs typeface="gilroy"/>
              </a:rPr>
              <a:t>While each individual might not fit neatly into a modality, using a mix of approaches when it comes to leadership styles, communication and professional development can go a long way to making your workforce more productive, efficient and skilled"</a:t>
            </a:r>
            <a:r>
              <a:rPr lang="en-GB" sz="2400" dirty="0">
                <a:solidFill>
                  <a:srgbClr val="222127"/>
                </a:solidFill>
                <a:latin typeface="gilroy"/>
                <a:ea typeface="gilroy"/>
                <a:cs typeface="gilroy"/>
              </a:rPr>
              <a:t> (Glover, 2021).</a:t>
            </a:r>
          </a:p>
          <a:p>
            <a:endParaRPr lang="en-GB" dirty="0">
              <a:solidFill>
                <a:srgbClr val="222127"/>
              </a:solidFill>
              <a:latin typeface="gilroy"/>
            </a:endParaRPr>
          </a:p>
        </p:txBody>
      </p:sp>
    </p:spTree>
    <p:extLst>
      <p:ext uri="{BB962C8B-B14F-4D97-AF65-F5344CB8AC3E}">
        <p14:creationId xmlns:p14="http://schemas.microsoft.com/office/powerpoint/2010/main" val="3851359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07CD8-FFE3-6400-7DE4-6256ADA2FD92}"/>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401E2945-E2AE-FB99-01E0-D75513B1A0D1}"/>
              </a:ext>
            </a:extLst>
          </p:cNvPr>
          <p:cNvSpPr>
            <a:spLocks noGrp="1"/>
          </p:cNvSpPr>
          <p:nvPr>
            <p:ph idx="1"/>
          </p:nvPr>
        </p:nvSpPr>
        <p:spPr/>
        <p:txBody>
          <a:bodyPr vert="horz" lIns="0" tIns="45720" rIns="0" bIns="45720" rtlCol="0" anchor="t">
            <a:noAutofit/>
          </a:bodyPr>
          <a:lstStyle/>
          <a:p>
            <a:r>
              <a:rPr lang="en-GB" sz="2800" b="1" dirty="0"/>
              <a:t>Thinking of the 4 learning style characteristics (Activist, Reflector, Theorist and Pragmatist).</a:t>
            </a:r>
            <a:endParaRPr lang="en-US" sz="2800" b="1"/>
          </a:p>
          <a:p>
            <a:r>
              <a:rPr lang="en-GB" sz="2800" dirty="0"/>
              <a:t>Which do you feel would be most beneficial to that of a police officer and why?</a:t>
            </a:r>
            <a:endParaRPr lang="en-GB"/>
          </a:p>
          <a:p>
            <a:r>
              <a:rPr lang="en-GB" sz="2800" dirty="0">
                <a:solidFill>
                  <a:srgbClr val="404040"/>
                </a:solidFill>
                <a:latin typeface="Speak Pro" panose="020F0502020204030204"/>
                <a:cs typeface="Calibri"/>
              </a:rPr>
              <a:t>Which learning style adds the best value to teamwork and organisational functioning?</a:t>
            </a:r>
          </a:p>
          <a:p>
            <a:endParaRPr lang="en-US" sz="1200" dirty="0">
              <a:solidFill>
                <a:srgbClr val="000000"/>
              </a:solidFill>
              <a:latin typeface="Calibri"/>
              <a:cs typeface="Calibri"/>
            </a:endParaRPr>
          </a:p>
          <a:p>
            <a:endParaRPr lang="en-GB" dirty="0"/>
          </a:p>
        </p:txBody>
      </p:sp>
    </p:spTree>
    <p:extLst>
      <p:ext uri="{BB962C8B-B14F-4D97-AF65-F5344CB8AC3E}">
        <p14:creationId xmlns:p14="http://schemas.microsoft.com/office/powerpoint/2010/main" val="3051951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066B9-C940-4626-BDCE-03AA757CC315}"/>
              </a:ext>
            </a:extLst>
          </p:cNvPr>
          <p:cNvSpPr>
            <a:spLocks noGrp="1"/>
          </p:cNvSpPr>
          <p:nvPr>
            <p:ph type="title"/>
          </p:nvPr>
        </p:nvSpPr>
        <p:spPr/>
        <p:txBody>
          <a:bodyPr/>
          <a:lstStyle/>
          <a:p>
            <a:r>
              <a:rPr lang="en-GB" dirty="0"/>
              <a:t>Learning Style Questionnaire</a:t>
            </a:r>
          </a:p>
        </p:txBody>
      </p:sp>
      <p:sp>
        <p:nvSpPr>
          <p:cNvPr id="3" name="Content Placeholder 2">
            <a:extLst>
              <a:ext uri="{FF2B5EF4-FFF2-40B4-BE49-F238E27FC236}">
                <a16:creationId xmlns:a16="http://schemas.microsoft.com/office/drawing/2014/main" id="{26AAFF0B-7524-48BC-B313-8036C2C12949}"/>
              </a:ext>
            </a:extLst>
          </p:cNvPr>
          <p:cNvSpPr>
            <a:spLocks noGrp="1"/>
          </p:cNvSpPr>
          <p:nvPr>
            <p:ph idx="1"/>
          </p:nvPr>
        </p:nvSpPr>
        <p:spPr>
          <a:xfrm>
            <a:off x="1097280" y="2186782"/>
            <a:ext cx="10058400" cy="3760891"/>
          </a:xfrm>
        </p:spPr>
        <p:txBody>
          <a:bodyPr vert="horz" lIns="0" tIns="45720" rIns="0" bIns="45720" rtlCol="0" anchor="t">
            <a:normAutofit fontScale="40000" lnSpcReduction="20000"/>
          </a:bodyPr>
          <a:lstStyle/>
          <a:p>
            <a:pPr marL="0" indent="0">
              <a:buNone/>
            </a:pPr>
            <a:r>
              <a:rPr lang="en-GB" sz="3200" dirty="0"/>
              <a:t>Which learning style do you think most suits your character and personality? </a:t>
            </a:r>
          </a:p>
          <a:p>
            <a:pPr marL="0" indent="0">
              <a:buNone/>
            </a:pPr>
            <a:r>
              <a:rPr lang="en-GB" sz="3200" dirty="0"/>
              <a:t>Lets find out!</a:t>
            </a:r>
          </a:p>
          <a:p>
            <a:pPr marL="0" indent="0">
              <a:buNone/>
            </a:pPr>
            <a:endParaRPr lang="en-GB" sz="3200" dirty="0"/>
          </a:p>
          <a:p>
            <a:pPr>
              <a:buFont typeface="Calibri" panose="05000000000000000000" pitchFamily="2" charset="2"/>
              <a:buChar char=" "/>
            </a:pPr>
            <a:r>
              <a:rPr lang="en-GB" sz="3200" dirty="0"/>
              <a:t>Complete the following learning style questionnaire:</a:t>
            </a:r>
            <a:endParaRPr lang="en-GB" sz="3200" dirty="0">
              <a:solidFill>
                <a:srgbClr val="404040"/>
              </a:solidFill>
              <a:ea typeface="+mn-lt"/>
              <a:cs typeface="+mn-lt"/>
            </a:endParaRPr>
          </a:p>
          <a:p>
            <a:pPr>
              <a:buFont typeface="Calibri" panose="05000000000000000000" pitchFamily="2" charset="2"/>
              <a:buChar char=" "/>
            </a:pPr>
            <a:endParaRPr lang="en-GB" sz="4800" dirty="0">
              <a:solidFill>
                <a:srgbClr val="2E74B5"/>
              </a:solidFill>
              <a:ea typeface="+mn-lt"/>
              <a:cs typeface="+mn-lt"/>
            </a:endParaRPr>
          </a:p>
          <a:p>
            <a:pPr>
              <a:buFont typeface="Calibri" panose="05000000000000000000" pitchFamily="2" charset="2"/>
              <a:buChar char=" "/>
            </a:pPr>
            <a:r>
              <a:rPr lang="en-GB" sz="4800" dirty="0">
                <a:solidFill>
                  <a:srgbClr val="2E74B5"/>
                </a:solidFill>
                <a:ea typeface="+mn-lt"/>
                <a:cs typeface="+mn-lt"/>
                <a:hlinkClick r:id="rId3">
                  <a:extLst>
                    <a:ext uri="{A12FA001-AC4F-418D-AE19-62706E023703}">
                      <ahyp:hlinkClr xmlns:ahyp="http://schemas.microsoft.com/office/drawing/2018/hyperlinkcolor" val="tx"/>
                    </a:ext>
                  </a:extLst>
                </a:hlinkClick>
              </a:rPr>
              <a:t>https://www.mint-hr.com/mumford.html</a:t>
            </a:r>
            <a:r>
              <a:rPr lang="en-GB" sz="4800" dirty="0">
                <a:solidFill>
                  <a:srgbClr val="2E74B5"/>
                </a:solidFill>
                <a:ea typeface="+mn-lt"/>
                <a:cs typeface="+mn-lt"/>
              </a:rPr>
              <a:t> </a:t>
            </a:r>
            <a:endParaRPr lang="en-GB"/>
          </a:p>
          <a:p>
            <a:pPr>
              <a:buFont typeface="Wingdings" panose="05000000000000000000" pitchFamily="2" charset="2"/>
              <a:buChar char="§"/>
            </a:pPr>
            <a:endParaRPr lang="en-GB" sz="3200" dirty="0"/>
          </a:p>
          <a:p>
            <a:endParaRPr lang="en-GB" dirty="0"/>
          </a:p>
          <a:p>
            <a:pPr marL="0" indent="0">
              <a:buNone/>
            </a:pPr>
            <a:endParaRPr lang="en-GB" dirty="0"/>
          </a:p>
          <a:p>
            <a:r>
              <a:rPr lang="en-GB" dirty="0"/>
              <a:t> </a:t>
            </a:r>
          </a:p>
          <a:p>
            <a:endParaRPr lang="en-GB" dirty="0"/>
          </a:p>
          <a:p>
            <a:endParaRPr lang="en-GB" dirty="0"/>
          </a:p>
        </p:txBody>
      </p:sp>
    </p:spTree>
    <p:extLst>
      <p:ext uri="{BB962C8B-B14F-4D97-AF65-F5344CB8AC3E}">
        <p14:creationId xmlns:p14="http://schemas.microsoft.com/office/powerpoint/2010/main" val="722643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DC6D5-F790-4608-91E4-73932354E788}"/>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Your findings</a:t>
            </a:r>
          </a:p>
        </p:txBody>
      </p:sp>
      <p:pic>
        <p:nvPicPr>
          <p:cNvPr id="6" name="Graphic 5" descr="Magnifying glass">
            <a:extLst>
              <a:ext uri="{FF2B5EF4-FFF2-40B4-BE49-F238E27FC236}">
                <a16:creationId xmlns:a16="http://schemas.microsoft.com/office/drawing/2014/main" id="{569A2EFB-2DFC-0C6E-EB07-80C30DE7A6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63029" y="640081"/>
            <a:ext cx="5054156" cy="5054156"/>
          </a:xfrm>
          <a:prstGeom prst="rect">
            <a:avLst/>
          </a:prstGeom>
        </p:spPr>
      </p:pic>
      <p:cxnSp>
        <p:nvCxnSpPr>
          <p:cNvPr id="15" name="Straight Connector 14">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715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 name="Rectangle 26">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13421-D221-40AB-AD1B-48F16FEA1C0C}"/>
              </a:ext>
            </a:extLst>
          </p:cNvPr>
          <p:cNvSpPr>
            <a:spLocks noGrp="1"/>
          </p:cNvSpPr>
          <p:nvPr>
            <p:ph type="title"/>
          </p:nvPr>
        </p:nvSpPr>
        <p:spPr>
          <a:xfrm>
            <a:off x="638423" y="3807725"/>
            <a:ext cx="10909073" cy="1447062"/>
          </a:xfrm>
        </p:spPr>
        <p:txBody>
          <a:bodyPr vert="horz" lIns="91440" tIns="45720" rIns="91440" bIns="45720" rtlCol="0" anchor="b">
            <a:normAutofit/>
          </a:bodyPr>
          <a:lstStyle/>
          <a:p>
            <a:pPr algn="ctr"/>
            <a:r>
              <a:rPr lang="en-US" sz="6000">
                <a:solidFill>
                  <a:schemeClr val="tx1">
                    <a:lumMod val="85000"/>
                    <a:lumOff val="15000"/>
                  </a:schemeClr>
                </a:solidFill>
              </a:rPr>
              <a:t>Any Questions? </a:t>
            </a:r>
          </a:p>
        </p:txBody>
      </p:sp>
      <p:pic>
        <p:nvPicPr>
          <p:cNvPr id="7" name="Graphic 6" descr="Question mark">
            <a:extLst>
              <a:ext uri="{FF2B5EF4-FFF2-40B4-BE49-F238E27FC236}">
                <a16:creationId xmlns:a16="http://schemas.microsoft.com/office/drawing/2014/main" id="{60F1FB88-1585-12FB-7DC9-833B2A1D17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14657" y="771100"/>
            <a:ext cx="2750022" cy="2750022"/>
          </a:xfrm>
          <a:prstGeom prst="rect">
            <a:avLst/>
          </a:prstGeom>
        </p:spPr>
      </p:pic>
      <p:cxnSp>
        <p:nvCxnSpPr>
          <p:cNvPr id="42" name="Straight Connector 28">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3" name="Rectangle 30">
            <a:extLst>
              <a:ext uri="{FF2B5EF4-FFF2-40B4-BE49-F238E27FC236}">
                <a16:creationId xmlns:a16="http://schemas.microsoft.com/office/drawing/2014/main" id="{064CBAAB-7956-4763-9F69-A3FDBF1AC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35043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D5AD-256F-C746-7409-84525E5BE730}"/>
              </a:ext>
            </a:extLst>
          </p:cNvPr>
          <p:cNvSpPr>
            <a:spLocks noGrp="1"/>
          </p:cNvSpPr>
          <p:nvPr>
            <p:ph type="title"/>
          </p:nvPr>
        </p:nvSpPr>
        <p:spPr/>
        <p:txBody>
          <a:bodyPr/>
          <a:lstStyle/>
          <a:p>
            <a:r>
              <a:rPr lang="en-GB" dirty="0"/>
              <a:t>To summarise</a:t>
            </a:r>
          </a:p>
        </p:txBody>
      </p:sp>
      <p:sp>
        <p:nvSpPr>
          <p:cNvPr id="3" name="Content Placeholder 2">
            <a:extLst>
              <a:ext uri="{FF2B5EF4-FFF2-40B4-BE49-F238E27FC236}">
                <a16:creationId xmlns:a16="http://schemas.microsoft.com/office/drawing/2014/main" id="{653AD678-AE62-B737-9E3C-25A39EE1753D}"/>
              </a:ext>
            </a:extLst>
          </p:cNvPr>
          <p:cNvSpPr>
            <a:spLocks noGrp="1"/>
          </p:cNvSpPr>
          <p:nvPr>
            <p:ph idx="1"/>
          </p:nvPr>
        </p:nvSpPr>
        <p:spPr/>
        <p:txBody>
          <a:bodyPr vert="horz" lIns="0" tIns="45720" rIns="0" bIns="45720" rtlCol="0" anchor="t">
            <a:normAutofit fontScale="92500" lnSpcReduction="10000"/>
          </a:bodyPr>
          <a:lstStyle/>
          <a:p>
            <a:r>
              <a:rPr lang="en-GB" dirty="0"/>
              <a:t>Introduced to the module- aims and objectives </a:t>
            </a:r>
            <a:endParaRPr lang="en-US"/>
          </a:p>
          <a:p>
            <a:r>
              <a:rPr lang="en-GB" dirty="0"/>
              <a:t>Scheme of work</a:t>
            </a:r>
          </a:p>
          <a:p>
            <a:r>
              <a:rPr lang="en-GB" dirty="0"/>
              <a:t>Looked at assignment 1</a:t>
            </a:r>
          </a:p>
          <a:p>
            <a:r>
              <a:rPr lang="en-GB" dirty="0"/>
              <a:t>Time slots for presentations</a:t>
            </a:r>
          </a:p>
          <a:p>
            <a:r>
              <a:rPr lang="en-GB" dirty="0"/>
              <a:t>Learning styles</a:t>
            </a:r>
          </a:p>
          <a:p>
            <a:r>
              <a:rPr lang="en-GB" b="1" u="sng" dirty="0"/>
              <a:t>Next week.....</a:t>
            </a:r>
          </a:p>
          <a:p>
            <a:r>
              <a:rPr lang="en-GB" dirty="0"/>
              <a:t>Management and leadership – what is the difference?</a:t>
            </a:r>
          </a:p>
          <a:p>
            <a:r>
              <a:rPr lang="en-GB" dirty="0"/>
              <a:t>Theory</a:t>
            </a:r>
          </a:p>
          <a:p>
            <a:endParaRPr lang="en-GB" b="1" u="sng" dirty="0"/>
          </a:p>
          <a:p>
            <a:endParaRPr lang="en-GB" dirty="0"/>
          </a:p>
        </p:txBody>
      </p:sp>
    </p:spTree>
    <p:extLst>
      <p:ext uri="{BB962C8B-B14F-4D97-AF65-F5344CB8AC3E}">
        <p14:creationId xmlns:p14="http://schemas.microsoft.com/office/powerpoint/2010/main" val="188809901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e89b0d28-101f-4150-bb20-b1c24cca2db8" xsi:nil="true"/>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e0465d74ebac8dfe47a12250450985d3">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502608be97d6e0f3ee519ccb634121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purl.org/dc/term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97e90ac9-f7c9-4ef0-b151-0ad37f9b04e3"/>
    <ds:schemaRef ds:uri="e89b0d28-101f-4150-bb20-b1c24cca2db8"/>
    <ds:schemaRef ds:uri="http://purl.org/dc/elements/1.1/"/>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93E4FF5D-6D28-4A3A-8E91-FF6E5D3C75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{79EAC651-F65A-48E2-834D-19BF5F51D227}tf11437505_win32</Template>
  <TotalTime>205</TotalTime>
  <Words>1307</Words>
  <Application>Microsoft Office PowerPoint</Application>
  <PresentationFormat>Widescreen</PresentationFormat>
  <Paragraphs>243</Paragraphs>
  <Slides>35</Slides>
  <Notes>35</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RetrospectVTI</vt:lpstr>
      <vt:lpstr>Organisational Leadership – Theory into Practice </vt:lpstr>
      <vt:lpstr>Aims for today</vt:lpstr>
      <vt:lpstr>Organisational Leadership – Theory into Practice</vt:lpstr>
      <vt:lpstr>Safe Learning Environment</vt:lpstr>
      <vt:lpstr>Good leader?</vt:lpstr>
      <vt:lpstr>Aims and Learning Outcomes</vt:lpstr>
      <vt:lpstr>Scheme of work</vt:lpstr>
      <vt:lpstr>Assessments</vt:lpstr>
      <vt:lpstr>Assignment 1</vt:lpstr>
      <vt:lpstr>Presentation Times- Monday 11th March 24</vt:lpstr>
      <vt:lpstr> Learning Styles</vt:lpstr>
      <vt:lpstr>The importance of understanding learning styles</vt:lpstr>
      <vt:lpstr>Learning Pyramid</vt:lpstr>
      <vt:lpstr>Kolb’s Learning Styles</vt:lpstr>
      <vt:lpstr>Experiential Learning </vt:lpstr>
      <vt:lpstr>Benefits of understanding learning styles</vt:lpstr>
      <vt:lpstr>Task….discuss</vt:lpstr>
      <vt:lpstr>Honey and Mumford model</vt:lpstr>
      <vt:lpstr>Kolb/Honey &amp; Mumford Models</vt:lpstr>
      <vt:lpstr>Learning Style Characteristics</vt:lpstr>
      <vt:lpstr>Kolb/Honey &amp; Mumford Models</vt:lpstr>
      <vt:lpstr>Learning Style Characteristics </vt:lpstr>
      <vt:lpstr>How would a “reflector” be useful to the role of a police officer?</vt:lpstr>
      <vt:lpstr>PowerPoint Presentation</vt:lpstr>
      <vt:lpstr>Kolb/Honey &amp; Mumford Models</vt:lpstr>
      <vt:lpstr>Learning Style Characteristics </vt:lpstr>
      <vt:lpstr>Kolb/Honey &amp; Mumford Models</vt:lpstr>
      <vt:lpstr>Learning Style Characteristics</vt:lpstr>
      <vt:lpstr>Kolb/Honey &amp; Mumford Models</vt:lpstr>
      <vt:lpstr>PowerPoint Presentation</vt:lpstr>
      <vt:lpstr>Discuss....</vt:lpstr>
      <vt:lpstr>Learning Style Questionnaire</vt:lpstr>
      <vt:lpstr>Your findings</vt:lpstr>
      <vt:lpstr>Any Questions? </vt:lpstr>
      <vt:lpstr>To summarise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Leadership – Theory into Practice</dc:title>
  <dc:creator>Rachel Smith</dc:creator>
  <cp:lastModifiedBy>Sadie France</cp:lastModifiedBy>
  <cp:revision>194</cp:revision>
  <dcterms:created xsi:type="dcterms:W3CDTF">2022-06-16T09:29:36Z</dcterms:created>
  <dcterms:modified xsi:type="dcterms:W3CDTF">2024-01-29T15:26:49Z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