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8" r:id="rId1"/>
  </p:sldMasterIdLst>
  <p:sldIdLst>
    <p:sldId id="256" r:id="rId2"/>
    <p:sldId id="266" r:id="rId3"/>
    <p:sldId id="257" r:id="rId4"/>
    <p:sldId id="258" r:id="rId5"/>
    <p:sldId id="259" r:id="rId6"/>
    <p:sldId id="260" r:id="rId7"/>
    <p:sldId id="261" r:id="rId8"/>
    <p:sldId id="262" r:id="rId9"/>
    <p:sldId id="267" r:id="rId10"/>
    <p:sldId id="26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90" d="100"/>
          <a:sy n="90" d="100"/>
        </p:scale>
        <p:origin x="398" y="-19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Lst>
          </p:cNvPr>
          <p:cNvSpPr/>
          <p:nvPr/>
        </p:nvSpPr>
        <p:spPr>
          <a:xfrm rot="21133683" flipH="1">
            <a:off x="977627" y="481134"/>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D415F49B-3CBC-46CF-AFB5-988852D0479E}"/>
              </a:ext>
            </a:extLst>
          </p:cNvPr>
          <p:cNvSpPr/>
          <p:nvPr/>
        </p:nvSpPr>
        <p:spPr>
          <a:xfrm rot="21133683" flipH="1">
            <a:off x="1010574" y="456230"/>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FF0C0-FC1A-4C5B-9FE5-09BA33FF7EE3}"/>
              </a:ext>
            </a:extLst>
          </p:cNvPr>
          <p:cNvSpPr>
            <a:spLocks noGrp="1"/>
          </p:cNvSpPr>
          <p:nvPr>
            <p:ph type="ctrTitle"/>
          </p:nvPr>
        </p:nvSpPr>
        <p:spPr>
          <a:xfrm>
            <a:off x="1956392" y="1398181"/>
            <a:ext cx="7134446" cy="2870791"/>
          </a:xfrm>
        </p:spPr>
        <p:txBody>
          <a:bodyPr anchor="ctr">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E989092-15F8-4341-8D94-9E799301C51A}"/>
              </a:ext>
            </a:extLst>
          </p:cNvPr>
          <p:cNvSpPr>
            <a:spLocks noGrp="1"/>
          </p:cNvSpPr>
          <p:nvPr>
            <p:ph type="subTitle" idx="1"/>
          </p:nvPr>
        </p:nvSpPr>
        <p:spPr>
          <a:xfrm>
            <a:off x="6270835" y="5135527"/>
            <a:ext cx="4397164" cy="1057938"/>
          </a:xfrm>
        </p:spPr>
        <p:txBody>
          <a:bodyPr anchor="ctr">
            <a:normAutofit/>
          </a:bodyPr>
          <a:lstStyle>
            <a:lvl1pPr marL="0" indent="0" algn="l">
              <a:lnSpc>
                <a:spcPct val="100000"/>
              </a:lnSpc>
              <a:buNone/>
              <a:defRPr sz="3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97328B-E858-4921-99C2-3B0BE1724C6F}"/>
              </a:ext>
            </a:extLst>
          </p:cNvPr>
          <p:cNvSpPr>
            <a:spLocks noGrp="1"/>
          </p:cNvSpPr>
          <p:nvPr>
            <p:ph type="dt" sz="half" idx="10"/>
          </p:nvPr>
        </p:nvSpPr>
        <p:spPr/>
        <p:txBody>
          <a:bodyPr/>
          <a:lstStyle/>
          <a:p>
            <a:fld id="{C1691109-F4F8-4597-962C-A4F4B7960636}" type="datetimeFigureOut">
              <a:rPr lang="en-US" smtClean="0"/>
              <a:t>7/16/2024</a:t>
            </a:fld>
            <a:endParaRPr lang="en-US"/>
          </a:p>
        </p:txBody>
      </p:sp>
      <p:sp>
        <p:nvSpPr>
          <p:cNvPr id="5" name="Footer Placeholder 4">
            <a:extLst>
              <a:ext uri="{FF2B5EF4-FFF2-40B4-BE49-F238E27FC236}">
                <a16:creationId xmlns:a16="http://schemas.microsoft.com/office/drawing/2014/main" id="{ED381296-9B7B-4EF3-89B3-8B33E6070F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C2FE59-6CD1-4D0F-8A06-10CA2D3836C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0851539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C77D-9BA0-4A3B-B823-2059DC3C3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B811DB-C16F-4CED-97C6-73ABD71F3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14D3C-7343-4DD7-B816-0D4D66BD61BF}"/>
              </a:ext>
            </a:extLst>
          </p:cNvPr>
          <p:cNvSpPr>
            <a:spLocks noGrp="1"/>
          </p:cNvSpPr>
          <p:nvPr>
            <p:ph type="dt" sz="half" idx="10"/>
          </p:nvPr>
        </p:nvSpPr>
        <p:spPr/>
        <p:txBody>
          <a:bodyPr/>
          <a:lstStyle/>
          <a:p>
            <a:fld id="{C1691109-F4F8-4597-962C-A4F4B7960636}" type="datetimeFigureOut">
              <a:rPr lang="en-US" smtClean="0"/>
              <a:t>7/16/2024</a:t>
            </a:fld>
            <a:endParaRPr lang="en-US"/>
          </a:p>
        </p:txBody>
      </p:sp>
      <p:sp>
        <p:nvSpPr>
          <p:cNvPr id="5" name="Footer Placeholder 4">
            <a:extLst>
              <a:ext uri="{FF2B5EF4-FFF2-40B4-BE49-F238E27FC236}">
                <a16:creationId xmlns:a16="http://schemas.microsoft.com/office/drawing/2014/main" id="{BE2409C8-4D7C-40EE-A12E-59CB555C7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1222D5-7193-4F59-83B4-3C19E8B1495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7718451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EFA1-A4AB-4CF4-B02E-57AAED5719D6}"/>
              </a:ext>
            </a:extLst>
          </p:cNvPr>
          <p:cNvSpPr>
            <a:spLocks noGrp="1"/>
          </p:cNvSpPr>
          <p:nvPr>
            <p:ph type="title"/>
          </p:nvPr>
        </p:nvSpPr>
        <p:spPr>
          <a:xfrm>
            <a:off x="1621971" y="1709738"/>
            <a:ext cx="9165772" cy="2963271"/>
          </a:xfrm>
        </p:spPr>
        <p:txBody>
          <a:bodyPr anchor="b"/>
          <a:lstStyle>
            <a:lvl1pPr algn="ct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0AB406C-F19A-4393-9AD1-A300A7E452E8}"/>
              </a:ext>
            </a:extLst>
          </p:cNvPr>
          <p:cNvSpPr>
            <a:spLocks noGrp="1"/>
          </p:cNvSpPr>
          <p:nvPr>
            <p:ph type="body" idx="1"/>
          </p:nvPr>
        </p:nvSpPr>
        <p:spPr>
          <a:xfrm>
            <a:off x="1621971" y="4875028"/>
            <a:ext cx="9165772" cy="1052623"/>
          </a:xfrm>
        </p:spPr>
        <p:txBody>
          <a:bodyPr>
            <a:normAutofit/>
          </a:bodyPr>
          <a:lstStyle>
            <a:lvl1pPr marL="0" indent="0" algn="ctr">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7D7AE7-47F6-4023-8D44-8BA1DAB05FF2}"/>
              </a:ext>
            </a:extLst>
          </p:cNvPr>
          <p:cNvSpPr>
            <a:spLocks noGrp="1"/>
          </p:cNvSpPr>
          <p:nvPr>
            <p:ph type="dt" sz="half" idx="10"/>
          </p:nvPr>
        </p:nvSpPr>
        <p:spPr/>
        <p:txBody>
          <a:bodyPr/>
          <a:lstStyle/>
          <a:p>
            <a:fld id="{C1691109-F4F8-4597-962C-A4F4B7960636}" type="datetimeFigureOut">
              <a:rPr lang="en-US" smtClean="0"/>
              <a:t>7/16/2024</a:t>
            </a:fld>
            <a:endParaRPr lang="en-US"/>
          </a:p>
        </p:txBody>
      </p:sp>
      <p:sp>
        <p:nvSpPr>
          <p:cNvPr id="5" name="Footer Placeholder 4">
            <a:extLst>
              <a:ext uri="{FF2B5EF4-FFF2-40B4-BE49-F238E27FC236}">
                <a16:creationId xmlns:a16="http://schemas.microsoft.com/office/drawing/2014/main" id="{57AB32FC-A974-44FC-9804-F871EE51DF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59ADE9-F40E-4E3B-AB8D-68CB1F4854A5}"/>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736646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D816-3E01-4EFD-AD9C-783D674DA6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F53D69-34A7-451D-A902-5F6CD13343FE}"/>
              </a:ext>
            </a:extLst>
          </p:cNvPr>
          <p:cNvSpPr>
            <a:spLocks noGrp="1"/>
          </p:cNvSpPr>
          <p:nvPr>
            <p:ph sz="half" idx="1"/>
          </p:nvPr>
        </p:nvSpPr>
        <p:spPr>
          <a:xfrm>
            <a:off x="1020722" y="2095500"/>
            <a:ext cx="4999077"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6E1E0E2-7D34-48E0-8795-546D2F00E2CF}"/>
              </a:ext>
            </a:extLst>
          </p:cNvPr>
          <p:cNvSpPr>
            <a:spLocks noGrp="1"/>
          </p:cNvSpPr>
          <p:nvPr>
            <p:ph sz="half" idx="2"/>
          </p:nvPr>
        </p:nvSpPr>
        <p:spPr>
          <a:xfrm>
            <a:off x="6281056" y="2095500"/>
            <a:ext cx="5072743"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005476-6B6D-4BA3-919B-5335D6429852}"/>
              </a:ext>
            </a:extLst>
          </p:cNvPr>
          <p:cNvSpPr>
            <a:spLocks noGrp="1"/>
          </p:cNvSpPr>
          <p:nvPr>
            <p:ph type="dt" sz="half" idx="10"/>
          </p:nvPr>
        </p:nvSpPr>
        <p:spPr/>
        <p:txBody>
          <a:bodyPr/>
          <a:lstStyle/>
          <a:p>
            <a:fld id="{C1691109-F4F8-4597-962C-A4F4B7960636}" type="datetimeFigureOut">
              <a:rPr lang="en-US" smtClean="0"/>
              <a:t>7/16/2024</a:t>
            </a:fld>
            <a:endParaRPr lang="en-US"/>
          </a:p>
        </p:txBody>
      </p:sp>
      <p:sp>
        <p:nvSpPr>
          <p:cNvPr id="6" name="Footer Placeholder 5">
            <a:extLst>
              <a:ext uri="{FF2B5EF4-FFF2-40B4-BE49-F238E27FC236}">
                <a16:creationId xmlns:a16="http://schemas.microsoft.com/office/drawing/2014/main" id="{F5DB6D41-07E2-4F6D-BB39-217957FE7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E0CA9C-BFED-484F-B765-EA8CE4B4B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7148559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4AD2-5208-4201-90A7-F961876195F8}"/>
              </a:ext>
            </a:extLst>
          </p:cNvPr>
          <p:cNvSpPr>
            <a:spLocks noGrp="1"/>
          </p:cNvSpPr>
          <p:nvPr>
            <p:ph type="title"/>
          </p:nvPr>
        </p:nvSpPr>
        <p:spPr>
          <a:xfrm>
            <a:off x="1028700" y="702129"/>
            <a:ext cx="10326688" cy="11256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3A3FF53-BE24-42E9-BA12-BC5863CBFF1B}"/>
              </a:ext>
            </a:extLst>
          </p:cNvPr>
          <p:cNvSpPr>
            <a:spLocks noGrp="1"/>
          </p:cNvSpPr>
          <p:nvPr>
            <p:ph type="body" idx="1"/>
          </p:nvPr>
        </p:nvSpPr>
        <p:spPr>
          <a:xfrm>
            <a:off x="1028700" y="1827804"/>
            <a:ext cx="4968875"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7A84776-6678-4D27-9BE9-5D83FC9E884F}"/>
              </a:ext>
            </a:extLst>
          </p:cNvPr>
          <p:cNvSpPr>
            <a:spLocks noGrp="1"/>
          </p:cNvSpPr>
          <p:nvPr>
            <p:ph sz="half" idx="2"/>
          </p:nvPr>
        </p:nvSpPr>
        <p:spPr>
          <a:xfrm>
            <a:off x="1028700" y="2642191"/>
            <a:ext cx="4968875"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8BCA2E2-5B30-43B4-8FCD-23015451F221}"/>
              </a:ext>
            </a:extLst>
          </p:cNvPr>
          <p:cNvSpPr>
            <a:spLocks noGrp="1"/>
          </p:cNvSpPr>
          <p:nvPr>
            <p:ph type="body" sz="quarter" idx="3"/>
          </p:nvPr>
        </p:nvSpPr>
        <p:spPr>
          <a:xfrm>
            <a:off x="6281054" y="1827804"/>
            <a:ext cx="5087034"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CDA7B7A1-E670-4E7E-AEBA-340893DE8EE5}"/>
              </a:ext>
            </a:extLst>
          </p:cNvPr>
          <p:cNvSpPr>
            <a:spLocks noGrp="1"/>
          </p:cNvSpPr>
          <p:nvPr>
            <p:ph sz="quarter" idx="4"/>
          </p:nvPr>
        </p:nvSpPr>
        <p:spPr>
          <a:xfrm>
            <a:off x="6281054" y="2642191"/>
            <a:ext cx="5087034"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244D3AE-982A-4CC3-8456-4D4B0E35D993}"/>
              </a:ext>
            </a:extLst>
          </p:cNvPr>
          <p:cNvSpPr>
            <a:spLocks noGrp="1"/>
          </p:cNvSpPr>
          <p:nvPr>
            <p:ph type="dt" sz="half" idx="10"/>
          </p:nvPr>
        </p:nvSpPr>
        <p:spPr/>
        <p:txBody>
          <a:bodyPr/>
          <a:lstStyle/>
          <a:p>
            <a:fld id="{C1691109-F4F8-4597-962C-A4F4B7960636}" type="datetimeFigureOut">
              <a:rPr lang="en-US" smtClean="0"/>
              <a:t>7/16/2024</a:t>
            </a:fld>
            <a:endParaRPr lang="en-US"/>
          </a:p>
        </p:txBody>
      </p:sp>
      <p:sp>
        <p:nvSpPr>
          <p:cNvPr id="8" name="Footer Placeholder 7">
            <a:extLst>
              <a:ext uri="{FF2B5EF4-FFF2-40B4-BE49-F238E27FC236}">
                <a16:creationId xmlns:a16="http://schemas.microsoft.com/office/drawing/2014/main" id="{56FE3087-09F9-4436-8236-8693EA4984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8413CB-0E24-4F96-AF8C-EE269ACCE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3732972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55CAD1C-D319-4A48-8DF9-50699231C977}"/>
              </a:ext>
            </a:extLst>
          </p:cNvPr>
          <p:cNvSpPr>
            <a:spLocks noGrp="1"/>
          </p:cNvSpPr>
          <p:nvPr>
            <p:ph type="dt" sz="half" idx="10"/>
          </p:nvPr>
        </p:nvSpPr>
        <p:spPr/>
        <p:txBody>
          <a:bodyPr/>
          <a:lstStyle/>
          <a:p>
            <a:fld id="{C1691109-F4F8-4597-962C-A4F4B7960636}" type="datetimeFigureOut">
              <a:rPr lang="en-US" smtClean="0"/>
              <a:t>7/16/2024</a:t>
            </a:fld>
            <a:endParaRPr lang="en-US"/>
          </a:p>
        </p:txBody>
      </p:sp>
      <p:sp>
        <p:nvSpPr>
          <p:cNvPr id="4" name="Footer Placeholder 3">
            <a:extLst>
              <a:ext uri="{FF2B5EF4-FFF2-40B4-BE49-F238E27FC236}">
                <a16:creationId xmlns:a16="http://schemas.microsoft.com/office/drawing/2014/main" id="{FE3D0181-83E0-4AB1-B372-24D6C075B0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50352C-6317-4DD0-84C4-AE7DDAC55F0A}"/>
              </a:ext>
            </a:extLst>
          </p:cNvPr>
          <p:cNvSpPr>
            <a:spLocks noGrp="1"/>
          </p:cNvSpPr>
          <p:nvPr>
            <p:ph type="sldNum" sz="quarter" idx="12"/>
          </p:nvPr>
        </p:nvSpPr>
        <p:spPr/>
        <p:txBody>
          <a:bodyPr/>
          <a:lstStyle/>
          <a:p>
            <a:fld id="{7C7FAD9F-AEE9-406E-B720-57D2B9DB2816}" type="slidenum">
              <a:rPr lang="en-US" smtClean="0"/>
              <a:t>‹#›</a:t>
            </a:fld>
            <a:endParaRPr lang="en-US"/>
          </a:p>
        </p:txBody>
      </p:sp>
      <p:sp>
        <p:nvSpPr>
          <p:cNvPr id="6" name="Freeform: Shape 5">
            <a:extLst>
              <a:ext uri="{FF2B5EF4-FFF2-40B4-BE49-F238E27FC236}">
                <a16:creationId xmlns:a16="http://schemas.microsoft.com/office/drawing/2014/main" id="{48F340C5-9EBB-43D9-91F5-F767DBD59BBF}"/>
              </a:ext>
              <a:ext uri="{C183D7F6-B498-43B3-948B-1728B52AA6E4}">
                <adec:decorative xmlns:adec="http://schemas.microsoft.com/office/drawing/2017/decorative" val="1"/>
              </a:ext>
            </a:extLst>
          </p:cNvPr>
          <p:cNvSpPr/>
          <p:nvPr/>
        </p:nvSpPr>
        <p:spPr>
          <a:xfrm rot="492880">
            <a:off x="2401240" y="1130240"/>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9ECC812-F2A9-46D4-9B78-6659C68ED4EE}"/>
              </a:ext>
            </a:extLst>
          </p:cNvPr>
          <p:cNvSpPr>
            <a:spLocks noGrp="1"/>
          </p:cNvSpPr>
          <p:nvPr>
            <p:ph type="title"/>
          </p:nvPr>
        </p:nvSpPr>
        <p:spPr>
          <a:xfrm>
            <a:off x="3412671" y="1932214"/>
            <a:ext cx="6966858" cy="3091544"/>
          </a:xfrm>
        </p:spPr>
        <p:txBody>
          <a:bodyPr/>
          <a:lstStyle>
            <a:lvl1pPr algn="ctr">
              <a:defRPr/>
            </a:lvl1pPr>
          </a:lstStyle>
          <a:p>
            <a:r>
              <a:rPr lang="en-US"/>
              <a:t>Click to edit Master title style</a:t>
            </a:r>
            <a:endParaRPr lang="en-US" dirty="0"/>
          </a:p>
        </p:txBody>
      </p:sp>
      <p:sp>
        <p:nvSpPr>
          <p:cNvPr id="7" name="Freeform: Shape 6">
            <a:extLst>
              <a:ext uri="{FF2B5EF4-FFF2-40B4-BE49-F238E27FC236}">
                <a16:creationId xmlns:a16="http://schemas.microsoft.com/office/drawing/2014/main" id="{B7A37F60-69E7-41AC-BC9A-9DBC3B577269}"/>
              </a:ext>
              <a:ext uri="{C183D7F6-B498-43B3-948B-1728B52AA6E4}">
                <adec:decorative xmlns:adec="http://schemas.microsoft.com/office/drawing/2017/decorative" val="1"/>
              </a:ext>
            </a:extLst>
          </p:cNvPr>
          <p:cNvSpPr/>
          <p:nvPr/>
        </p:nvSpPr>
        <p:spPr>
          <a:xfrm rot="492880">
            <a:off x="2455668" y="1103025"/>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599490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D441F-9FBB-4F90-987A-39793DE0E7A0}"/>
              </a:ext>
            </a:extLst>
          </p:cNvPr>
          <p:cNvSpPr>
            <a:spLocks noGrp="1"/>
          </p:cNvSpPr>
          <p:nvPr>
            <p:ph type="dt" sz="half" idx="10"/>
          </p:nvPr>
        </p:nvSpPr>
        <p:spPr/>
        <p:txBody>
          <a:bodyPr/>
          <a:lstStyle/>
          <a:p>
            <a:fld id="{C1691109-F4F8-4597-962C-A4F4B7960636}" type="datetimeFigureOut">
              <a:rPr lang="en-US" smtClean="0"/>
              <a:t>7/16/2024</a:t>
            </a:fld>
            <a:endParaRPr lang="en-US"/>
          </a:p>
        </p:txBody>
      </p:sp>
      <p:sp>
        <p:nvSpPr>
          <p:cNvPr id="3" name="Footer Placeholder 2">
            <a:extLst>
              <a:ext uri="{FF2B5EF4-FFF2-40B4-BE49-F238E27FC236}">
                <a16:creationId xmlns:a16="http://schemas.microsoft.com/office/drawing/2014/main" id="{53C92B1E-8D5D-45CA-9A8B-53E3B7FEC4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489E71-49A9-4CE9-AD1D-780A876BC35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106027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4053A-B2EE-4E20-9723-6BB0BBD500FD}"/>
              </a:ext>
            </a:extLst>
          </p:cNvPr>
          <p:cNvSpPr>
            <a:spLocks noGrp="1"/>
          </p:cNvSpPr>
          <p:nvPr>
            <p:ph type="title"/>
          </p:nvPr>
        </p:nvSpPr>
        <p:spPr>
          <a:xfrm>
            <a:off x="839788" y="553272"/>
            <a:ext cx="3932237" cy="1732727"/>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7B065AB-0DF3-4C86-AB5F-EB65021FDB99}"/>
              </a:ext>
            </a:extLst>
          </p:cNvPr>
          <p:cNvSpPr>
            <a:spLocks noGrp="1"/>
          </p:cNvSpPr>
          <p:nvPr>
            <p:ph idx="1"/>
          </p:nvPr>
        </p:nvSpPr>
        <p:spPr>
          <a:xfrm>
            <a:off x="5415642" y="987425"/>
            <a:ext cx="5939745"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2D99FAE-8825-466D-9F1E-3B7BAED2C05B}"/>
              </a:ext>
            </a:extLst>
          </p:cNvPr>
          <p:cNvSpPr>
            <a:spLocks noGrp="1"/>
          </p:cNvSpPr>
          <p:nvPr>
            <p:ph type="body" sz="half" idx="2"/>
          </p:nvPr>
        </p:nvSpPr>
        <p:spPr>
          <a:xfrm>
            <a:off x="839788" y="2368550"/>
            <a:ext cx="3932237" cy="3500438"/>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3A6375-677F-4A58-B98D-18F3DEF8E623}"/>
              </a:ext>
            </a:extLst>
          </p:cNvPr>
          <p:cNvSpPr>
            <a:spLocks noGrp="1"/>
          </p:cNvSpPr>
          <p:nvPr>
            <p:ph type="dt" sz="half" idx="10"/>
          </p:nvPr>
        </p:nvSpPr>
        <p:spPr/>
        <p:txBody>
          <a:bodyPr/>
          <a:lstStyle/>
          <a:p>
            <a:fld id="{C1691109-F4F8-4597-962C-A4F4B7960636}" type="datetimeFigureOut">
              <a:rPr lang="en-US" smtClean="0"/>
              <a:t>7/16/2024</a:t>
            </a:fld>
            <a:endParaRPr lang="en-US"/>
          </a:p>
        </p:txBody>
      </p:sp>
      <p:sp>
        <p:nvSpPr>
          <p:cNvPr id="6" name="Footer Placeholder 5">
            <a:extLst>
              <a:ext uri="{FF2B5EF4-FFF2-40B4-BE49-F238E27FC236}">
                <a16:creationId xmlns:a16="http://schemas.microsoft.com/office/drawing/2014/main" id="{E6B40F2C-7AE7-481B-856A-B3E26AE8B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7C48C-9BD9-41CB-915E-A905B8869B7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998002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6DE4-025D-4D93-A5D0-FB45897207DA}"/>
              </a:ext>
            </a:extLst>
          </p:cNvPr>
          <p:cNvSpPr>
            <a:spLocks noGrp="1"/>
          </p:cNvSpPr>
          <p:nvPr>
            <p:ph type="title"/>
          </p:nvPr>
        </p:nvSpPr>
        <p:spPr>
          <a:xfrm>
            <a:off x="839788" y="615915"/>
            <a:ext cx="3932237" cy="16700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993EE21-471F-4B7B-B7AF-192243A127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6B769-8E40-42E6-8F62-C4347B0CE929}"/>
              </a:ext>
            </a:extLst>
          </p:cNvPr>
          <p:cNvSpPr>
            <a:spLocks noGrp="1"/>
          </p:cNvSpPr>
          <p:nvPr>
            <p:ph type="body" sz="half" idx="2"/>
          </p:nvPr>
        </p:nvSpPr>
        <p:spPr>
          <a:xfrm>
            <a:off x="839788" y="2365744"/>
            <a:ext cx="3932237" cy="35032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84DC6-1AA3-4779-8EDF-F4A877508EE3}"/>
              </a:ext>
            </a:extLst>
          </p:cNvPr>
          <p:cNvSpPr>
            <a:spLocks noGrp="1"/>
          </p:cNvSpPr>
          <p:nvPr>
            <p:ph type="dt" sz="half" idx="10"/>
          </p:nvPr>
        </p:nvSpPr>
        <p:spPr/>
        <p:txBody>
          <a:bodyPr/>
          <a:lstStyle/>
          <a:p>
            <a:fld id="{C1691109-F4F8-4597-962C-A4F4B7960636}" type="datetimeFigureOut">
              <a:rPr lang="en-US" smtClean="0"/>
              <a:t>7/16/2024</a:t>
            </a:fld>
            <a:endParaRPr lang="en-US"/>
          </a:p>
        </p:txBody>
      </p:sp>
      <p:sp>
        <p:nvSpPr>
          <p:cNvPr id="6" name="Footer Placeholder 5">
            <a:extLst>
              <a:ext uri="{FF2B5EF4-FFF2-40B4-BE49-F238E27FC236}">
                <a16:creationId xmlns:a16="http://schemas.microsoft.com/office/drawing/2014/main" id="{CD47F83E-FAF9-43E1-95CC-6F4EDD76B3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3D8C7B-B211-4BAF-9C05-09CF993B0DA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2216835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39E3-FB89-4585-A22D-15851E8DE0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94B498-70D2-4956-A576-83345B38D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A84CB-FF9E-43D6-8805-B4ABB520D60C}"/>
              </a:ext>
            </a:extLst>
          </p:cNvPr>
          <p:cNvSpPr>
            <a:spLocks noGrp="1"/>
          </p:cNvSpPr>
          <p:nvPr>
            <p:ph type="dt" sz="half" idx="10"/>
          </p:nvPr>
        </p:nvSpPr>
        <p:spPr/>
        <p:txBody>
          <a:bodyPr/>
          <a:lstStyle/>
          <a:p>
            <a:fld id="{C1691109-F4F8-4597-962C-A4F4B7960636}" type="datetimeFigureOut">
              <a:rPr lang="en-US" smtClean="0"/>
              <a:t>7/16/2024</a:t>
            </a:fld>
            <a:endParaRPr lang="en-US"/>
          </a:p>
        </p:txBody>
      </p:sp>
      <p:sp>
        <p:nvSpPr>
          <p:cNvPr id="5" name="Footer Placeholder 4">
            <a:extLst>
              <a:ext uri="{FF2B5EF4-FFF2-40B4-BE49-F238E27FC236}">
                <a16:creationId xmlns:a16="http://schemas.microsoft.com/office/drawing/2014/main" id="{BCA7EE14-0A60-428B-BC0E-A50951E0E3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2A9A22-BBF2-4B23-B17F-B32AC87D290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6863814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5CC51B-E0BE-4D50-A04A-571F8BCAE2A7}"/>
              </a:ext>
            </a:extLst>
          </p:cNvPr>
          <p:cNvSpPr>
            <a:spLocks noGrp="1"/>
          </p:cNvSpPr>
          <p:nvPr>
            <p:ph type="title" orient="vert"/>
          </p:nvPr>
        </p:nvSpPr>
        <p:spPr>
          <a:xfrm>
            <a:off x="9099550" y="692150"/>
            <a:ext cx="2254250" cy="530993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41F5607-7A89-4981-87F4-98BC7CE0A921}"/>
              </a:ext>
            </a:extLst>
          </p:cNvPr>
          <p:cNvSpPr>
            <a:spLocks noGrp="1"/>
          </p:cNvSpPr>
          <p:nvPr>
            <p:ph type="body" orient="vert" idx="1"/>
          </p:nvPr>
        </p:nvSpPr>
        <p:spPr>
          <a:xfrm>
            <a:off x="838200" y="692150"/>
            <a:ext cx="8108950" cy="53099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820D5BE-275A-42D5-BCE1-357D53FC50C3}"/>
              </a:ext>
            </a:extLst>
          </p:cNvPr>
          <p:cNvSpPr>
            <a:spLocks noGrp="1"/>
          </p:cNvSpPr>
          <p:nvPr>
            <p:ph type="dt" sz="half" idx="10"/>
          </p:nvPr>
        </p:nvSpPr>
        <p:spPr/>
        <p:txBody>
          <a:bodyPr/>
          <a:lstStyle/>
          <a:p>
            <a:fld id="{C1691109-F4F8-4597-962C-A4F4B7960636}" type="datetimeFigureOut">
              <a:rPr lang="en-US" smtClean="0"/>
              <a:t>7/16/2024</a:t>
            </a:fld>
            <a:endParaRPr lang="en-US"/>
          </a:p>
        </p:txBody>
      </p:sp>
      <p:sp>
        <p:nvSpPr>
          <p:cNvPr id="5" name="Footer Placeholder 4">
            <a:extLst>
              <a:ext uri="{FF2B5EF4-FFF2-40B4-BE49-F238E27FC236}">
                <a16:creationId xmlns:a16="http://schemas.microsoft.com/office/drawing/2014/main" id="{11525F9A-B406-4028-AC92-D12450519F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A70F0A-5147-4274-A0A1-BD21917945F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770241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FAAE2DA9-9BAF-4D46-BC97-20425C5321FD}"/>
              </a:ext>
            </a:extLst>
          </p:cNvPr>
          <p:cNvSpPr/>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0C489E99-8A12-4C4F-92F9-95B01D8147E3}"/>
              </a:ext>
            </a:extLst>
          </p:cNvPr>
          <p:cNvSpPr>
            <a:spLocks noGrp="1"/>
          </p:cNvSpPr>
          <p:nvPr>
            <p:ph type="title"/>
          </p:nvPr>
        </p:nvSpPr>
        <p:spPr>
          <a:xfrm>
            <a:off x="1020724" y="558209"/>
            <a:ext cx="10333075" cy="141413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011B211-A6C3-4384-AA0B-7A8561A53C1B}"/>
              </a:ext>
            </a:extLst>
          </p:cNvPr>
          <p:cNvSpPr>
            <a:spLocks noGrp="1"/>
          </p:cNvSpPr>
          <p:nvPr>
            <p:ph type="body" idx="1"/>
          </p:nvPr>
        </p:nvSpPr>
        <p:spPr>
          <a:xfrm>
            <a:off x="1020726" y="2089298"/>
            <a:ext cx="10333074" cy="3827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6007E98-5ED3-41C2-BC39-EA8FB826AB1E}"/>
              </a:ext>
            </a:extLst>
          </p:cNvPr>
          <p:cNvSpPr>
            <a:spLocks noGrp="1"/>
          </p:cNvSpPr>
          <p:nvPr>
            <p:ph type="dt" sz="half" idx="2"/>
          </p:nvPr>
        </p:nvSpPr>
        <p:spPr>
          <a:xfrm>
            <a:off x="467834" y="6356350"/>
            <a:ext cx="2604976" cy="365125"/>
          </a:xfrm>
          <a:prstGeom prst="rect">
            <a:avLst/>
          </a:prstGeom>
        </p:spPr>
        <p:txBody>
          <a:bodyPr vert="horz" lIns="91440" tIns="45720" rIns="91440" bIns="45720" rtlCol="0" anchor="ctr"/>
          <a:lstStyle>
            <a:lvl1pPr algn="l">
              <a:defRPr sz="1200" b="1">
                <a:solidFill>
                  <a:schemeClr val="tx1"/>
                </a:solidFill>
              </a:defRPr>
            </a:lvl1pPr>
          </a:lstStyle>
          <a:p>
            <a:fld id="{C1691109-F4F8-4597-962C-A4F4B7960636}" type="datetimeFigureOut">
              <a:rPr lang="en-US" smtClean="0"/>
              <a:t>7/16/2024</a:t>
            </a:fld>
            <a:endParaRPr lang="en-US"/>
          </a:p>
        </p:txBody>
      </p:sp>
      <p:sp>
        <p:nvSpPr>
          <p:cNvPr id="5" name="Footer Placeholder 4">
            <a:extLst>
              <a:ext uri="{FF2B5EF4-FFF2-40B4-BE49-F238E27FC236}">
                <a16:creationId xmlns:a16="http://schemas.microsoft.com/office/drawing/2014/main" id="{B7493049-EC55-4ABD-8F77-F5A84AE384F5}"/>
              </a:ext>
            </a:extLst>
          </p:cNvPr>
          <p:cNvSpPr>
            <a:spLocks noGrp="1"/>
          </p:cNvSpPr>
          <p:nvPr>
            <p:ph type="ftr" sz="quarter" idx="3"/>
          </p:nvPr>
        </p:nvSpPr>
        <p:spPr>
          <a:xfrm>
            <a:off x="7756153" y="6356350"/>
            <a:ext cx="3444109" cy="365125"/>
          </a:xfrm>
          <a:prstGeom prst="rect">
            <a:avLst/>
          </a:prstGeom>
        </p:spPr>
        <p:txBody>
          <a:bodyPr vert="horz" lIns="91440" tIns="45720" rIns="91440" bIns="45720" rtlCol="0" anchor="ctr"/>
          <a:lstStyle>
            <a:lvl1pPr algn="r">
              <a:defRPr sz="1200" b="1" cap="all"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821B6DF-CCDC-4ED0-A4B2-1512B668F4E3}"/>
              </a:ext>
            </a:extLst>
          </p:cNvPr>
          <p:cNvSpPr>
            <a:spLocks noGrp="1"/>
          </p:cNvSpPr>
          <p:nvPr>
            <p:ph type="sldNum" sz="quarter" idx="4"/>
          </p:nvPr>
        </p:nvSpPr>
        <p:spPr>
          <a:xfrm>
            <a:off x="11200263" y="6356350"/>
            <a:ext cx="523902" cy="365125"/>
          </a:xfrm>
          <a:prstGeom prst="rect">
            <a:avLst/>
          </a:prstGeom>
        </p:spPr>
        <p:txBody>
          <a:bodyPr vert="horz" lIns="91440" tIns="45720" rIns="91440" bIns="45720" rtlCol="0" anchor="ctr"/>
          <a:lstStyle>
            <a:lvl1pPr algn="r">
              <a:defRPr sz="1200" b="1">
                <a:solidFill>
                  <a:schemeClr val="tx1"/>
                </a:solidFill>
              </a:defRPr>
            </a:lvl1pPr>
          </a:lstStyle>
          <a:p>
            <a:fld id="{7C7FAD9F-AEE9-406E-B720-57D2B9DB2816}" type="slidenum">
              <a:rPr lang="en-US" smtClean="0"/>
              <a:t>‹#›</a:t>
            </a:fld>
            <a:endParaRPr lang="en-US"/>
          </a:p>
        </p:txBody>
      </p:sp>
      <p:sp>
        <p:nvSpPr>
          <p:cNvPr id="14" name="Freeform: Shape 13">
            <a:extLst>
              <a:ext uri="{FF2B5EF4-FFF2-40B4-BE49-F238E27FC236}">
                <a16:creationId xmlns:a16="http://schemas.microsoft.com/office/drawing/2014/main" id="{42D2C6CA-56BB-4A08-A1E2-342F83955EDB}"/>
              </a:ext>
            </a:extLst>
          </p:cNvPr>
          <p:cNvSpPr/>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19902924"/>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07" r:id="rId5"/>
    <p:sldLayoutId id="2147483712" r:id="rId6"/>
    <p:sldLayoutId id="2147483708" r:id="rId7"/>
    <p:sldLayoutId id="2147483709" r:id="rId8"/>
    <p:sldLayoutId id="2147483710" r:id="rId9"/>
    <p:sldLayoutId id="2147483711" r:id="rId10"/>
    <p:sldLayoutId id="2147483713" r:id="rId11"/>
  </p:sldLayoutIdLst>
  <p:txStyles>
    <p:titleStyle>
      <a:lvl1pPr algn="l" defTabSz="914400" rtl="0" eaLnBrk="1" latinLnBrk="0" hangingPunct="1">
        <a:lnSpc>
          <a:spcPct val="100000"/>
        </a:lnSpc>
        <a:spcBef>
          <a:spcPct val="0"/>
        </a:spcBef>
        <a:buNone/>
        <a:defRPr sz="4800" b="1" kern="1200" spc="100" baseline="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SzPct val="73000"/>
        <a:buFontTx/>
        <a:buNone/>
        <a:defRPr sz="3200" b="1" kern="1200" spc="50" baseline="0">
          <a:solidFill>
            <a:schemeClr val="tx1"/>
          </a:solidFill>
          <a:latin typeface="+mn-lt"/>
          <a:ea typeface="+mn-ea"/>
          <a:cs typeface="+mn-cs"/>
        </a:defRPr>
      </a:lvl1pPr>
      <a:lvl2pPr marL="228600" indent="-182880" algn="l" defTabSz="914400" rtl="0" eaLnBrk="1" latinLnBrk="0" hangingPunct="1">
        <a:lnSpc>
          <a:spcPct val="100000"/>
        </a:lnSpc>
        <a:spcBef>
          <a:spcPts val="500"/>
        </a:spcBef>
        <a:buSzPct val="70000"/>
        <a:buFont typeface="Arial" panose="020B0604020202020204" pitchFamily="34" charset="0"/>
        <a:buChar char="•"/>
        <a:defRPr sz="2800" b="1" kern="1200" spc="50" baseline="0">
          <a:solidFill>
            <a:schemeClr val="tx1"/>
          </a:solidFill>
          <a:latin typeface="+mn-lt"/>
          <a:ea typeface="+mn-ea"/>
          <a:cs typeface="+mn-cs"/>
        </a:defRPr>
      </a:lvl2pPr>
      <a:lvl3pPr marL="274320" indent="0" algn="l" defTabSz="914400" rtl="0" eaLnBrk="1" latinLnBrk="0" hangingPunct="1">
        <a:lnSpc>
          <a:spcPct val="100000"/>
        </a:lnSpc>
        <a:spcBef>
          <a:spcPts val="500"/>
        </a:spcBef>
        <a:buSzPct val="73000"/>
        <a:buFontTx/>
        <a:buNone/>
        <a:defRPr sz="2400" b="1" kern="1200" spc="50" baseline="0">
          <a:solidFill>
            <a:schemeClr val="tx1"/>
          </a:solidFill>
          <a:latin typeface="+mn-lt"/>
          <a:ea typeface="+mn-ea"/>
          <a:cs typeface="+mn-cs"/>
        </a:defRPr>
      </a:lvl3pPr>
      <a:lvl4pPr marL="548640" indent="-182880" algn="l" defTabSz="914400" rtl="0" eaLnBrk="1" latinLnBrk="0" hangingPunct="1">
        <a:lnSpc>
          <a:spcPct val="100000"/>
        </a:lnSpc>
        <a:spcBef>
          <a:spcPts val="500"/>
        </a:spcBef>
        <a:buSzPct val="73000"/>
        <a:buFont typeface="Arial" panose="020B0604020202020204" pitchFamily="34" charset="0"/>
        <a:buChar char="•"/>
        <a:defRPr sz="2000" b="1" kern="1200" spc="50" baseline="0">
          <a:solidFill>
            <a:schemeClr val="tx1"/>
          </a:solidFill>
          <a:latin typeface="+mn-lt"/>
          <a:ea typeface="+mn-ea"/>
          <a:cs typeface="+mn-cs"/>
        </a:defRPr>
      </a:lvl4pPr>
      <a:lvl5pPr marL="548640" indent="0" algn="l" defTabSz="914400" rtl="0" eaLnBrk="1" latinLnBrk="0" hangingPunct="1">
        <a:lnSpc>
          <a:spcPct val="100000"/>
        </a:lnSpc>
        <a:spcBef>
          <a:spcPts val="500"/>
        </a:spcBef>
        <a:buSzPct val="73000"/>
        <a:buFontTx/>
        <a:buNone/>
        <a:defRPr sz="20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016/j.buildenv.2013.08.015" TargetMode="External"/><Relationship Id="rId2" Type="http://schemas.openxmlformats.org/officeDocument/2006/relationships/hyperlink" Target="https://doi.org/10.1088/1757-899X/439/5/052039" TargetMode="External"/><Relationship Id="rId1" Type="http://schemas.openxmlformats.org/officeDocument/2006/relationships/slideLayout" Target="../slideLayouts/slideLayout2.xml"/><Relationship Id="rId6" Type="http://schemas.openxmlformats.org/officeDocument/2006/relationships/hyperlink" Target="https://doi.org/10.4337/relp.2020.04.03" TargetMode="External"/><Relationship Id="rId5" Type="http://schemas.openxmlformats.org/officeDocument/2006/relationships/hyperlink" Target="https://doi.org/10.1007/s11575-011-0089-9" TargetMode="External"/><Relationship Id="rId4" Type="http://schemas.openxmlformats.org/officeDocument/2006/relationships/hyperlink" Target="https://doi.org/10.1051/e3sconf/2021292010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A1188B-F6D0-454F-8265-790DD27A80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n abstract genetic concept">
            <a:extLst>
              <a:ext uri="{FF2B5EF4-FFF2-40B4-BE49-F238E27FC236}">
                <a16:creationId xmlns:a16="http://schemas.microsoft.com/office/drawing/2014/main" id="{DAC5E6D8-F054-2E3E-73C4-1968E2899AB8}"/>
              </a:ext>
            </a:extLst>
          </p:cNvPr>
          <p:cNvPicPr>
            <a:picLocks noChangeAspect="1"/>
          </p:cNvPicPr>
          <p:nvPr/>
        </p:nvPicPr>
        <p:blipFill rotWithShape="1">
          <a:blip r:embed="rId2"/>
          <a:srcRect t="25613" b="18137"/>
          <a:stretch/>
        </p:blipFill>
        <p:spPr>
          <a:xfrm>
            <a:off x="20" y="10"/>
            <a:ext cx="12191980" cy="6857990"/>
          </a:xfrm>
          <a:prstGeom prst="rect">
            <a:avLst/>
          </a:prstGeom>
        </p:spPr>
      </p:pic>
      <p:sp>
        <p:nvSpPr>
          <p:cNvPr id="11" name="Freeform: Shape 10">
            <a:extLst>
              <a:ext uri="{FF2B5EF4-FFF2-40B4-BE49-F238E27FC236}">
                <a16:creationId xmlns:a16="http://schemas.microsoft.com/office/drawing/2014/main" id="{E1508670-65E0-4939-8E5D-98D071CA1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57046">
            <a:off x="543795" y="3143470"/>
            <a:ext cx="5212440" cy="3679176"/>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1601" h="725962">
                <a:moveTo>
                  <a:pt x="284667" y="725962"/>
                </a:moveTo>
                <a:cubicBezTo>
                  <a:pt x="313242" y="686910"/>
                  <a:pt x="340657" y="666797"/>
                  <a:pt x="430018" y="637285"/>
                </a:cubicBezTo>
                <a:cubicBezTo>
                  <a:pt x="519379" y="607773"/>
                  <a:pt x="700342" y="633664"/>
                  <a:pt x="820834" y="548891"/>
                </a:cubicBezTo>
                <a:cubicBezTo>
                  <a:pt x="941325" y="464119"/>
                  <a:pt x="978945" y="348264"/>
                  <a:pt x="954560" y="257809"/>
                </a:cubicBezTo>
                <a:cubicBezTo>
                  <a:pt x="930175" y="167354"/>
                  <a:pt x="880075" y="31018"/>
                  <a:pt x="674525" y="6158"/>
                </a:cubicBezTo>
                <a:cubicBezTo>
                  <a:pt x="468976" y="-18702"/>
                  <a:pt x="105460" y="25908"/>
                  <a:pt x="15300" y="247141"/>
                </a:cubicBezTo>
                <a:cubicBezTo>
                  <a:pt x="-20133" y="410209"/>
                  <a:pt x="-9465" y="576801"/>
                  <a:pt x="217325" y="651191"/>
                </a:cubicBezTo>
                <a:cubicBezTo>
                  <a:pt x="270475" y="669193"/>
                  <a:pt x="284667" y="725962"/>
                  <a:pt x="284667" y="725962"/>
                </a:cubicBezTo>
                <a:close/>
              </a:path>
            </a:pathLst>
          </a:custGeom>
          <a:solidFill>
            <a:schemeClr val="bg1"/>
          </a:solidFill>
          <a:ln w="19050"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BA680864-F353-4128-88F8-98E04FD76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57046">
            <a:off x="514767" y="3191764"/>
            <a:ext cx="5212440" cy="3679176"/>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1601" h="725962">
                <a:moveTo>
                  <a:pt x="284667" y="725962"/>
                </a:moveTo>
                <a:cubicBezTo>
                  <a:pt x="313242" y="686910"/>
                  <a:pt x="340657" y="666797"/>
                  <a:pt x="430018" y="637285"/>
                </a:cubicBezTo>
                <a:cubicBezTo>
                  <a:pt x="519379" y="607773"/>
                  <a:pt x="700342" y="633664"/>
                  <a:pt x="820834" y="548891"/>
                </a:cubicBezTo>
                <a:cubicBezTo>
                  <a:pt x="941325" y="464119"/>
                  <a:pt x="978945" y="348264"/>
                  <a:pt x="954560" y="257809"/>
                </a:cubicBezTo>
                <a:cubicBezTo>
                  <a:pt x="930175" y="167354"/>
                  <a:pt x="880075" y="31018"/>
                  <a:pt x="674525" y="6158"/>
                </a:cubicBezTo>
                <a:cubicBezTo>
                  <a:pt x="468976" y="-18702"/>
                  <a:pt x="105460" y="25908"/>
                  <a:pt x="15300" y="247141"/>
                </a:cubicBezTo>
                <a:cubicBezTo>
                  <a:pt x="-20133" y="410209"/>
                  <a:pt x="-9465" y="576801"/>
                  <a:pt x="217325" y="651191"/>
                </a:cubicBezTo>
                <a:cubicBezTo>
                  <a:pt x="270475" y="669193"/>
                  <a:pt x="284667" y="725962"/>
                  <a:pt x="284667" y="725962"/>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581EB219-150D-FC99-D091-E555C56E7953}"/>
              </a:ext>
            </a:extLst>
          </p:cNvPr>
          <p:cNvSpPr>
            <a:spLocks noGrp="1"/>
          </p:cNvSpPr>
          <p:nvPr>
            <p:ph type="ctrTitle"/>
          </p:nvPr>
        </p:nvSpPr>
        <p:spPr>
          <a:xfrm>
            <a:off x="858981" y="3823855"/>
            <a:ext cx="4477789" cy="1706880"/>
          </a:xfrm>
        </p:spPr>
        <p:txBody>
          <a:bodyPr anchor="b">
            <a:normAutofit/>
          </a:bodyPr>
          <a:lstStyle/>
          <a:p>
            <a:r>
              <a:rPr lang="en-GB" dirty="0"/>
              <a:t>E-ON Energy</a:t>
            </a:r>
          </a:p>
        </p:txBody>
      </p:sp>
      <p:sp>
        <p:nvSpPr>
          <p:cNvPr id="3" name="Subtitle 2">
            <a:extLst>
              <a:ext uri="{FF2B5EF4-FFF2-40B4-BE49-F238E27FC236}">
                <a16:creationId xmlns:a16="http://schemas.microsoft.com/office/drawing/2014/main" id="{6AE2CADF-3830-A00B-D449-08F8E28E807E}"/>
              </a:ext>
            </a:extLst>
          </p:cNvPr>
          <p:cNvSpPr>
            <a:spLocks noGrp="1"/>
          </p:cNvSpPr>
          <p:nvPr>
            <p:ph type="subTitle" idx="1"/>
          </p:nvPr>
        </p:nvSpPr>
        <p:spPr>
          <a:xfrm>
            <a:off x="1079863" y="5530735"/>
            <a:ext cx="3758145" cy="609600"/>
          </a:xfrm>
        </p:spPr>
        <p:txBody>
          <a:bodyPr>
            <a:normAutofit/>
          </a:bodyPr>
          <a:lstStyle/>
          <a:p>
            <a:pPr algn="ctr"/>
            <a:r>
              <a:rPr lang="en-GB" dirty="0"/>
              <a:t>By kyle beards and </a:t>
            </a:r>
            <a:r>
              <a:rPr lang="en-GB" dirty="0" err="1"/>
              <a:t>penko</a:t>
            </a:r>
            <a:r>
              <a:rPr lang="en-GB" dirty="0"/>
              <a:t> </a:t>
            </a:r>
            <a:r>
              <a:rPr lang="en-GB" dirty="0" err="1"/>
              <a:t>koychev</a:t>
            </a:r>
            <a:r>
              <a:rPr lang="en-GB" dirty="0"/>
              <a:t>  </a:t>
            </a:r>
          </a:p>
        </p:txBody>
      </p:sp>
    </p:spTree>
    <p:extLst>
      <p:ext uri="{BB962C8B-B14F-4D97-AF65-F5344CB8AC3E}">
        <p14:creationId xmlns:p14="http://schemas.microsoft.com/office/powerpoint/2010/main" val="2866711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7D20A-64C4-72C1-C763-D26F607D9632}"/>
              </a:ext>
            </a:extLst>
          </p:cNvPr>
          <p:cNvSpPr>
            <a:spLocks noGrp="1"/>
          </p:cNvSpPr>
          <p:nvPr>
            <p:ph type="title"/>
          </p:nvPr>
        </p:nvSpPr>
        <p:spPr/>
        <p:txBody>
          <a:bodyPr/>
          <a:lstStyle/>
          <a:p>
            <a:r>
              <a:rPr lang="en-GB" dirty="0"/>
              <a:t>                         Introduction </a:t>
            </a:r>
          </a:p>
        </p:txBody>
      </p:sp>
      <p:sp>
        <p:nvSpPr>
          <p:cNvPr id="3" name="Content Placeholder 2">
            <a:extLst>
              <a:ext uri="{FF2B5EF4-FFF2-40B4-BE49-F238E27FC236}">
                <a16:creationId xmlns:a16="http://schemas.microsoft.com/office/drawing/2014/main" id="{E6BABAF2-1525-159C-09E7-86D4D8E97D0B}"/>
              </a:ext>
            </a:extLst>
          </p:cNvPr>
          <p:cNvSpPr>
            <a:spLocks noGrp="1"/>
          </p:cNvSpPr>
          <p:nvPr>
            <p:ph idx="1"/>
          </p:nvPr>
        </p:nvSpPr>
        <p:spPr/>
        <p:txBody>
          <a:bodyPr>
            <a:normAutofit/>
          </a:bodyPr>
          <a:lstStyle/>
          <a:p>
            <a:r>
              <a:rPr lang="en-GB" dirty="0"/>
              <a:t>In this presentation we will provide you an overview of E.ON Energy, a leading global energy company dedicated to providing innovative and sustainable energy solutions. E.ON operates across various sectors, including electricity, gas, and renewable energy, aiming to transform the energy landscape for a greener future. We will explore E.ON's mission, their cutting-edge services and products, and how they are making significant strides in promoting energy efficiency and environmental sustainability. Join me as we delve into the impactful journey of E.ON Energy and their pivotal role in shaping the future of the energy industry.</a:t>
            </a:r>
          </a:p>
        </p:txBody>
      </p:sp>
    </p:spTree>
    <p:extLst>
      <p:ext uri="{BB962C8B-B14F-4D97-AF65-F5344CB8AC3E}">
        <p14:creationId xmlns:p14="http://schemas.microsoft.com/office/powerpoint/2010/main" val="22206396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017B5-A971-38C4-1F85-03899CB69588}"/>
              </a:ext>
            </a:extLst>
          </p:cNvPr>
          <p:cNvSpPr>
            <a:spLocks noGrp="1"/>
          </p:cNvSpPr>
          <p:nvPr>
            <p:ph type="title"/>
          </p:nvPr>
        </p:nvSpPr>
        <p:spPr/>
        <p:txBody>
          <a:bodyPr/>
          <a:lstStyle/>
          <a:p>
            <a:r>
              <a:rPr lang="en-GB" dirty="0"/>
              <a:t>                      What is Eon energy?</a:t>
            </a:r>
          </a:p>
        </p:txBody>
      </p:sp>
      <p:sp>
        <p:nvSpPr>
          <p:cNvPr id="3" name="Content Placeholder 2">
            <a:extLst>
              <a:ext uri="{FF2B5EF4-FFF2-40B4-BE49-F238E27FC236}">
                <a16:creationId xmlns:a16="http://schemas.microsoft.com/office/drawing/2014/main" id="{02E85685-86E8-D95F-36FC-4638CAB329A0}"/>
              </a:ext>
            </a:extLst>
          </p:cNvPr>
          <p:cNvSpPr>
            <a:spLocks noGrp="1"/>
          </p:cNvSpPr>
          <p:nvPr>
            <p:ph sz="half" idx="1"/>
          </p:nvPr>
        </p:nvSpPr>
        <p:spPr/>
        <p:txBody>
          <a:bodyPr>
            <a:normAutofit/>
          </a:bodyPr>
          <a:lstStyle/>
          <a:p>
            <a:pPr marL="457200" indent="-457200">
              <a:buFont typeface="Arial" panose="020B0604020202020204" pitchFamily="34" charset="0"/>
              <a:buChar char="•"/>
            </a:pPr>
            <a:r>
              <a:rPr lang="en-GB" sz="2000" dirty="0"/>
              <a:t>E.ON Energy is a leading global energy company headquartered in Essen, Germany, known for its commitment to providing innovative and sustainable energy solutions.</a:t>
            </a:r>
          </a:p>
          <a:p>
            <a:pPr marL="457200" indent="-457200">
              <a:buFont typeface="Arial" panose="020B0604020202020204" pitchFamily="34" charset="0"/>
              <a:buChar char="•"/>
            </a:pPr>
            <a:r>
              <a:rPr lang="en-GB" sz="2000" dirty="0"/>
              <a:t>As one of the largest investor-owned electric utility service providers, E.ON operates in various segments of the energy sector, including electricity, natural gas, and renewable energy.</a:t>
            </a:r>
          </a:p>
          <a:p>
            <a:pPr marL="457200" indent="-457200">
              <a:buFont typeface="Arial" panose="020B0604020202020204" pitchFamily="34" charset="0"/>
              <a:buChar char="•"/>
            </a:pPr>
            <a:r>
              <a:rPr lang="en-GB" sz="2000" dirty="0"/>
              <a:t>Founded in 2000 E.ON has consistently adapted to the changing energy landscape. The company has shifted its focus from conventional energy sources to renewable energy, recognizing the importance of fixing climate change.</a:t>
            </a:r>
          </a:p>
          <a:p>
            <a:r>
              <a:rPr lang="en-GB" sz="2000" dirty="0"/>
              <a:t>[1] [2]</a:t>
            </a:r>
          </a:p>
        </p:txBody>
      </p:sp>
      <p:sp>
        <p:nvSpPr>
          <p:cNvPr id="4" name="Content Placeholder 3">
            <a:extLst>
              <a:ext uri="{FF2B5EF4-FFF2-40B4-BE49-F238E27FC236}">
                <a16:creationId xmlns:a16="http://schemas.microsoft.com/office/drawing/2014/main" id="{33059D5A-6C73-3217-021C-C217AC6CD1DA}"/>
              </a:ext>
            </a:extLst>
          </p:cNvPr>
          <p:cNvSpPr>
            <a:spLocks noGrp="1"/>
          </p:cNvSpPr>
          <p:nvPr>
            <p:ph sz="half" idx="2"/>
          </p:nvPr>
        </p:nvSpPr>
        <p:spPr/>
        <p:txBody>
          <a:bodyPr>
            <a:normAutofit/>
          </a:bodyPr>
          <a:lstStyle/>
          <a:p>
            <a:pPr marL="457200" indent="-457200">
              <a:buFont typeface="Arial" panose="020B0604020202020204" pitchFamily="34" charset="0"/>
              <a:buChar char="•"/>
            </a:pPr>
            <a:r>
              <a:rPr lang="en-GB" sz="2000" dirty="0"/>
              <a:t>E.ON's extensive portfolio includes wind farms, solar power plants, and energy storage systems, which are integral to their strategy of promoting a low-carbon future.</a:t>
            </a:r>
          </a:p>
          <a:p>
            <a:pPr marL="457200" indent="-457200">
              <a:buFont typeface="Arial" panose="020B0604020202020204" pitchFamily="34" charset="0"/>
              <a:buChar char="•"/>
            </a:pPr>
            <a:r>
              <a:rPr lang="en-GB" sz="2000" dirty="0"/>
              <a:t>E.ON Energy's services extend beyond energy production. The company is also involved in energy distribution and retail, offering innovative solutions that enhance energy efficiency and customer satisfaction.</a:t>
            </a:r>
          </a:p>
          <a:p>
            <a:pPr marL="457200" indent="-457200">
              <a:buFont typeface="Arial" panose="020B0604020202020204" pitchFamily="34" charset="0"/>
              <a:buChar char="•"/>
            </a:pPr>
            <a:r>
              <a:rPr lang="en-GB" sz="2000" dirty="0"/>
              <a:t>focusing on green energy production, energy efficiency, and reducing carbon emissions, Their investments in renewable energy projects are helping to reduce reliance on fossil fuels and support the global push towards cleaner energy.</a:t>
            </a:r>
          </a:p>
          <a:p>
            <a:endParaRPr lang="en-GB" sz="2000" dirty="0"/>
          </a:p>
        </p:txBody>
      </p:sp>
    </p:spTree>
    <p:extLst>
      <p:ext uri="{BB962C8B-B14F-4D97-AF65-F5344CB8AC3E}">
        <p14:creationId xmlns:p14="http://schemas.microsoft.com/office/powerpoint/2010/main" val="3253230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BA1C9-5089-0E3C-3C62-466071409FFF}"/>
              </a:ext>
            </a:extLst>
          </p:cNvPr>
          <p:cNvSpPr>
            <a:spLocks noGrp="1"/>
          </p:cNvSpPr>
          <p:nvPr>
            <p:ph type="title"/>
          </p:nvPr>
        </p:nvSpPr>
        <p:spPr/>
        <p:txBody>
          <a:bodyPr/>
          <a:lstStyle/>
          <a:p>
            <a:r>
              <a:rPr lang="en-GB" dirty="0"/>
              <a:t>                    Eon’s structure and size</a:t>
            </a:r>
          </a:p>
        </p:txBody>
      </p:sp>
      <p:sp>
        <p:nvSpPr>
          <p:cNvPr id="3" name="Content Placeholder 2">
            <a:extLst>
              <a:ext uri="{FF2B5EF4-FFF2-40B4-BE49-F238E27FC236}">
                <a16:creationId xmlns:a16="http://schemas.microsoft.com/office/drawing/2014/main" id="{818AB792-F1AB-9843-133A-8C3E1F489139}"/>
              </a:ext>
            </a:extLst>
          </p:cNvPr>
          <p:cNvSpPr>
            <a:spLocks noGrp="1"/>
          </p:cNvSpPr>
          <p:nvPr>
            <p:ph sz="half" idx="1"/>
          </p:nvPr>
        </p:nvSpPr>
        <p:spPr/>
        <p:txBody>
          <a:bodyPr>
            <a:normAutofit/>
          </a:bodyPr>
          <a:lstStyle/>
          <a:p>
            <a:pPr marL="457200" indent="-457200">
              <a:buFont typeface="Arial" panose="020B0604020202020204" pitchFamily="34" charset="0"/>
              <a:buChar char="•"/>
            </a:pPr>
            <a:r>
              <a:rPr lang="en-GB" sz="2000" dirty="0"/>
              <a:t>E.ON Energy's organizational structure is designed to support its expansive operations across multiple regions and energy sectors</a:t>
            </a:r>
          </a:p>
          <a:p>
            <a:pPr marL="457200" indent="-457200">
              <a:buFont typeface="Arial" panose="020B0604020202020204" pitchFamily="34" charset="0"/>
              <a:buChar char="•"/>
            </a:pPr>
            <a:r>
              <a:rPr lang="en-GB" sz="2000" dirty="0"/>
              <a:t>The company is organized into several key business units that focus on different aspects of the energy market, including Customer Solutions, Energy Networks, and Renewables.</a:t>
            </a:r>
          </a:p>
          <a:p>
            <a:pPr marL="457200" indent="-457200">
              <a:buFont typeface="Arial" panose="020B0604020202020204" pitchFamily="34" charset="0"/>
              <a:buChar char="•"/>
            </a:pPr>
            <a:r>
              <a:rPr lang="en-GB" sz="2000" dirty="0"/>
              <a:t>Energy Networks form is another crucial component of E.ON's structure, managing the transmission and distribution of electricity and gas. This unit ensures the reliable and efficient delivery of energy to millions of customers across Europe.</a:t>
            </a:r>
          </a:p>
          <a:p>
            <a:r>
              <a:rPr lang="en-GB" sz="2000" dirty="0"/>
              <a:t>[3] [4]</a:t>
            </a:r>
          </a:p>
        </p:txBody>
      </p:sp>
      <p:sp>
        <p:nvSpPr>
          <p:cNvPr id="4" name="Content Placeholder 3">
            <a:extLst>
              <a:ext uri="{FF2B5EF4-FFF2-40B4-BE49-F238E27FC236}">
                <a16:creationId xmlns:a16="http://schemas.microsoft.com/office/drawing/2014/main" id="{A93582B7-D963-5097-9662-47CD0EAF15CE}"/>
              </a:ext>
            </a:extLst>
          </p:cNvPr>
          <p:cNvSpPr>
            <a:spLocks noGrp="1"/>
          </p:cNvSpPr>
          <p:nvPr>
            <p:ph sz="half" idx="2"/>
          </p:nvPr>
        </p:nvSpPr>
        <p:spPr/>
        <p:txBody>
          <a:bodyPr>
            <a:normAutofit/>
          </a:bodyPr>
          <a:lstStyle/>
          <a:p>
            <a:pPr marL="457200" indent="-457200">
              <a:buFont typeface="Arial" panose="020B0604020202020204" pitchFamily="34" charset="0"/>
              <a:buChar char="•"/>
            </a:pPr>
            <a:r>
              <a:rPr lang="en-GB" sz="2000" dirty="0"/>
              <a:t>E.ON is one of Europe's largest investor-owned energy companies, employing tens of thousands of people and serving millions of customers across several countries all across Europe.</a:t>
            </a:r>
          </a:p>
          <a:p>
            <a:pPr marL="457200" indent="-457200">
              <a:buFont typeface="Arial" panose="020B0604020202020204" pitchFamily="34" charset="0"/>
              <a:buChar char="•"/>
            </a:pPr>
            <a:r>
              <a:rPr lang="en-GB" sz="2000" dirty="0"/>
              <a:t>The company employs around 72,000 people worldwide, reflecting its significant operational scale, Serving over 50 million customers in Europe..</a:t>
            </a:r>
          </a:p>
          <a:p>
            <a:pPr marL="457200" indent="-457200">
              <a:buFont typeface="Arial" panose="020B0604020202020204" pitchFamily="34" charset="0"/>
              <a:buChar char="•"/>
            </a:pPr>
            <a:r>
              <a:rPr lang="en-GB" sz="2000" dirty="0"/>
              <a:t>E.ON Energy's size is characterized by its extensive workforce, large customer base, comprehensive energy infrastructure, significant renewable energy investments, and strong financial performance, with of these skills perfected they have successfully created one of the leading competitors in the energy department.</a:t>
            </a:r>
          </a:p>
          <a:p>
            <a:endParaRPr lang="en-GB" sz="2000" dirty="0"/>
          </a:p>
        </p:txBody>
      </p:sp>
    </p:spTree>
    <p:extLst>
      <p:ext uri="{BB962C8B-B14F-4D97-AF65-F5344CB8AC3E}">
        <p14:creationId xmlns:p14="http://schemas.microsoft.com/office/powerpoint/2010/main" val="1039669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11D0B-4B51-13AB-3EF1-24D3FB992662}"/>
              </a:ext>
            </a:extLst>
          </p:cNvPr>
          <p:cNvSpPr>
            <a:spLocks noGrp="1"/>
          </p:cNvSpPr>
          <p:nvPr>
            <p:ph type="title"/>
          </p:nvPr>
        </p:nvSpPr>
        <p:spPr/>
        <p:txBody>
          <a:bodyPr/>
          <a:lstStyle/>
          <a:p>
            <a:r>
              <a:rPr lang="en-GB" dirty="0"/>
              <a:t>                        Eon’s functions</a:t>
            </a:r>
          </a:p>
        </p:txBody>
      </p:sp>
      <p:sp>
        <p:nvSpPr>
          <p:cNvPr id="3" name="Content Placeholder 2">
            <a:extLst>
              <a:ext uri="{FF2B5EF4-FFF2-40B4-BE49-F238E27FC236}">
                <a16:creationId xmlns:a16="http://schemas.microsoft.com/office/drawing/2014/main" id="{DA92BC2A-BABF-4538-CE5F-B5CEF09FFE5D}"/>
              </a:ext>
            </a:extLst>
          </p:cNvPr>
          <p:cNvSpPr>
            <a:spLocks noGrp="1"/>
          </p:cNvSpPr>
          <p:nvPr>
            <p:ph sz="half" idx="1"/>
          </p:nvPr>
        </p:nvSpPr>
        <p:spPr/>
        <p:txBody>
          <a:bodyPr>
            <a:normAutofit fontScale="92500"/>
          </a:bodyPr>
          <a:lstStyle/>
          <a:p>
            <a:pPr marL="457200" indent="-457200">
              <a:buFont typeface="Arial" panose="020B0604020202020204" pitchFamily="34" charset="0"/>
              <a:buChar char="•"/>
            </a:pPr>
            <a:r>
              <a:rPr lang="en-GB" sz="1800" dirty="0"/>
              <a:t>Energy Generation: E.ON Energy is involved in the generation of electricity through various means, including renewable sources like wind, solar, and biomass, as well as conventional sources such as natural gas.</a:t>
            </a:r>
          </a:p>
          <a:p>
            <a:pPr marL="457200" indent="-457200">
              <a:buFont typeface="Arial" panose="020B0604020202020204" pitchFamily="34" charset="0"/>
              <a:buChar char="•"/>
            </a:pPr>
            <a:r>
              <a:rPr lang="en-GB" sz="1800" dirty="0"/>
              <a:t>Customer Solutions: E.ON provides a range of energy products and services tailored to meet the needs of customers. These solutions include energy efficiency programs, smart home technologies, and personalized energy plans designed to optimize energy consumption and reduce costs.</a:t>
            </a:r>
          </a:p>
          <a:p>
            <a:pPr marL="457200" indent="-457200">
              <a:buFont typeface="Arial" panose="020B0604020202020204" pitchFamily="34" charset="0"/>
              <a:buChar char="•"/>
            </a:pPr>
            <a:r>
              <a:rPr lang="en-GB" sz="1800" dirty="0"/>
              <a:t>Energy Storage: E.ON is involved in the development and deployment of energy storage systems. These systems are crucial for balancing supply and demand, especially with the increasing integration of intermittent renewable energy sources. Energy storage solutions help enhance grid stability and reliability.</a:t>
            </a:r>
          </a:p>
          <a:p>
            <a:r>
              <a:rPr lang="en-GB" sz="2000" dirty="0"/>
              <a:t>[5] [6]</a:t>
            </a:r>
          </a:p>
        </p:txBody>
      </p:sp>
      <p:sp>
        <p:nvSpPr>
          <p:cNvPr id="4" name="Content Placeholder 3">
            <a:extLst>
              <a:ext uri="{FF2B5EF4-FFF2-40B4-BE49-F238E27FC236}">
                <a16:creationId xmlns:a16="http://schemas.microsoft.com/office/drawing/2014/main" id="{EFBCE8A0-9BD6-7C7B-F5D2-2D2A339124C0}"/>
              </a:ext>
            </a:extLst>
          </p:cNvPr>
          <p:cNvSpPr>
            <a:spLocks noGrp="1"/>
          </p:cNvSpPr>
          <p:nvPr>
            <p:ph sz="half" idx="2"/>
          </p:nvPr>
        </p:nvSpPr>
        <p:spPr/>
        <p:txBody>
          <a:bodyPr>
            <a:normAutofit fontScale="92500"/>
          </a:bodyPr>
          <a:lstStyle/>
          <a:p>
            <a:pPr marL="457200" indent="-457200">
              <a:buFont typeface="Arial" panose="020B0604020202020204" pitchFamily="34" charset="0"/>
              <a:buChar char="•"/>
            </a:pPr>
            <a:r>
              <a:rPr lang="en-GB" sz="1800" dirty="0"/>
              <a:t>Energy Distribution: E.ON operates extensive electricity and gas distribution networks. The company manages and maintains the infrastructure required to deliver energy from generation sites to end-users, ensuring reliable and efficient energy transmission across regions.</a:t>
            </a:r>
          </a:p>
          <a:p>
            <a:pPr marL="457200" indent="-457200">
              <a:buFont typeface="Arial" panose="020B0604020202020204" pitchFamily="34" charset="0"/>
              <a:buChar char="•"/>
            </a:pPr>
            <a:r>
              <a:rPr lang="en-GB" sz="1800" dirty="0"/>
              <a:t>Renewable Energy Development: A core function of E.ON is the development and expansion of renewable energy projects. The company invests heavily in wind farms, solar parks, and other renewable energy initiatives to increase the share of clean energy reducing carbon emissions and promoting environmental sustainability.</a:t>
            </a:r>
          </a:p>
          <a:p>
            <a:pPr marL="457200" indent="-457200">
              <a:buFont typeface="Arial" panose="020B0604020202020204" pitchFamily="34" charset="0"/>
              <a:buChar char="•"/>
            </a:pPr>
            <a:r>
              <a:rPr lang="en-GB" sz="1800" dirty="0"/>
              <a:t>Smart Grids and Digital Solutions: E.ON is at the forefront of developing smart grid technologies and digital energy management tools. These innovations enable more efficient and reliable energy distribution, real-time monitoring, and improved grid resilience. Smart grids also empower customers to better manage their energy use through data-driven insights and automation.</a:t>
            </a:r>
          </a:p>
          <a:p>
            <a:pPr marL="457200" indent="-457200">
              <a:buFont typeface="Arial" panose="020B0604020202020204" pitchFamily="34" charset="0"/>
              <a:buChar char="•"/>
            </a:pPr>
            <a:endParaRPr lang="en-GB" sz="1800" dirty="0"/>
          </a:p>
        </p:txBody>
      </p:sp>
    </p:spTree>
    <p:extLst>
      <p:ext uri="{BB962C8B-B14F-4D97-AF65-F5344CB8AC3E}">
        <p14:creationId xmlns:p14="http://schemas.microsoft.com/office/powerpoint/2010/main" val="27540172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58887-8C02-304B-8619-CF9AB8B4172B}"/>
              </a:ext>
            </a:extLst>
          </p:cNvPr>
          <p:cNvSpPr>
            <a:spLocks noGrp="1"/>
          </p:cNvSpPr>
          <p:nvPr>
            <p:ph type="title"/>
          </p:nvPr>
        </p:nvSpPr>
        <p:spPr/>
        <p:txBody>
          <a:bodyPr/>
          <a:lstStyle/>
          <a:p>
            <a:r>
              <a:rPr lang="en-GB" dirty="0"/>
              <a:t>             Internal and external factors</a:t>
            </a:r>
          </a:p>
        </p:txBody>
      </p:sp>
      <p:sp>
        <p:nvSpPr>
          <p:cNvPr id="3" name="Content Placeholder 2">
            <a:extLst>
              <a:ext uri="{FF2B5EF4-FFF2-40B4-BE49-F238E27FC236}">
                <a16:creationId xmlns:a16="http://schemas.microsoft.com/office/drawing/2014/main" id="{1F43D4F0-EFC2-FF7E-ABE2-93EF0A291EBF}"/>
              </a:ext>
            </a:extLst>
          </p:cNvPr>
          <p:cNvSpPr>
            <a:spLocks noGrp="1"/>
          </p:cNvSpPr>
          <p:nvPr>
            <p:ph sz="half" idx="1"/>
          </p:nvPr>
        </p:nvSpPr>
        <p:spPr/>
        <p:txBody>
          <a:bodyPr>
            <a:normAutofit fontScale="92500" lnSpcReduction="10000"/>
          </a:bodyPr>
          <a:lstStyle/>
          <a:p>
            <a:pPr marL="457200" indent="-457200">
              <a:buFont typeface="Arial" panose="020B0604020202020204" pitchFamily="34" charset="0"/>
              <a:buChar char="•"/>
            </a:pPr>
            <a:r>
              <a:rPr lang="en-GB" sz="1800" dirty="0"/>
              <a:t>Political Factors: E.ON operates in a highly regulated industry with stringent rules governing energy production, distribution, and consumption. Compliance with local, national, and international regulations is crucial for its operations.</a:t>
            </a:r>
          </a:p>
          <a:p>
            <a:pPr marL="457200" indent="-457200">
              <a:buFont typeface="Arial" panose="020B0604020202020204" pitchFamily="34" charset="0"/>
              <a:buChar char="•"/>
            </a:pPr>
            <a:r>
              <a:rPr lang="en-GB" sz="1800" dirty="0"/>
              <a:t>. Economic Factors: Economic growth and industrial development in Europe influence the demand for energy. A strong economy typically leads to higher energy consumption, which can boost E.ON's revenues also Fluctuations in energy prices, including oil, gas, and electricity, affect E.ON's profitability</a:t>
            </a:r>
            <a:r>
              <a:rPr lang="en-GB" sz="2000" dirty="0"/>
              <a:t>.</a:t>
            </a:r>
          </a:p>
          <a:p>
            <a:pPr marL="457200" indent="-457200">
              <a:buFont typeface="Arial" panose="020B0604020202020204" pitchFamily="34" charset="0"/>
              <a:buChar char="•"/>
            </a:pPr>
            <a:r>
              <a:rPr lang="en-GB" sz="1800" dirty="0"/>
              <a:t>Social Factors: Increasing demand for sustainable energy solutions drive E.ON to focus more on renewable energy. Consumers' preference for green energy influences the company's product offerings and marketing strategies E.ON must adapt to the increasing energy demands of urban areas by enhancing grid capacity and reliability.</a:t>
            </a:r>
          </a:p>
          <a:p>
            <a:r>
              <a:rPr lang="en-GB" sz="1800" dirty="0"/>
              <a:t>[7] [8]</a:t>
            </a:r>
          </a:p>
        </p:txBody>
      </p:sp>
      <p:sp>
        <p:nvSpPr>
          <p:cNvPr id="4" name="Content Placeholder 3">
            <a:extLst>
              <a:ext uri="{FF2B5EF4-FFF2-40B4-BE49-F238E27FC236}">
                <a16:creationId xmlns:a16="http://schemas.microsoft.com/office/drawing/2014/main" id="{C7AC888E-B1FB-5D07-3631-D049BA16D409}"/>
              </a:ext>
            </a:extLst>
          </p:cNvPr>
          <p:cNvSpPr>
            <a:spLocks noGrp="1"/>
          </p:cNvSpPr>
          <p:nvPr>
            <p:ph sz="half" idx="2"/>
          </p:nvPr>
        </p:nvSpPr>
        <p:spPr/>
        <p:txBody>
          <a:bodyPr>
            <a:normAutofit fontScale="92500" lnSpcReduction="10000"/>
          </a:bodyPr>
          <a:lstStyle/>
          <a:p>
            <a:pPr marL="457200" indent="-457200">
              <a:buFont typeface="Arial" panose="020B0604020202020204" pitchFamily="34" charset="0"/>
              <a:buChar char="•"/>
            </a:pPr>
            <a:r>
              <a:rPr lang="en-GB" sz="1800" dirty="0"/>
              <a:t>Technological Factors: Energy: Advancements in energy technologies, such as more efficient solar panels and wind turbines, present opportunities for E.ON to expand its green energy portfolio and improve efficiency and The development and implementation of smart grid technology enhances E.ON’s ability to manage energy distribution effectively.</a:t>
            </a:r>
          </a:p>
          <a:p>
            <a:pPr marL="457200" indent="-457200">
              <a:buFont typeface="Arial" panose="020B0604020202020204" pitchFamily="34" charset="0"/>
              <a:buChar char="•"/>
            </a:pPr>
            <a:r>
              <a:rPr lang="en-GB" sz="1800" dirty="0"/>
              <a:t>Legal Factors: Ensuring the health and safety of employees and customers is major, E.ON must comply with health and safety laws to prevent accidents and promote a safe working environment. E.ON must adhere to environmental regulations that govern emissions, waste management, and resource usage.</a:t>
            </a:r>
          </a:p>
          <a:p>
            <a:pPr marL="457200" indent="-457200">
              <a:buFont typeface="Arial" panose="020B0604020202020204" pitchFamily="34" charset="0"/>
              <a:buChar char="•"/>
            </a:pPr>
            <a:r>
              <a:rPr lang="en-GB" sz="1800" dirty="0"/>
              <a:t>Environmental Factors: As a major energy provider, E.ON is significantly impacted by climate change policies and the global push towards reducing carbon emissions. E.ON’s commitment to sustainable practices, such as reducing its carbon footprint and investing in clean energy, strengthens its market position.</a:t>
            </a:r>
          </a:p>
          <a:p>
            <a:pPr marL="457200" indent="-457200">
              <a:buFont typeface="Arial" panose="020B0604020202020204" pitchFamily="34" charset="0"/>
              <a:buChar char="•"/>
            </a:pPr>
            <a:endParaRPr lang="en-GB" sz="1800" dirty="0"/>
          </a:p>
        </p:txBody>
      </p:sp>
    </p:spTree>
    <p:extLst>
      <p:ext uri="{BB962C8B-B14F-4D97-AF65-F5344CB8AC3E}">
        <p14:creationId xmlns:p14="http://schemas.microsoft.com/office/powerpoint/2010/main" val="185290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9FA39-BA2F-588A-3129-128D1DADE07B}"/>
              </a:ext>
            </a:extLst>
          </p:cNvPr>
          <p:cNvSpPr>
            <a:spLocks noGrp="1"/>
          </p:cNvSpPr>
          <p:nvPr>
            <p:ph type="title"/>
          </p:nvPr>
        </p:nvSpPr>
        <p:spPr/>
        <p:txBody>
          <a:bodyPr/>
          <a:lstStyle/>
          <a:p>
            <a:r>
              <a:rPr lang="en-GB" dirty="0"/>
              <a:t>                          Share holders</a:t>
            </a:r>
          </a:p>
        </p:txBody>
      </p:sp>
      <p:sp>
        <p:nvSpPr>
          <p:cNvPr id="3" name="Content Placeholder 2">
            <a:extLst>
              <a:ext uri="{FF2B5EF4-FFF2-40B4-BE49-F238E27FC236}">
                <a16:creationId xmlns:a16="http://schemas.microsoft.com/office/drawing/2014/main" id="{64332E54-11E5-6966-976E-E58B74066412}"/>
              </a:ext>
            </a:extLst>
          </p:cNvPr>
          <p:cNvSpPr>
            <a:spLocks noGrp="1"/>
          </p:cNvSpPr>
          <p:nvPr>
            <p:ph sz="half" idx="1"/>
          </p:nvPr>
        </p:nvSpPr>
        <p:spPr/>
        <p:txBody>
          <a:bodyPr>
            <a:normAutofit fontScale="92500" lnSpcReduction="10000"/>
          </a:bodyPr>
          <a:lstStyle/>
          <a:p>
            <a:pPr marL="457200" indent="-457200">
              <a:buFont typeface="Arial" panose="020B0604020202020204" pitchFamily="34" charset="0"/>
              <a:buChar char="•"/>
            </a:pPr>
            <a:r>
              <a:rPr lang="en-GB" sz="2000" dirty="0"/>
              <a:t>Customers are one of the most important stakeholders for E.ON Energy. They include residential consumers, businesses, and industrial clients who rely on E.ON for their energy needs.</a:t>
            </a:r>
          </a:p>
          <a:p>
            <a:pPr marL="457200" indent="-457200">
              <a:buFont typeface="Arial" panose="020B0604020202020204" pitchFamily="34" charset="0"/>
              <a:buChar char="•"/>
            </a:pPr>
            <a:r>
              <a:rPr lang="en-GB" sz="2000" dirty="0"/>
              <a:t>Governments and regulatory bodies play a crucial role in shaping the energy landscape through policies, regulations, and incentives. Compliance with environmental regulations, energy efficiency standards, and carbon reduction targets is mandatory for E.ON.</a:t>
            </a:r>
          </a:p>
          <a:p>
            <a:pPr marL="457200" indent="-457200">
              <a:buFont typeface="Arial" panose="020B0604020202020204" pitchFamily="34" charset="0"/>
              <a:buChar char="•"/>
            </a:pPr>
            <a:r>
              <a:rPr lang="en-GB" sz="2000" dirty="0"/>
              <a:t>The communities in which E.ON operates are essential stakeholders, as the company’s activities directly impact their social and environmental well-being. E.ON's commitment to corporate social responsibility includes initiatives that support local development, education, and environmental conservation.</a:t>
            </a:r>
          </a:p>
          <a:p>
            <a:r>
              <a:rPr lang="en-GB" sz="1800" dirty="0"/>
              <a:t>[9] [10]</a:t>
            </a:r>
          </a:p>
        </p:txBody>
      </p:sp>
      <p:sp>
        <p:nvSpPr>
          <p:cNvPr id="4" name="Content Placeholder 3">
            <a:extLst>
              <a:ext uri="{FF2B5EF4-FFF2-40B4-BE49-F238E27FC236}">
                <a16:creationId xmlns:a16="http://schemas.microsoft.com/office/drawing/2014/main" id="{BAC0CA87-AEA0-053D-D36B-C92748D3613D}"/>
              </a:ext>
            </a:extLst>
          </p:cNvPr>
          <p:cNvSpPr>
            <a:spLocks noGrp="1"/>
          </p:cNvSpPr>
          <p:nvPr>
            <p:ph sz="half" idx="2"/>
          </p:nvPr>
        </p:nvSpPr>
        <p:spPr/>
        <p:txBody>
          <a:bodyPr>
            <a:normAutofit fontScale="92500" lnSpcReduction="10000"/>
          </a:bodyPr>
          <a:lstStyle/>
          <a:p>
            <a:pPr marL="457200" indent="-457200">
              <a:buFont typeface="Arial" panose="020B0604020202020204" pitchFamily="34" charset="0"/>
              <a:buChar char="•"/>
            </a:pPr>
            <a:r>
              <a:rPr lang="en-GB" sz="2000" dirty="0"/>
              <a:t>Investors provide the financial resources necessary for E.ON's growth and development. Their expectations for financial performance, sustainable growth, and risk management significantly influence E.ON's strategic choices. </a:t>
            </a:r>
          </a:p>
          <a:p>
            <a:pPr marL="457200" indent="-457200">
              <a:buFont typeface="Arial" panose="020B0604020202020204" pitchFamily="34" charset="0"/>
              <a:buChar char="•"/>
            </a:pPr>
            <a:r>
              <a:rPr lang="en-GB" sz="2000" dirty="0"/>
              <a:t>Employees are vital stakeholders who drive E.ON's operations and innovations. The company’s success depends on a skilled, motivated, and engaged workforce. E.ON invests in employee development, training, and safety to ensure a competent and satisfied workforce</a:t>
            </a:r>
          </a:p>
          <a:p>
            <a:pPr marL="457200" indent="-457200">
              <a:buFont typeface="Arial" panose="020B0604020202020204" pitchFamily="34" charset="0"/>
              <a:buChar char="•"/>
            </a:pPr>
            <a:r>
              <a:rPr lang="en-GB" sz="2000" dirty="0"/>
              <a:t>.Environmental groups and non-governmental organizations advocate for sustainable practices and the protection of natural resources. These stakeholders influence E.ON by pushing for greater environmental responsibility and transparency.</a:t>
            </a:r>
          </a:p>
          <a:p>
            <a:pPr marL="457200" indent="-457200">
              <a:buFont typeface="Arial" panose="020B0604020202020204" pitchFamily="34" charset="0"/>
              <a:buChar char="•"/>
            </a:pPr>
            <a:endParaRPr lang="en-GB" sz="2000" dirty="0"/>
          </a:p>
        </p:txBody>
      </p:sp>
    </p:spTree>
    <p:extLst>
      <p:ext uri="{BB962C8B-B14F-4D97-AF65-F5344CB8AC3E}">
        <p14:creationId xmlns:p14="http://schemas.microsoft.com/office/powerpoint/2010/main" val="303994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B6EAB-F3F5-BE00-5CC0-FA35AA980B38}"/>
              </a:ext>
            </a:extLst>
          </p:cNvPr>
          <p:cNvSpPr>
            <a:spLocks noGrp="1"/>
          </p:cNvSpPr>
          <p:nvPr>
            <p:ph type="title"/>
          </p:nvPr>
        </p:nvSpPr>
        <p:spPr/>
        <p:txBody>
          <a:bodyPr/>
          <a:lstStyle/>
          <a:p>
            <a:r>
              <a:rPr lang="en-GB" dirty="0"/>
              <a:t>        E-</a:t>
            </a:r>
            <a:r>
              <a:rPr lang="en-GB" dirty="0" err="1"/>
              <a:t>on’s</a:t>
            </a:r>
            <a:r>
              <a:rPr lang="en-GB" dirty="0"/>
              <a:t> Culture, ethics and </a:t>
            </a:r>
            <a:r>
              <a:rPr lang="en-GB" dirty="0" err="1"/>
              <a:t>csr</a:t>
            </a:r>
            <a:r>
              <a:rPr lang="en-GB" dirty="0"/>
              <a:t> activities</a:t>
            </a:r>
          </a:p>
        </p:txBody>
      </p:sp>
      <p:sp>
        <p:nvSpPr>
          <p:cNvPr id="3" name="Content Placeholder 2">
            <a:extLst>
              <a:ext uri="{FF2B5EF4-FFF2-40B4-BE49-F238E27FC236}">
                <a16:creationId xmlns:a16="http://schemas.microsoft.com/office/drawing/2014/main" id="{152F7617-AA94-8D2B-16FE-257E31175E39}"/>
              </a:ext>
            </a:extLst>
          </p:cNvPr>
          <p:cNvSpPr>
            <a:spLocks noGrp="1"/>
          </p:cNvSpPr>
          <p:nvPr>
            <p:ph sz="half" idx="1"/>
          </p:nvPr>
        </p:nvSpPr>
        <p:spPr/>
        <p:txBody>
          <a:bodyPr>
            <a:normAutofit/>
          </a:bodyPr>
          <a:lstStyle/>
          <a:p>
            <a:pPr marL="457200" indent="-457200">
              <a:buFont typeface="Arial" panose="020B0604020202020204" pitchFamily="34" charset="0"/>
              <a:buChar char="•"/>
            </a:pPr>
            <a:r>
              <a:rPr lang="en-GB" sz="2000" dirty="0"/>
              <a:t>E.ON Energy is committed to a corporate culture that prioritizes integrity, innovation, and sustainability.</a:t>
            </a:r>
          </a:p>
          <a:p>
            <a:pPr marL="457200" indent="-457200">
              <a:buFont typeface="Arial" panose="020B0604020202020204" pitchFamily="34" charset="0"/>
              <a:buChar char="•"/>
            </a:pPr>
            <a:r>
              <a:rPr lang="en-GB" sz="2000" dirty="0"/>
              <a:t>The company emphasizes transparency, honesty, and accountability in all aspects of its business practices, ensuring that ethical considerations are integrated into decision-making processes at every level.</a:t>
            </a:r>
          </a:p>
          <a:p>
            <a:pPr marL="457200" indent="-457200">
              <a:buFont typeface="Arial" panose="020B0604020202020204" pitchFamily="34" charset="0"/>
              <a:buChar char="•"/>
            </a:pPr>
            <a:r>
              <a:rPr lang="en-GB" sz="2000" dirty="0"/>
              <a:t>E.ON maintains a culture of inclusivity and diversity, recognizing the value of different perspectives and backgrounds within its workforce.</a:t>
            </a:r>
          </a:p>
          <a:p>
            <a:r>
              <a:rPr lang="en-GB" sz="2000" dirty="0"/>
              <a:t>[11] [12]</a:t>
            </a:r>
          </a:p>
        </p:txBody>
      </p:sp>
      <p:sp>
        <p:nvSpPr>
          <p:cNvPr id="4" name="Content Placeholder 3">
            <a:extLst>
              <a:ext uri="{FF2B5EF4-FFF2-40B4-BE49-F238E27FC236}">
                <a16:creationId xmlns:a16="http://schemas.microsoft.com/office/drawing/2014/main" id="{6AB24B78-F84E-27EB-D988-4C7288FFBEDB}"/>
              </a:ext>
            </a:extLst>
          </p:cNvPr>
          <p:cNvSpPr>
            <a:spLocks noGrp="1"/>
          </p:cNvSpPr>
          <p:nvPr>
            <p:ph sz="half" idx="2"/>
          </p:nvPr>
        </p:nvSpPr>
        <p:spPr/>
        <p:txBody>
          <a:bodyPr>
            <a:normAutofit/>
          </a:bodyPr>
          <a:lstStyle/>
          <a:p>
            <a:pPr marL="457200" indent="-457200">
              <a:buFont typeface="Arial" panose="020B0604020202020204" pitchFamily="34" charset="0"/>
              <a:buChar char="•"/>
            </a:pPr>
            <a:r>
              <a:rPr lang="en-GB" dirty="0"/>
              <a:t> </a:t>
            </a:r>
            <a:r>
              <a:rPr lang="en-GB" sz="2000" dirty="0"/>
              <a:t>E.ON engages in various CSR activities that positively impact communities. These efforts range from supporting local education programs and youth development initiatives to partnering with nonprofit organizations on social welfare projects.</a:t>
            </a:r>
          </a:p>
          <a:p>
            <a:pPr marL="457200" indent="-457200">
              <a:buFont typeface="Arial" panose="020B0604020202020204" pitchFamily="34" charset="0"/>
              <a:buChar char="•"/>
            </a:pPr>
            <a:r>
              <a:rPr lang="en-GB" sz="2000" dirty="0"/>
              <a:t>By collaborating with stakeholders and building relationships with communities, E.ON strives to create shared value and contribute to the social and economic well-being of the regions where it operates.</a:t>
            </a:r>
          </a:p>
          <a:p>
            <a:pPr marL="457200" indent="-457200">
              <a:buFont typeface="Arial" panose="020B0604020202020204" pitchFamily="34" charset="0"/>
              <a:buChar char="•"/>
            </a:pPr>
            <a:r>
              <a:rPr lang="en-GB" sz="2000" dirty="0"/>
              <a:t>Overall, E.ON Energy's culture, ethics, and CSR activities underscore its commitment to making a positive impact beyond financial performance.</a:t>
            </a:r>
          </a:p>
        </p:txBody>
      </p:sp>
    </p:spTree>
    <p:extLst>
      <p:ext uri="{BB962C8B-B14F-4D97-AF65-F5344CB8AC3E}">
        <p14:creationId xmlns:p14="http://schemas.microsoft.com/office/powerpoint/2010/main" val="9019348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C9949-CEAA-3162-9F50-6064234E15C7}"/>
              </a:ext>
            </a:extLst>
          </p:cNvPr>
          <p:cNvSpPr>
            <a:spLocks noGrp="1"/>
          </p:cNvSpPr>
          <p:nvPr>
            <p:ph type="title"/>
          </p:nvPr>
        </p:nvSpPr>
        <p:spPr/>
        <p:txBody>
          <a:bodyPr/>
          <a:lstStyle/>
          <a:p>
            <a:r>
              <a:rPr lang="en-GB" dirty="0"/>
              <a:t>                            Conclusion</a:t>
            </a:r>
          </a:p>
        </p:txBody>
      </p:sp>
      <p:sp>
        <p:nvSpPr>
          <p:cNvPr id="3" name="Content Placeholder 2">
            <a:extLst>
              <a:ext uri="{FF2B5EF4-FFF2-40B4-BE49-F238E27FC236}">
                <a16:creationId xmlns:a16="http://schemas.microsoft.com/office/drawing/2014/main" id="{D6E43C81-B61B-2099-29FA-CF8E7C626F57}"/>
              </a:ext>
            </a:extLst>
          </p:cNvPr>
          <p:cNvSpPr>
            <a:spLocks noGrp="1"/>
          </p:cNvSpPr>
          <p:nvPr>
            <p:ph idx="1"/>
          </p:nvPr>
        </p:nvSpPr>
        <p:spPr/>
        <p:txBody>
          <a:bodyPr/>
          <a:lstStyle/>
          <a:p>
            <a:r>
              <a:rPr lang="en-GB" dirty="0"/>
              <a:t>E.ON Energy continues to drive the transition to a low-carbon future through strategic investments in renewable energy projects and the development of innovative energy solutions. By prioritizing ethical standards, engaging stakeholders, and creating a culture of innovation, E.ON is well-positioned to lead the energy industry towards greater sustainability and efficiency. We hope that we presented and gave you a good understanding and overview about </a:t>
            </a:r>
            <a:r>
              <a:rPr lang="en-GB" dirty="0" err="1"/>
              <a:t>E.on</a:t>
            </a:r>
            <a:r>
              <a:rPr lang="en-GB" dirty="0"/>
              <a:t> energy and why its one of the leading competitors.</a:t>
            </a:r>
          </a:p>
        </p:txBody>
      </p:sp>
    </p:spTree>
    <p:extLst>
      <p:ext uri="{BB962C8B-B14F-4D97-AF65-F5344CB8AC3E}">
        <p14:creationId xmlns:p14="http://schemas.microsoft.com/office/powerpoint/2010/main" val="7307667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C8403-C1C1-14F8-9537-0B2AAA0B373C}"/>
              </a:ext>
            </a:extLst>
          </p:cNvPr>
          <p:cNvSpPr>
            <a:spLocks noGrp="1"/>
          </p:cNvSpPr>
          <p:nvPr>
            <p:ph type="title"/>
          </p:nvPr>
        </p:nvSpPr>
        <p:spPr/>
        <p:txBody>
          <a:bodyPr/>
          <a:lstStyle/>
          <a:p>
            <a:r>
              <a:rPr lang="en-GB" dirty="0"/>
              <a:t>                            References</a:t>
            </a:r>
          </a:p>
        </p:txBody>
      </p:sp>
      <p:sp>
        <p:nvSpPr>
          <p:cNvPr id="3" name="Content Placeholder 2">
            <a:extLst>
              <a:ext uri="{FF2B5EF4-FFF2-40B4-BE49-F238E27FC236}">
                <a16:creationId xmlns:a16="http://schemas.microsoft.com/office/drawing/2014/main" id="{2C6E47E5-DB36-0F09-EDCF-A6799D379C07}"/>
              </a:ext>
            </a:extLst>
          </p:cNvPr>
          <p:cNvSpPr>
            <a:spLocks noGrp="1"/>
          </p:cNvSpPr>
          <p:nvPr>
            <p:ph idx="1"/>
          </p:nvPr>
        </p:nvSpPr>
        <p:spPr/>
        <p:txBody>
          <a:bodyPr>
            <a:normAutofit fontScale="62500" lnSpcReduction="20000"/>
          </a:bodyPr>
          <a:lstStyle/>
          <a:p>
            <a:r>
              <a:rPr lang="en-GB" sz="1800" dirty="0"/>
              <a:t>[1] Han, W. and Ang, L. (2018) ‘E.ON Group: Clean Energy Leads Integrated Energy Services’, IOP conference series. Materials Science and Engineering, 439(5), pp. 52039-. Available at: </a:t>
            </a:r>
            <a:r>
              <a:rPr lang="en-GB" sz="1800" dirty="0">
                <a:hlinkClick r:id="rId2"/>
              </a:rPr>
              <a:t>https://doi.org/10.1088/1757-899X/439/5/052039</a:t>
            </a:r>
            <a:r>
              <a:rPr lang="en-GB" sz="1800" dirty="0"/>
              <a:t>.</a:t>
            </a:r>
          </a:p>
          <a:p>
            <a:r>
              <a:rPr lang="en-GB" sz="1800" dirty="0"/>
              <a:t>[2] Hall, M.R. et al. (2013) ‘Analysis of UK domestic building retrofit scenarios based on the E.ON Retrofit Research House using energetic </a:t>
            </a:r>
            <a:r>
              <a:rPr lang="en-GB" sz="1800" dirty="0" err="1"/>
              <a:t>hygrothermics</a:t>
            </a:r>
            <a:r>
              <a:rPr lang="en-GB" sz="1800" dirty="0"/>
              <a:t> simulation – Energy efficiency, indoor air quality, occupant comfort, and mould growth potential’, Building and environment, 70, pp. 48–59. Available at: </a:t>
            </a:r>
            <a:r>
              <a:rPr lang="en-GB" sz="1800" dirty="0">
                <a:hlinkClick r:id="rId3"/>
              </a:rPr>
              <a:t>https://doi.org/10.1016/j.buildenv.2013.08.015</a:t>
            </a:r>
            <a:r>
              <a:rPr lang="en-GB" sz="1800" dirty="0"/>
              <a:t>.</a:t>
            </a:r>
          </a:p>
          <a:p>
            <a:r>
              <a:rPr lang="en-GB" sz="1800" dirty="0"/>
              <a:t>[3] ‘</a:t>
            </a:r>
            <a:r>
              <a:rPr lang="en-GB" sz="1800" dirty="0" err="1"/>
              <a:t>E.On</a:t>
            </a:r>
            <a:r>
              <a:rPr lang="en-GB" sz="1800" dirty="0"/>
              <a:t> Bids to Create World’s Largest Utility’ (2006) Petroleum intelligence weekly, pp. 1-.</a:t>
            </a:r>
          </a:p>
          <a:p>
            <a:r>
              <a:rPr lang="en-GB" sz="1800" dirty="0"/>
              <a:t>[4] </a:t>
            </a:r>
            <a:r>
              <a:rPr lang="en-GB" sz="1800" dirty="0" err="1"/>
              <a:t>Balasta</a:t>
            </a:r>
            <a:r>
              <a:rPr lang="en-GB" sz="1800" dirty="0"/>
              <a:t>, S. (2016) E.ON Energy to manage 4 wind facilities for </a:t>
            </a:r>
            <a:r>
              <a:rPr lang="en-GB" sz="1800" dirty="0" err="1"/>
              <a:t>Novatus</a:t>
            </a:r>
            <a:r>
              <a:rPr lang="en-GB" sz="1800" dirty="0"/>
              <a:t> Energy, SNL Energy Renewable Energy Week. Charlottesville: SNL Financial LC.</a:t>
            </a:r>
          </a:p>
          <a:p>
            <a:r>
              <a:rPr lang="en-GB" sz="1800" dirty="0"/>
              <a:t>[5] IE Business Cases. The Battle for </a:t>
            </a:r>
            <a:r>
              <a:rPr lang="en-GB" sz="1800" dirty="0" err="1"/>
              <a:t>Endesa</a:t>
            </a:r>
            <a:r>
              <a:rPr lang="en-GB" sz="1800" dirty="0"/>
              <a:t> : Worth E.ON’s Energy? (Part A) (no date). Instituto de </a:t>
            </a:r>
            <a:r>
              <a:rPr lang="en-GB" sz="1800" dirty="0" err="1"/>
              <a:t>Empresa</a:t>
            </a:r>
            <a:r>
              <a:rPr lang="en-GB" sz="1800" dirty="0"/>
              <a:t> SL.</a:t>
            </a:r>
          </a:p>
          <a:p>
            <a:r>
              <a:rPr lang="en-GB" sz="1800" dirty="0"/>
              <a:t>[6] </a:t>
            </a:r>
            <a:r>
              <a:rPr lang="en-GB" sz="1800" dirty="0" err="1"/>
              <a:t>Sulehri</a:t>
            </a:r>
            <a:r>
              <a:rPr lang="en-GB" sz="1800" dirty="0"/>
              <a:t>, S.A. (2018) E.ON completes energy storage projects in Texas, SNL Energy Renewable Energy Week. Charlottesville: SNL Financial LC.</a:t>
            </a:r>
          </a:p>
          <a:p>
            <a:r>
              <a:rPr lang="en-GB" sz="1800" dirty="0"/>
              <a:t>[7] E.ON Energy Services (2015) Public utilities fortnightly (1994). Public Utilities Reports, Inc, pp. 12-.</a:t>
            </a:r>
          </a:p>
          <a:p>
            <a:r>
              <a:rPr lang="en-GB" sz="1800" dirty="0"/>
              <a:t>[8] Song, H. (2021) ‘Analysis of the impact of global economy, society and energy development situation on power companies’, E3S Web of Conferences, 292, pp. 1023-. Available at: </a:t>
            </a:r>
            <a:r>
              <a:rPr lang="en-GB" sz="1800" dirty="0">
                <a:hlinkClick r:id="rId4"/>
              </a:rPr>
              <a:t>https://doi.org/10.1051/e3sconf/202129201023</a:t>
            </a:r>
            <a:r>
              <a:rPr lang="en-GB" sz="1800" dirty="0"/>
              <a:t>.</a:t>
            </a:r>
          </a:p>
          <a:p>
            <a:r>
              <a:rPr lang="en-GB" sz="1800" dirty="0"/>
              <a:t>[9] </a:t>
            </a:r>
            <a:r>
              <a:rPr lang="en-GB" sz="1800" dirty="0" err="1"/>
              <a:t>Lece</a:t>
            </a:r>
            <a:r>
              <a:rPr lang="en-GB" sz="1800" dirty="0"/>
              <a:t>, B. (2016) ‘Case study: Customer-centred transformation at E.ON’, Journal of brand strategy, 5(1), pp. 67–71.</a:t>
            </a:r>
          </a:p>
          <a:p>
            <a:r>
              <a:rPr lang="en-GB" sz="1800" dirty="0"/>
              <a:t>[10] The Week: Advertising News - Use less energy, E.ON urges (2010) Campaign (London. 1968). Haymarket Media Group, pp. 09–09.</a:t>
            </a:r>
          </a:p>
          <a:p>
            <a:r>
              <a:rPr lang="en-GB" sz="1800" dirty="0"/>
              <a:t>[11] </a:t>
            </a:r>
            <a:r>
              <a:rPr lang="en-GB" sz="1800" dirty="0" err="1"/>
              <a:t>Fortanier</a:t>
            </a:r>
            <a:r>
              <a:rPr lang="en-GB" sz="1800" dirty="0"/>
              <a:t>, F., Kolk, A. and </a:t>
            </a:r>
            <a:r>
              <a:rPr lang="en-GB" sz="1800" dirty="0" err="1"/>
              <a:t>Pinkse</a:t>
            </a:r>
            <a:r>
              <a:rPr lang="en-GB" sz="1800" dirty="0"/>
              <a:t>, J. (2011) ‘Harmonization in CSR Reporting: MNEs and Global CSR Standards’, Management international review, 51(5), pp. 665–696. Available at: </a:t>
            </a:r>
            <a:r>
              <a:rPr lang="en-GB" sz="1800" dirty="0">
                <a:hlinkClick r:id="rId5"/>
              </a:rPr>
              <a:t>https://doi.org/10.1007/s11575-011-0089-9</a:t>
            </a:r>
            <a:r>
              <a:rPr lang="en-GB" sz="1800" dirty="0"/>
              <a:t>.</a:t>
            </a:r>
          </a:p>
          <a:p>
            <a:r>
              <a:rPr lang="en-GB" sz="1800" dirty="0"/>
              <a:t>[12] Wagner, O. and </a:t>
            </a:r>
            <a:r>
              <a:rPr lang="en-GB" sz="1800" dirty="0" err="1"/>
              <a:t>Berlo</a:t>
            </a:r>
            <a:r>
              <a:rPr lang="en-GB" sz="1800" dirty="0"/>
              <a:t>, K. (2020) ‘The Eon/RWE deal - market dominance and shareholder value policy with regulatory approval’, Renewable energy law and policy, 9(4), pp. 28–35. Available at: </a:t>
            </a:r>
            <a:r>
              <a:rPr lang="en-GB" sz="1800" dirty="0">
                <a:hlinkClick r:id="rId6"/>
              </a:rPr>
              <a:t>https://doi.org/10.4337/relp.2020.04.03</a:t>
            </a:r>
            <a:r>
              <a:rPr lang="en-GB" sz="1800" dirty="0"/>
              <a:t>.</a:t>
            </a:r>
          </a:p>
        </p:txBody>
      </p:sp>
    </p:spTree>
    <p:extLst>
      <p:ext uri="{BB962C8B-B14F-4D97-AF65-F5344CB8AC3E}">
        <p14:creationId xmlns:p14="http://schemas.microsoft.com/office/powerpoint/2010/main" val="1679156882"/>
      </p:ext>
    </p:extLst>
  </p:cSld>
  <p:clrMapOvr>
    <a:masterClrMapping/>
  </p:clrMapOvr>
</p:sld>
</file>

<file path=ppt/theme/theme1.xml><?xml version="1.0" encoding="utf-8"?>
<a:theme xmlns:a="http://schemas.openxmlformats.org/drawingml/2006/main" name="ChitchatVTI">
  <a:themeElements>
    <a:clrScheme name="AnalogousFromLightSeedLeftStep">
      <a:dk1>
        <a:srgbClr val="000000"/>
      </a:dk1>
      <a:lt1>
        <a:srgbClr val="FFFFFF"/>
      </a:lt1>
      <a:dk2>
        <a:srgbClr val="24393F"/>
      </a:dk2>
      <a:lt2>
        <a:srgbClr val="E8E8E2"/>
      </a:lt2>
      <a:accent1>
        <a:srgbClr val="8885D7"/>
      </a:accent1>
      <a:accent2>
        <a:srgbClr val="6A90CE"/>
      </a:accent2>
      <a:accent3>
        <a:srgbClr val="5AAEC3"/>
      </a:accent3>
      <a:accent4>
        <a:srgbClr val="5DB4A2"/>
      </a:accent4>
      <a:accent5>
        <a:srgbClr val="68B484"/>
      </a:accent5>
      <a:accent6>
        <a:srgbClr val="62B65E"/>
      </a:accent6>
      <a:hlink>
        <a:srgbClr val="848651"/>
      </a:hlink>
      <a:folHlink>
        <a:srgbClr val="7F7F7F"/>
      </a:folHlink>
    </a:clrScheme>
    <a:fontScheme name="The Hand">
      <a:majorFont>
        <a:latin typeface="The Serif Hand"/>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itchatVTI" id="{08BB1610-1071-4750-BA6F-EA15E875FFCD}" vid="{D7BDF053-2181-45AE-9365-FFAA906CB43F}"/>
    </a:ext>
  </a:extLst>
</a:theme>
</file>

<file path=docProps/app.xml><?xml version="1.0" encoding="utf-8"?>
<Properties xmlns="http://schemas.openxmlformats.org/officeDocument/2006/extended-properties" xmlns:vt="http://schemas.openxmlformats.org/officeDocument/2006/docPropsVTypes">
  <TotalTime>4541</TotalTime>
  <Words>2178</Words>
  <Application>Microsoft Office PowerPoint</Application>
  <PresentationFormat>Widescreen</PresentationFormat>
  <Paragraphs>67</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The Hand</vt:lpstr>
      <vt:lpstr>The Serif Hand</vt:lpstr>
      <vt:lpstr>ChitchatVTI</vt:lpstr>
      <vt:lpstr>E-ON Energy</vt:lpstr>
      <vt:lpstr>                         Introduction </vt:lpstr>
      <vt:lpstr>                      What is Eon energy?</vt:lpstr>
      <vt:lpstr>                    Eon’s structure and size</vt:lpstr>
      <vt:lpstr>                        Eon’s functions</vt:lpstr>
      <vt:lpstr>             Internal and external factors</vt:lpstr>
      <vt:lpstr>                          Share holders</vt:lpstr>
      <vt:lpstr>        E-on’s Culture, ethics and csr activities</vt:lpstr>
      <vt:lpstr>                            Conclusion</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kyle beards</dc:creator>
  <cp:lastModifiedBy>kyle beards</cp:lastModifiedBy>
  <cp:revision>2</cp:revision>
  <dcterms:created xsi:type="dcterms:W3CDTF">2024-07-01T13:22:59Z</dcterms:created>
  <dcterms:modified xsi:type="dcterms:W3CDTF">2024-07-17T13:47:37Z</dcterms:modified>
</cp:coreProperties>
</file>