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2.xml" ContentType="application/vnd.openxmlformats-officedocument.presentationml.notesSlide+xml"/>
  <Override PartName="/ppt/ink/ink1.xml" ContentType="application/inkml+xml"/>
  <Override PartName="/ppt/ink/ink2.xml" ContentType="application/inkml+xml"/>
  <Override PartName="/ppt/tags/tag8.xml" ContentType="application/vnd.openxmlformats-officedocument.presentationml.tags+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tags/tag9.xml" ContentType="application/vnd.openxmlformats-officedocument.presentationml.tags+xml"/>
  <Override PartName="/ppt/ink/ink11.xml" ContentType="application/inkml+xml"/>
  <Override PartName="/ppt/ink/ink12.xml" ContentType="application/inkml+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ink/ink13.xml" ContentType="application/inkml+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ink/ink14.xml" ContentType="application/inkml+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ink/ink15.xml" ContentType="application/inkml+xml"/>
  <Override PartName="/ppt/ink/ink16.xml" ContentType="application/inkml+xml"/>
  <Override PartName="/ppt/tags/tag33.xml" ContentType="application/vnd.openxmlformats-officedocument.presentationml.tags+xml"/>
  <Override PartName="/ppt/tags/tag3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5" r:id="rId1"/>
  </p:sldMasterIdLst>
  <p:notesMasterIdLst>
    <p:notesMasterId r:id="rId41"/>
  </p:notesMasterIdLst>
  <p:sldIdLst>
    <p:sldId id="382" r:id="rId2"/>
    <p:sldId id="258" r:id="rId3"/>
    <p:sldId id="259" r:id="rId4"/>
    <p:sldId id="260" r:id="rId5"/>
    <p:sldId id="386" r:id="rId6"/>
    <p:sldId id="261" r:id="rId7"/>
    <p:sldId id="263" r:id="rId8"/>
    <p:sldId id="387" r:id="rId9"/>
    <p:sldId id="385" r:id="rId10"/>
    <p:sldId id="264" r:id="rId11"/>
    <p:sldId id="265" r:id="rId12"/>
    <p:sldId id="266" r:id="rId13"/>
    <p:sldId id="267" r:id="rId14"/>
    <p:sldId id="269" r:id="rId15"/>
    <p:sldId id="268" r:id="rId16"/>
    <p:sldId id="287" r:id="rId17"/>
    <p:sldId id="288" r:id="rId18"/>
    <p:sldId id="289" r:id="rId19"/>
    <p:sldId id="270" r:id="rId20"/>
    <p:sldId id="271" r:id="rId21"/>
    <p:sldId id="416" r:id="rId22"/>
    <p:sldId id="273" r:id="rId23"/>
    <p:sldId id="274" r:id="rId24"/>
    <p:sldId id="275" r:id="rId25"/>
    <p:sldId id="390" r:id="rId26"/>
    <p:sldId id="391" r:id="rId27"/>
    <p:sldId id="277" r:id="rId28"/>
    <p:sldId id="272" r:id="rId29"/>
    <p:sldId id="276" r:id="rId30"/>
    <p:sldId id="278" r:id="rId31"/>
    <p:sldId id="419" r:id="rId32"/>
    <p:sldId id="280" r:id="rId33"/>
    <p:sldId id="282" r:id="rId34"/>
    <p:sldId id="281" r:id="rId35"/>
    <p:sldId id="283" r:id="rId36"/>
    <p:sldId id="284" r:id="rId37"/>
    <p:sldId id="285" r:id="rId38"/>
    <p:sldId id="417" r:id="rId39"/>
    <p:sldId id="418" r:id="rId40"/>
  </p:sldIdLst>
  <p:sldSz cx="9144000" cy="6858000" type="screen4x3"/>
  <p:notesSz cx="6797675" cy="99250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igman, Josie" initials="H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DC3"/>
    <a:srgbClr val="8A8AA3"/>
    <a:srgbClr val="ABE1FF"/>
    <a:srgbClr val="007BC1"/>
    <a:srgbClr val="DA0033"/>
    <a:srgbClr val="FF6600"/>
    <a:srgbClr val="FF9933"/>
    <a:srgbClr val="64AA7A"/>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934" autoAdjust="0"/>
    <p:restoredTop sz="94664" autoAdjust="0"/>
  </p:normalViewPr>
  <p:slideViewPr>
    <p:cSldViewPr>
      <p:cViewPr varScale="1">
        <p:scale>
          <a:sx n="79" d="100"/>
          <a:sy n="79" d="100"/>
        </p:scale>
        <p:origin x="1877" y="43"/>
      </p:cViewPr>
      <p:guideLst>
        <p:guide orient="horz" pos="2160"/>
        <p:guide pos="2880"/>
      </p:guideLst>
    </p:cSldViewPr>
  </p:slideViewPr>
  <p:outlineViewPr>
    <p:cViewPr>
      <p:scale>
        <a:sx n="33" d="100"/>
        <a:sy n="33" d="100"/>
      </p:scale>
      <p:origin x="0" y="-1068"/>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74" d="100"/>
          <a:sy n="74" d="100"/>
        </p:scale>
        <p:origin x="1230" y="6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21T12:48:33.873"/>
    </inkml:context>
    <inkml:brush xml:id="br0">
      <inkml:brushProperty name="width" value="0.1" units="cm"/>
      <inkml:brushProperty name="height" value="0.1" units="cm"/>
      <inkml:brushProperty name="ignorePressure" value="1"/>
    </inkml:brush>
  </inkml:definitions>
  <inkml:trace contextRef="#ctx0" brushRef="#br0">1 0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22T11:43:40.929"/>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23T18:47:59.037"/>
    </inkml:context>
    <inkml:brush xml:id="br0">
      <inkml:brushProperty name="width" value="0.1" units="cm"/>
      <inkml:brushProperty name="height" value="0.1" units="cm"/>
      <inkml:brushProperty name="color" value="#66CC00"/>
    </inkml:brush>
  </inkml:definitions>
  <inkml:trace contextRef="#ctx0" brushRef="#br0">67 14 4353,'0'0'6705,"0"0"-5320,0 0-1001,0 0-304,0 0 56,0 0-128,0 0-16,-8-14-320,-11 18-985,-1 20-695,1 1-1049</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23T18:49:33.124"/>
    </inkml:context>
    <inkml:brush xml:id="br0">
      <inkml:brushProperty name="width" value="0.1" units="cm"/>
      <inkml:brushProperty name="height" value="0.1" units="cm"/>
      <inkml:brushProperty name="ignorePressure" value="1"/>
    </inkml:brush>
  </inkml:definitions>
  <inkml:trace contextRef="#ctx0" brushRef="#br0">0 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23T18:49:45.271"/>
    </inkml:context>
    <inkml:brush xml:id="br0">
      <inkml:brushProperty name="width" value="0.1" units="cm"/>
      <inkml:brushProperty name="height" value="0.1" units="cm"/>
      <inkml:brushProperty name="ignorePressure" value="1"/>
    </inkml:brush>
  </inkml:definitions>
  <inkml:trace contextRef="#ctx0" brushRef="#br0">1 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23T18:49:47.632"/>
    </inkml:context>
    <inkml:brush xml:id="br0">
      <inkml:brushProperty name="width" value="0.1" units="cm"/>
      <inkml:brushProperty name="height" value="0.1" units="cm"/>
      <inkml:brushProperty name="ignorePressure" value="1"/>
    </inkml:brush>
  </inkml:definitions>
  <inkml:trace contextRef="#ctx0" brushRef="#br0">0 0,'0'0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23T18:50:27.470"/>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23T18:50:31.760"/>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0,'0'0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23T19:02:59.970"/>
    </inkml:context>
    <inkml:brush xml:id="br0">
      <inkml:brushProperty name="width" value="0.1" units="cm"/>
      <inkml:brushProperty name="height" value="0.1" units="cm"/>
      <inkml:brushProperty name="color" value="#E71224"/>
    </inkml:brush>
  </inkml:definitions>
  <inkml:trace contextRef="#ctx0" brushRef="#br0">0 1 1456,'0'0'4361,"0"0"-3873,0 0-488,0 0-912,0 0-1112,0 0 39,0 0 993</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23T19:03:10.671"/>
    </inkml:context>
    <inkml:brush xml:id="br0">
      <inkml:brushProperty name="width" value="0.1" units="cm"/>
      <inkml:brushProperty name="height" value="0.1" units="cm"/>
      <inkml:brushProperty name="color" value="#E71224"/>
    </inkml:brush>
  </inkml:definitions>
  <inkml:trace contextRef="#ctx0" brushRef="#br0">1 1 8890,'0'0'1240,"0"0"-1240,0 0-800,0 0-512,0 0 704,0 0-633</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21T12:48:21.618"/>
    </inkml:context>
    <inkml:brush xml:id="br0">
      <inkml:brushProperty name="width" value="0.1" units="cm"/>
      <inkml:brushProperty name="height" value="0.1" units="cm"/>
      <inkml:brushProperty name="ignorePressure" value="1"/>
    </inkml:brush>
  </inkml:definitions>
  <inkml:trace contextRef="#ctx0" brushRef="#br0">1 0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21T12:49:47.816"/>
    </inkml:context>
    <inkml:brush xml:id="br0">
      <inkml:brushProperty name="width" value="0.3" units="cm"/>
      <inkml:brushProperty name="height" value="0.6" units="cm"/>
      <inkml:brushProperty name="color" value="#0069AF"/>
      <inkml:brushProperty name="tip" value="rectangle"/>
      <inkml:brushProperty name="rasterOp" value="maskPen"/>
      <inkml:brushProperty name="ignorePressure" value="1"/>
    </inkml:brush>
  </inkml:definitions>
  <inkml:trace contextRef="#ctx0" brushRef="#br0">1 0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10-14T15:41:32.894"/>
    </inkml:context>
    <inkml:brush xml:id="br0">
      <inkml:brushProperty name="width" value="0.05" units="cm"/>
      <inkml:brushProperty name="height" value="0.05" units="cm"/>
    </inkml:brush>
  </inkml:definitions>
  <inkml:trace contextRef="#ctx0" brushRef="#br0">114 81 10914 0 0,'0'0'11251'0'0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3:47:29.691"/>
    </inkml:context>
    <inkml:brush xml:id="br0">
      <inkml:brushProperty name="width" value="0.1" units="cm"/>
      <inkml:brushProperty name="height" value="0.1" units="cm"/>
      <inkml:brushProperty name="ignorePressure" value="1"/>
    </inkml:brush>
  </inkml:definitions>
  <inkml:trace contextRef="#ctx0" brushRef="#br0">0 0,'0'0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4:19:03.984"/>
    </inkml:context>
    <inkml:brush xml:id="br0">
      <inkml:brushProperty name="width" value="0.1" units="cm"/>
      <inkml:brushProperty name="height" value="0.1" units="cm"/>
      <inkml:brushProperty name="ignorePressure" value="1"/>
    </inkml:brush>
  </inkml:definitions>
  <inkml:trace contextRef="#ctx0" brushRef="#br0">0 1,'0'0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4:19:04.941"/>
    </inkml:context>
    <inkml:brush xml:id="br0">
      <inkml:brushProperty name="width" value="0.1" units="cm"/>
      <inkml:brushProperty name="height" value="0.1" units="cm"/>
      <inkml:brushProperty name="ignorePressure" value="1"/>
    </inkml:brush>
  </inkml:definitions>
  <inkml:trace contextRef="#ctx0" brushRef="#br0">1 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625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4" y="1"/>
            <a:ext cx="2945659" cy="496252"/>
          </a:xfrm>
          <a:prstGeom prst="rect">
            <a:avLst/>
          </a:prstGeom>
        </p:spPr>
        <p:txBody>
          <a:bodyPr vert="horz" lIns="91440" tIns="45720" rIns="91440" bIns="45720" rtlCol="0"/>
          <a:lstStyle>
            <a:lvl1pPr algn="r">
              <a:defRPr sz="1200"/>
            </a:lvl1pPr>
          </a:lstStyle>
          <a:p>
            <a:fld id="{B7A126F7-C520-466E-8A08-C83A624AAD89}" type="datetimeFigureOut">
              <a:rPr lang="en-GB" smtClean="0"/>
              <a:pPr/>
              <a:t>03/10/2024</a:t>
            </a:fld>
            <a:endParaRPr lang="en-GB"/>
          </a:p>
        </p:txBody>
      </p:sp>
      <p:sp>
        <p:nvSpPr>
          <p:cNvPr id="4" name="Slide Image Placeholder 3"/>
          <p:cNvSpPr>
            <a:spLocks noGrp="1" noRot="1" noChangeAspect="1"/>
          </p:cNvSpPr>
          <p:nvPr>
            <p:ph type="sldImg" idx="2"/>
          </p:nvPr>
        </p:nvSpPr>
        <p:spPr>
          <a:xfrm>
            <a:off x="917575" y="744538"/>
            <a:ext cx="4962525" cy="3721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4399"/>
            <a:ext cx="5438140" cy="446627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7076"/>
            <a:ext cx="2945659" cy="49625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7076"/>
            <a:ext cx="2945659" cy="496252"/>
          </a:xfrm>
          <a:prstGeom prst="rect">
            <a:avLst/>
          </a:prstGeom>
        </p:spPr>
        <p:txBody>
          <a:bodyPr vert="horz" lIns="91440" tIns="45720" rIns="91440" bIns="45720" rtlCol="0" anchor="b"/>
          <a:lstStyle>
            <a:lvl1pPr algn="r">
              <a:defRPr sz="1200"/>
            </a:lvl1pPr>
          </a:lstStyle>
          <a:p>
            <a:fld id="{D3BD075C-D0CD-4F41-93C9-0B6DF6D55B16}" type="slidenum">
              <a:rPr lang="en-GB" smtClean="0"/>
              <a:pPr/>
              <a:t>‹#›</a:t>
            </a:fld>
            <a:endParaRPr lang="en-GB"/>
          </a:p>
        </p:txBody>
      </p:sp>
    </p:spTree>
    <p:extLst>
      <p:ext uri="{BB962C8B-B14F-4D97-AF65-F5344CB8AC3E}">
        <p14:creationId xmlns:p14="http://schemas.microsoft.com/office/powerpoint/2010/main" val="1220084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a:t>
            </a:fld>
            <a:endParaRPr lang="en-GB"/>
          </a:p>
        </p:txBody>
      </p:sp>
    </p:spTree>
    <p:extLst>
      <p:ext uri="{BB962C8B-B14F-4D97-AF65-F5344CB8AC3E}">
        <p14:creationId xmlns:p14="http://schemas.microsoft.com/office/powerpoint/2010/main" val="2499924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9</a:t>
            </a:fld>
            <a:endParaRPr lang="en-GB"/>
          </a:p>
        </p:txBody>
      </p:sp>
    </p:spTree>
    <p:extLst>
      <p:ext uri="{BB962C8B-B14F-4D97-AF65-F5344CB8AC3E}">
        <p14:creationId xmlns:p14="http://schemas.microsoft.com/office/powerpoint/2010/main" val="3189319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74B2F781-B445-4BD2-8B2A-689947A0B480}" type="datetime1">
              <a:rPr lang="en-GB" smtClean="0"/>
              <a:pPr/>
              <a:t>03/10/2024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38188386"/>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E32E50-136A-4496-B4FF-7C83C21E682A}" type="datetime1">
              <a:rPr lang="en-GB" smtClean="0"/>
              <a:pPr/>
              <a:t>03/10/2024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361272044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6D76745-32FB-4C91-A25B-63A85D072CAB}" type="datetime1">
              <a:rPr lang="en-GB" smtClean="0"/>
              <a:pPr/>
              <a:t>03/10/2024</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520448319"/>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8E32E50-136A-4496-B4FF-7C83C21E682A}" type="datetime1">
              <a:rPr lang="en-GB" smtClean="0"/>
              <a:pPr/>
              <a:t>03/10/2024</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43873830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8E32E50-136A-4496-B4FF-7C83C21E682A}" type="datetime1">
              <a:rPr lang="en-GB" smtClean="0"/>
              <a:pPr/>
              <a:t>03/10/2024</a:t>
            </a:fld>
            <a:endParaRPr lang="en-GB"/>
          </a:p>
        </p:txBody>
      </p:sp>
      <p:sp>
        <p:nvSpPr>
          <p:cNvPr id="9" name="Slide Number Placeholder 8"/>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736666351"/>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F9F918-2B10-433F-BEA4-607AFF3DC02D}" type="datetime1">
              <a:rPr lang="en-GB" smtClean="0"/>
              <a:pPr/>
              <a:t>03/10/2024</a:t>
            </a:fld>
            <a:endParaRPr lang="en-GB"/>
          </a:p>
        </p:txBody>
      </p:sp>
      <p:sp>
        <p:nvSpPr>
          <p:cNvPr id="5" name="Slide Number Placeholder 4"/>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73177553"/>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F9558-83A0-44D4-8BB7-8012104B0C4B}" type="datetime1">
              <a:rPr lang="en-GB" smtClean="0"/>
              <a:pPr/>
              <a:t>03/10/2024</a:t>
            </a:fld>
            <a:endParaRPr lang="en-GB"/>
          </a:p>
        </p:txBody>
      </p:sp>
      <p:sp>
        <p:nvSpPr>
          <p:cNvPr id="4" name="Slide Number Placeholder 3"/>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165703733"/>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F848E86-E565-4C1A-8FF6-FFBF881AFDA2}" type="datetime1">
              <a:rPr lang="en-GB" smtClean="0"/>
              <a:pPr/>
              <a:t>03/10/2024</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091874486"/>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18400C-1BBB-4F63-8D87-0E7EEA0138C9}" type="datetime1">
              <a:rPr lang="en-GB" smtClean="0"/>
              <a:pPr/>
              <a:t>03/10/2024</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92637008"/>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E307F9-FE9E-4ABC-95D4-B51194F73759}" type="datetime1">
              <a:rPr lang="en-GB" smtClean="0"/>
              <a:pPr/>
              <a:t>03/10/2024</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1249975525"/>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25F774-4146-4C45-B3A5-262743FB5673}" type="datetime1">
              <a:rPr lang="en-GB" smtClean="0"/>
              <a:pPr/>
              <a:t>03/10/2024</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153369918"/>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5D5B1F-946A-4F5A-8AC8-B2FA636A70F2}" type="datetime1">
              <a:rPr lang="en-GB" smtClean="0"/>
              <a:pPr/>
              <a:t>03/10/2024</a:t>
            </a:fld>
            <a:endParaRPr lang="en-GB"/>
          </a:p>
        </p:txBody>
      </p:sp>
      <p:sp>
        <p:nvSpPr>
          <p:cNvPr id="5" name="Footer Placeholder 4"/>
          <p:cNvSpPr>
            <a:spLocks noGrp="1"/>
          </p:cNvSpPr>
          <p:nvPr>
            <p:ph type="ftr" sz="quarter" idx="11"/>
          </p:nvPr>
        </p:nvSpPr>
        <p:spPr>
          <a:xfrm>
            <a:off x="659165" y="6356350"/>
            <a:ext cx="28479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582025" y="0"/>
            <a:ext cx="561975" cy="365125"/>
          </a:xfrm>
        </p:spPr>
        <p:txBody>
          <a:bodyPr/>
          <a:lstStyle>
            <a:lvl1pPr algn="r">
              <a:defRPr b="1">
                <a:solidFill>
                  <a:schemeClr val="tx2"/>
                </a:solidFill>
                <a:latin typeface="+mj-lt"/>
              </a:defRPr>
            </a:lvl1pPr>
          </a:lstStyle>
          <a:p>
            <a:fld id="{C3F65BB1-9206-4D7F-97F9-47DCC7DC6334}" type="slidenum">
              <a:rPr lang="en-GB" smtClean="0"/>
              <a:pPr/>
              <a:t>‹#›</a:t>
            </a:fld>
            <a:endParaRPr lang="en-GB" dirty="0"/>
          </a:p>
        </p:txBody>
      </p:sp>
      <p:sp>
        <p:nvSpPr>
          <p:cNvPr id="7" name="Title 2"/>
          <p:cNvSpPr txBox="1">
            <a:spLocks/>
          </p:cNvSpPr>
          <p:nvPr userDrawn="1"/>
        </p:nvSpPr>
        <p:spPr>
          <a:xfrm>
            <a:off x="467544" y="152400"/>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endParaRPr lang="en-GB" sz="3600" dirty="0"/>
          </a:p>
        </p:txBody>
      </p:sp>
    </p:spTree>
    <p:extLst>
      <p:ext uri="{BB962C8B-B14F-4D97-AF65-F5344CB8AC3E}">
        <p14:creationId xmlns:p14="http://schemas.microsoft.com/office/powerpoint/2010/main" val="1817955075"/>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D8E32E50-136A-4496-B4FF-7C83C21E682A}" type="datetime1">
              <a:rPr lang="en-GB" smtClean="0"/>
              <a:pPr/>
              <a:t>03/10/2024</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C3F65BB1-9206-4D7F-97F9-47DCC7DC6334}" type="slidenum">
              <a:rPr lang="en-GB" smtClean="0"/>
              <a:pPr/>
              <a:t>‹#›</a:t>
            </a:fld>
            <a:endParaRPr lang="en-GB"/>
          </a:p>
        </p:txBody>
      </p:sp>
      <p:pic>
        <p:nvPicPr>
          <p:cNvPr id="7" name="Picture 6">
            <a:extLst>
              <a:ext uri="{FF2B5EF4-FFF2-40B4-BE49-F238E27FC236}">
                <a16:creationId xmlns:a16="http://schemas.microsoft.com/office/drawing/2014/main" id="{87736A3C-719A-48E3-9AF6-F6A04F7FDA46}"/>
              </a:ext>
            </a:extLst>
          </p:cNvPr>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8388496" y="5913368"/>
            <a:ext cx="648000" cy="82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9002569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74" r:id="rId12"/>
  </p:sldLayoutIdLst>
  <p:transition>
    <p:dissolve/>
  </p:transition>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customXml" Target="../ink/ink2.xml"/><Relationship Id="rId5" Type="http://schemas.openxmlformats.org/officeDocument/2006/relationships/image" Target="../media/image4.png"/><Relationship Id="rId4" Type="http://schemas.openxmlformats.org/officeDocument/2006/relationships/customXml" Target="../ink/ink1.xml"/><Relationship Id="rId9"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customXml" Target="../ink/ink6.xml"/><Relationship Id="rId13" Type="http://schemas.openxmlformats.org/officeDocument/2006/relationships/image" Target="../media/image9.png"/><Relationship Id="rId3" Type="http://schemas.openxmlformats.org/officeDocument/2006/relationships/customXml" Target="../ink/ink3.xml"/><Relationship Id="rId7" Type="http://schemas.openxmlformats.org/officeDocument/2006/relationships/customXml" Target="../ink/ink5.xml"/><Relationship Id="rId12" Type="http://schemas.openxmlformats.org/officeDocument/2006/relationships/customXml" Target="../ink/ink9.xml"/><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7.png"/><Relationship Id="rId11" Type="http://schemas.openxmlformats.org/officeDocument/2006/relationships/customXml" Target="../ink/ink8.xml"/><Relationship Id="rId5" Type="http://schemas.openxmlformats.org/officeDocument/2006/relationships/customXml" Target="../ink/ink4.xml"/><Relationship Id="rId10" Type="http://schemas.openxmlformats.org/officeDocument/2006/relationships/image" Target="../media/image8.png"/><Relationship Id="rId4" Type="http://schemas.openxmlformats.org/officeDocument/2006/relationships/image" Target="../media/image5.png"/><Relationship Id="rId9" Type="http://schemas.openxmlformats.org/officeDocument/2006/relationships/customXml" Target="../ink/ink7.xml"/><Relationship Id="rId14" Type="http://schemas.openxmlformats.org/officeDocument/2006/relationships/customXml" Target="../ink/ink10.xml"/></Relationships>
</file>

<file path=ppt/slides/_rels/slide11.xml.rels><?xml version="1.0" encoding="UTF-8" standalone="yes"?>
<Relationships xmlns="http://schemas.openxmlformats.org/package/2006/relationships"><Relationship Id="rId18" Type="http://schemas.openxmlformats.org/officeDocument/2006/relationships/image" Target="../media/image15.png"/><Relationship Id="rId3" Type="http://schemas.openxmlformats.org/officeDocument/2006/relationships/customXml" Target="../ink/ink11.xml"/><Relationship Id="rId2" Type="http://schemas.openxmlformats.org/officeDocument/2006/relationships/slideLayout" Target="../slideLayouts/slideLayout2.xml"/><Relationship Id="rId1" Type="http://schemas.openxmlformats.org/officeDocument/2006/relationships/tags" Target="../tags/tag9.xml"/><Relationship Id="rId5" Type="http://schemas.openxmlformats.org/officeDocument/2006/relationships/customXml" Target="../ink/ink1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1.xml.rels><?xml version="1.0" encoding="UTF-8" standalone="yes"?>
<Relationships xmlns="http://schemas.openxmlformats.org/package/2006/relationships"><Relationship Id="rId3" Type="http://schemas.openxmlformats.org/officeDocument/2006/relationships/customXml" Target="../ink/ink13.xml"/><Relationship Id="rId2" Type="http://schemas.openxmlformats.org/officeDocument/2006/relationships/slideLayout" Target="../slideLayouts/slideLayout2.xml"/><Relationship Id="rId1" Type="http://schemas.openxmlformats.org/officeDocument/2006/relationships/tags" Target="../tags/tag19.xml"/><Relationship Id="rId134" Type="http://schemas.openxmlformats.org/officeDocument/2006/relationships/image" Target="../media/image305.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24.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25.xml"/></Relationships>
</file>

<file path=ppt/slides/_rels/slide30.xml.rels><?xml version="1.0" encoding="UTF-8" standalone="yes"?>
<Relationships xmlns="http://schemas.openxmlformats.org/package/2006/relationships"><Relationship Id="rId3" Type="http://schemas.openxmlformats.org/officeDocument/2006/relationships/customXml" Target="../ink/ink14.xml"/><Relationship Id="rId2" Type="http://schemas.openxmlformats.org/officeDocument/2006/relationships/slideLayout" Target="../slideLayouts/slideLayout2.xml"/><Relationship Id="rId1" Type="http://schemas.openxmlformats.org/officeDocument/2006/relationships/tags" Target="../tags/tag26.xml"/><Relationship Id="rId4" Type="http://schemas.openxmlformats.org/officeDocument/2006/relationships/image" Target="../media/image5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37.xml.rels><?xml version="1.0" encoding="UTF-8" standalone="yes"?>
<Relationships xmlns="http://schemas.openxmlformats.org/package/2006/relationships"><Relationship Id="rId3" Type="http://schemas.openxmlformats.org/officeDocument/2006/relationships/customXml" Target="../ink/ink15.xml"/><Relationship Id="rId2" Type="http://schemas.openxmlformats.org/officeDocument/2006/relationships/slideLayout" Target="../slideLayouts/slideLayout2.xml"/><Relationship Id="rId1" Type="http://schemas.openxmlformats.org/officeDocument/2006/relationships/tags" Target="../tags/tag32.xml"/><Relationship Id="rId5" Type="http://schemas.openxmlformats.org/officeDocument/2006/relationships/customXml" Target="../ink/ink16.xml"/><Relationship Id="rId4" Type="http://schemas.openxmlformats.org/officeDocument/2006/relationships/image" Target="../media/image50.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C8B28E2-1CEF-4EE9-BA32-F177EF46A2AA}"/>
              </a:ext>
            </a:extLst>
          </p:cNvPr>
          <p:cNvSpPr>
            <a:spLocks noGrp="1"/>
          </p:cNvSpPr>
          <p:nvPr>
            <p:ph type="ctrTitle"/>
          </p:nvPr>
        </p:nvSpPr>
        <p:spPr>
          <a:xfrm>
            <a:off x="683568" y="1471564"/>
            <a:ext cx="7772400" cy="1053444"/>
          </a:xfrm>
        </p:spPr>
        <p:txBody>
          <a:bodyPr/>
          <a:lstStyle/>
          <a:p>
            <a:r>
              <a:rPr lang="en-GB" dirty="0">
                <a:solidFill>
                  <a:srgbClr val="FFFF00"/>
                </a:solidFill>
              </a:rPr>
              <a:t>MBA International Business</a:t>
            </a:r>
          </a:p>
        </p:txBody>
      </p:sp>
      <p:sp>
        <p:nvSpPr>
          <p:cNvPr id="4" name="Subtitle 3">
            <a:extLst>
              <a:ext uri="{FF2B5EF4-FFF2-40B4-BE49-F238E27FC236}">
                <a16:creationId xmlns:a16="http://schemas.microsoft.com/office/drawing/2014/main" id="{0CA9139C-1300-4F31-BDA2-42BABE70581B}"/>
              </a:ext>
            </a:extLst>
          </p:cNvPr>
          <p:cNvSpPr>
            <a:spLocks noGrp="1"/>
          </p:cNvSpPr>
          <p:nvPr>
            <p:ph type="subTitle" idx="1"/>
          </p:nvPr>
        </p:nvSpPr>
        <p:spPr>
          <a:xfrm>
            <a:off x="1187624" y="2852936"/>
            <a:ext cx="6400800" cy="2525780"/>
          </a:xfrm>
        </p:spPr>
        <p:txBody>
          <a:bodyPr/>
          <a:lstStyle/>
          <a:p>
            <a:r>
              <a:rPr lang="en-GB" sz="3600" dirty="0">
                <a:solidFill>
                  <a:srgbClr val="FFFF00"/>
                </a:solidFill>
              </a:rPr>
              <a:t>Financial Management </a:t>
            </a:r>
            <a:r>
              <a:rPr lang="en-GB" sz="2800" dirty="0">
                <a:solidFill>
                  <a:srgbClr val="FFFF00"/>
                </a:solidFill>
              </a:rPr>
              <a:t>(LCMB7002) </a:t>
            </a:r>
          </a:p>
          <a:p>
            <a:endParaRPr lang="en-GB" dirty="0">
              <a:solidFill>
                <a:schemeClr val="bg1"/>
              </a:solidFill>
            </a:endParaRPr>
          </a:p>
          <a:p>
            <a:r>
              <a:rPr lang="en-GB" dirty="0">
                <a:solidFill>
                  <a:schemeClr val="bg1"/>
                </a:solidFill>
              </a:rPr>
              <a:t>Financial performance analysis 1</a:t>
            </a:r>
          </a:p>
        </p:txBody>
      </p:sp>
    </p:spTree>
    <p:extLst>
      <p:ext uri="{BB962C8B-B14F-4D97-AF65-F5344CB8AC3E}">
        <p14:creationId xmlns:p14="http://schemas.microsoft.com/office/powerpoint/2010/main" val="1416662466"/>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28" y="0"/>
            <a:ext cx="9164655" cy="908720"/>
          </a:xfrm>
          <a:solidFill>
            <a:schemeClr val="tx2">
              <a:lumMod val="20000"/>
              <a:lumOff val="80000"/>
            </a:schemeClr>
          </a:solidFill>
        </p:spPr>
        <p:txBody>
          <a:bodyPr>
            <a:normAutofit/>
          </a:bodyPr>
          <a:lstStyle/>
          <a:p>
            <a:pPr algn="ctr"/>
            <a:r>
              <a:rPr lang="en-GB" sz="2800" dirty="0"/>
              <a:t>Overview</a:t>
            </a:r>
          </a:p>
        </p:txBody>
      </p:sp>
      <p:sp>
        <p:nvSpPr>
          <p:cNvPr id="3" name="Content Placeholder 2"/>
          <p:cNvSpPr>
            <a:spLocks noGrp="1"/>
          </p:cNvSpPr>
          <p:nvPr>
            <p:ph idx="1"/>
          </p:nvPr>
        </p:nvSpPr>
        <p:spPr>
          <a:xfrm>
            <a:off x="-1" y="908720"/>
            <a:ext cx="9164655" cy="4824536"/>
          </a:xfrm>
          <a:solidFill>
            <a:schemeClr val="tx2"/>
          </a:solidFill>
        </p:spPr>
        <p:txBody>
          <a:bodyPr>
            <a:normAutofit fontScale="92500" lnSpcReduction="10000"/>
          </a:bodyPr>
          <a:lstStyle/>
          <a:p>
            <a:pPr marL="0" indent="0">
              <a:buNone/>
            </a:pPr>
            <a:r>
              <a:rPr lang="en-GB" dirty="0"/>
              <a:t> </a:t>
            </a:r>
          </a:p>
          <a:p>
            <a:r>
              <a:rPr lang="en-GB" sz="2600" dirty="0">
                <a:solidFill>
                  <a:schemeClr val="tx2">
                    <a:lumMod val="20000"/>
                    <a:lumOff val="80000"/>
                  </a:schemeClr>
                </a:solidFill>
                <a:cs typeface="Times New Roman" panose="02020603050405020304" pitchFamily="18" charset="0"/>
              </a:rPr>
              <a:t>The annual accounts of a business are a good guide to a company’s financial results. However, on their own they are limited in their ability to assess how a business has performed over the last year</a:t>
            </a:r>
          </a:p>
          <a:p>
            <a:pPr marL="0" indent="0">
              <a:buNone/>
            </a:pPr>
            <a:endParaRPr lang="en-GB" sz="2600" dirty="0">
              <a:solidFill>
                <a:schemeClr val="tx2">
                  <a:lumMod val="20000"/>
                  <a:lumOff val="80000"/>
                </a:schemeClr>
              </a:solidFill>
              <a:cs typeface="Times New Roman" panose="02020603050405020304" pitchFamily="18" charset="0"/>
            </a:endParaRPr>
          </a:p>
          <a:p>
            <a:r>
              <a:rPr lang="en-GB" sz="2600" dirty="0">
                <a:solidFill>
                  <a:schemeClr val="tx2">
                    <a:lumMod val="20000"/>
                    <a:lumOff val="80000"/>
                  </a:schemeClr>
                </a:solidFill>
                <a:cs typeface="Times New Roman" panose="02020603050405020304" pitchFamily="18" charset="0"/>
              </a:rPr>
              <a:t>It is necessary to look beyond the figures by analysing the relationship between them. This is done by performing a series of calculations called </a:t>
            </a:r>
            <a:r>
              <a:rPr lang="en-GB" sz="2600" b="1" i="1" dirty="0">
                <a:solidFill>
                  <a:schemeClr val="tx2">
                    <a:lumMod val="20000"/>
                    <a:lumOff val="80000"/>
                  </a:schemeClr>
                </a:solidFill>
                <a:cs typeface="Times New Roman" panose="02020603050405020304" pitchFamily="18" charset="0"/>
              </a:rPr>
              <a:t>ratios</a:t>
            </a:r>
          </a:p>
          <a:p>
            <a:pPr marL="0" indent="0">
              <a:buNone/>
            </a:pPr>
            <a:endParaRPr lang="en-GB" sz="2600" dirty="0">
              <a:solidFill>
                <a:schemeClr val="tx2">
                  <a:lumMod val="20000"/>
                  <a:lumOff val="80000"/>
                </a:schemeClr>
              </a:solidFill>
              <a:cs typeface="Times New Roman" panose="02020603050405020304" pitchFamily="18" charset="0"/>
            </a:endParaRPr>
          </a:p>
          <a:p>
            <a:r>
              <a:rPr lang="en-GB" sz="2600" dirty="0">
                <a:solidFill>
                  <a:schemeClr val="tx2">
                    <a:lumMod val="20000"/>
                    <a:lumOff val="80000"/>
                  </a:schemeClr>
                </a:solidFill>
                <a:cs typeface="Times New Roman" panose="02020603050405020304" pitchFamily="18" charset="0"/>
              </a:rPr>
              <a:t>These are also known as performance indicators and are a useful method of highlighting the strengths and weaknesses of a set of financial accounts. </a:t>
            </a:r>
          </a:p>
          <a:p>
            <a:endParaRPr lang="en-GB" dirty="0"/>
          </a:p>
        </p:txBody>
      </p:sp>
      <p:sp>
        <p:nvSpPr>
          <p:cNvPr id="4" name="Slide Number Placeholder 3">
            <a:extLst>
              <a:ext uri="{FF2B5EF4-FFF2-40B4-BE49-F238E27FC236}">
                <a16:creationId xmlns:a16="http://schemas.microsoft.com/office/drawing/2014/main" id="{DB7FBB15-328E-4CF3-A49C-41293CEB99BB}"/>
              </a:ext>
            </a:extLst>
          </p:cNvPr>
          <p:cNvSpPr>
            <a:spLocks noGrp="1"/>
          </p:cNvSpPr>
          <p:nvPr>
            <p:ph type="sldNum" sz="quarter" idx="12"/>
          </p:nvPr>
        </p:nvSpPr>
        <p:spPr/>
        <p:txBody>
          <a:bodyPr/>
          <a:lstStyle/>
          <a:p>
            <a:fld id="{63A33278-8D2C-46E9-9145-8061F8ED03C5}" type="slidenum">
              <a:rPr lang="en-GB" smtClean="0"/>
              <a:t>2</a:t>
            </a:fld>
            <a:endParaRPr lang="en-GB" dirty="0"/>
          </a:p>
        </p:txBody>
      </p:sp>
    </p:spTree>
    <p:custDataLst>
      <p:tags r:id="rId1"/>
    </p:custDataLst>
    <p:extLst>
      <p:ext uri="{BB962C8B-B14F-4D97-AF65-F5344CB8AC3E}">
        <p14:creationId xmlns:p14="http://schemas.microsoft.com/office/powerpoint/2010/main" val="3462820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36462"/>
          </a:xfrm>
          <a:solidFill>
            <a:schemeClr val="tx2">
              <a:lumMod val="20000"/>
              <a:lumOff val="80000"/>
            </a:schemeClr>
          </a:solidFill>
        </p:spPr>
        <p:txBody>
          <a:bodyPr>
            <a:normAutofit/>
          </a:bodyPr>
          <a:lstStyle/>
          <a:p>
            <a:pPr algn="ctr"/>
            <a:r>
              <a:rPr lang="en-GB" sz="2800" dirty="0">
                <a:solidFill>
                  <a:schemeClr val="tx2">
                    <a:lumMod val="75000"/>
                  </a:schemeClr>
                </a:solidFill>
              </a:rPr>
              <a:t>What are ratios?</a:t>
            </a:r>
          </a:p>
        </p:txBody>
      </p:sp>
      <p:sp>
        <p:nvSpPr>
          <p:cNvPr id="3" name="Content Placeholder 2"/>
          <p:cNvSpPr>
            <a:spLocks noGrp="1"/>
          </p:cNvSpPr>
          <p:nvPr>
            <p:ph idx="1"/>
          </p:nvPr>
        </p:nvSpPr>
        <p:spPr>
          <a:xfrm>
            <a:off x="0" y="736462"/>
            <a:ext cx="9144000" cy="4996794"/>
          </a:xfrm>
          <a:solidFill>
            <a:schemeClr val="tx2"/>
          </a:solidFill>
        </p:spPr>
        <p:txBody>
          <a:bodyPr>
            <a:noAutofit/>
          </a:bodyPr>
          <a:lstStyle/>
          <a:p>
            <a:pPr lvl="0"/>
            <a:endParaRPr lang="en-US" sz="1800">
              <a:solidFill>
                <a:schemeClr val="tx2">
                  <a:lumMod val="20000"/>
                  <a:lumOff val="80000"/>
                </a:schemeClr>
              </a:solidFill>
              <a:latin typeface="+mj-lt"/>
              <a:cs typeface="Times New Roman" panose="02020603050405020304" pitchFamily="18" charset="0"/>
            </a:endParaRPr>
          </a:p>
          <a:p>
            <a:pPr lvl="0"/>
            <a:r>
              <a:rPr lang="en-US" sz="1800">
                <a:solidFill>
                  <a:schemeClr val="tx2">
                    <a:lumMod val="20000"/>
                    <a:lumOff val="80000"/>
                  </a:schemeClr>
                </a:solidFill>
                <a:latin typeface="+mj-lt"/>
                <a:cs typeface="Times New Roman" panose="02020603050405020304" pitchFamily="18" charset="0"/>
              </a:rPr>
              <a:t>Accounting </a:t>
            </a:r>
            <a:r>
              <a:rPr lang="en-US" sz="1800" dirty="0">
                <a:solidFill>
                  <a:schemeClr val="tx2">
                    <a:lumMod val="20000"/>
                    <a:lumOff val="80000"/>
                  </a:schemeClr>
                </a:solidFill>
                <a:latin typeface="+mj-lt"/>
                <a:cs typeface="Times New Roman" panose="02020603050405020304" pitchFamily="18" charset="0"/>
              </a:rPr>
              <a:t>ratios are merely a means of presenting the relationships between accounting figures. These relationships can be expressed in a variety of forms…</a:t>
            </a:r>
            <a:endParaRPr lang="en-GB" sz="1800" dirty="0">
              <a:solidFill>
                <a:schemeClr val="tx2">
                  <a:lumMod val="20000"/>
                  <a:lumOff val="80000"/>
                </a:schemeClr>
              </a:solidFill>
              <a:latin typeface="+mj-lt"/>
              <a:cs typeface="Times New Roman" panose="02020603050405020304" pitchFamily="18" charset="0"/>
            </a:endParaRPr>
          </a:p>
          <a:p>
            <a:pPr>
              <a:buFont typeface="Wingdings" panose="05000000000000000000" pitchFamily="2" charset="2"/>
              <a:buChar char="Ø"/>
            </a:pPr>
            <a:r>
              <a:rPr lang="en-GB" sz="1800" dirty="0">
                <a:solidFill>
                  <a:schemeClr val="tx2">
                    <a:lumMod val="20000"/>
                    <a:lumOff val="80000"/>
                  </a:schemeClr>
                </a:solidFill>
                <a:latin typeface="+mj-lt"/>
                <a:cs typeface="Times New Roman" panose="02020603050405020304" pitchFamily="18" charset="0"/>
              </a:rPr>
              <a:t>As a percentage [%]</a:t>
            </a:r>
          </a:p>
          <a:p>
            <a:pPr>
              <a:buFont typeface="Wingdings" panose="05000000000000000000" pitchFamily="2" charset="2"/>
              <a:buChar char="Ø"/>
            </a:pPr>
            <a:r>
              <a:rPr lang="en-GB" sz="1800" dirty="0">
                <a:solidFill>
                  <a:schemeClr val="tx2">
                    <a:lumMod val="20000"/>
                    <a:lumOff val="80000"/>
                  </a:schemeClr>
                </a:solidFill>
                <a:latin typeface="+mj-lt"/>
                <a:cs typeface="Times New Roman" panose="02020603050405020304" pitchFamily="18" charset="0"/>
              </a:rPr>
              <a:t>As a monetary value [£ or p]</a:t>
            </a:r>
          </a:p>
          <a:p>
            <a:pPr>
              <a:buFont typeface="Wingdings" panose="05000000000000000000" pitchFamily="2" charset="2"/>
              <a:buChar char="Ø"/>
            </a:pPr>
            <a:r>
              <a:rPr lang="en-GB" sz="1800" dirty="0">
                <a:solidFill>
                  <a:schemeClr val="tx2">
                    <a:lumMod val="20000"/>
                    <a:lumOff val="80000"/>
                  </a:schemeClr>
                </a:solidFill>
                <a:latin typeface="+mj-lt"/>
                <a:cs typeface="Times New Roman" panose="02020603050405020304" pitchFamily="18" charset="0"/>
              </a:rPr>
              <a:t>As a number of times </a:t>
            </a:r>
          </a:p>
          <a:p>
            <a:pPr>
              <a:buFont typeface="Wingdings" panose="05000000000000000000" pitchFamily="2" charset="2"/>
              <a:buChar char="Ø"/>
            </a:pPr>
            <a:r>
              <a:rPr lang="en-GB" sz="1800" dirty="0">
                <a:solidFill>
                  <a:schemeClr val="tx2">
                    <a:lumMod val="20000"/>
                    <a:lumOff val="80000"/>
                  </a:schemeClr>
                </a:solidFill>
                <a:latin typeface="+mj-lt"/>
                <a:cs typeface="Times New Roman" panose="02020603050405020304" pitchFamily="18" charset="0"/>
              </a:rPr>
              <a:t>As a number of days </a:t>
            </a:r>
          </a:p>
          <a:p>
            <a:pPr>
              <a:buFont typeface="Wingdings" panose="05000000000000000000" pitchFamily="2" charset="2"/>
              <a:buChar char="Ø"/>
            </a:pPr>
            <a:r>
              <a:rPr lang="en-GB" sz="1800" dirty="0">
                <a:solidFill>
                  <a:schemeClr val="tx2">
                    <a:lumMod val="20000"/>
                    <a:lumOff val="80000"/>
                  </a:schemeClr>
                </a:solidFill>
                <a:latin typeface="+mj-lt"/>
                <a:cs typeface="Times New Roman" panose="02020603050405020304" pitchFamily="18" charset="0"/>
              </a:rPr>
              <a:t>As a ratio [:1]</a:t>
            </a:r>
          </a:p>
          <a:p>
            <a:pPr marL="0" indent="0">
              <a:buNone/>
            </a:pPr>
            <a:endParaRPr lang="en-GB" sz="1800" dirty="0">
              <a:solidFill>
                <a:schemeClr val="tx2">
                  <a:lumMod val="20000"/>
                  <a:lumOff val="80000"/>
                </a:schemeClr>
              </a:solidFill>
              <a:latin typeface="+mj-lt"/>
              <a:cs typeface="Times New Roman" panose="02020603050405020304" pitchFamily="18" charset="0"/>
            </a:endParaRPr>
          </a:p>
          <a:p>
            <a:pPr lvl="0"/>
            <a:r>
              <a:rPr lang="en-US" sz="1800" dirty="0">
                <a:solidFill>
                  <a:schemeClr val="tx2">
                    <a:lumMod val="20000"/>
                    <a:lumOff val="80000"/>
                  </a:schemeClr>
                </a:solidFill>
                <a:latin typeface="+mj-lt"/>
                <a:cs typeface="Times New Roman" panose="02020603050405020304" pitchFamily="18" charset="0"/>
              </a:rPr>
              <a:t>Ratios provide interested parties with a method of measuring the strengths and weaknesses of a company’s financial position. </a:t>
            </a:r>
            <a:endParaRPr lang="en-GB" sz="1800" dirty="0">
              <a:solidFill>
                <a:schemeClr val="tx2">
                  <a:lumMod val="20000"/>
                  <a:lumOff val="80000"/>
                </a:schemeClr>
              </a:solidFill>
              <a:latin typeface="+mj-lt"/>
              <a:cs typeface="Times New Roman" panose="02020603050405020304" pitchFamily="18" charset="0"/>
            </a:endParaRPr>
          </a:p>
          <a:p>
            <a:r>
              <a:rPr lang="en-GB" sz="1800" dirty="0">
                <a:solidFill>
                  <a:schemeClr val="tx2">
                    <a:lumMod val="20000"/>
                    <a:lumOff val="80000"/>
                  </a:schemeClr>
                </a:solidFill>
                <a:latin typeface="+mj-lt"/>
                <a:cs typeface="Times New Roman" panose="02020603050405020304" pitchFamily="18" charset="0"/>
              </a:rPr>
              <a:t> </a:t>
            </a:r>
            <a:r>
              <a:rPr lang="en-US" sz="1800" dirty="0">
                <a:solidFill>
                  <a:schemeClr val="tx2">
                    <a:lumMod val="20000"/>
                    <a:lumOff val="80000"/>
                  </a:schemeClr>
                </a:solidFill>
                <a:latin typeface="+mj-lt"/>
                <a:cs typeface="Times New Roman" panose="02020603050405020304" pitchFamily="18" charset="0"/>
              </a:rPr>
              <a:t>Ratios are however only of value if they are used as a basis of comparison either internally (with the company’s results in previous periods) or externally (with the results of other companies in similar industries.) </a:t>
            </a:r>
            <a:endParaRPr lang="en-GB" sz="1800" dirty="0">
              <a:solidFill>
                <a:schemeClr val="tx2">
                  <a:lumMod val="20000"/>
                  <a:lumOff val="80000"/>
                </a:schemeClr>
              </a:solidFill>
              <a:latin typeface="+mj-lt"/>
              <a:cs typeface="Times New Roman" panose="02020603050405020304" pitchFamily="18" charset="0"/>
            </a:endParaRPr>
          </a:p>
          <a:p>
            <a:pPr marL="0" indent="0">
              <a:buNone/>
            </a:pPr>
            <a:endParaRPr lang="en-GB" sz="2400" dirty="0">
              <a:solidFill>
                <a:schemeClr val="tx2">
                  <a:lumMod val="20000"/>
                  <a:lumOff val="80000"/>
                </a:schemeClr>
              </a:solidFill>
              <a:latin typeface="+mj-lt"/>
              <a:cs typeface="Times New Roman" panose="02020603050405020304" pitchFamily="18" charset="0"/>
            </a:endParaRPr>
          </a:p>
          <a:p>
            <a:endParaRPr lang="en-GB" sz="2400" dirty="0"/>
          </a:p>
        </p:txBody>
      </p:sp>
      <p:sp>
        <p:nvSpPr>
          <p:cNvPr id="4" name="Slide Number Placeholder 3">
            <a:extLst>
              <a:ext uri="{FF2B5EF4-FFF2-40B4-BE49-F238E27FC236}">
                <a16:creationId xmlns:a16="http://schemas.microsoft.com/office/drawing/2014/main" id="{151F52C8-0E23-4D8E-91DD-B9801B0805F8}"/>
              </a:ext>
            </a:extLst>
          </p:cNvPr>
          <p:cNvSpPr>
            <a:spLocks noGrp="1"/>
          </p:cNvSpPr>
          <p:nvPr>
            <p:ph type="sldNum" sz="quarter" idx="12"/>
          </p:nvPr>
        </p:nvSpPr>
        <p:spPr/>
        <p:txBody>
          <a:bodyPr/>
          <a:lstStyle/>
          <a:p>
            <a:fld id="{63A33278-8D2C-46E9-9145-8061F8ED03C5}" type="slidenum">
              <a:rPr lang="en-GB" smtClean="0"/>
              <a:t>3</a:t>
            </a:fld>
            <a:endParaRPr lang="en-GB" dirty="0"/>
          </a:p>
        </p:txBody>
      </p:sp>
    </p:spTree>
    <p:custDataLst>
      <p:tags r:id="rId1"/>
    </p:custDataLst>
    <p:extLst>
      <p:ext uri="{BB962C8B-B14F-4D97-AF65-F5344CB8AC3E}">
        <p14:creationId xmlns:p14="http://schemas.microsoft.com/office/powerpoint/2010/main" val="3394579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347"/>
            <a:ext cx="9108504" cy="527833"/>
          </a:xfrm>
          <a:solidFill>
            <a:schemeClr val="tx2">
              <a:lumMod val="20000"/>
              <a:lumOff val="80000"/>
            </a:schemeClr>
          </a:solidFill>
        </p:spPr>
        <p:txBody>
          <a:bodyPr>
            <a:normAutofit fontScale="90000"/>
          </a:bodyPr>
          <a:lstStyle/>
          <a:p>
            <a:pPr algn="ctr"/>
            <a:r>
              <a:rPr lang="en-GB" sz="3600" dirty="0">
                <a:solidFill>
                  <a:schemeClr val="tx2">
                    <a:lumMod val="75000"/>
                  </a:schemeClr>
                </a:solidFill>
              </a:rPr>
              <a:t>Types or groups or families of ratios</a:t>
            </a:r>
          </a:p>
        </p:txBody>
      </p:sp>
      <p:sp>
        <p:nvSpPr>
          <p:cNvPr id="3" name="Slide Number Placeholder 2">
            <a:extLst>
              <a:ext uri="{FF2B5EF4-FFF2-40B4-BE49-F238E27FC236}">
                <a16:creationId xmlns:a16="http://schemas.microsoft.com/office/drawing/2014/main" id="{3C49E90C-40B2-4DFA-8DAA-220E88239537}"/>
              </a:ext>
            </a:extLst>
          </p:cNvPr>
          <p:cNvSpPr>
            <a:spLocks noGrp="1"/>
          </p:cNvSpPr>
          <p:nvPr>
            <p:ph type="sldNum" sz="quarter" idx="12"/>
          </p:nvPr>
        </p:nvSpPr>
        <p:spPr/>
        <p:txBody>
          <a:bodyPr/>
          <a:lstStyle/>
          <a:p>
            <a:fld id="{63A33278-8D2C-46E9-9145-8061F8ED03C5}" type="slidenum">
              <a:rPr lang="en-GB" smtClean="0"/>
              <a:t>4</a:t>
            </a:fld>
            <a:endParaRPr lang="en-GB" dirty="0"/>
          </a:p>
        </p:txBody>
      </p:sp>
      <p:sp>
        <p:nvSpPr>
          <p:cNvPr id="1061" name="Rounded Rectangle 1060"/>
          <p:cNvSpPr/>
          <p:nvPr/>
        </p:nvSpPr>
        <p:spPr>
          <a:xfrm>
            <a:off x="760120" y="876784"/>
            <a:ext cx="2732442" cy="1333948"/>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Liquidity</a:t>
            </a:r>
          </a:p>
        </p:txBody>
      </p:sp>
      <p:sp>
        <p:nvSpPr>
          <p:cNvPr id="74" name="Rounded Rectangle 73"/>
          <p:cNvSpPr/>
          <p:nvPr/>
        </p:nvSpPr>
        <p:spPr>
          <a:xfrm>
            <a:off x="5589146" y="876784"/>
            <a:ext cx="2732442" cy="1333948"/>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Efficiency</a:t>
            </a:r>
          </a:p>
        </p:txBody>
      </p:sp>
      <p:sp>
        <p:nvSpPr>
          <p:cNvPr id="75" name="Rounded Rectangle 74"/>
          <p:cNvSpPr/>
          <p:nvPr/>
        </p:nvSpPr>
        <p:spPr>
          <a:xfrm>
            <a:off x="691259" y="4067355"/>
            <a:ext cx="2732442" cy="1333948"/>
          </a:xfrm>
          <a:prstGeom prst="round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Capital Structure</a:t>
            </a:r>
          </a:p>
        </p:txBody>
      </p:sp>
      <p:sp>
        <p:nvSpPr>
          <p:cNvPr id="76" name="Rounded Rectangle 75"/>
          <p:cNvSpPr/>
          <p:nvPr/>
        </p:nvSpPr>
        <p:spPr>
          <a:xfrm>
            <a:off x="5696136" y="4117819"/>
            <a:ext cx="2732442" cy="13339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Investment</a:t>
            </a:r>
          </a:p>
        </p:txBody>
      </p:sp>
      <p:sp>
        <p:nvSpPr>
          <p:cNvPr id="77" name="Rounded Rectangle 76"/>
          <p:cNvSpPr/>
          <p:nvPr/>
        </p:nvSpPr>
        <p:spPr>
          <a:xfrm>
            <a:off x="3078480" y="2521640"/>
            <a:ext cx="2732442" cy="1333948"/>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Profitability</a:t>
            </a:r>
          </a:p>
        </p:txBody>
      </p:sp>
      <p:cxnSp>
        <p:nvCxnSpPr>
          <p:cNvPr id="1063" name="Straight Connector 1062"/>
          <p:cNvCxnSpPr>
            <a:stCxn id="1061" idx="3"/>
            <a:endCxn id="74" idx="1"/>
          </p:cNvCxnSpPr>
          <p:nvPr/>
        </p:nvCxnSpPr>
        <p:spPr>
          <a:xfrm>
            <a:off x="3492562" y="1543758"/>
            <a:ext cx="209658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0" name="Straight Connector 79"/>
          <p:cNvCxnSpPr>
            <a:cxnSpLocks/>
          </p:cNvCxnSpPr>
          <p:nvPr/>
        </p:nvCxnSpPr>
        <p:spPr>
          <a:xfrm>
            <a:off x="3423701" y="4869160"/>
            <a:ext cx="227243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1" name="Straight Connector 80"/>
          <p:cNvCxnSpPr>
            <a:cxnSpLocks/>
            <a:stCxn id="1061" idx="2"/>
          </p:cNvCxnSpPr>
          <p:nvPr/>
        </p:nvCxnSpPr>
        <p:spPr>
          <a:xfrm flipH="1">
            <a:off x="2082501" y="2210732"/>
            <a:ext cx="43840" cy="18663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78" name="Straight Connector 1077"/>
          <p:cNvCxnSpPr>
            <a:cxnSpLocks/>
          </p:cNvCxnSpPr>
          <p:nvPr/>
        </p:nvCxnSpPr>
        <p:spPr>
          <a:xfrm>
            <a:off x="2097741" y="3323922"/>
            <a:ext cx="98073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9" name="Straight Connector 98"/>
          <p:cNvCxnSpPr>
            <a:cxnSpLocks/>
          </p:cNvCxnSpPr>
          <p:nvPr/>
        </p:nvCxnSpPr>
        <p:spPr>
          <a:xfrm>
            <a:off x="5810922" y="3349662"/>
            <a:ext cx="12353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0" name="Straight Connector 99"/>
          <p:cNvCxnSpPr>
            <a:cxnSpLocks/>
            <a:endCxn id="77" idx="0"/>
          </p:cNvCxnSpPr>
          <p:nvPr/>
        </p:nvCxnSpPr>
        <p:spPr>
          <a:xfrm>
            <a:off x="4444701" y="1543758"/>
            <a:ext cx="0" cy="977882"/>
          </a:xfrm>
          <a:prstGeom prst="line">
            <a:avLst/>
          </a:prstGeom>
        </p:spPr>
        <p:style>
          <a:lnRef idx="1">
            <a:schemeClr val="accent1"/>
          </a:lnRef>
          <a:fillRef idx="0">
            <a:schemeClr val="accent1"/>
          </a:fillRef>
          <a:effectRef idx="0">
            <a:schemeClr val="accent1"/>
          </a:effectRef>
          <a:fontRef idx="minor">
            <a:schemeClr val="tx1"/>
          </a:fontRef>
        </p:style>
      </p:cxnSp>
      <p:cxnSp>
        <p:nvCxnSpPr>
          <p:cNvPr id="104" name="Straight Connector 103"/>
          <p:cNvCxnSpPr>
            <a:cxnSpLocks/>
            <a:stCxn id="77" idx="2"/>
          </p:cNvCxnSpPr>
          <p:nvPr/>
        </p:nvCxnSpPr>
        <p:spPr>
          <a:xfrm>
            <a:off x="4444701" y="3855588"/>
            <a:ext cx="0" cy="1013572"/>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7BD13C5-F15E-495E-B85C-E9E745D2CD71}"/>
              </a:ext>
            </a:extLst>
          </p:cNvPr>
          <p:cNvCxnSpPr>
            <a:cxnSpLocks/>
          </p:cNvCxnSpPr>
          <p:nvPr/>
        </p:nvCxnSpPr>
        <p:spPr>
          <a:xfrm flipH="1">
            <a:off x="7002419" y="2251479"/>
            <a:ext cx="43840" cy="1866340"/>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714698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61"/>
                                        </p:tgtEl>
                                        <p:attrNameLst>
                                          <p:attrName>style.visibility</p:attrName>
                                        </p:attrNameLst>
                                      </p:cBhvr>
                                      <p:to>
                                        <p:strVal val="visible"/>
                                      </p:to>
                                    </p:set>
                                    <p:anim calcmode="lin" valueType="num">
                                      <p:cBhvr additive="base">
                                        <p:cTn id="7" dur="500" fill="hold"/>
                                        <p:tgtEl>
                                          <p:spTgt spid="1061"/>
                                        </p:tgtEl>
                                        <p:attrNameLst>
                                          <p:attrName>ppt_x</p:attrName>
                                        </p:attrNameLst>
                                      </p:cBhvr>
                                      <p:tavLst>
                                        <p:tav tm="0">
                                          <p:val>
                                            <p:strVal val="0-#ppt_w/2"/>
                                          </p:val>
                                        </p:tav>
                                        <p:tav tm="100000">
                                          <p:val>
                                            <p:strVal val="#ppt_x"/>
                                          </p:val>
                                        </p:tav>
                                      </p:tavLst>
                                    </p:anim>
                                    <p:anim calcmode="lin" valueType="num">
                                      <p:cBhvr additive="base">
                                        <p:cTn id="8" dur="500" fill="hold"/>
                                        <p:tgtEl>
                                          <p:spTgt spid="106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4"/>
                                        </p:tgtEl>
                                        <p:attrNameLst>
                                          <p:attrName>style.visibility</p:attrName>
                                        </p:attrNameLst>
                                      </p:cBhvr>
                                      <p:to>
                                        <p:strVal val="visible"/>
                                      </p:to>
                                    </p:set>
                                    <p:anim calcmode="lin" valueType="num">
                                      <p:cBhvr additive="base">
                                        <p:cTn id="13" dur="500" fill="hold"/>
                                        <p:tgtEl>
                                          <p:spTgt spid="74"/>
                                        </p:tgtEl>
                                        <p:attrNameLst>
                                          <p:attrName>ppt_x</p:attrName>
                                        </p:attrNameLst>
                                      </p:cBhvr>
                                      <p:tavLst>
                                        <p:tav tm="0">
                                          <p:val>
                                            <p:strVal val="1+#ppt_w/2"/>
                                          </p:val>
                                        </p:tav>
                                        <p:tav tm="100000">
                                          <p:val>
                                            <p:strVal val="#ppt_x"/>
                                          </p:val>
                                        </p:tav>
                                      </p:tavLst>
                                    </p:anim>
                                    <p:anim calcmode="lin" valueType="num">
                                      <p:cBhvr additive="base">
                                        <p:cTn id="14" dur="500" fill="hold"/>
                                        <p:tgtEl>
                                          <p:spTgt spid="7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5"/>
                                        </p:tgtEl>
                                        <p:attrNameLst>
                                          <p:attrName>style.visibility</p:attrName>
                                        </p:attrNameLst>
                                      </p:cBhvr>
                                      <p:to>
                                        <p:strVal val="visible"/>
                                      </p:to>
                                    </p:set>
                                    <p:anim calcmode="lin" valueType="num">
                                      <p:cBhvr additive="base">
                                        <p:cTn id="19" dur="500" fill="hold"/>
                                        <p:tgtEl>
                                          <p:spTgt spid="75"/>
                                        </p:tgtEl>
                                        <p:attrNameLst>
                                          <p:attrName>ppt_x</p:attrName>
                                        </p:attrNameLst>
                                      </p:cBhvr>
                                      <p:tavLst>
                                        <p:tav tm="0">
                                          <p:val>
                                            <p:strVal val="0-#ppt_w/2"/>
                                          </p:val>
                                        </p:tav>
                                        <p:tav tm="100000">
                                          <p:val>
                                            <p:strVal val="#ppt_x"/>
                                          </p:val>
                                        </p:tav>
                                      </p:tavLst>
                                    </p:anim>
                                    <p:anim calcmode="lin" valueType="num">
                                      <p:cBhvr additive="base">
                                        <p:cTn id="20" dur="500" fill="hold"/>
                                        <p:tgtEl>
                                          <p:spTgt spid="7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6"/>
                                        </p:tgtEl>
                                        <p:attrNameLst>
                                          <p:attrName>style.visibility</p:attrName>
                                        </p:attrNameLst>
                                      </p:cBhvr>
                                      <p:to>
                                        <p:strVal val="visible"/>
                                      </p:to>
                                    </p:set>
                                    <p:anim calcmode="lin" valueType="num">
                                      <p:cBhvr additive="base">
                                        <p:cTn id="25" dur="500" fill="hold"/>
                                        <p:tgtEl>
                                          <p:spTgt spid="76"/>
                                        </p:tgtEl>
                                        <p:attrNameLst>
                                          <p:attrName>ppt_x</p:attrName>
                                        </p:attrNameLst>
                                      </p:cBhvr>
                                      <p:tavLst>
                                        <p:tav tm="0">
                                          <p:val>
                                            <p:strVal val="1+#ppt_w/2"/>
                                          </p:val>
                                        </p:tav>
                                        <p:tav tm="100000">
                                          <p:val>
                                            <p:strVal val="#ppt_x"/>
                                          </p:val>
                                        </p:tav>
                                      </p:tavLst>
                                    </p:anim>
                                    <p:anim calcmode="lin" valueType="num">
                                      <p:cBhvr additive="base">
                                        <p:cTn id="26" dur="500" fill="hold"/>
                                        <p:tgtEl>
                                          <p:spTgt spid="7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7"/>
                                        </p:tgtEl>
                                        <p:attrNameLst>
                                          <p:attrName>style.visibility</p:attrName>
                                        </p:attrNameLst>
                                      </p:cBhvr>
                                      <p:to>
                                        <p:strVal val="visible"/>
                                      </p:to>
                                    </p:set>
                                    <p:anim calcmode="lin" valueType="num">
                                      <p:cBhvr additive="base">
                                        <p:cTn id="31" dur="500" fill="hold"/>
                                        <p:tgtEl>
                                          <p:spTgt spid="77"/>
                                        </p:tgtEl>
                                        <p:attrNameLst>
                                          <p:attrName>ppt_x</p:attrName>
                                        </p:attrNameLst>
                                      </p:cBhvr>
                                      <p:tavLst>
                                        <p:tav tm="0">
                                          <p:val>
                                            <p:strVal val="#ppt_x"/>
                                          </p:val>
                                        </p:tav>
                                        <p:tav tm="100000">
                                          <p:val>
                                            <p:strVal val="#ppt_x"/>
                                          </p:val>
                                        </p:tav>
                                      </p:tavLst>
                                    </p:anim>
                                    <p:anim calcmode="lin" valueType="num">
                                      <p:cBhvr additive="base">
                                        <p:cTn id="32" dur="500" fill="hold"/>
                                        <p:tgtEl>
                                          <p:spTgt spid="7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063"/>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00"/>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81"/>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078"/>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99"/>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04"/>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80"/>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1" grpId="0" animBg="1"/>
      <p:bldP spid="74" grpId="0" animBg="1"/>
      <p:bldP spid="75" grpId="0" animBg="1"/>
      <p:bldP spid="76" grpId="0" animBg="1"/>
      <p:bldP spid="7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EAA13-3FC8-49DB-B6D1-E1DD204F7FDF}"/>
              </a:ext>
            </a:extLst>
          </p:cNvPr>
          <p:cNvSpPr>
            <a:spLocks noGrp="1"/>
          </p:cNvSpPr>
          <p:nvPr>
            <p:ph type="title"/>
          </p:nvPr>
        </p:nvSpPr>
        <p:spPr>
          <a:xfrm>
            <a:off x="0" y="-99391"/>
            <a:ext cx="9144000" cy="616164"/>
          </a:xfrm>
          <a:solidFill>
            <a:schemeClr val="tx2">
              <a:lumMod val="20000"/>
              <a:lumOff val="80000"/>
            </a:schemeClr>
          </a:solidFill>
        </p:spPr>
        <p:txBody>
          <a:bodyPr>
            <a:normAutofit/>
          </a:bodyPr>
          <a:lstStyle/>
          <a:p>
            <a:r>
              <a:rPr lang="en-GB" sz="2800" dirty="0"/>
              <a:t>Worked example –  Northern Travel plc</a:t>
            </a:r>
          </a:p>
        </p:txBody>
      </p:sp>
      <p:graphicFrame>
        <p:nvGraphicFramePr>
          <p:cNvPr id="4" name="Content Placeholder 3">
            <a:extLst>
              <a:ext uri="{FF2B5EF4-FFF2-40B4-BE49-F238E27FC236}">
                <a16:creationId xmlns:a16="http://schemas.microsoft.com/office/drawing/2014/main" id="{84E8C281-DD96-4395-A0A2-496D974F36DF}"/>
              </a:ext>
            </a:extLst>
          </p:cNvPr>
          <p:cNvGraphicFramePr>
            <a:graphicFrameLocks noGrp="1"/>
          </p:cNvGraphicFramePr>
          <p:nvPr>
            <p:ph idx="1"/>
            <p:extLst>
              <p:ext uri="{D42A27DB-BD31-4B8C-83A1-F6EECF244321}">
                <p14:modId xmlns:p14="http://schemas.microsoft.com/office/powerpoint/2010/main" val="1196688371"/>
              </p:ext>
            </p:extLst>
          </p:nvPr>
        </p:nvGraphicFramePr>
        <p:xfrm>
          <a:off x="0" y="595985"/>
          <a:ext cx="9144000" cy="5020873"/>
        </p:xfrm>
        <a:graphic>
          <a:graphicData uri="http://schemas.openxmlformats.org/drawingml/2006/table">
            <a:tbl>
              <a:tblPr firstRow="1" bandRow="1">
                <a:tableStyleId>{7DF18680-E054-41AD-8BC1-D1AEF772440D}</a:tableStyleId>
              </a:tblPr>
              <a:tblGrid>
                <a:gridCol w="2531787">
                  <a:extLst>
                    <a:ext uri="{9D8B030D-6E8A-4147-A177-3AD203B41FA5}">
                      <a16:colId xmlns:a16="http://schemas.microsoft.com/office/drawing/2014/main" val="187367167"/>
                    </a:ext>
                  </a:extLst>
                </a:gridCol>
                <a:gridCol w="995466">
                  <a:extLst>
                    <a:ext uri="{9D8B030D-6E8A-4147-A177-3AD203B41FA5}">
                      <a16:colId xmlns:a16="http://schemas.microsoft.com/office/drawing/2014/main" val="486046046"/>
                    </a:ext>
                  </a:extLst>
                </a:gridCol>
                <a:gridCol w="1064459">
                  <a:extLst>
                    <a:ext uri="{9D8B030D-6E8A-4147-A177-3AD203B41FA5}">
                      <a16:colId xmlns:a16="http://schemas.microsoft.com/office/drawing/2014/main" val="723788549"/>
                    </a:ext>
                  </a:extLst>
                </a:gridCol>
                <a:gridCol w="2580981">
                  <a:extLst>
                    <a:ext uri="{9D8B030D-6E8A-4147-A177-3AD203B41FA5}">
                      <a16:colId xmlns:a16="http://schemas.microsoft.com/office/drawing/2014/main" val="3719936170"/>
                    </a:ext>
                  </a:extLst>
                </a:gridCol>
                <a:gridCol w="1026352">
                  <a:extLst>
                    <a:ext uri="{9D8B030D-6E8A-4147-A177-3AD203B41FA5}">
                      <a16:colId xmlns:a16="http://schemas.microsoft.com/office/drawing/2014/main" val="2317577860"/>
                    </a:ext>
                  </a:extLst>
                </a:gridCol>
                <a:gridCol w="944955">
                  <a:extLst>
                    <a:ext uri="{9D8B030D-6E8A-4147-A177-3AD203B41FA5}">
                      <a16:colId xmlns:a16="http://schemas.microsoft.com/office/drawing/2014/main" val="521474229"/>
                    </a:ext>
                  </a:extLst>
                </a:gridCol>
              </a:tblGrid>
              <a:tr h="379818">
                <a:tc gridSpan="6">
                  <a:txBody>
                    <a:bodyPr/>
                    <a:lstStyle/>
                    <a:p>
                      <a:pPr algn="ctr"/>
                      <a:r>
                        <a:rPr lang="en-GB" dirty="0"/>
                        <a:t>Summarised Balance sheet (Statement of Financial Position)</a:t>
                      </a:r>
                    </a:p>
                  </a:txBody>
                  <a:tcPr>
                    <a:solidFill>
                      <a:schemeClr val="tx2">
                        <a:lumMod val="75000"/>
                      </a:schemeClr>
                    </a:solidFill>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305648460"/>
                  </a:ext>
                </a:extLst>
              </a:tr>
              <a:tr h="538075">
                <a:tc>
                  <a:txBody>
                    <a:bodyPr/>
                    <a:lstStyle/>
                    <a:p>
                      <a:endParaRPr lang="en-GB" sz="1400" dirty="0">
                        <a:latin typeface="Times New Roman" panose="02020603050405020304" pitchFamily="18" charset="0"/>
                        <a:cs typeface="Times New Roman" panose="02020603050405020304" pitchFamily="18" charset="0"/>
                      </a:endParaRPr>
                    </a:p>
                  </a:txBody>
                  <a:tcPr>
                    <a:solidFill>
                      <a:schemeClr val="tx2">
                        <a:lumMod val="75000"/>
                      </a:schemeClr>
                    </a:solidFill>
                  </a:tcPr>
                </a:tc>
                <a:tc>
                  <a:txBody>
                    <a:bodyPr/>
                    <a:lstStyle/>
                    <a:p>
                      <a:pPr algn="ctr"/>
                      <a:r>
                        <a:rPr lang="en-GB" sz="1400" dirty="0">
                          <a:solidFill>
                            <a:schemeClr val="tx2">
                              <a:lumMod val="20000"/>
                              <a:lumOff val="80000"/>
                            </a:schemeClr>
                          </a:solidFill>
                        </a:rPr>
                        <a:t>2022</a:t>
                      </a:r>
                    </a:p>
                    <a:p>
                      <a:pPr algn="ctr"/>
                      <a:r>
                        <a:rPr lang="en-GB" sz="1400" dirty="0">
                          <a:solidFill>
                            <a:schemeClr val="tx2">
                              <a:lumMod val="20000"/>
                              <a:lumOff val="80000"/>
                            </a:schemeClr>
                          </a:solidFill>
                        </a:rPr>
                        <a:t>    £000s</a:t>
                      </a:r>
                      <a:endParaRPr lang="en-GB" sz="1400" dirty="0">
                        <a:solidFill>
                          <a:schemeClr val="tx2">
                            <a:lumMod val="20000"/>
                            <a:lumOff val="80000"/>
                          </a:schemeClr>
                        </a:solidFill>
                        <a:latin typeface="Times New Roman" panose="02020603050405020304" pitchFamily="18" charset="0"/>
                        <a:cs typeface="Times New Roman" panose="02020603050405020304" pitchFamily="18" charset="0"/>
                      </a:endParaRPr>
                    </a:p>
                  </a:txBody>
                  <a:tcPr>
                    <a:solidFill>
                      <a:schemeClr val="tx2">
                        <a:lumMod val="75000"/>
                      </a:schemeClr>
                    </a:solidFill>
                  </a:tcPr>
                </a:tc>
                <a:tc>
                  <a:txBody>
                    <a:bodyPr/>
                    <a:lstStyle/>
                    <a:p>
                      <a:pPr algn="ctr"/>
                      <a:r>
                        <a:rPr lang="en-GB" sz="1400" dirty="0">
                          <a:solidFill>
                            <a:schemeClr val="tx2">
                              <a:lumMod val="20000"/>
                              <a:lumOff val="80000"/>
                            </a:schemeClr>
                          </a:solidFill>
                        </a:rPr>
                        <a:t>2021</a:t>
                      </a:r>
                    </a:p>
                    <a:p>
                      <a:pPr algn="ctr"/>
                      <a:r>
                        <a:rPr lang="en-GB" sz="1400" dirty="0">
                          <a:solidFill>
                            <a:schemeClr val="tx2">
                              <a:lumMod val="20000"/>
                              <a:lumOff val="80000"/>
                            </a:schemeClr>
                          </a:solidFill>
                        </a:rPr>
                        <a:t>    £000s</a:t>
                      </a:r>
                      <a:endParaRPr lang="en-GB" sz="1400" dirty="0">
                        <a:solidFill>
                          <a:schemeClr val="tx2">
                            <a:lumMod val="20000"/>
                            <a:lumOff val="80000"/>
                          </a:schemeClr>
                        </a:solidFill>
                        <a:latin typeface="Times New Roman" panose="02020603050405020304" pitchFamily="18" charset="0"/>
                        <a:cs typeface="Times New Roman" panose="02020603050405020304" pitchFamily="18" charset="0"/>
                      </a:endParaRPr>
                    </a:p>
                  </a:txBody>
                  <a:tcPr>
                    <a:solidFill>
                      <a:schemeClr val="tx2">
                        <a:lumMod val="75000"/>
                      </a:schemeClr>
                    </a:solidFill>
                  </a:tcPr>
                </a:tc>
                <a:tc>
                  <a:txBody>
                    <a:bodyPr/>
                    <a:lstStyle/>
                    <a:p>
                      <a:endParaRPr lang="en-GB" sz="1400" dirty="0">
                        <a:solidFill>
                          <a:schemeClr val="tx2">
                            <a:lumMod val="20000"/>
                            <a:lumOff val="80000"/>
                          </a:schemeClr>
                        </a:solidFill>
                        <a:latin typeface="Times New Roman" panose="02020603050405020304" pitchFamily="18" charset="0"/>
                        <a:cs typeface="Times New Roman" panose="02020603050405020304" pitchFamily="18" charset="0"/>
                      </a:endParaRPr>
                    </a:p>
                  </a:txBody>
                  <a:tcPr>
                    <a:solidFill>
                      <a:schemeClr val="tx2">
                        <a:lumMod val="75000"/>
                      </a:schemeClr>
                    </a:solidFill>
                  </a:tcPr>
                </a:tc>
                <a:tc>
                  <a:txBody>
                    <a:bodyPr/>
                    <a:lstStyle/>
                    <a:p>
                      <a:pPr algn="ctr"/>
                      <a:r>
                        <a:rPr lang="en-GB" sz="1400" dirty="0">
                          <a:solidFill>
                            <a:schemeClr val="tx2">
                              <a:lumMod val="20000"/>
                              <a:lumOff val="80000"/>
                            </a:schemeClr>
                          </a:solidFill>
                        </a:rPr>
                        <a:t>2022</a:t>
                      </a:r>
                    </a:p>
                    <a:p>
                      <a:pPr algn="ctr"/>
                      <a:r>
                        <a:rPr lang="en-GB" sz="1400" dirty="0">
                          <a:solidFill>
                            <a:schemeClr val="tx2">
                              <a:lumMod val="20000"/>
                              <a:lumOff val="80000"/>
                            </a:schemeClr>
                          </a:solidFill>
                        </a:rPr>
                        <a:t>    £000s</a:t>
                      </a:r>
                      <a:endParaRPr lang="en-GB" sz="1400" dirty="0">
                        <a:solidFill>
                          <a:schemeClr val="tx2">
                            <a:lumMod val="20000"/>
                            <a:lumOff val="80000"/>
                          </a:schemeClr>
                        </a:solidFill>
                        <a:latin typeface="Times New Roman" panose="02020603050405020304" pitchFamily="18" charset="0"/>
                        <a:cs typeface="Times New Roman" panose="02020603050405020304" pitchFamily="18" charset="0"/>
                      </a:endParaRPr>
                    </a:p>
                  </a:txBody>
                  <a:tcPr>
                    <a:solidFill>
                      <a:schemeClr val="tx2">
                        <a:lumMod val="75000"/>
                      </a:schemeClr>
                    </a:solidFill>
                  </a:tcPr>
                </a:tc>
                <a:tc>
                  <a:txBody>
                    <a:bodyPr/>
                    <a:lstStyle/>
                    <a:p>
                      <a:pPr algn="ctr"/>
                      <a:r>
                        <a:rPr lang="en-GB" sz="1400" dirty="0">
                          <a:solidFill>
                            <a:schemeClr val="tx2">
                              <a:lumMod val="20000"/>
                              <a:lumOff val="80000"/>
                            </a:schemeClr>
                          </a:solidFill>
                        </a:rPr>
                        <a:t>2021</a:t>
                      </a:r>
                    </a:p>
                    <a:p>
                      <a:pPr algn="ctr"/>
                      <a:r>
                        <a:rPr lang="en-GB" sz="1400" dirty="0">
                          <a:solidFill>
                            <a:schemeClr val="tx2">
                              <a:lumMod val="20000"/>
                              <a:lumOff val="80000"/>
                            </a:schemeClr>
                          </a:solidFill>
                        </a:rPr>
                        <a:t>    £000s</a:t>
                      </a:r>
                      <a:endParaRPr lang="en-GB" sz="1400" dirty="0">
                        <a:solidFill>
                          <a:schemeClr val="tx2">
                            <a:lumMod val="20000"/>
                            <a:lumOff val="80000"/>
                          </a:schemeClr>
                        </a:solidFill>
                        <a:latin typeface="Times New Roman" panose="02020603050405020304" pitchFamily="18" charset="0"/>
                        <a:cs typeface="Times New Roman" panose="02020603050405020304" pitchFamily="18" charset="0"/>
                      </a:endParaRPr>
                    </a:p>
                  </a:txBody>
                  <a:tcPr>
                    <a:solidFill>
                      <a:schemeClr val="tx2">
                        <a:lumMod val="75000"/>
                      </a:schemeClr>
                    </a:solidFill>
                  </a:tcPr>
                </a:tc>
                <a:extLst>
                  <a:ext uri="{0D108BD9-81ED-4DB2-BD59-A6C34878D82A}">
                    <a16:rowId xmlns:a16="http://schemas.microsoft.com/office/drawing/2014/main" val="313412620"/>
                  </a:ext>
                </a:extLst>
              </a:tr>
              <a:tr h="316515">
                <a:tc>
                  <a:txBody>
                    <a:bodyPr/>
                    <a:lstStyle/>
                    <a:p>
                      <a:r>
                        <a:rPr lang="en-GB" sz="1400" dirty="0"/>
                        <a:t>Non-current assets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612,727</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528,500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dirty="0"/>
                        <a:t>Non-current liabilities: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108518657"/>
                  </a:ext>
                </a:extLst>
              </a:tr>
              <a:tr h="316515">
                <a:tc>
                  <a:txBody>
                    <a:bodyPr/>
                    <a:lstStyle/>
                    <a:p>
                      <a:r>
                        <a:rPr lang="en-GB" sz="1400" dirty="0"/>
                        <a:t>Current assets:</a:t>
                      </a: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Bank loan</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100,000</a:t>
                      </a: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80,000</a:t>
                      </a: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96161403"/>
                  </a:ext>
                </a:extLst>
              </a:tr>
              <a:tr h="316515">
                <a:tc>
                  <a:txBody>
                    <a:bodyPr/>
                    <a:lstStyle/>
                    <a:p>
                      <a:r>
                        <a:rPr lang="en-GB" sz="1400" dirty="0"/>
                        <a:t>Inventories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32,000</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18,000</a:t>
                      </a: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10% Debentures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50,000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u="sng" dirty="0"/>
                        <a:t>20,000</a:t>
                      </a:r>
                      <a:endParaRPr lang="en-GB" sz="14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551643880"/>
                  </a:ext>
                </a:extLst>
              </a:tr>
              <a:tr h="316515">
                <a:tc>
                  <a:txBody>
                    <a:bodyPr/>
                    <a:lstStyle/>
                    <a:p>
                      <a:r>
                        <a:rPr lang="en-GB" sz="1400" dirty="0"/>
                        <a:t>Trade and other receivables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25,000</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20,000</a:t>
                      </a:r>
                      <a:endParaRPr lang="en-GB" sz="1400" dirty="0">
                        <a:latin typeface="Times New Roman" panose="02020603050405020304" pitchFamily="18" charset="0"/>
                        <a:cs typeface="Times New Roman" panose="02020603050405020304" pitchFamily="18" charset="0"/>
                      </a:endParaRPr>
                    </a:p>
                  </a:txBody>
                  <a:tcPr/>
                </a:tc>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150,000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u="sng" dirty="0"/>
                        <a:t>100,00</a:t>
                      </a:r>
                      <a:endParaRPr lang="en-GB" sz="14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381692781"/>
                  </a:ext>
                </a:extLst>
              </a:tr>
              <a:tr h="316515">
                <a:tc>
                  <a:txBody>
                    <a:bodyPr/>
                    <a:lstStyle/>
                    <a:p>
                      <a:r>
                        <a:rPr lang="en-GB" sz="1400" dirty="0"/>
                        <a:t>Bank and cash</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3,000</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27,000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dirty="0"/>
                        <a:t>Total liabilities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190,000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u="sng" dirty="0"/>
                        <a:t>131,500</a:t>
                      </a:r>
                      <a:endParaRPr lang="en-GB" sz="14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507454034"/>
                  </a:ext>
                </a:extLst>
              </a:tr>
              <a:tr h="316515">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60,000</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65,000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dirty="0"/>
                        <a:t>Net assets</a:t>
                      </a: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u="sng" dirty="0"/>
                        <a:t>482,727</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u="sng" dirty="0"/>
                        <a:t>462,000</a:t>
                      </a:r>
                      <a:endParaRPr lang="en-GB" sz="14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804216471"/>
                  </a:ext>
                </a:extLst>
              </a:tr>
              <a:tr h="31651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Total assets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672,727</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593,500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dirty="0"/>
                        <a:t>Capital and Reserves: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803964499"/>
                  </a:ext>
                </a:extLst>
              </a:tr>
              <a:tr h="316515">
                <a:tc>
                  <a:txBody>
                    <a:bodyPr/>
                    <a:lstStyle/>
                    <a:p>
                      <a:r>
                        <a:rPr lang="en-GB" sz="1400" dirty="0"/>
                        <a:t>Current liabilities: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Issued share capital - </a:t>
                      </a: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095000700"/>
                  </a:ext>
                </a:extLst>
              </a:tr>
              <a:tr h="316515">
                <a:tc>
                  <a:txBody>
                    <a:bodyPr/>
                    <a:lstStyle/>
                    <a:p>
                      <a:r>
                        <a:rPr lang="en-GB" sz="1400" dirty="0"/>
                        <a:t>Trade and other payables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40,000</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31,500</a:t>
                      </a: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300,000 50p ordinary shares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150,000</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150,000</a:t>
                      </a: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264010519"/>
                  </a:ext>
                </a:extLst>
              </a:tr>
              <a:tr h="316515">
                <a:tc>
                  <a:txBody>
                    <a:bodyPr/>
                    <a:lstStyle/>
                    <a:p>
                      <a:r>
                        <a:rPr lang="en-GB" sz="1400" dirty="0"/>
                        <a:t>Bank overdraft</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none" dirty="0"/>
                        <a:t>0</a:t>
                      </a:r>
                      <a:endParaRPr lang="en-GB" sz="1400" u="none" dirty="0">
                        <a:latin typeface="Times New Roman" panose="02020603050405020304" pitchFamily="18" charset="0"/>
                        <a:cs typeface="Times New Roman" panose="02020603050405020304" pitchFamily="18" charset="0"/>
                      </a:endParaRPr>
                    </a:p>
                  </a:txBody>
                  <a:tcPr/>
                </a:tc>
                <a:tc>
                  <a:txBody>
                    <a:bodyPr/>
                    <a:lstStyle/>
                    <a:p>
                      <a:pPr algn="r"/>
                      <a:r>
                        <a:rPr lang="en-GB" sz="1400" dirty="0"/>
                        <a:t>0</a:t>
                      </a: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Share premium</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115,000</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115,000</a:t>
                      </a: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94816160"/>
                  </a:ext>
                </a:extLst>
              </a:tr>
              <a:tr h="316515">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40,000</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31,500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dirty="0"/>
                        <a:t>Revaluation reserve</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8,727</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0</a:t>
                      </a: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39204564"/>
                  </a:ext>
                </a:extLst>
              </a:tr>
              <a:tr h="316515">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Accumulated profits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209,000</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197,000</a:t>
                      </a:r>
                      <a:endParaRPr lang="en-GB" sz="14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0863374"/>
                  </a:ext>
                </a:extLst>
              </a:tr>
              <a:tr h="0">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Total equity</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482,727</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462,000</a:t>
                      </a:r>
                      <a:endParaRPr lang="en-GB" sz="14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976312658"/>
                  </a:ext>
                </a:extLst>
              </a:tr>
            </a:tbl>
          </a:graphicData>
        </a:graphic>
      </p:graphicFrame>
      <p:sp>
        <p:nvSpPr>
          <p:cNvPr id="3" name="Slide Number Placeholder 2">
            <a:extLst>
              <a:ext uri="{FF2B5EF4-FFF2-40B4-BE49-F238E27FC236}">
                <a16:creationId xmlns:a16="http://schemas.microsoft.com/office/drawing/2014/main" id="{3635C421-2CEE-49D0-9D84-4BB22077A770}"/>
              </a:ext>
            </a:extLst>
          </p:cNvPr>
          <p:cNvSpPr>
            <a:spLocks noGrp="1"/>
          </p:cNvSpPr>
          <p:nvPr>
            <p:ph type="sldNum" sz="quarter" idx="12"/>
          </p:nvPr>
        </p:nvSpPr>
        <p:spPr/>
        <p:txBody>
          <a:bodyPr/>
          <a:lstStyle/>
          <a:p>
            <a:fld id="{63A33278-8D2C-46E9-9145-8061F8ED03C5}" type="slidenum">
              <a:rPr lang="en-GB" smtClean="0"/>
              <a:t>5</a:t>
            </a:fld>
            <a:endParaRPr lang="en-GB" dirty="0"/>
          </a:p>
        </p:txBody>
      </p:sp>
    </p:spTree>
    <p:custDataLst>
      <p:tags r:id="rId1"/>
    </p:custDataLst>
    <p:extLst>
      <p:ext uri="{BB962C8B-B14F-4D97-AF65-F5344CB8AC3E}">
        <p14:creationId xmlns:p14="http://schemas.microsoft.com/office/powerpoint/2010/main" val="4228181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99"/>
            <a:ext cx="9144000" cy="622687"/>
          </a:xfrm>
          <a:solidFill>
            <a:schemeClr val="tx2">
              <a:lumMod val="20000"/>
              <a:lumOff val="80000"/>
            </a:schemeClr>
          </a:solidFill>
        </p:spPr>
        <p:txBody>
          <a:bodyPr>
            <a:normAutofit/>
          </a:bodyPr>
          <a:lstStyle/>
          <a:p>
            <a:pPr algn="ctr"/>
            <a:r>
              <a:rPr lang="en-GB" sz="2800" dirty="0"/>
              <a:t>Worked example –  Northern Travel plc</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084524"/>
              </p:ext>
            </p:extLst>
          </p:nvPr>
        </p:nvGraphicFramePr>
        <p:xfrm>
          <a:off x="0" y="654152"/>
          <a:ext cx="9143999" cy="5014708"/>
        </p:xfrm>
        <a:graphic>
          <a:graphicData uri="http://schemas.openxmlformats.org/drawingml/2006/table">
            <a:tbl>
              <a:tblPr firstRow="1" bandRow="1">
                <a:tableStyleId>{7DF18680-E054-41AD-8BC1-D1AEF772440D}</a:tableStyleId>
              </a:tblPr>
              <a:tblGrid>
                <a:gridCol w="3843031">
                  <a:extLst>
                    <a:ext uri="{9D8B030D-6E8A-4147-A177-3AD203B41FA5}">
                      <a16:colId xmlns:a16="http://schemas.microsoft.com/office/drawing/2014/main" val="20000"/>
                    </a:ext>
                  </a:extLst>
                </a:gridCol>
                <a:gridCol w="2252969">
                  <a:extLst>
                    <a:ext uri="{9D8B030D-6E8A-4147-A177-3AD203B41FA5}">
                      <a16:colId xmlns:a16="http://schemas.microsoft.com/office/drawing/2014/main" val="20001"/>
                    </a:ext>
                  </a:extLst>
                </a:gridCol>
                <a:gridCol w="3047999">
                  <a:extLst>
                    <a:ext uri="{9D8B030D-6E8A-4147-A177-3AD203B41FA5}">
                      <a16:colId xmlns:a16="http://schemas.microsoft.com/office/drawing/2014/main" val="20002"/>
                    </a:ext>
                  </a:extLst>
                </a:gridCol>
              </a:tblGrid>
              <a:tr h="298675">
                <a:tc gridSpan="3">
                  <a:txBody>
                    <a:bodyPr/>
                    <a:lstStyle/>
                    <a:p>
                      <a:pPr algn="ctr"/>
                      <a:r>
                        <a:rPr lang="en-GB" sz="1400" dirty="0">
                          <a:solidFill>
                            <a:schemeClr val="tx2">
                              <a:lumMod val="20000"/>
                              <a:lumOff val="80000"/>
                            </a:schemeClr>
                          </a:solidFill>
                        </a:rPr>
                        <a:t>Summarised Income Statement</a:t>
                      </a:r>
                    </a:p>
                  </a:txBody>
                  <a:tcPr>
                    <a:solidFill>
                      <a:schemeClr val="tx2"/>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298675">
                <a:tc>
                  <a:txBody>
                    <a:bodyPr/>
                    <a:lstStyle/>
                    <a:p>
                      <a:endParaRPr lang="en-GB" sz="1400" dirty="0"/>
                    </a:p>
                  </a:txBody>
                  <a:tcPr>
                    <a:solidFill>
                      <a:schemeClr val="tx2"/>
                    </a:solidFill>
                  </a:tcPr>
                </a:tc>
                <a:tc>
                  <a:txBody>
                    <a:bodyPr/>
                    <a:lstStyle/>
                    <a:p>
                      <a:pPr algn="ctr"/>
                      <a:r>
                        <a:rPr lang="en-GB" sz="1400" dirty="0">
                          <a:solidFill>
                            <a:schemeClr val="tx2">
                              <a:lumMod val="20000"/>
                              <a:lumOff val="80000"/>
                            </a:schemeClr>
                          </a:solidFill>
                        </a:rPr>
                        <a:t>2022 (£000s)</a:t>
                      </a:r>
                    </a:p>
                  </a:txBody>
                  <a:tcPr>
                    <a:solidFill>
                      <a:schemeClr val="tx2"/>
                    </a:solidFill>
                  </a:tcPr>
                </a:tc>
                <a:tc>
                  <a:txBody>
                    <a:bodyPr/>
                    <a:lstStyle/>
                    <a:p>
                      <a:pPr algn="ctr"/>
                      <a:r>
                        <a:rPr lang="en-GB" sz="1400" dirty="0">
                          <a:solidFill>
                            <a:schemeClr val="tx2">
                              <a:lumMod val="20000"/>
                              <a:lumOff val="80000"/>
                            </a:schemeClr>
                          </a:solidFill>
                        </a:rPr>
                        <a:t>2021 (£000s)</a:t>
                      </a:r>
                    </a:p>
                  </a:txBody>
                  <a:tcPr>
                    <a:solidFill>
                      <a:schemeClr val="tx2"/>
                    </a:solidFill>
                  </a:tcPr>
                </a:tc>
                <a:extLst>
                  <a:ext uri="{0D108BD9-81ED-4DB2-BD59-A6C34878D82A}">
                    <a16:rowId xmlns:a16="http://schemas.microsoft.com/office/drawing/2014/main" val="10001"/>
                  </a:ext>
                </a:extLst>
              </a:tr>
              <a:tr h="298675">
                <a:tc>
                  <a:txBody>
                    <a:bodyPr/>
                    <a:lstStyle/>
                    <a:p>
                      <a:r>
                        <a:rPr lang="en-GB" sz="1400" dirty="0"/>
                        <a:t>Sales revenue ( 80% credit, 20% cash)</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dirty="0">
                          <a:effectLst/>
                        </a:rPr>
                        <a:t>300,000</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dirty="0">
                          <a:effectLst/>
                        </a:rPr>
                        <a:t>250,000</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298675">
                <a:tc>
                  <a:txBody>
                    <a:bodyPr/>
                    <a:lstStyle/>
                    <a:p>
                      <a:r>
                        <a:rPr lang="en-GB" sz="1400" dirty="0"/>
                        <a:t>Cost of sales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u="sng" dirty="0">
                          <a:effectLst/>
                        </a:rPr>
                        <a:t>204,000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sng" dirty="0">
                          <a:effectLst/>
                        </a:rPr>
                        <a:t>175,000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298675">
                <a:tc>
                  <a:txBody>
                    <a:bodyPr/>
                    <a:lstStyle/>
                    <a:p>
                      <a:r>
                        <a:rPr lang="en-GB" sz="1400" dirty="0"/>
                        <a:t>Gross profit</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dirty="0">
                          <a:effectLst/>
                        </a:rPr>
                        <a:t>96,000</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dirty="0">
                          <a:effectLst/>
                        </a:rPr>
                        <a:t>75,000</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298675">
                <a:tc>
                  <a:txBody>
                    <a:bodyPr/>
                    <a:lstStyle/>
                    <a:p>
                      <a:r>
                        <a:rPr lang="en-GB" sz="1400" dirty="0"/>
                        <a:t>Operating costs</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u="sng" dirty="0">
                          <a:effectLst/>
                        </a:rPr>
                        <a:t>67,450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sng" dirty="0">
                          <a:effectLst/>
                        </a:rPr>
                        <a:t>38,500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5"/>
                  </a:ext>
                </a:extLst>
              </a:tr>
              <a:tr h="298675">
                <a:tc>
                  <a:txBody>
                    <a:bodyPr/>
                    <a:lstStyle/>
                    <a:p>
                      <a:r>
                        <a:rPr lang="en-GB" sz="1400" dirty="0"/>
                        <a:t>Operating profit</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dirty="0">
                          <a:effectLst/>
                        </a:rPr>
                        <a:t>28,550</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dirty="0">
                          <a:effectLst/>
                        </a:rPr>
                        <a:t>36,500</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6"/>
                  </a:ext>
                </a:extLst>
              </a:tr>
              <a:tr h="261155">
                <a:tc>
                  <a:txBody>
                    <a:bodyPr/>
                    <a:lstStyle/>
                    <a:p>
                      <a:pPr>
                        <a:lnSpc>
                          <a:spcPct val="115000"/>
                        </a:lnSpc>
                        <a:spcAft>
                          <a:spcPts val="0"/>
                        </a:spcAft>
                      </a:pPr>
                      <a:r>
                        <a:rPr lang="en-GB" sz="1400" dirty="0">
                          <a:effectLst/>
                        </a:rPr>
                        <a:t>Other income</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sng" dirty="0">
                          <a:effectLst/>
                        </a:rPr>
                        <a:t>3,450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sng" dirty="0">
                          <a:effectLst/>
                        </a:rPr>
                        <a:t>3,500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7"/>
                  </a:ext>
                </a:extLst>
              </a:tr>
              <a:tr h="268843">
                <a:tc>
                  <a:txBody>
                    <a:bodyPr/>
                    <a:lstStyle/>
                    <a:p>
                      <a:endParaRPr lang="en-GB" sz="1400" dirty="0">
                        <a:latin typeface="Times New Roman" panose="02020603050405020304" pitchFamily="18" charset="0"/>
                        <a:cs typeface="Times New Roman" panose="02020603050405020304" pitchFamily="18" charset="0"/>
                      </a:endParaRPr>
                    </a:p>
                  </a:txBody>
                  <a:tcPr marL="68580" marR="68580" marT="0" marB="0"/>
                </a:tc>
                <a:tc>
                  <a:txBody>
                    <a:bodyPr/>
                    <a:lstStyle/>
                    <a:p>
                      <a:pPr algn="r"/>
                      <a:r>
                        <a:rPr lang="en-GB" sz="1400" dirty="0"/>
                        <a:t>32,000</a:t>
                      </a:r>
                      <a:endParaRPr lang="en-GB" sz="1400" dirty="0">
                        <a:latin typeface="Times New Roman" panose="02020603050405020304" pitchFamily="18" charset="0"/>
                        <a:cs typeface="Times New Roman" panose="02020603050405020304" pitchFamily="18" charset="0"/>
                      </a:endParaRPr>
                    </a:p>
                  </a:txBody>
                  <a:tcPr marL="68580" marR="68580" marT="0" marB="0"/>
                </a:tc>
                <a:tc>
                  <a:txBody>
                    <a:bodyPr/>
                    <a:lstStyle/>
                    <a:p>
                      <a:pPr algn="r"/>
                      <a:r>
                        <a:rPr lang="en-GB" sz="1400" dirty="0"/>
                        <a:t>40,000</a:t>
                      </a:r>
                      <a:endParaRPr lang="en-GB" sz="1400" dirty="0">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008"/>
                  </a:ext>
                </a:extLst>
              </a:tr>
              <a:tr h="261155">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400" dirty="0">
                          <a:effectLst/>
                        </a:rPr>
                        <a:t> Finance costs</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en-GB" sz="1400" u="sng" dirty="0">
                          <a:effectLst/>
                        </a:rPr>
                        <a:t>15,000 </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en-GB" sz="1400" u="sng" dirty="0">
                          <a:effectLst/>
                        </a:rPr>
                        <a:t>10,000 </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9"/>
                  </a:ext>
                </a:extLst>
              </a:tr>
              <a:tr h="261155">
                <a:tc>
                  <a:txBody>
                    <a:bodyPr/>
                    <a:lstStyle/>
                    <a:p>
                      <a:pPr>
                        <a:lnSpc>
                          <a:spcPct val="115000"/>
                        </a:lnSpc>
                        <a:spcAft>
                          <a:spcPts val="0"/>
                        </a:spcAft>
                      </a:pPr>
                      <a:r>
                        <a:rPr lang="en-GB" sz="1400" dirty="0">
                          <a:effectLst/>
                        </a:rPr>
                        <a:t> Profit before taxation</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dirty="0">
                          <a:effectLst/>
                        </a:rPr>
                        <a:t>17,000 </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dirty="0">
                          <a:effectLst/>
                        </a:rPr>
                        <a:t>30,000 </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10"/>
                  </a:ext>
                </a:extLst>
              </a:tr>
              <a:tr h="298675">
                <a:tc>
                  <a:txBody>
                    <a:bodyPr/>
                    <a:lstStyle/>
                    <a:p>
                      <a:r>
                        <a:rPr lang="en-GB" sz="1400" dirty="0"/>
                        <a:t>Taxation</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u="sng" dirty="0">
                          <a:effectLst/>
                        </a:rPr>
                        <a:t>5,000</a:t>
                      </a:r>
                      <a:endParaRPr lang="en-GB" sz="1400" u="sng" dirty="0">
                        <a:effectLst/>
                        <a:latin typeface="Calibri"/>
                        <a:ea typeface="Calibri"/>
                        <a:cs typeface="Times New Roman"/>
                      </a:endParaRPr>
                    </a:p>
                  </a:txBody>
                  <a:tcPr marL="68580" marR="68580" marT="0" marB="0"/>
                </a:tc>
                <a:tc>
                  <a:txBody>
                    <a:bodyPr/>
                    <a:lstStyle/>
                    <a:p>
                      <a:pPr algn="r">
                        <a:lnSpc>
                          <a:spcPct val="115000"/>
                        </a:lnSpc>
                        <a:spcAft>
                          <a:spcPts val="0"/>
                        </a:spcAft>
                      </a:pPr>
                      <a:r>
                        <a:rPr lang="en-GB" sz="1400" u="sng" dirty="0">
                          <a:effectLst/>
                        </a:rPr>
                        <a:t>6,000</a:t>
                      </a:r>
                      <a:endParaRPr lang="en-GB" sz="1400" u="sng" dirty="0">
                        <a:effectLst/>
                        <a:latin typeface="Calibri"/>
                        <a:ea typeface="Calibri"/>
                        <a:cs typeface="Times New Roman"/>
                      </a:endParaRPr>
                    </a:p>
                  </a:txBody>
                  <a:tcPr marL="68580" marR="68580" marT="0" marB="0"/>
                </a:tc>
                <a:extLst>
                  <a:ext uri="{0D108BD9-81ED-4DB2-BD59-A6C34878D82A}">
                    <a16:rowId xmlns:a16="http://schemas.microsoft.com/office/drawing/2014/main" val="10011"/>
                  </a:ext>
                </a:extLst>
              </a:tr>
              <a:tr h="298675">
                <a:tc>
                  <a:txBody>
                    <a:bodyPr/>
                    <a:lstStyle/>
                    <a:p>
                      <a:r>
                        <a:rPr lang="en-GB" sz="1400" dirty="0"/>
                        <a:t>Profit</a:t>
                      </a:r>
                      <a:r>
                        <a:rPr lang="en-GB" sz="1400" baseline="0" dirty="0"/>
                        <a:t> for year</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u="sng" dirty="0">
                          <a:effectLst/>
                        </a:rPr>
                        <a:t>12,000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sng" dirty="0">
                          <a:effectLst/>
                        </a:rPr>
                        <a:t>24,000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12"/>
                  </a:ext>
                </a:extLst>
              </a:tr>
              <a:tr h="298675">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871766066"/>
                  </a:ext>
                </a:extLst>
              </a:tr>
              <a:tr h="298675">
                <a:tc>
                  <a:txBody>
                    <a:bodyPr/>
                    <a:lstStyle/>
                    <a:p>
                      <a:r>
                        <a:rPr lang="en-GB" sz="1400" dirty="0"/>
                        <a:t>Other information:</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3095155996"/>
                  </a:ext>
                </a:extLst>
              </a:tr>
              <a:tr h="298675">
                <a:tc>
                  <a:txBody>
                    <a:bodyPr/>
                    <a:lstStyle/>
                    <a:p>
                      <a:r>
                        <a:rPr lang="en-GB" sz="1400" dirty="0"/>
                        <a:t>Average share price</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u="none" dirty="0">
                          <a:effectLst/>
                        </a:rPr>
                        <a:t>162</a:t>
                      </a:r>
                      <a:endParaRPr lang="en-GB" sz="1400" u="none"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none" dirty="0">
                          <a:effectLst/>
                        </a:rPr>
                        <a:t>144</a:t>
                      </a:r>
                      <a:endParaRPr lang="en-GB" sz="1400" u="none"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3016417498"/>
                  </a:ext>
                </a:extLst>
              </a:tr>
              <a:tr h="298675">
                <a:tc>
                  <a:txBody>
                    <a:bodyPr/>
                    <a:lstStyle/>
                    <a:p>
                      <a:r>
                        <a:rPr lang="en-GB" sz="1400" dirty="0"/>
                        <a:t>Dividends</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u="none" dirty="0">
                          <a:effectLst/>
                        </a:rPr>
                        <a:t>0</a:t>
                      </a:r>
                      <a:endParaRPr lang="en-GB" sz="1400" u="none"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none" dirty="0">
                          <a:effectLst/>
                        </a:rPr>
                        <a:t>12,000</a:t>
                      </a:r>
                      <a:endParaRPr lang="en-GB" sz="1400" u="none"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3680898128"/>
                  </a:ext>
                </a:extLst>
              </a:tr>
            </a:tbl>
          </a:graphicData>
        </a:graphic>
      </p:graphicFrame>
      <p:sp>
        <p:nvSpPr>
          <p:cNvPr id="3" name="Slide Number Placeholder 2">
            <a:extLst>
              <a:ext uri="{FF2B5EF4-FFF2-40B4-BE49-F238E27FC236}">
                <a16:creationId xmlns:a16="http://schemas.microsoft.com/office/drawing/2014/main" id="{1A4C8C10-810A-4649-A75A-80ED68068471}"/>
              </a:ext>
            </a:extLst>
          </p:cNvPr>
          <p:cNvSpPr>
            <a:spLocks noGrp="1"/>
          </p:cNvSpPr>
          <p:nvPr>
            <p:ph type="sldNum" sz="quarter" idx="12"/>
          </p:nvPr>
        </p:nvSpPr>
        <p:spPr/>
        <p:txBody>
          <a:bodyPr/>
          <a:lstStyle/>
          <a:p>
            <a:fld id="{63A33278-8D2C-46E9-9145-8061F8ED03C5}" type="slidenum">
              <a:rPr lang="en-GB" smtClean="0"/>
              <a:t>6</a:t>
            </a:fld>
            <a:endParaRPr lang="en-GB" dirty="0"/>
          </a:p>
        </p:txBody>
      </p:sp>
    </p:spTree>
    <p:custDataLst>
      <p:tags r:id="rId1"/>
    </p:custDataLst>
    <p:extLst>
      <p:ext uri="{BB962C8B-B14F-4D97-AF65-F5344CB8AC3E}">
        <p14:creationId xmlns:p14="http://schemas.microsoft.com/office/powerpoint/2010/main" val="390374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AF4C8-6DC0-4BC0-AC25-21E2DC9467DF}"/>
              </a:ext>
            </a:extLst>
          </p:cNvPr>
          <p:cNvSpPr>
            <a:spLocks noGrp="1"/>
          </p:cNvSpPr>
          <p:nvPr>
            <p:ph type="title"/>
          </p:nvPr>
        </p:nvSpPr>
        <p:spPr>
          <a:xfrm>
            <a:off x="0" y="25332"/>
            <a:ext cx="9144000" cy="711130"/>
          </a:xfrm>
          <a:solidFill>
            <a:schemeClr val="tx2">
              <a:lumMod val="20000"/>
              <a:lumOff val="80000"/>
            </a:schemeClr>
          </a:solidFill>
        </p:spPr>
        <p:txBody>
          <a:bodyPr>
            <a:normAutofit/>
          </a:bodyPr>
          <a:lstStyle/>
          <a:p>
            <a:pPr algn="ctr"/>
            <a:r>
              <a:rPr lang="en-GB" sz="2800" dirty="0">
                <a:solidFill>
                  <a:schemeClr val="tx2">
                    <a:lumMod val="75000"/>
                  </a:schemeClr>
                </a:solidFill>
              </a:rPr>
              <a:t>Starting the analysis</a:t>
            </a:r>
          </a:p>
        </p:txBody>
      </p:sp>
      <p:sp>
        <p:nvSpPr>
          <p:cNvPr id="3" name="Content Placeholder 2">
            <a:extLst>
              <a:ext uri="{FF2B5EF4-FFF2-40B4-BE49-F238E27FC236}">
                <a16:creationId xmlns:a16="http://schemas.microsoft.com/office/drawing/2014/main" id="{ABDFE7E0-50EA-4D03-9ECD-67BEA652C9F0}"/>
              </a:ext>
            </a:extLst>
          </p:cNvPr>
          <p:cNvSpPr>
            <a:spLocks noGrp="1"/>
          </p:cNvSpPr>
          <p:nvPr>
            <p:ph idx="1"/>
          </p:nvPr>
        </p:nvSpPr>
        <p:spPr>
          <a:xfrm>
            <a:off x="0" y="736462"/>
            <a:ext cx="9144000" cy="4996794"/>
          </a:xfrm>
          <a:solidFill>
            <a:schemeClr val="tx2">
              <a:lumMod val="75000"/>
            </a:schemeClr>
          </a:solidFill>
        </p:spPr>
        <p:txBody>
          <a:bodyPr>
            <a:normAutofit/>
          </a:bodyPr>
          <a:lstStyle/>
          <a:p>
            <a:r>
              <a:rPr lang="en-GB" sz="2200" dirty="0">
                <a:solidFill>
                  <a:schemeClr val="tx2">
                    <a:lumMod val="20000"/>
                    <a:lumOff val="80000"/>
                  </a:schemeClr>
                </a:solidFill>
                <a:cs typeface="Times New Roman" panose="02020603050405020304" pitchFamily="18" charset="0"/>
              </a:rPr>
              <a:t>Begin with an overview…</a:t>
            </a:r>
          </a:p>
          <a:p>
            <a:pPr marL="0" indent="0">
              <a:buNone/>
            </a:pPr>
            <a:endParaRPr lang="en-GB" sz="2200" dirty="0">
              <a:solidFill>
                <a:schemeClr val="tx2">
                  <a:lumMod val="20000"/>
                  <a:lumOff val="80000"/>
                </a:schemeClr>
              </a:solidFill>
              <a:cs typeface="Times New Roman" panose="02020603050405020304" pitchFamily="18" charset="0"/>
            </a:endParaRPr>
          </a:p>
          <a:p>
            <a:r>
              <a:rPr lang="en-GB" sz="2200" dirty="0">
                <a:solidFill>
                  <a:schemeClr val="tx2">
                    <a:lumMod val="20000"/>
                    <a:lumOff val="80000"/>
                  </a:schemeClr>
                </a:solidFill>
                <a:cs typeface="Times New Roman" panose="02020603050405020304" pitchFamily="18" charset="0"/>
              </a:rPr>
              <a:t>Before calculating ratios, you should look at the general trend in the organisation’s performance and financial position and try to get a “feel” for what has been happening. This will help you to interpret the ratios once they are calculated…</a:t>
            </a:r>
          </a:p>
          <a:p>
            <a:pPr marL="0" indent="0">
              <a:buNone/>
            </a:pPr>
            <a:endParaRPr lang="en-GB" sz="2200" dirty="0">
              <a:solidFill>
                <a:schemeClr val="tx2">
                  <a:lumMod val="20000"/>
                  <a:lumOff val="80000"/>
                </a:schemeClr>
              </a:solidFill>
              <a:cs typeface="Times New Roman" panose="02020603050405020304" pitchFamily="18" charset="0"/>
            </a:endParaRPr>
          </a:p>
          <a:p>
            <a:r>
              <a:rPr lang="en-GB" sz="2200" dirty="0">
                <a:solidFill>
                  <a:schemeClr val="tx2">
                    <a:lumMod val="20000"/>
                    <a:lumOff val="80000"/>
                  </a:schemeClr>
                </a:solidFill>
                <a:cs typeface="Times New Roman" panose="02020603050405020304" pitchFamily="18" charset="0"/>
              </a:rPr>
              <a:t>What is the trend in revenue?</a:t>
            </a:r>
          </a:p>
          <a:p>
            <a:r>
              <a:rPr lang="en-GB" sz="2200" dirty="0">
                <a:solidFill>
                  <a:schemeClr val="tx2">
                    <a:lumMod val="20000"/>
                    <a:lumOff val="80000"/>
                  </a:schemeClr>
                </a:solidFill>
                <a:cs typeface="Times New Roman" panose="02020603050405020304" pitchFamily="18" charset="0"/>
              </a:rPr>
              <a:t>What has happened to Gross Profit and Operating Profit?</a:t>
            </a:r>
          </a:p>
          <a:p>
            <a:r>
              <a:rPr lang="en-GB" sz="2200" dirty="0">
                <a:solidFill>
                  <a:schemeClr val="tx2">
                    <a:lumMod val="20000"/>
                    <a:lumOff val="80000"/>
                  </a:schemeClr>
                </a:solidFill>
                <a:cs typeface="Times New Roman" panose="02020603050405020304" pitchFamily="18" charset="0"/>
              </a:rPr>
              <a:t>Which costs have significantly affected the business?</a:t>
            </a:r>
          </a:p>
          <a:p>
            <a:r>
              <a:rPr lang="en-GB" sz="2200" dirty="0">
                <a:solidFill>
                  <a:schemeClr val="tx2">
                    <a:lumMod val="20000"/>
                    <a:lumOff val="80000"/>
                  </a:schemeClr>
                </a:solidFill>
                <a:cs typeface="Times New Roman" panose="02020603050405020304" pitchFamily="18" charset="0"/>
              </a:rPr>
              <a:t>Is the company expanding or contracting?</a:t>
            </a:r>
          </a:p>
          <a:p>
            <a:r>
              <a:rPr lang="en-GB" sz="2200" dirty="0">
                <a:solidFill>
                  <a:schemeClr val="tx2">
                    <a:lumMod val="20000"/>
                    <a:lumOff val="80000"/>
                  </a:schemeClr>
                </a:solidFill>
                <a:cs typeface="Times New Roman" panose="02020603050405020304" pitchFamily="18" charset="0"/>
              </a:rPr>
              <a:t>Does the business have a high gearing?</a:t>
            </a:r>
          </a:p>
        </p:txBody>
      </p:sp>
      <p:sp>
        <p:nvSpPr>
          <p:cNvPr id="4" name="Slide Number Placeholder 3">
            <a:extLst>
              <a:ext uri="{FF2B5EF4-FFF2-40B4-BE49-F238E27FC236}">
                <a16:creationId xmlns:a16="http://schemas.microsoft.com/office/drawing/2014/main" id="{2700B23B-1641-45FA-BF2E-79796ED6357F}"/>
              </a:ext>
            </a:extLst>
          </p:cNvPr>
          <p:cNvSpPr>
            <a:spLocks noGrp="1"/>
          </p:cNvSpPr>
          <p:nvPr>
            <p:ph type="sldNum" sz="quarter" idx="12"/>
          </p:nvPr>
        </p:nvSpPr>
        <p:spPr/>
        <p:txBody>
          <a:bodyPr/>
          <a:lstStyle/>
          <a:p>
            <a:fld id="{63A33278-8D2C-46E9-9145-8061F8ED03C5}" type="slidenum">
              <a:rPr lang="en-GB" smtClean="0"/>
              <a:t>7</a:t>
            </a:fld>
            <a:endParaRPr lang="en-GB" dirty="0"/>
          </a:p>
        </p:txBody>
      </p:sp>
    </p:spTree>
    <p:custDataLst>
      <p:tags r:id="rId1"/>
    </p:custDataLst>
    <p:extLst>
      <p:ext uri="{BB962C8B-B14F-4D97-AF65-F5344CB8AC3E}">
        <p14:creationId xmlns:p14="http://schemas.microsoft.com/office/powerpoint/2010/main" val="3244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circle(in)">
                                      <p:cBhvr>
                                        <p:cTn id="15" dur="20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circle(in)">
                                      <p:cBhvr>
                                        <p:cTn id="20" dur="2000"/>
                                        <p:tgtEl>
                                          <p:spTgt spid="3">
                                            <p:txEl>
                                              <p:pRg st="4" end="4"/>
                                            </p:txEl>
                                          </p:spTgt>
                                        </p:tgtEl>
                                      </p:cBhvr>
                                    </p:animEffect>
                                  </p:childTnLst>
                                </p:cTn>
                              </p:par>
                              <p:par>
                                <p:cTn id="21" presetID="6" presetClass="entr" presetSubtype="16"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circle(in)">
                                      <p:cBhvr>
                                        <p:cTn id="23" dur="2000"/>
                                        <p:tgtEl>
                                          <p:spTgt spid="3">
                                            <p:txEl>
                                              <p:pRg st="5" end="5"/>
                                            </p:txEl>
                                          </p:spTgt>
                                        </p:tgtEl>
                                      </p:cBhvr>
                                    </p:animEffect>
                                  </p:childTnLst>
                                </p:cTn>
                              </p:par>
                              <p:par>
                                <p:cTn id="24" presetID="6" presetClass="entr" presetSubtype="16" fill="hold" nodeType="with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circle(in)">
                                      <p:cBhvr>
                                        <p:cTn id="26" dur="2000"/>
                                        <p:tgtEl>
                                          <p:spTgt spid="3">
                                            <p:txEl>
                                              <p:pRg st="6" end="6"/>
                                            </p:txEl>
                                          </p:spTgt>
                                        </p:tgtEl>
                                      </p:cBhvr>
                                    </p:animEffect>
                                  </p:childTnLst>
                                </p:cTn>
                              </p:par>
                              <p:par>
                                <p:cTn id="27" presetID="6" presetClass="entr" presetSubtype="16"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circle(in)">
                                      <p:cBhvr>
                                        <p:cTn id="29" dur="2000"/>
                                        <p:tgtEl>
                                          <p:spTgt spid="3">
                                            <p:txEl>
                                              <p:pRg st="7" end="7"/>
                                            </p:txEl>
                                          </p:spTgt>
                                        </p:tgtEl>
                                      </p:cBhvr>
                                    </p:animEffect>
                                  </p:childTnLst>
                                </p:cTn>
                              </p:par>
                              <p:par>
                                <p:cTn id="30" presetID="6" presetClass="entr" presetSubtype="16" fill="hold" nodeType="with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circle(in)">
                                      <p:cBhvr>
                                        <p:cTn id="32"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56524-26B6-418E-ACCF-EE88D837AC8B}"/>
              </a:ext>
            </a:extLst>
          </p:cNvPr>
          <p:cNvSpPr>
            <a:spLocks noGrp="1"/>
          </p:cNvSpPr>
          <p:nvPr>
            <p:ph type="title"/>
          </p:nvPr>
        </p:nvSpPr>
        <p:spPr>
          <a:xfrm>
            <a:off x="0" y="-1999"/>
            <a:ext cx="9198260" cy="766703"/>
          </a:xfrm>
          <a:solidFill>
            <a:schemeClr val="tx2">
              <a:lumMod val="20000"/>
              <a:lumOff val="80000"/>
            </a:schemeClr>
          </a:solidFill>
        </p:spPr>
        <p:txBody>
          <a:bodyPr>
            <a:noAutofit/>
          </a:bodyPr>
          <a:lstStyle/>
          <a:p>
            <a:r>
              <a:rPr lang="en-GB" sz="2800" dirty="0">
                <a:solidFill>
                  <a:schemeClr val="tx2">
                    <a:lumMod val="75000"/>
                  </a:schemeClr>
                </a:solidFill>
              </a:rPr>
              <a:t>Calculating relative performance difference</a:t>
            </a:r>
          </a:p>
        </p:txBody>
      </p:sp>
      <p:sp>
        <p:nvSpPr>
          <p:cNvPr id="3" name="Content Placeholder 2">
            <a:extLst>
              <a:ext uri="{FF2B5EF4-FFF2-40B4-BE49-F238E27FC236}">
                <a16:creationId xmlns:a16="http://schemas.microsoft.com/office/drawing/2014/main" id="{777852E5-B11A-456F-A34A-0CEFB1719C1F}"/>
              </a:ext>
            </a:extLst>
          </p:cNvPr>
          <p:cNvSpPr>
            <a:spLocks noGrp="1"/>
          </p:cNvSpPr>
          <p:nvPr>
            <p:ph idx="1"/>
          </p:nvPr>
        </p:nvSpPr>
        <p:spPr>
          <a:xfrm>
            <a:off x="0" y="764704"/>
            <a:ext cx="9198260" cy="4896544"/>
          </a:xfrm>
          <a:solidFill>
            <a:schemeClr val="tx2">
              <a:lumMod val="75000"/>
            </a:schemeClr>
          </a:solidFill>
        </p:spPr>
        <p:txBody>
          <a:bodyPr>
            <a:normAutofit/>
          </a:bodyPr>
          <a:lstStyle/>
          <a:p>
            <a:r>
              <a:rPr lang="en-GB" sz="2400" dirty="0">
                <a:solidFill>
                  <a:schemeClr val="tx2">
                    <a:lumMod val="20000"/>
                    <a:lumOff val="80000"/>
                  </a:schemeClr>
                </a:solidFill>
              </a:rPr>
              <a:t>The relative performance difference effectively completes our first level of analysis</a:t>
            </a:r>
          </a:p>
          <a:p>
            <a:endParaRPr lang="en-GB" sz="2400" dirty="0">
              <a:solidFill>
                <a:schemeClr val="tx2">
                  <a:lumMod val="20000"/>
                  <a:lumOff val="80000"/>
                </a:schemeClr>
              </a:solidFill>
            </a:endParaRPr>
          </a:p>
          <a:p>
            <a:r>
              <a:rPr lang="en-GB" sz="2400" dirty="0">
                <a:solidFill>
                  <a:schemeClr val="tx2">
                    <a:lumMod val="20000"/>
                    <a:lumOff val="80000"/>
                  </a:schemeClr>
                </a:solidFill>
              </a:rPr>
              <a:t>The formula is the newer number minus the older number divided by the older number multiplied by 100</a:t>
            </a:r>
          </a:p>
          <a:p>
            <a:endParaRPr lang="en-GB" sz="2400" dirty="0">
              <a:solidFill>
                <a:schemeClr val="tx2">
                  <a:lumMod val="20000"/>
                  <a:lumOff val="80000"/>
                </a:schemeClr>
              </a:solidFill>
            </a:endParaRPr>
          </a:p>
          <a:p>
            <a:r>
              <a:rPr lang="en-GB" sz="2400" dirty="0">
                <a:solidFill>
                  <a:schemeClr val="tx2">
                    <a:lumMod val="20000"/>
                    <a:lumOff val="80000"/>
                  </a:schemeClr>
                </a:solidFill>
              </a:rPr>
              <a:t>(Newer – Older)/Older x 100</a:t>
            </a:r>
          </a:p>
          <a:p>
            <a:endParaRPr lang="en-GB" sz="2400" dirty="0">
              <a:solidFill>
                <a:schemeClr val="tx2">
                  <a:lumMod val="20000"/>
                  <a:lumOff val="80000"/>
                </a:schemeClr>
              </a:solidFill>
            </a:endParaRPr>
          </a:p>
          <a:p>
            <a:r>
              <a:rPr lang="en-GB" sz="2400" dirty="0">
                <a:solidFill>
                  <a:schemeClr val="tx2">
                    <a:lumMod val="20000"/>
                    <a:lumOff val="80000"/>
                  </a:schemeClr>
                </a:solidFill>
              </a:rPr>
              <a:t>For example, in the ROCE calculation we have…</a:t>
            </a:r>
          </a:p>
          <a:p>
            <a:pPr marL="0" indent="0">
              <a:buNone/>
            </a:pPr>
            <a:r>
              <a:rPr lang="en-GB" sz="2400" dirty="0">
                <a:solidFill>
                  <a:schemeClr val="tx2">
                    <a:lumMod val="20000"/>
                    <a:lumOff val="80000"/>
                  </a:schemeClr>
                </a:solidFill>
              </a:rPr>
              <a:t>    (6.5 – 4.5) / 6.5 x 100 = 30.8%</a:t>
            </a:r>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p:txBody>
      </p:sp>
      <p:sp>
        <p:nvSpPr>
          <p:cNvPr id="4" name="Slide Number Placeholder 3">
            <a:extLst>
              <a:ext uri="{FF2B5EF4-FFF2-40B4-BE49-F238E27FC236}">
                <a16:creationId xmlns:a16="http://schemas.microsoft.com/office/drawing/2014/main" id="{47ED2382-294D-409A-835C-2B1F6280F09D}"/>
              </a:ext>
            </a:extLst>
          </p:cNvPr>
          <p:cNvSpPr>
            <a:spLocks noGrp="1"/>
          </p:cNvSpPr>
          <p:nvPr>
            <p:ph type="sldNum" sz="quarter" idx="12"/>
          </p:nvPr>
        </p:nvSpPr>
        <p:spPr/>
        <p:txBody>
          <a:bodyPr/>
          <a:lstStyle/>
          <a:p>
            <a:fld id="{C3F65BB1-9206-4D7F-97F9-47DCC7DC6334}" type="slidenum">
              <a:rPr lang="en-GB" smtClean="0"/>
              <a:pPr/>
              <a:t>8</a:t>
            </a:fld>
            <a:endParaRPr lang="en-GB"/>
          </a:p>
        </p:txBody>
      </p:sp>
    </p:spTree>
    <p:extLst>
      <p:ext uri="{BB962C8B-B14F-4D97-AF65-F5344CB8AC3E}">
        <p14:creationId xmlns:p14="http://schemas.microsoft.com/office/powerpoint/2010/main" val="379138887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ircle(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circle(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circle(in)">
                                      <p:cBhvr>
                                        <p:cTn id="21" dur="20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circle(in)">
                                      <p:cBhvr>
                                        <p:cTn id="26" dur="2000"/>
                                        <p:tgtEl>
                                          <p:spTgt spid="3">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circle(in)">
                                      <p:cBhvr>
                                        <p:cTn id="31"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A4C8C10-810A-4649-A75A-80ED68068471}"/>
              </a:ext>
            </a:extLst>
          </p:cNvPr>
          <p:cNvSpPr>
            <a:spLocks noGrp="1"/>
          </p:cNvSpPr>
          <p:nvPr>
            <p:ph type="sldNum" sz="quarter" idx="12"/>
          </p:nvPr>
        </p:nvSpPr>
        <p:spPr/>
        <p:txBody>
          <a:bodyPr/>
          <a:lstStyle/>
          <a:p>
            <a:fld id="{63A33278-8D2C-46E9-9145-8061F8ED03C5}" type="slidenum">
              <a:rPr lang="en-GB" smtClean="0"/>
              <a:t>9</a:t>
            </a:fld>
            <a:endParaRPr lang="en-GB" dirty="0"/>
          </a:p>
        </p:txBody>
      </p:sp>
      <p:graphicFrame>
        <p:nvGraphicFramePr>
          <p:cNvPr id="4" name="Content Placeholder 3"/>
          <p:cNvGraphicFramePr>
            <a:graphicFrameLocks noGrp="1"/>
          </p:cNvGraphicFramePr>
          <p:nvPr>
            <p:ph idx="4294967295"/>
            <p:extLst>
              <p:ext uri="{D42A27DB-BD31-4B8C-83A1-F6EECF244321}">
                <p14:modId xmlns:p14="http://schemas.microsoft.com/office/powerpoint/2010/main" val="2313420374"/>
              </p:ext>
            </p:extLst>
          </p:nvPr>
        </p:nvGraphicFramePr>
        <p:xfrm>
          <a:off x="0" y="0"/>
          <a:ext cx="3779912" cy="4988355"/>
        </p:xfrm>
        <a:graphic>
          <a:graphicData uri="http://schemas.openxmlformats.org/drawingml/2006/table">
            <a:tbl>
              <a:tblPr firstRow="1" bandRow="1">
                <a:tableStyleId>{7DF18680-E054-41AD-8BC1-D1AEF772440D}</a:tableStyleId>
              </a:tblPr>
              <a:tblGrid>
                <a:gridCol w="1588618">
                  <a:extLst>
                    <a:ext uri="{9D8B030D-6E8A-4147-A177-3AD203B41FA5}">
                      <a16:colId xmlns:a16="http://schemas.microsoft.com/office/drawing/2014/main" val="20000"/>
                    </a:ext>
                  </a:extLst>
                </a:gridCol>
                <a:gridCol w="1095647">
                  <a:extLst>
                    <a:ext uri="{9D8B030D-6E8A-4147-A177-3AD203B41FA5}">
                      <a16:colId xmlns:a16="http://schemas.microsoft.com/office/drawing/2014/main" val="20001"/>
                    </a:ext>
                  </a:extLst>
                </a:gridCol>
                <a:gridCol w="1095647">
                  <a:extLst>
                    <a:ext uri="{9D8B030D-6E8A-4147-A177-3AD203B41FA5}">
                      <a16:colId xmlns:a16="http://schemas.microsoft.com/office/drawing/2014/main" val="20002"/>
                    </a:ext>
                  </a:extLst>
                </a:gridCol>
              </a:tblGrid>
              <a:tr h="470535">
                <a:tc gridSpan="3">
                  <a:txBody>
                    <a:bodyPr/>
                    <a:lstStyle/>
                    <a:p>
                      <a:pPr algn="ctr"/>
                      <a:r>
                        <a:rPr lang="en-GB" sz="1400" dirty="0"/>
                        <a:t>Summarised Income Statement</a:t>
                      </a:r>
                    </a:p>
                    <a:p>
                      <a:pPr algn="ctr"/>
                      <a:endParaRPr lang="en-GB" sz="10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28793">
                <a:tc>
                  <a:txBody>
                    <a:bodyPr/>
                    <a:lstStyle/>
                    <a:p>
                      <a:endParaRPr lang="en-GB" sz="900" dirty="0"/>
                    </a:p>
                  </a:txBody>
                  <a:tcPr/>
                </a:tc>
                <a:tc>
                  <a:txBody>
                    <a:bodyPr/>
                    <a:lstStyle/>
                    <a:p>
                      <a:pPr algn="ctr"/>
                      <a:r>
                        <a:rPr lang="en-GB" sz="900" dirty="0"/>
                        <a:t>2022 (£000s)</a:t>
                      </a:r>
                    </a:p>
                  </a:txBody>
                  <a:tcPr/>
                </a:tc>
                <a:tc>
                  <a:txBody>
                    <a:bodyPr/>
                    <a:lstStyle/>
                    <a:p>
                      <a:pPr algn="ctr"/>
                      <a:r>
                        <a:rPr lang="en-GB" sz="900" dirty="0"/>
                        <a:t>2021 (£000s)</a:t>
                      </a:r>
                    </a:p>
                  </a:txBody>
                  <a:tcPr/>
                </a:tc>
                <a:extLst>
                  <a:ext uri="{0D108BD9-81ED-4DB2-BD59-A6C34878D82A}">
                    <a16:rowId xmlns:a16="http://schemas.microsoft.com/office/drawing/2014/main" val="10001"/>
                  </a:ext>
                </a:extLst>
              </a:tr>
              <a:tr h="423679">
                <a:tc>
                  <a:txBody>
                    <a:bodyPr/>
                    <a:lstStyle/>
                    <a:p>
                      <a:r>
                        <a:rPr lang="en-GB" sz="900" dirty="0"/>
                        <a:t>Sales revenue ( 80% credit, 20% cash)</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dirty="0">
                          <a:effectLst/>
                        </a:rPr>
                        <a:t>300,000</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dirty="0">
                          <a:effectLst/>
                        </a:rPr>
                        <a:t>250,000</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264073">
                <a:tc>
                  <a:txBody>
                    <a:bodyPr/>
                    <a:lstStyle/>
                    <a:p>
                      <a:r>
                        <a:rPr lang="en-GB" sz="900" dirty="0"/>
                        <a:t>Cost of sales</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u="sng" dirty="0">
                          <a:effectLst/>
                        </a:rPr>
                        <a:t>204,000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sng" dirty="0">
                          <a:effectLst/>
                        </a:rPr>
                        <a:t>175,000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264073">
                <a:tc>
                  <a:txBody>
                    <a:bodyPr/>
                    <a:lstStyle/>
                    <a:p>
                      <a:r>
                        <a:rPr lang="en-GB" sz="900" dirty="0"/>
                        <a:t>Gross profit</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dirty="0">
                          <a:effectLst/>
                        </a:rPr>
                        <a:t>96,000</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dirty="0">
                          <a:effectLst/>
                        </a:rPr>
                        <a:t>75,000</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264073">
                <a:tc>
                  <a:txBody>
                    <a:bodyPr/>
                    <a:lstStyle/>
                    <a:p>
                      <a:r>
                        <a:rPr lang="en-GB" sz="900" dirty="0"/>
                        <a:t>Operating costs</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u="sng" dirty="0">
                          <a:effectLst/>
                        </a:rPr>
                        <a:t>67,450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sng" dirty="0">
                          <a:effectLst/>
                        </a:rPr>
                        <a:t>38,500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5"/>
                  </a:ext>
                </a:extLst>
              </a:tr>
              <a:tr h="264073">
                <a:tc>
                  <a:txBody>
                    <a:bodyPr/>
                    <a:lstStyle/>
                    <a:p>
                      <a:r>
                        <a:rPr lang="en-GB" sz="900" dirty="0"/>
                        <a:t>Operating profit</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dirty="0">
                          <a:effectLst/>
                        </a:rPr>
                        <a:t>28,550</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dirty="0">
                          <a:effectLst/>
                        </a:rPr>
                        <a:t>36,500</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6"/>
                  </a:ext>
                </a:extLst>
              </a:tr>
              <a:tr h="195359">
                <a:tc>
                  <a:txBody>
                    <a:bodyPr/>
                    <a:lstStyle/>
                    <a:p>
                      <a:pPr>
                        <a:lnSpc>
                          <a:spcPct val="115000"/>
                        </a:lnSpc>
                        <a:spcAft>
                          <a:spcPts val="0"/>
                        </a:spcAft>
                      </a:pPr>
                      <a:r>
                        <a:rPr lang="en-GB" sz="900" dirty="0">
                          <a:effectLst/>
                        </a:rPr>
                        <a:t>Other income</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sng" dirty="0">
                          <a:effectLst/>
                        </a:rPr>
                        <a:t>3,450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sng" dirty="0">
                          <a:effectLst/>
                        </a:rPr>
                        <a:t>3,500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7"/>
                  </a:ext>
                </a:extLst>
              </a:tr>
              <a:tr h="184852">
                <a:tc>
                  <a:txBody>
                    <a:bodyPr/>
                    <a:lstStyle/>
                    <a:p>
                      <a:endParaRPr lang="en-GB" sz="900" dirty="0">
                        <a:latin typeface="Times New Roman" panose="02020603050405020304" pitchFamily="18" charset="0"/>
                        <a:cs typeface="Times New Roman" panose="02020603050405020304" pitchFamily="18" charset="0"/>
                      </a:endParaRPr>
                    </a:p>
                  </a:txBody>
                  <a:tcPr marL="68580" marR="68580" marT="0" marB="0"/>
                </a:tc>
                <a:tc>
                  <a:txBody>
                    <a:bodyPr/>
                    <a:lstStyle/>
                    <a:p>
                      <a:pPr algn="r"/>
                      <a:r>
                        <a:rPr lang="en-GB" sz="900" dirty="0"/>
                        <a:t>32,000</a:t>
                      </a:r>
                      <a:endParaRPr lang="en-GB" sz="900" dirty="0">
                        <a:latin typeface="Times New Roman" panose="02020603050405020304" pitchFamily="18" charset="0"/>
                        <a:cs typeface="Times New Roman" panose="02020603050405020304" pitchFamily="18" charset="0"/>
                      </a:endParaRPr>
                    </a:p>
                  </a:txBody>
                  <a:tcPr marL="68580" marR="68580" marT="0" marB="0"/>
                </a:tc>
                <a:tc>
                  <a:txBody>
                    <a:bodyPr/>
                    <a:lstStyle/>
                    <a:p>
                      <a:pPr algn="r"/>
                      <a:r>
                        <a:rPr lang="en-GB" sz="900" dirty="0"/>
                        <a:t>40,000</a:t>
                      </a:r>
                      <a:endParaRPr lang="en-GB" sz="900" dirty="0">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008"/>
                  </a:ext>
                </a:extLst>
              </a:tr>
              <a:tr h="195359">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900" dirty="0">
                          <a:effectLst/>
                        </a:rPr>
                        <a:t> Finance costs</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en-GB" sz="900" u="sng" dirty="0">
                          <a:effectLst/>
                        </a:rPr>
                        <a:t>15,000 </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en-GB" sz="900" u="sng" dirty="0">
                          <a:effectLst/>
                        </a:rPr>
                        <a:t>10,000 </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9"/>
                  </a:ext>
                </a:extLst>
              </a:tr>
              <a:tr h="407938">
                <a:tc>
                  <a:txBody>
                    <a:bodyPr/>
                    <a:lstStyle/>
                    <a:p>
                      <a:pPr>
                        <a:lnSpc>
                          <a:spcPct val="115000"/>
                        </a:lnSpc>
                        <a:spcAft>
                          <a:spcPts val="0"/>
                        </a:spcAft>
                      </a:pPr>
                      <a:r>
                        <a:rPr lang="en-GB" sz="900" dirty="0">
                          <a:effectLst/>
                        </a:rPr>
                        <a:t> Profit before taxation</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dirty="0">
                          <a:effectLst/>
                        </a:rPr>
                        <a:t>17,000 </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dirty="0">
                          <a:effectLst/>
                        </a:rPr>
                        <a:t>30,000 </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10"/>
                  </a:ext>
                </a:extLst>
              </a:tr>
              <a:tr h="264073">
                <a:tc>
                  <a:txBody>
                    <a:bodyPr/>
                    <a:lstStyle/>
                    <a:p>
                      <a:r>
                        <a:rPr lang="en-GB" sz="900" dirty="0"/>
                        <a:t>Taxation</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u="sng" dirty="0">
                          <a:effectLst/>
                        </a:rPr>
                        <a:t>5,000</a:t>
                      </a:r>
                      <a:endParaRPr lang="en-GB" sz="900" u="sng" dirty="0">
                        <a:effectLst/>
                        <a:latin typeface="Calibri"/>
                        <a:ea typeface="Calibri"/>
                        <a:cs typeface="Times New Roman"/>
                      </a:endParaRPr>
                    </a:p>
                  </a:txBody>
                  <a:tcPr marL="68580" marR="68580" marT="0" marB="0"/>
                </a:tc>
                <a:tc>
                  <a:txBody>
                    <a:bodyPr/>
                    <a:lstStyle/>
                    <a:p>
                      <a:pPr algn="r">
                        <a:lnSpc>
                          <a:spcPct val="115000"/>
                        </a:lnSpc>
                        <a:spcAft>
                          <a:spcPts val="0"/>
                        </a:spcAft>
                      </a:pPr>
                      <a:r>
                        <a:rPr lang="en-GB" sz="900" u="sng" dirty="0">
                          <a:effectLst/>
                        </a:rPr>
                        <a:t>6,000</a:t>
                      </a:r>
                      <a:endParaRPr lang="en-GB" sz="900" u="sng" dirty="0">
                        <a:effectLst/>
                        <a:latin typeface="Calibri"/>
                        <a:ea typeface="Calibri"/>
                        <a:cs typeface="Times New Roman"/>
                      </a:endParaRPr>
                    </a:p>
                  </a:txBody>
                  <a:tcPr marL="68580" marR="68580" marT="0" marB="0"/>
                </a:tc>
                <a:extLst>
                  <a:ext uri="{0D108BD9-81ED-4DB2-BD59-A6C34878D82A}">
                    <a16:rowId xmlns:a16="http://schemas.microsoft.com/office/drawing/2014/main" val="10011"/>
                  </a:ext>
                </a:extLst>
              </a:tr>
              <a:tr h="264073">
                <a:tc>
                  <a:txBody>
                    <a:bodyPr/>
                    <a:lstStyle/>
                    <a:p>
                      <a:r>
                        <a:rPr lang="en-GB" sz="900" dirty="0"/>
                        <a:t>Profit</a:t>
                      </a:r>
                      <a:r>
                        <a:rPr lang="en-GB" sz="900" baseline="0" dirty="0"/>
                        <a:t> for year</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u="sng" dirty="0">
                          <a:effectLst/>
                        </a:rPr>
                        <a:t>12,000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sng" dirty="0">
                          <a:effectLst/>
                        </a:rPr>
                        <a:t>24,000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12"/>
                  </a:ext>
                </a:extLst>
              </a:tr>
              <a:tr h="264073">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871766066"/>
                  </a:ext>
                </a:extLst>
              </a:tr>
              <a:tr h="264073">
                <a:tc>
                  <a:txBody>
                    <a:bodyPr/>
                    <a:lstStyle/>
                    <a:p>
                      <a:r>
                        <a:rPr lang="en-GB" sz="900" dirty="0"/>
                        <a:t>Other information:</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3095155996"/>
                  </a:ext>
                </a:extLst>
              </a:tr>
              <a:tr h="405183">
                <a:tc>
                  <a:txBody>
                    <a:bodyPr/>
                    <a:lstStyle/>
                    <a:p>
                      <a:r>
                        <a:rPr lang="en-GB" sz="900" dirty="0"/>
                        <a:t>Average share price</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u="none" dirty="0">
                          <a:effectLst/>
                        </a:rPr>
                        <a:t>162</a:t>
                      </a:r>
                      <a:endParaRPr lang="en-GB" sz="900" u="none"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none" dirty="0">
                          <a:effectLst/>
                        </a:rPr>
                        <a:t>144</a:t>
                      </a:r>
                      <a:endParaRPr lang="en-GB" sz="900" u="none"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3016417498"/>
                  </a:ext>
                </a:extLst>
              </a:tr>
              <a:tr h="264073">
                <a:tc>
                  <a:txBody>
                    <a:bodyPr/>
                    <a:lstStyle/>
                    <a:p>
                      <a:r>
                        <a:rPr lang="en-GB" sz="900" dirty="0"/>
                        <a:t>Dividends</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u="none" dirty="0">
                          <a:effectLst/>
                        </a:rPr>
                        <a:t>0</a:t>
                      </a:r>
                      <a:endParaRPr lang="en-GB" sz="900" u="none"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none" dirty="0">
                          <a:effectLst/>
                        </a:rPr>
                        <a:t>12,000</a:t>
                      </a:r>
                      <a:endParaRPr lang="en-GB" sz="900" u="none"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3680898128"/>
                  </a:ext>
                </a:extLst>
              </a:tr>
            </a:tbl>
          </a:graphicData>
        </a:graphic>
      </p:graphicFrame>
      <p:graphicFrame>
        <p:nvGraphicFramePr>
          <p:cNvPr id="5" name="Table 4">
            <a:extLst>
              <a:ext uri="{FF2B5EF4-FFF2-40B4-BE49-F238E27FC236}">
                <a16:creationId xmlns:a16="http://schemas.microsoft.com/office/drawing/2014/main" id="{94C789FE-E9A7-4836-AE67-BCE5A241F6F7}"/>
              </a:ext>
            </a:extLst>
          </p:cNvPr>
          <p:cNvGraphicFramePr>
            <a:graphicFrameLocks noGrp="1"/>
          </p:cNvGraphicFramePr>
          <p:nvPr>
            <p:extLst>
              <p:ext uri="{D42A27DB-BD31-4B8C-83A1-F6EECF244321}">
                <p14:modId xmlns:p14="http://schemas.microsoft.com/office/powerpoint/2010/main" val="3197692412"/>
              </p:ext>
            </p:extLst>
          </p:nvPr>
        </p:nvGraphicFramePr>
        <p:xfrm>
          <a:off x="3923928" y="0"/>
          <a:ext cx="4968553" cy="5732180"/>
        </p:xfrm>
        <a:graphic>
          <a:graphicData uri="http://schemas.openxmlformats.org/drawingml/2006/table">
            <a:tbl>
              <a:tblPr firstRow="1" bandRow="1">
                <a:tableStyleId>{7DF18680-E054-41AD-8BC1-D1AEF772440D}</a:tableStyleId>
              </a:tblPr>
              <a:tblGrid>
                <a:gridCol w="1242138">
                  <a:extLst>
                    <a:ext uri="{9D8B030D-6E8A-4147-A177-3AD203B41FA5}">
                      <a16:colId xmlns:a16="http://schemas.microsoft.com/office/drawing/2014/main" val="2751562107"/>
                    </a:ext>
                  </a:extLst>
                </a:gridCol>
                <a:gridCol w="674456">
                  <a:extLst>
                    <a:ext uri="{9D8B030D-6E8A-4147-A177-3AD203B41FA5}">
                      <a16:colId xmlns:a16="http://schemas.microsoft.com/office/drawing/2014/main" val="2359951726"/>
                    </a:ext>
                  </a:extLst>
                </a:gridCol>
                <a:gridCol w="728804">
                  <a:extLst>
                    <a:ext uri="{9D8B030D-6E8A-4147-A177-3AD203B41FA5}">
                      <a16:colId xmlns:a16="http://schemas.microsoft.com/office/drawing/2014/main" val="3897176053"/>
                    </a:ext>
                  </a:extLst>
                </a:gridCol>
                <a:gridCol w="861816">
                  <a:extLst>
                    <a:ext uri="{9D8B030D-6E8A-4147-A177-3AD203B41FA5}">
                      <a16:colId xmlns:a16="http://schemas.microsoft.com/office/drawing/2014/main" val="92323180"/>
                    </a:ext>
                  </a:extLst>
                </a:gridCol>
                <a:gridCol w="711123">
                  <a:extLst>
                    <a:ext uri="{9D8B030D-6E8A-4147-A177-3AD203B41FA5}">
                      <a16:colId xmlns:a16="http://schemas.microsoft.com/office/drawing/2014/main" val="206685154"/>
                    </a:ext>
                  </a:extLst>
                </a:gridCol>
                <a:gridCol w="750216">
                  <a:extLst>
                    <a:ext uri="{9D8B030D-6E8A-4147-A177-3AD203B41FA5}">
                      <a16:colId xmlns:a16="http://schemas.microsoft.com/office/drawing/2014/main" val="3167688021"/>
                    </a:ext>
                  </a:extLst>
                </a:gridCol>
              </a:tblGrid>
              <a:tr h="524544">
                <a:tc gridSpan="6">
                  <a:txBody>
                    <a:bodyPr/>
                    <a:lstStyle/>
                    <a:p>
                      <a:pPr algn="ctr"/>
                      <a:r>
                        <a:rPr lang="en-GB" sz="1400" dirty="0"/>
                        <a:t>Summarised Balance sheet (Statement of financial position (SOFP))</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3983500841"/>
                  </a:ext>
                </a:extLst>
              </a:tr>
              <a:tr h="447677">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ctr"/>
                      <a:r>
                        <a:rPr lang="en-GB" sz="900" dirty="0"/>
                        <a:t>2022</a:t>
                      </a:r>
                    </a:p>
                    <a:p>
                      <a:pPr algn="ctr"/>
                      <a:r>
                        <a:rPr lang="en-GB" sz="900" dirty="0"/>
                        <a:t>    £000s</a:t>
                      </a:r>
                      <a:endParaRPr lang="en-GB" sz="900" dirty="0">
                        <a:latin typeface="Times New Roman" panose="02020603050405020304" pitchFamily="18" charset="0"/>
                        <a:cs typeface="Times New Roman" panose="02020603050405020304" pitchFamily="18" charset="0"/>
                      </a:endParaRPr>
                    </a:p>
                  </a:txBody>
                  <a:tcPr/>
                </a:tc>
                <a:tc>
                  <a:txBody>
                    <a:bodyPr/>
                    <a:lstStyle/>
                    <a:p>
                      <a:pPr algn="ctr"/>
                      <a:r>
                        <a:rPr lang="en-GB" sz="900" dirty="0"/>
                        <a:t>2021</a:t>
                      </a:r>
                    </a:p>
                    <a:p>
                      <a:pPr algn="ctr"/>
                      <a:r>
                        <a:rPr lang="en-GB" sz="900" dirty="0"/>
                        <a:t>    £000s</a:t>
                      </a:r>
                      <a:endParaRPr lang="en-GB" sz="900" dirty="0">
                        <a:latin typeface="Times New Roman" panose="02020603050405020304" pitchFamily="18" charset="0"/>
                        <a:cs typeface="Times New Roman" panose="02020603050405020304" pitchFamily="18" charset="0"/>
                      </a:endParaRPr>
                    </a:p>
                  </a:txBody>
                  <a:tcPr/>
                </a:tc>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ctr"/>
                      <a:r>
                        <a:rPr lang="en-GB" sz="900" dirty="0"/>
                        <a:t>2022</a:t>
                      </a:r>
                    </a:p>
                    <a:p>
                      <a:pPr algn="ctr"/>
                      <a:r>
                        <a:rPr lang="en-GB" sz="900" dirty="0"/>
                        <a:t>    £000s</a:t>
                      </a:r>
                      <a:endParaRPr lang="en-GB" sz="900" dirty="0">
                        <a:latin typeface="Times New Roman" panose="02020603050405020304" pitchFamily="18" charset="0"/>
                        <a:cs typeface="Times New Roman" panose="02020603050405020304" pitchFamily="18" charset="0"/>
                      </a:endParaRPr>
                    </a:p>
                  </a:txBody>
                  <a:tcPr/>
                </a:tc>
                <a:tc>
                  <a:txBody>
                    <a:bodyPr/>
                    <a:lstStyle/>
                    <a:p>
                      <a:pPr algn="ctr"/>
                      <a:r>
                        <a:rPr lang="en-GB" sz="900" dirty="0"/>
                        <a:t>2021</a:t>
                      </a:r>
                    </a:p>
                    <a:p>
                      <a:pPr algn="ctr"/>
                      <a:r>
                        <a:rPr lang="en-GB" sz="900" dirty="0"/>
                        <a:t>    £000s</a:t>
                      </a: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820323731"/>
                  </a:ext>
                </a:extLst>
              </a:tr>
              <a:tr h="370267">
                <a:tc>
                  <a:txBody>
                    <a:bodyPr/>
                    <a:lstStyle/>
                    <a:p>
                      <a:r>
                        <a:rPr lang="en-GB" sz="900" dirty="0"/>
                        <a:t>Non-current assets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612,727</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528,500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dirty="0"/>
                        <a:t>Non-current liabilities:</a:t>
                      </a: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501445076"/>
                  </a:ext>
                </a:extLst>
              </a:tr>
              <a:tr h="283239">
                <a:tc>
                  <a:txBody>
                    <a:bodyPr/>
                    <a:lstStyle/>
                    <a:p>
                      <a:r>
                        <a:rPr lang="en-GB" sz="900" dirty="0"/>
                        <a:t>Current assets:</a:t>
                      </a: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Bank loan</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100,000</a:t>
                      </a: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80,000</a:t>
                      </a: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68007375"/>
                  </a:ext>
                </a:extLst>
              </a:tr>
              <a:tr h="370267">
                <a:tc>
                  <a:txBody>
                    <a:bodyPr/>
                    <a:lstStyle/>
                    <a:p>
                      <a:r>
                        <a:rPr lang="en-GB" sz="900" dirty="0"/>
                        <a:t>Inventories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32,000</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18,000</a:t>
                      </a: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10% Debentures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50,000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u="sng" dirty="0"/>
                        <a:t>20,000</a:t>
                      </a:r>
                      <a:endParaRPr lang="en-GB" sz="9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89133511"/>
                  </a:ext>
                </a:extLst>
              </a:tr>
              <a:tr h="370267">
                <a:tc>
                  <a:txBody>
                    <a:bodyPr/>
                    <a:lstStyle/>
                    <a:p>
                      <a:r>
                        <a:rPr lang="en-GB" sz="900" dirty="0"/>
                        <a:t>Trade and other receivables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25,000</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20,000</a:t>
                      </a:r>
                      <a:endParaRPr lang="en-GB" sz="900" dirty="0">
                        <a:latin typeface="Times New Roman" panose="02020603050405020304" pitchFamily="18" charset="0"/>
                        <a:cs typeface="Times New Roman" panose="02020603050405020304" pitchFamily="18" charset="0"/>
                      </a:endParaRPr>
                    </a:p>
                  </a:txBody>
                  <a:tcPr/>
                </a:tc>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150,000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u="sng" dirty="0"/>
                        <a:t>100,00</a:t>
                      </a:r>
                      <a:endParaRPr lang="en-GB" sz="9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988810741"/>
                  </a:ext>
                </a:extLst>
              </a:tr>
              <a:tr h="370267">
                <a:tc>
                  <a:txBody>
                    <a:bodyPr/>
                    <a:lstStyle/>
                    <a:p>
                      <a:r>
                        <a:rPr lang="en-GB" sz="900" dirty="0"/>
                        <a:t>Bank and cash</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3,000</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27,000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dirty="0"/>
                        <a:t>Total liabilities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190,000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u="sng" dirty="0"/>
                        <a:t>131,500</a:t>
                      </a:r>
                      <a:endParaRPr lang="en-GB" sz="9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723895350"/>
                  </a:ext>
                </a:extLst>
              </a:tr>
              <a:tr h="285953">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60,000</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65,000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dirty="0"/>
                        <a:t>Net assets</a:t>
                      </a: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u="sng" dirty="0"/>
                        <a:t>482,727</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u="sng" dirty="0"/>
                        <a:t>462,000</a:t>
                      </a:r>
                      <a:endParaRPr lang="en-GB" sz="9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708405855"/>
                  </a:ext>
                </a:extLst>
              </a:tr>
              <a:tr h="3702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t>Total assets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672,727</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593,500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dirty="0"/>
                        <a:t>Capital and Reserves:</a:t>
                      </a: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061117248"/>
                  </a:ext>
                </a:extLst>
              </a:tr>
              <a:tr h="370267">
                <a:tc>
                  <a:txBody>
                    <a:bodyPr/>
                    <a:lstStyle/>
                    <a:p>
                      <a:r>
                        <a:rPr lang="en-GB" sz="900" dirty="0"/>
                        <a:t>Current liabilities:</a:t>
                      </a: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Issued share capital - </a:t>
                      </a: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88233160"/>
                  </a:ext>
                </a:extLst>
              </a:tr>
              <a:tr h="509117">
                <a:tc>
                  <a:txBody>
                    <a:bodyPr/>
                    <a:lstStyle/>
                    <a:p>
                      <a:r>
                        <a:rPr lang="en-GB" sz="900" dirty="0"/>
                        <a:t>Trade and other payables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40,000</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31,500</a:t>
                      </a: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300,000 50p ordinary shares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150,000</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150,000</a:t>
                      </a: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65742085"/>
                  </a:ext>
                </a:extLst>
              </a:tr>
              <a:tr h="370267">
                <a:tc>
                  <a:txBody>
                    <a:bodyPr/>
                    <a:lstStyle/>
                    <a:p>
                      <a:r>
                        <a:rPr lang="en-GB" sz="900" dirty="0"/>
                        <a:t>Bank overdraft</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none" dirty="0"/>
                        <a:t>0</a:t>
                      </a:r>
                      <a:endParaRPr lang="en-GB" sz="900" u="none" dirty="0">
                        <a:latin typeface="Times New Roman" panose="02020603050405020304" pitchFamily="18" charset="0"/>
                        <a:cs typeface="Times New Roman" panose="02020603050405020304" pitchFamily="18" charset="0"/>
                      </a:endParaRPr>
                    </a:p>
                  </a:txBody>
                  <a:tcPr/>
                </a:tc>
                <a:tc>
                  <a:txBody>
                    <a:bodyPr/>
                    <a:lstStyle/>
                    <a:p>
                      <a:pPr algn="r"/>
                      <a:r>
                        <a:rPr lang="en-GB" sz="900" dirty="0"/>
                        <a:t>0</a:t>
                      </a: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Share premium</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115,000</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115,000</a:t>
                      </a: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116606817"/>
                  </a:ext>
                </a:extLst>
              </a:tr>
              <a:tr h="370267">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40,000</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31,500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dirty="0"/>
                        <a:t>Revaluation reserve</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8,727</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0</a:t>
                      </a: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27663741"/>
                  </a:ext>
                </a:extLst>
              </a:tr>
              <a:tr h="370267">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Accumulated profits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209,000</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197,000</a:t>
                      </a:r>
                      <a:endParaRPr lang="en-GB" sz="9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088585895"/>
                  </a:ext>
                </a:extLst>
              </a:tr>
              <a:tr h="349247">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Total equity</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482,727</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462,000</a:t>
                      </a:r>
                      <a:endParaRPr lang="en-GB" sz="9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154464277"/>
                  </a:ext>
                </a:extLst>
              </a:tr>
            </a:tbl>
          </a:graphicData>
        </a:graphic>
      </p:graphicFrame>
      <mc:AlternateContent xmlns:mc="http://schemas.openxmlformats.org/markup-compatibility/2006" xmlns:p14="http://schemas.microsoft.com/office/powerpoint/2010/main">
        <mc:Choice Requires="p14">
          <p:contentPart p14:bwMode="auto" r:id="rId4">
            <p14:nvContentPartPr>
              <p14:cNvPr id="6" name="Ink 5">
                <a:extLst>
                  <a:ext uri="{FF2B5EF4-FFF2-40B4-BE49-F238E27FC236}">
                    <a16:creationId xmlns:a16="http://schemas.microsoft.com/office/drawing/2014/main" id="{F12020C4-3CBB-4957-9B2F-F7E1AB8516BD}"/>
                  </a:ext>
                </a:extLst>
              </p14:cNvPr>
              <p14:cNvContentPartPr/>
              <p14:nvPr/>
            </p14:nvContentPartPr>
            <p14:xfrm>
              <a:off x="3177385" y="99385"/>
              <a:ext cx="360" cy="360"/>
            </p14:xfrm>
          </p:contentPart>
        </mc:Choice>
        <mc:Fallback xmlns="">
          <p:pic>
            <p:nvPicPr>
              <p:cNvPr id="6" name="Ink 5">
                <a:extLst>
                  <a:ext uri="{FF2B5EF4-FFF2-40B4-BE49-F238E27FC236}">
                    <a16:creationId xmlns:a16="http://schemas.microsoft.com/office/drawing/2014/main" id="{F12020C4-3CBB-4957-9B2F-F7E1AB8516BD}"/>
                  </a:ext>
                </a:extLst>
              </p:cNvPr>
              <p:cNvPicPr/>
              <p:nvPr/>
            </p:nvPicPr>
            <p:blipFill>
              <a:blip r:embed="rId5"/>
              <a:stretch>
                <a:fillRect/>
              </a:stretch>
            </p:blipFill>
            <p:spPr>
              <a:xfrm>
                <a:off x="3159745" y="81385"/>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5" name="Ink 14">
                <a:extLst>
                  <a:ext uri="{FF2B5EF4-FFF2-40B4-BE49-F238E27FC236}">
                    <a16:creationId xmlns:a16="http://schemas.microsoft.com/office/drawing/2014/main" id="{002DC681-FD60-4EAD-A82C-97B92496BD82}"/>
                  </a:ext>
                </a:extLst>
              </p14:cNvPr>
              <p14:cNvContentPartPr/>
              <p14:nvPr/>
            </p14:nvContentPartPr>
            <p14:xfrm>
              <a:off x="3947172" y="-345925"/>
              <a:ext cx="360" cy="360"/>
            </p14:xfrm>
          </p:contentPart>
        </mc:Choice>
        <mc:Fallback xmlns="">
          <p:pic>
            <p:nvPicPr>
              <p:cNvPr id="15" name="Ink 14">
                <a:extLst>
                  <a:ext uri="{FF2B5EF4-FFF2-40B4-BE49-F238E27FC236}">
                    <a16:creationId xmlns:a16="http://schemas.microsoft.com/office/drawing/2014/main" id="{002DC681-FD60-4EAD-A82C-97B92496BD82}"/>
                  </a:ext>
                </a:extLst>
              </p:cNvPr>
              <p:cNvPicPr/>
              <p:nvPr/>
            </p:nvPicPr>
            <p:blipFill>
              <a:blip r:embed="rId9"/>
              <a:stretch>
                <a:fillRect/>
              </a:stretch>
            </p:blipFill>
            <p:spPr>
              <a:xfrm>
                <a:off x="3893532" y="-453925"/>
                <a:ext cx="108000" cy="216000"/>
              </a:xfrm>
              <a:prstGeom prst="rect">
                <a:avLst/>
              </a:prstGeom>
            </p:spPr>
          </p:pic>
        </mc:Fallback>
      </mc:AlternateContent>
      <p:sp>
        <p:nvSpPr>
          <p:cNvPr id="2" name="TextBox 1">
            <a:extLst>
              <a:ext uri="{FF2B5EF4-FFF2-40B4-BE49-F238E27FC236}">
                <a16:creationId xmlns:a16="http://schemas.microsoft.com/office/drawing/2014/main" id="{27170E2D-F17E-445E-881A-803245FEDF00}"/>
              </a:ext>
            </a:extLst>
          </p:cNvPr>
          <p:cNvSpPr txBox="1"/>
          <p:nvPr/>
        </p:nvSpPr>
        <p:spPr>
          <a:xfrm>
            <a:off x="8095239" y="3250137"/>
            <a:ext cx="607291" cy="369332"/>
          </a:xfrm>
          <a:prstGeom prst="rect">
            <a:avLst/>
          </a:prstGeom>
          <a:noFill/>
        </p:spPr>
        <p:txBody>
          <a:bodyPr wrap="square" rtlCol="0">
            <a:spAutoFit/>
          </a:bodyPr>
          <a:lstStyle/>
          <a:p>
            <a:pPr algn="ctr"/>
            <a:r>
              <a:rPr lang="en-GB" dirty="0"/>
              <a:t> =</a:t>
            </a:r>
          </a:p>
        </p:txBody>
      </p:sp>
    </p:spTree>
    <p:custDataLst>
      <p:tags r:id="rId1"/>
    </p:custDataLst>
    <p:extLst>
      <p:ext uri="{BB962C8B-B14F-4D97-AF65-F5344CB8AC3E}">
        <p14:creationId xmlns:p14="http://schemas.microsoft.com/office/powerpoint/2010/main" val="291048513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F62F90-69E4-41B9-AA0C-6824CDDAF1BF}"/>
              </a:ext>
            </a:extLst>
          </p:cNvPr>
          <p:cNvSpPr>
            <a:spLocks noGrp="1"/>
          </p:cNvSpPr>
          <p:nvPr>
            <p:ph type="title"/>
          </p:nvPr>
        </p:nvSpPr>
        <p:spPr>
          <a:xfrm>
            <a:off x="0" y="22179"/>
            <a:ext cx="9155312" cy="764191"/>
          </a:xfrm>
          <a:solidFill>
            <a:schemeClr val="tx2">
              <a:lumMod val="20000"/>
              <a:lumOff val="80000"/>
            </a:schemeClr>
          </a:solidFill>
        </p:spPr>
        <p:txBody>
          <a:bodyPr>
            <a:normAutofit/>
          </a:bodyPr>
          <a:lstStyle/>
          <a:p>
            <a:pPr algn="ctr"/>
            <a:r>
              <a:rPr lang="en-GB" sz="2800" dirty="0">
                <a:solidFill>
                  <a:schemeClr val="tx2">
                    <a:lumMod val="75000"/>
                  </a:schemeClr>
                </a:solidFill>
              </a:rPr>
              <a:t>Assessing profitability - ROCE</a:t>
            </a:r>
          </a:p>
        </p:txBody>
      </p:sp>
      <p:graphicFrame>
        <p:nvGraphicFramePr>
          <p:cNvPr id="4" name="Content Placeholder 3">
            <a:extLst>
              <a:ext uri="{FF2B5EF4-FFF2-40B4-BE49-F238E27FC236}">
                <a16:creationId xmlns:a16="http://schemas.microsoft.com/office/drawing/2014/main" id="{0978151C-F63C-49D9-AB94-257A9E09E67F}"/>
              </a:ext>
            </a:extLst>
          </p:cNvPr>
          <p:cNvGraphicFramePr>
            <a:graphicFrameLocks noGrp="1"/>
          </p:cNvGraphicFramePr>
          <p:nvPr>
            <p:ph idx="1"/>
            <p:extLst>
              <p:ext uri="{D42A27DB-BD31-4B8C-83A1-F6EECF244321}">
                <p14:modId xmlns:p14="http://schemas.microsoft.com/office/powerpoint/2010/main" val="118191247"/>
              </p:ext>
            </p:extLst>
          </p:nvPr>
        </p:nvGraphicFramePr>
        <p:xfrm>
          <a:off x="0" y="620688"/>
          <a:ext cx="9144001" cy="5112568"/>
        </p:xfrm>
        <a:graphic>
          <a:graphicData uri="http://schemas.openxmlformats.org/drawingml/2006/table">
            <a:tbl>
              <a:tblPr firstRow="1" firstCol="1" bandRow="1">
                <a:tableStyleId>{7DF18680-E054-41AD-8BC1-D1AEF772440D}</a:tableStyleId>
              </a:tblPr>
              <a:tblGrid>
                <a:gridCol w="4147757">
                  <a:extLst>
                    <a:ext uri="{9D8B030D-6E8A-4147-A177-3AD203B41FA5}">
                      <a16:colId xmlns:a16="http://schemas.microsoft.com/office/drawing/2014/main" val="3659219510"/>
                    </a:ext>
                  </a:extLst>
                </a:gridCol>
                <a:gridCol w="2465343">
                  <a:extLst>
                    <a:ext uri="{9D8B030D-6E8A-4147-A177-3AD203B41FA5}">
                      <a16:colId xmlns:a16="http://schemas.microsoft.com/office/drawing/2014/main" val="2436635742"/>
                    </a:ext>
                  </a:extLst>
                </a:gridCol>
                <a:gridCol w="2530901">
                  <a:extLst>
                    <a:ext uri="{9D8B030D-6E8A-4147-A177-3AD203B41FA5}">
                      <a16:colId xmlns:a16="http://schemas.microsoft.com/office/drawing/2014/main" val="759345456"/>
                    </a:ext>
                  </a:extLst>
                </a:gridCol>
              </a:tblGrid>
              <a:tr h="894585">
                <a:tc>
                  <a:txBody>
                    <a:bodyPr/>
                    <a:lstStyle/>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bg1"/>
                          </a:solidFill>
                          <a:effectLst/>
                        </a:rPr>
                        <a:t>Return on Capital Employed (ROCE)</a:t>
                      </a:r>
                    </a:p>
                  </a:txBody>
                  <a:tcPr marL="68580" marR="68580" marT="0" marB="0">
                    <a:solidFill>
                      <a:schemeClr val="tx2"/>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solidFill>
                  </a:tcPr>
                </a:tc>
                <a:extLst>
                  <a:ext uri="{0D108BD9-81ED-4DB2-BD59-A6C34878D82A}">
                    <a16:rowId xmlns:a16="http://schemas.microsoft.com/office/drawing/2014/main" val="3247766403"/>
                  </a:ext>
                </a:extLst>
              </a:tr>
              <a:tr h="4217983">
                <a:tc>
                  <a:txBody>
                    <a:bodyPr/>
                    <a:lstStyle/>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u="sng" dirty="0">
                          <a:solidFill>
                            <a:schemeClr val="tx2">
                              <a:lumMod val="20000"/>
                              <a:lumOff val="80000"/>
                            </a:schemeClr>
                          </a:solidFill>
                          <a:effectLst/>
                        </a:rPr>
                        <a:t>Operating Profit  x 100</a:t>
                      </a:r>
                      <a:endParaRPr lang="en-GB" sz="1600" dirty="0">
                        <a:solidFill>
                          <a:schemeClr val="tx2">
                            <a:lumMod val="20000"/>
                            <a:lumOff val="80000"/>
                          </a:schemeClr>
                        </a:solidFill>
                        <a:effectLst/>
                      </a:endParaRPr>
                    </a:p>
                    <a:p>
                      <a:pPr algn="l">
                        <a:lnSpc>
                          <a:spcPct val="115000"/>
                        </a:lnSpc>
                        <a:spcAft>
                          <a:spcPts val="0"/>
                        </a:spcAft>
                      </a:pPr>
                      <a:r>
                        <a:rPr lang="en-GB" sz="1600" dirty="0">
                          <a:solidFill>
                            <a:schemeClr val="tx2">
                              <a:lumMod val="20000"/>
                              <a:lumOff val="80000"/>
                            </a:schemeClr>
                          </a:solidFill>
                          <a:effectLst/>
                        </a:rPr>
                        <a:t>Capital Employed</a:t>
                      </a:r>
                    </a:p>
                    <a:p>
                      <a:pPr algn="l">
                        <a:lnSpc>
                          <a:spcPct val="115000"/>
                        </a:lnSpc>
                        <a:spcAft>
                          <a:spcPts val="0"/>
                        </a:spcAft>
                      </a:pPr>
                      <a:r>
                        <a:rPr lang="en-GB" sz="1600" dirty="0">
                          <a:solidFill>
                            <a:schemeClr val="tx2">
                              <a:lumMod val="20000"/>
                              <a:lumOff val="80000"/>
                            </a:schemeClr>
                          </a:solidFill>
                          <a:effectLst/>
                        </a:rPr>
                        <a:t>(Total assets less current liabilities)</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This ratio indicates the profit earned in relation to the capital employed (Total Assets less Current Liabilities) in the company.</a:t>
                      </a:r>
                    </a:p>
                    <a:p>
                      <a:pPr algn="l">
                        <a:lnSpc>
                          <a:spcPct val="115000"/>
                        </a:lnSpc>
                        <a:spcAft>
                          <a:spcPts val="0"/>
                        </a:spcAft>
                      </a:pPr>
                      <a:r>
                        <a:rPr lang="en-GB" sz="1600" dirty="0">
                          <a:solidFill>
                            <a:schemeClr val="tx2">
                              <a:lumMod val="20000"/>
                              <a:lumOff val="80000"/>
                            </a:schemeClr>
                          </a:solidFill>
                          <a:effectLst/>
                        </a:rPr>
                        <a:t>An increasing ROCE is seen as a positive indicator of a company’s performance</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 </a:t>
                      </a:r>
                      <a:endParaRPr lang="en-GB" sz="1600" dirty="0">
                        <a:solidFill>
                          <a:schemeClr val="tx2">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solidFill>
                  </a:tcPr>
                </a:tc>
                <a:tc>
                  <a:txBody>
                    <a:bodyPr/>
                    <a:lstStyle/>
                    <a:p>
                      <a:pPr algn="l">
                        <a:lnSpc>
                          <a:spcPct val="115000"/>
                        </a:lnSpc>
                        <a:spcAft>
                          <a:spcPts val="0"/>
                        </a:spcAft>
                      </a:pPr>
                      <a:r>
                        <a:rPr lang="en-GB" sz="1600" dirty="0">
                          <a:effectLst/>
                        </a:rPr>
                        <a:t> </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lnSpc>
                          <a:spcPct val="115000"/>
                        </a:lnSpc>
                        <a:spcAft>
                          <a:spcPts val="0"/>
                        </a:spcAft>
                      </a:pPr>
                      <a:r>
                        <a:rPr lang="en-GB" sz="1600" dirty="0">
                          <a:effectLst/>
                        </a:rPr>
                        <a:t>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600" u="sng"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931762925"/>
                  </a:ext>
                </a:extLst>
              </a:tr>
            </a:tbl>
          </a:graphicData>
        </a:graphic>
      </p:graphicFrame>
      <p:sp>
        <p:nvSpPr>
          <p:cNvPr id="6" name="Slide Number Placeholder 5">
            <a:extLst>
              <a:ext uri="{FF2B5EF4-FFF2-40B4-BE49-F238E27FC236}">
                <a16:creationId xmlns:a16="http://schemas.microsoft.com/office/drawing/2014/main" id="{6CA3041D-DAF9-4ECA-9AD0-37FE34FA2F9C}"/>
              </a:ext>
            </a:extLst>
          </p:cNvPr>
          <p:cNvSpPr>
            <a:spLocks noGrp="1"/>
          </p:cNvSpPr>
          <p:nvPr>
            <p:ph type="sldNum" sz="quarter" idx="12"/>
          </p:nvPr>
        </p:nvSpPr>
        <p:spPr/>
        <p:txBody>
          <a:bodyPr/>
          <a:lstStyle/>
          <a:p>
            <a:fld id="{63A33278-8D2C-46E9-9145-8061F8ED03C5}" type="slidenum">
              <a:rPr lang="en-GB" smtClean="0"/>
              <a:t>10</a:t>
            </a:fld>
            <a:endParaRPr lang="en-GB" dirty="0"/>
          </a:p>
        </p:txBody>
      </p:sp>
      <p:sp>
        <p:nvSpPr>
          <p:cNvPr id="3" name="TextBox 2">
            <a:extLst>
              <a:ext uri="{FF2B5EF4-FFF2-40B4-BE49-F238E27FC236}">
                <a16:creationId xmlns:a16="http://schemas.microsoft.com/office/drawing/2014/main" id="{EA5D8E80-7E48-46B5-BC1C-DC5E5B7C81DE}"/>
              </a:ext>
            </a:extLst>
          </p:cNvPr>
          <p:cNvSpPr txBox="1"/>
          <p:nvPr/>
        </p:nvSpPr>
        <p:spPr>
          <a:xfrm>
            <a:off x="4294717" y="3024137"/>
            <a:ext cx="1979801" cy="1015663"/>
          </a:xfrm>
          <a:prstGeom prst="rect">
            <a:avLst/>
          </a:prstGeom>
          <a:noFill/>
        </p:spPr>
        <p:txBody>
          <a:bodyPr wrap="square" rtlCol="0">
            <a:spAutoFit/>
          </a:bodyPr>
          <a:lstStyle/>
          <a:p>
            <a:r>
              <a:rPr lang="en-GB" sz="2000" u="sng" dirty="0"/>
              <a:t>28,550 x 100 </a:t>
            </a:r>
          </a:p>
          <a:p>
            <a:r>
              <a:rPr lang="en-GB" sz="2000" dirty="0"/>
              <a:t>      632,727</a:t>
            </a:r>
          </a:p>
          <a:p>
            <a:r>
              <a:rPr lang="en-GB" sz="2000" dirty="0"/>
              <a:t>      = 4.5%</a:t>
            </a:r>
          </a:p>
        </p:txBody>
      </p:sp>
      <p:sp>
        <p:nvSpPr>
          <p:cNvPr id="5" name="TextBox 4">
            <a:extLst>
              <a:ext uri="{FF2B5EF4-FFF2-40B4-BE49-F238E27FC236}">
                <a16:creationId xmlns:a16="http://schemas.microsoft.com/office/drawing/2014/main" id="{9FA382A3-7773-42DD-9C66-1D8C69BBAEDA}"/>
              </a:ext>
            </a:extLst>
          </p:cNvPr>
          <p:cNvSpPr txBox="1"/>
          <p:nvPr/>
        </p:nvSpPr>
        <p:spPr>
          <a:xfrm>
            <a:off x="6835550" y="3024137"/>
            <a:ext cx="1711912" cy="1015663"/>
          </a:xfrm>
          <a:prstGeom prst="rect">
            <a:avLst/>
          </a:prstGeom>
          <a:noFill/>
        </p:spPr>
        <p:txBody>
          <a:bodyPr wrap="square" rtlCol="0">
            <a:spAutoFit/>
          </a:bodyPr>
          <a:lstStyle/>
          <a:p>
            <a:r>
              <a:rPr lang="en-GB" sz="2000" u="sng" dirty="0"/>
              <a:t>36,500 x 100</a:t>
            </a:r>
          </a:p>
          <a:p>
            <a:r>
              <a:rPr lang="en-GB" sz="2000" dirty="0"/>
              <a:t>      562,000</a:t>
            </a:r>
          </a:p>
          <a:p>
            <a:r>
              <a:rPr lang="en-GB" sz="2000" dirty="0"/>
              <a:t>      = 6.5%</a:t>
            </a:r>
          </a:p>
        </p:txBody>
      </p:sp>
      <p:sp>
        <p:nvSpPr>
          <p:cNvPr id="7" name="TextBox 6">
            <a:extLst>
              <a:ext uri="{FF2B5EF4-FFF2-40B4-BE49-F238E27FC236}">
                <a16:creationId xmlns:a16="http://schemas.microsoft.com/office/drawing/2014/main" id="{A3D21D25-34F4-4A3A-B138-515CD5888FD9}"/>
              </a:ext>
            </a:extLst>
          </p:cNvPr>
          <p:cNvSpPr txBox="1"/>
          <p:nvPr/>
        </p:nvSpPr>
        <p:spPr>
          <a:xfrm>
            <a:off x="4200927" y="4467531"/>
            <a:ext cx="4943073" cy="338554"/>
          </a:xfrm>
          <a:prstGeom prst="rect">
            <a:avLst/>
          </a:prstGeom>
          <a:noFill/>
        </p:spPr>
        <p:txBody>
          <a:bodyPr wrap="square" rtlCol="0">
            <a:spAutoFit/>
          </a:bodyPr>
          <a:lstStyle/>
          <a:p>
            <a:pPr algn="ctr"/>
            <a:r>
              <a:rPr lang="en-GB" sz="1600" dirty="0"/>
              <a:t>Relative difference (4.5 – 6.5</a:t>
            </a:r>
            <a:r>
              <a:rPr lang="en-GB" sz="1600"/>
              <a:t>/ 6.5 </a:t>
            </a:r>
            <a:r>
              <a:rPr lang="en-GB" sz="1600" dirty="0"/>
              <a:t>x100) = - 30.8%</a:t>
            </a:r>
          </a:p>
        </p:txBody>
      </p:sp>
      <mc:AlternateContent xmlns:mc="http://schemas.openxmlformats.org/markup-compatibility/2006" xmlns:p14="http://schemas.microsoft.com/office/powerpoint/2010/main">
        <mc:Choice Requires="p14">
          <p:contentPart p14:bwMode="auto" r:id="rId3">
            <p14:nvContentPartPr>
              <p14:cNvPr id="8" name="Ink 7">
                <a:extLst>
                  <a:ext uri="{FF2B5EF4-FFF2-40B4-BE49-F238E27FC236}">
                    <a16:creationId xmlns:a16="http://schemas.microsoft.com/office/drawing/2014/main" id="{E3E3F06B-B101-4587-9721-5E4A050406D8}"/>
                  </a:ext>
                </a:extLst>
              </p14:cNvPr>
              <p14:cNvContentPartPr/>
              <p14:nvPr/>
            </p14:nvContentPartPr>
            <p14:xfrm>
              <a:off x="4176448" y="-344775"/>
              <a:ext cx="24480" cy="19440"/>
            </p14:xfrm>
          </p:contentPart>
        </mc:Choice>
        <mc:Fallback xmlns="">
          <p:pic>
            <p:nvPicPr>
              <p:cNvPr id="8" name="Ink 7">
                <a:extLst>
                  <a:ext uri="{FF2B5EF4-FFF2-40B4-BE49-F238E27FC236}">
                    <a16:creationId xmlns:a16="http://schemas.microsoft.com/office/drawing/2014/main" id="{E3E3F06B-B101-4587-9721-5E4A050406D8}"/>
                  </a:ext>
                </a:extLst>
              </p:cNvPr>
              <p:cNvPicPr/>
              <p:nvPr/>
            </p:nvPicPr>
            <p:blipFill>
              <a:blip r:embed="rId4"/>
              <a:stretch>
                <a:fillRect/>
              </a:stretch>
            </p:blipFill>
            <p:spPr>
              <a:xfrm>
                <a:off x="4158808" y="-362775"/>
                <a:ext cx="60120" cy="5508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3" name="Ink 12">
                <a:extLst>
                  <a:ext uri="{FF2B5EF4-FFF2-40B4-BE49-F238E27FC236}">
                    <a16:creationId xmlns:a16="http://schemas.microsoft.com/office/drawing/2014/main" id="{90F2EF6D-7BD3-460C-9FBA-663D90A2E45F}"/>
                  </a:ext>
                </a:extLst>
              </p14:cNvPr>
              <p14:cNvContentPartPr/>
              <p14:nvPr/>
            </p14:nvContentPartPr>
            <p14:xfrm>
              <a:off x="6746128" y="-345855"/>
              <a:ext cx="360" cy="360"/>
            </p14:xfrm>
          </p:contentPart>
        </mc:Choice>
        <mc:Fallback xmlns="">
          <p:pic>
            <p:nvPicPr>
              <p:cNvPr id="13" name="Ink 12">
                <a:extLst>
                  <a:ext uri="{FF2B5EF4-FFF2-40B4-BE49-F238E27FC236}">
                    <a16:creationId xmlns:a16="http://schemas.microsoft.com/office/drawing/2014/main" id="{90F2EF6D-7BD3-460C-9FBA-663D90A2E45F}"/>
                  </a:ext>
                </a:extLst>
              </p:cNvPr>
              <p:cNvPicPr/>
              <p:nvPr/>
            </p:nvPicPr>
            <p:blipFill>
              <a:blip r:embed="rId6"/>
              <a:stretch>
                <a:fillRect/>
              </a:stretch>
            </p:blipFill>
            <p:spPr>
              <a:xfrm>
                <a:off x="6728128" y="-363855"/>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4" name="Ink 13">
                <a:extLst>
                  <a:ext uri="{FF2B5EF4-FFF2-40B4-BE49-F238E27FC236}">
                    <a16:creationId xmlns:a16="http://schemas.microsoft.com/office/drawing/2014/main" id="{9301305A-E8C5-4C5E-B72E-CC78828E752B}"/>
                  </a:ext>
                </a:extLst>
              </p14:cNvPr>
              <p14:cNvContentPartPr/>
              <p14:nvPr/>
            </p14:nvContentPartPr>
            <p14:xfrm>
              <a:off x="523888" y="-457455"/>
              <a:ext cx="360" cy="360"/>
            </p14:xfrm>
          </p:contentPart>
        </mc:Choice>
        <mc:Fallback xmlns="">
          <p:pic>
            <p:nvPicPr>
              <p:cNvPr id="14" name="Ink 13">
                <a:extLst>
                  <a:ext uri="{FF2B5EF4-FFF2-40B4-BE49-F238E27FC236}">
                    <a16:creationId xmlns:a16="http://schemas.microsoft.com/office/drawing/2014/main" id="{9301305A-E8C5-4C5E-B72E-CC78828E752B}"/>
                  </a:ext>
                </a:extLst>
              </p:cNvPr>
              <p:cNvPicPr/>
              <p:nvPr/>
            </p:nvPicPr>
            <p:blipFill>
              <a:blip r:embed="rId6"/>
              <a:stretch>
                <a:fillRect/>
              </a:stretch>
            </p:blipFill>
            <p:spPr>
              <a:xfrm>
                <a:off x="506248" y="-475455"/>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5" name="Ink 14">
                <a:extLst>
                  <a:ext uri="{FF2B5EF4-FFF2-40B4-BE49-F238E27FC236}">
                    <a16:creationId xmlns:a16="http://schemas.microsoft.com/office/drawing/2014/main" id="{56856D8D-1145-4179-B9D8-C55A7F0D6A88}"/>
                  </a:ext>
                </a:extLst>
              </p14:cNvPr>
              <p14:cNvContentPartPr/>
              <p14:nvPr/>
            </p14:nvContentPartPr>
            <p14:xfrm>
              <a:off x="2375008" y="-334660"/>
              <a:ext cx="360" cy="360"/>
            </p14:xfrm>
          </p:contentPart>
        </mc:Choice>
        <mc:Fallback xmlns="">
          <p:pic>
            <p:nvPicPr>
              <p:cNvPr id="15" name="Ink 14">
                <a:extLst>
                  <a:ext uri="{FF2B5EF4-FFF2-40B4-BE49-F238E27FC236}">
                    <a16:creationId xmlns:a16="http://schemas.microsoft.com/office/drawing/2014/main" id="{56856D8D-1145-4179-B9D8-C55A7F0D6A88}"/>
                  </a:ext>
                </a:extLst>
              </p:cNvPr>
              <p:cNvPicPr/>
              <p:nvPr/>
            </p:nvPicPr>
            <p:blipFill>
              <a:blip r:embed="rId6"/>
              <a:stretch>
                <a:fillRect/>
              </a:stretch>
            </p:blipFill>
            <p:spPr>
              <a:xfrm>
                <a:off x="2357008" y="-352660"/>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6" name="Ink 15">
                <a:extLst>
                  <a:ext uri="{FF2B5EF4-FFF2-40B4-BE49-F238E27FC236}">
                    <a16:creationId xmlns:a16="http://schemas.microsoft.com/office/drawing/2014/main" id="{41455983-9CD4-4D87-9A6F-E89EC1AA5B39}"/>
                  </a:ext>
                </a:extLst>
              </p14:cNvPr>
              <p14:cNvContentPartPr/>
              <p14:nvPr/>
            </p14:nvContentPartPr>
            <p14:xfrm>
              <a:off x="7604728" y="-357340"/>
              <a:ext cx="360" cy="360"/>
            </p14:xfrm>
          </p:contentPart>
        </mc:Choice>
        <mc:Fallback xmlns="">
          <p:pic>
            <p:nvPicPr>
              <p:cNvPr id="16" name="Ink 15">
                <a:extLst>
                  <a:ext uri="{FF2B5EF4-FFF2-40B4-BE49-F238E27FC236}">
                    <a16:creationId xmlns:a16="http://schemas.microsoft.com/office/drawing/2014/main" id="{41455983-9CD4-4D87-9A6F-E89EC1AA5B39}"/>
                  </a:ext>
                </a:extLst>
              </p:cNvPr>
              <p:cNvPicPr/>
              <p:nvPr/>
            </p:nvPicPr>
            <p:blipFill>
              <a:blip r:embed="rId10"/>
              <a:stretch>
                <a:fillRect/>
              </a:stretch>
            </p:blipFill>
            <p:spPr>
              <a:xfrm>
                <a:off x="7551088" y="-464980"/>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7" name="Ink 16">
                <a:extLst>
                  <a:ext uri="{FF2B5EF4-FFF2-40B4-BE49-F238E27FC236}">
                    <a16:creationId xmlns:a16="http://schemas.microsoft.com/office/drawing/2014/main" id="{D3E2A680-8718-4F28-8AE3-8A6A23A9B556}"/>
                  </a:ext>
                </a:extLst>
              </p14:cNvPr>
              <p14:cNvContentPartPr/>
              <p14:nvPr/>
            </p14:nvContentPartPr>
            <p14:xfrm>
              <a:off x="8050768" y="-301478"/>
              <a:ext cx="360" cy="360"/>
            </p14:xfrm>
          </p:contentPart>
        </mc:Choice>
        <mc:Fallback xmlns="">
          <p:pic>
            <p:nvPicPr>
              <p:cNvPr id="17" name="Ink 16">
                <a:extLst>
                  <a:ext uri="{FF2B5EF4-FFF2-40B4-BE49-F238E27FC236}">
                    <a16:creationId xmlns:a16="http://schemas.microsoft.com/office/drawing/2014/main" id="{D3E2A680-8718-4F28-8AE3-8A6A23A9B556}"/>
                  </a:ext>
                </a:extLst>
              </p:cNvPr>
              <p:cNvPicPr/>
              <p:nvPr/>
            </p:nvPicPr>
            <p:blipFill>
              <a:blip r:embed="rId10"/>
              <a:stretch>
                <a:fillRect/>
              </a:stretch>
            </p:blipFill>
            <p:spPr>
              <a:xfrm>
                <a:off x="7997128" y="-409478"/>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32" name="Ink 31">
                <a:extLst>
                  <a:ext uri="{FF2B5EF4-FFF2-40B4-BE49-F238E27FC236}">
                    <a16:creationId xmlns:a16="http://schemas.microsoft.com/office/drawing/2014/main" id="{216EDF54-8948-4FF3-B9FD-44EC2075EF1A}"/>
                  </a:ext>
                </a:extLst>
              </p14:cNvPr>
              <p14:cNvContentPartPr/>
              <p14:nvPr/>
            </p14:nvContentPartPr>
            <p14:xfrm>
              <a:off x="3555448" y="-383918"/>
              <a:ext cx="360" cy="360"/>
            </p14:xfrm>
          </p:contentPart>
        </mc:Choice>
        <mc:Fallback xmlns="">
          <p:pic>
            <p:nvPicPr>
              <p:cNvPr id="32" name="Ink 31">
                <a:extLst>
                  <a:ext uri="{FF2B5EF4-FFF2-40B4-BE49-F238E27FC236}">
                    <a16:creationId xmlns:a16="http://schemas.microsoft.com/office/drawing/2014/main" id="{216EDF54-8948-4FF3-B9FD-44EC2075EF1A}"/>
                  </a:ext>
                </a:extLst>
              </p:cNvPr>
              <p:cNvPicPr/>
              <p:nvPr/>
            </p:nvPicPr>
            <p:blipFill>
              <a:blip r:embed="rId13"/>
              <a:stretch>
                <a:fillRect/>
              </a:stretch>
            </p:blipFill>
            <p:spPr>
              <a:xfrm>
                <a:off x="3537448" y="-401558"/>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33" name="Ink 32">
                <a:extLst>
                  <a:ext uri="{FF2B5EF4-FFF2-40B4-BE49-F238E27FC236}">
                    <a16:creationId xmlns:a16="http://schemas.microsoft.com/office/drawing/2014/main" id="{096012B4-5683-4C63-946E-978A301B438B}"/>
                  </a:ext>
                </a:extLst>
              </p14:cNvPr>
              <p14:cNvContentPartPr/>
              <p14:nvPr/>
            </p14:nvContentPartPr>
            <p14:xfrm>
              <a:off x="5030008" y="-495518"/>
              <a:ext cx="360" cy="360"/>
            </p14:xfrm>
          </p:contentPart>
        </mc:Choice>
        <mc:Fallback xmlns="">
          <p:pic>
            <p:nvPicPr>
              <p:cNvPr id="33" name="Ink 32">
                <a:extLst>
                  <a:ext uri="{FF2B5EF4-FFF2-40B4-BE49-F238E27FC236}">
                    <a16:creationId xmlns:a16="http://schemas.microsoft.com/office/drawing/2014/main" id="{096012B4-5683-4C63-946E-978A301B438B}"/>
                  </a:ext>
                </a:extLst>
              </p:cNvPr>
              <p:cNvPicPr/>
              <p:nvPr/>
            </p:nvPicPr>
            <p:blipFill>
              <a:blip r:embed="rId13"/>
              <a:stretch>
                <a:fillRect/>
              </a:stretch>
            </p:blipFill>
            <p:spPr>
              <a:xfrm>
                <a:off x="5012368" y="-513158"/>
                <a:ext cx="36000" cy="36000"/>
              </a:xfrm>
              <a:prstGeom prst="rect">
                <a:avLst/>
              </a:prstGeom>
            </p:spPr>
          </p:pic>
        </mc:Fallback>
      </mc:AlternateContent>
      <p:sp>
        <p:nvSpPr>
          <p:cNvPr id="18" name="TextBox 17">
            <a:extLst>
              <a:ext uri="{FF2B5EF4-FFF2-40B4-BE49-F238E27FC236}">
                <a16:creationId xmlns:a16="http://schemas.microsoft.com/office/drawing/2014/main" id="{AA141649-355E-4396-9FA8-5D8351A85051}"/>
              </a:ext>
            </a:extLst>
          </p:cNvPr>
          <p:cNvSpPr txBox="1"/>
          <p:nvPr/>
        </p:nvSpPr>
        <p:spPr>
          <a:xfrm>
            <a:off x="4291689" y="3024137"/>
            <a:ext cx="1979801" cy="1015663"/>
          </a:xfrm>
          <a:prstGeom prst="rect">
            <a:avLst/>
          </a:prstGeom>
          <a:noFill/>
        </p:spPr>
        <p:txBody>
          <a:bodyPr wrap="square" rtlCol="0">
            <a:spAutoFit/>
          </a:bodyPr>
          <a:lstStyle/>
          <a:p>
            <a:r>
              <a:rPr lang="en-GB" sz="2000" u="sng" dirty="0"/>
              <a:t>28,550 x 100 </a:t>
            </a:r>
          </a:p>
          <a:p>
            <a:r>
              <a:rPr lang="en-GB" sz="2000" dirty="0"/>
              <a:t>      632,727</a:t>
            </a:r>
          </a:p>
          <a:p>
            <a:r>
              <a:rPr lang="en-GB" sz="2000" dirty="0"/>
              <a:t>      = 4.5%</a:t>
            </a:r>
          </a:p>
        </p:txBody>
      </p:sp>
    </p:spTree>
    <p:custDataLst>
      <p:tags r:id="rId1"/>
    </p:custDataLst>
    <p:extLst>
      <p:ext uri="{BB962C8B-B14F-4D97-AF65-F5344CB8AC3E}">
        <p14:creationId xmlns:p14="http://schemas.microsoft.com/office/powerpoint/2010/main" val="3889865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166FA-43E1-459B-933B-3874863E2B2F}"/>
              </a:ext>
            </a:extLst>
          </p:cNvPr>
          <p:cNvSpPr>
            <a:spLocks noGrp="1"/>
          </p:cNvSpPr>
          <p:nvPr>
            <p:ph type="title"/>
          </p:nvPr>
        </p:nvSpPr>
        <p:spPr>
          <a:xfrm>
            <a:off x="0" y="-11489"/>
            <a:ext cx="9144000" cy="530559"/>
          </a:xfrm>
          <a:solidFill>
            <a:schemeClr val="tx2">
              <a:lumMod val="20000"/>
              <a:lumOff val="80000"/>
            </a:schemeClr>
          </a:solidFill>
        </p:spPr>
        <p:txBody>
          <a:bodyPr>
            <a:normAutofit/>
          </a:bodyPr>
          <a:lstStyle/>
          <a:p>
            <a:pPr algn="ctr"/>
            <a:r>
              <a:rPr lang="en-GB" sz="2800" dirty="0">
                <a:solidFill>
                  <a:schemeClr val="tx2">
                    <a:lumMod val="75000"/>
                  </a:schemeClr>
                </a:solidFill>
              </a:rPr>
              <a:t>Assessing profitability – asset turnover</a:t>
            </a:r>
          </a:p>
        </p:txBody>
      </p:sp>
      <p:graphicFrame>
        <p:nvGraphicFramePr>
          <p:cNvPr id="4" name="Content Placeholder 3">
            <a:extLst>
              <a:ext uri="{FF2B5EF4-FFF2-40B4-BE49-F238E27FC236}">
                <a16:creationId xmlns:a16="http://schemas.microsoft.com/office/drawing/2014/main" id="{C74459D0-3193-4781-94F0-F9BE6BD5BDE5}"/>
              </a:ext>
            </a:extLst>
          </p:cNvPr>
          <p:cNvGraphicFramePr>
            <a:graphicFrameLocks noGrp="1"/>
          </p:cNvGraphicFramePr>
          <p:nvPr>
            <p:ph idx="1"/>
            <p:extLst>
              <p:ext uri="{D42A27DB-BD31-4B8C-83A1-F6EECF244321}">
                <p14:modId xmlns:p14="http://schemas.microsoft.com/office/powerpoint/2010/main" val="463670887"/>
              </p:ext>
            </p:extLst>
          </p:nvPr>
        </p:nvGraphicFramePr>
        <p:xfrm>
          <a:off x="0" y="519071"/>
          <a:ext cx="9144000" cy="5142178"/>
        </p:xfrm>
        <a:graphic>
          <a:graphicData uri="http://schemas.openxmlformats.org/drawingml/2006/table">
            <a:tbl>
              <a:tblPr firstRow="1" firstCol="1" bandRow="1">
                <a:tableStyleId>{7DF18680-E054-41AD-8BC1-D1AEF772440D}</a:tableStyleId>
              </a:tblPr>
              <a:tblGrid>
                <a:gridCol w="3923928">
                  <a:extLst>
                    <a:ext uri="{9D8B030D-6E8A-4147-A177-3AD203B41FA5}">
                      <a16:colId xmlns:a16="http://schemas.microsoft.com/office/drawing/2014/main" val="1475994231"/>
                    </a:ext>
                  </a:extLst>
                </a:gridCol>
                <a:gridCol w="2900726">
                  <a:extLst>
                    <a:ext uri="{9D8B030D-6E8A-4147-A177-3AD203B41FA5}">
                      <a16:colId xmlns:a16="http://schemas.microsoft.com/office/drawing/2014/main" val="3464370937"/>
                    </a:ext>
                  </a:extLst>
                </a:gridCol>
                <a:gridCol w="2319346">
                  <a:extLst>
                    <a:ext uri="{9D8B030D-6E8A-4147-A177-3AD203B41FA5}">
                      <a16:colId xmlns:a16="http://schemas.microsoft.com/office/drawing/2014/main" val="3309834082"/>
                    </a:ext>
                  </a:extLst>
                </a:gridCol>
              </a:tblGrid>
              <a:tr h="991915">
                <a:tc>
                  <a:txBody>
                    <a:bodyPr/>
                    <a:lstStyle/>
                    <a:p>
                      <a:pPr>
                        <a:lnSpc>
                          <a:spcPct val="115000"/>
                        </a:lnSpc>
                        <a:spcAft>
                          <a:spcPts val="0"/>
                        </a:spcAft>
                      </a:pPr>
                      <a:r>
                        <a:rPr lang="en-GB" sz="1600" dirty="0">
                          <a:solidFill>
                            <a:schemeClr val="tx2">
                              <a:lumMod val="20000"/>
                              <a:lumOff val="80000"/>
                            </a:schemeClr>
                          </a:solidFill>
                          <a:effectLst/>
                        </a:rPr>
                        <a:t> </a:t>
                      </a:r>
                    </a:p>
                    <a:p>
                      <a:pPr>
                        <a:lnSpc>
                          <a:spcPct val="115000"/>
                        </a:lnSpc>
                        <a:spcAft>
                          <a:spcPts val="0"/>
                        </a:spcAft>
                      </a:pPr>
                      <a:r>
                        <a:rPr lang="en-GB" sz="1600" dirty="0">
                          <a:solidFill>
                            <a:schemeClr val="bg1"/>
                          </a:solidFill>
                          <a:effectLst/>
                        </a:rPr>
                        <a:t>ASSET TURNOVER</a:t>
                      </a:r>
                    </a:p>
                    <a:p>
                      <a:pPr>
                        <a:lnSpc>
                          <a:spcPct val="115000"/>
                        </a:lnSpc>
                        <a:spcAft>
                          <a:spcPts val="0"/>
                        </a:spcAft>
                      </a:pPr>
                      <a:endParaRPr lang="en-GB" sz="1600" dirty="0">
                        <a:solidFill>
                          <a:schemeClr val="tx2">
                            <a:lumMod val="20000"/>
                            <a:lumOff val="80000"/>
                          </a:schemeClr>
                        </a:solidFill>
                        <a:effectLst/>
                      </a:endParaRPr>
                    </a:p>
                  </a:txBody>
                  <a:tcPr marL="68580" marR="68580" marT="0" marB="0">
                    <a:solidFill>
                      <a:schemeClr val="tx2"/>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solidFill>
                  </a:tcPr>
                </a:tc>
                <a:extLst>
                  <a:ext uri="{0D108BD9-81ED-4DB2-BD59-A6C34878D82A}">
                    <a16:rowId xmlns:a16="http://schemas.microsoft.com/office/drawing/2014/main" val="2088242669"/>
                  </a:ext>
                </a:extLst>
              </a:tr>
              <a:tr h="4150263">
                <a:tc>
                  <a:txBody>
                    <a:bodyPr/>
                    <a:lstStyle/>
                    <a:p>
                      <a:pPr>
                        <a:lnSpc>
                          <a:spcPct val="115000"/>
                        </a:lnSpc>
                        <a:spcAft>
                          <a:spcPts val="0"/>
                        </a:spcAft>
                      </a:pPr>
                      <a:r>
                        <a:rPr lang="en-GB" sz="1600" dirty="0">
                          <a:solidFill>
                            <a:schemeClr val="tx2">
                              <a:lumMod val="20000"/>
                              <a:lumOff val="80000"/>
                            </a:schemeClr>
                          </a:solidFill>
                          <a:effectLst/>
                        </a:rPr>
                        <a:t> </a:t>
                      </a:r>
                    </a:p>
                    <a:p>
                      <a:pPr>
                        <a:lnSpc>
                          <a:spcPct val="115000"/>
                        </a:lnSpc>
                        <a:spcAft>
                          <a:spcPts val="0"/>
                        </a:spcAft>
                      </a:pPr>
                      <a:r>
                        <a:rPr lang="en-GB" sz="1600" u="sng" dirty="0">
                          <a:solidFill>
                            <a:schemeClr val="tx2">
                              <a:lumMod val="20000"/>
                              <a:lumOff val="80000"/>
                            </a:schemeClr>
                          </a:solidFill>
                          <a:effectLst/>
                        </a:rPr>
                        <a:t>    Revenue</a:t>
                      </a:r>
                      <a:r>
                        <a:rPr lang="en-GB" sz="1600" dirty="0">
                          <a:solidFill>
                            <a:schemeClr val="tx2">
                              <a:lumMod val="20000"/>
                              <a:lumOff val="80000"/>
                            </a:schemeClr>
                          </a:solidFill>
                          <a:effectLst/>
                        </a:rPr>
                        <a:t>     </a:t>
                      </a:r>
                    </a:p>
                    <a:p>
                      <a:pPr>
                        <a:lnSpc>
                          <a:spcPct val="115000"/>
                        </a:lnSpc>
                        <a:spcAft>
                          <a:spcPts val="0"/>
                        </a:spcAft>
                      </a:pPr>
                      <a:r>
                        <a:rPr lang="en-GB" sz="1600" dirty="0">
                          <a:solidFill>
                            <a:schemeClr val="tx2">
                              <a:lumMod val="20000"/>
                              <a:lumOff val="80000"/>
                            </a:schemeClr>
                          </a:solidFill>
                          <a:effectLst/>
                        </a:rPr>
                        <a:t>Capital Employed</a:t>
                      </a:r>
                    </a:p>
                    <a:p>
                      <a:pPr>
                        <a:lnSpc>
                          <a:spcPct val="115000"/>
                        </a:lnSpc>
                        <a:spcAft>
                          <a:spcPts val="0"/>
                        </a:spcAft>
                      </a:pPr>
                      <a:r>
                        <a:rPr lang="en-GB" sz="1600" dirty="0">
                          <a:solidFill>
                            <a:schemeClr val="tx2">
                              <a:lumMod val="20000"/>
                              <a:lumOff val="80000"/>
                            </a:schemeClr>
                          </a:solidFill>
                          <a:effectLst/>
                        </a:rPr>
                        <a:t> </a:t>
                      </a:r>
                    </a:p>
                    <a:p>
                      <a:pPr>
                        <a:lnSpc>
                          <a:spcPct val="115000"/>
                        </a:lnSpc>
                        <a:spcAft>
                          <a:spcPts val="0"/>
                        </a:spcAft>
                      </a:pPr>
                      <a:r>
                        <a:rPr lang="en-GB" sz="1600" dirty="0">
                          <a:solidFill>
                            <a:schemeClr val="tx2">
                              <a:lumMod val="20000"/>
                              <a:lumOff val="80000"/>
                            </a:schemeClr>
                          </a:solidFill>
                          <a:effectLst/>
                        </a:rPr>
                        <a:t>This ratio indicates the revenue earned per £1 of capital employed (Total Assets less Current Liabilities) </a:t>
                      </a:r>
                    </a:p>
                    <a:p>
                      <a:pPr>
                        <a:lnSpc>
                          <a:spcPct val="115000"/>
                        </a:lnSpc>
                        <a:spcAft>
                          <a:spcPts val="0"/>
                        </a:spcAft>
                      </a:pPr>
                      <a:r>
                        <a:rPr lang="en-GB" sz="1600" dirty="0">
                          <a:solidFill>
                            <a:schemeClr val="tx2">
                              <a:lumMod val="20000"/>
                              <a:lumOff val="80000"/>
                            </a:schemeClr>
                          </a:solidFill>
                          <a:effectLst/>
                        </a:rPr>
                        <a:t>An increasing Asset Turnover figure is seen as a positive indicator of a company’s performance.</a:t>
                      </a:r>
                    </a:p>
                    <a:p>
                      <a:pPr>
                        <a:lnSpc>
                          <a:spcPct val="115000"/>
                        </a:lnSpc>
                        <a:spcAft>
                          <a:spcPts val="0"/>
                        </a:spcAft>
                      </a:pPr>
                      <a:r>
                        <a:rPr lang="en-GB" sz="1600" dirty="0">
                          <a:solidFill>
                            <a:schemeClr val="tx2">
                              <a:lumMod val="20000"/>
                              <a:lumOff val="80000"/>
                            </a:schemeClr>
                          </a:solidFill>
                          <a:effectLst/>
                        </a:rPr>
                        <a:t> </a:t>
                      </a:r>
                    </a:p>
                    <a:p>
                      <a:pPr>
                        <a:lnSpc>
                          <a:spcPct val="115000"/>
                        </a:lnSpc>
                        <a:spcAft>
                          <a:spcPts val="0"/>
                        </a:spcAft>
                      </a:pPr>
                      <a:r>
                        <a:rPr lang="en-GB" sz="1600" dirty="0">
                          <a:solidFill>
                            <a:schemeClr val="tx2">
                              <a:lumMod val="20000"/>
                              <a:lumOff val="80000"/>
                            </a:schemeClr>
                          </a:solidFill>
                          <a:effectLst/>
                        </a:rPr>
                        <a:t> </a:t>
                      </a:r>
                      <a:endParaRPr lang="en-GB" sz="1600" dirty="0">
                        <a:solidFill>
                          <a:schemeClr val="tx2">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solidFill>
                  </a:tcPr>
                </a:tc>
                <a:tc>
                  <a:txBody>
                    <a:bodyPr/>
                    <a:lstStyle/>
                    <a:p>
                      <a:r>
                        <a:rPr lang="en-GB" sz="1600" dirty="0">
                          <a:effectLst/>
                        </a:rPr>
                        <a:t> </a:t>
                      </a:r>
                    </a:p>
                    <a:p>
                      <a:endParaRPr lang="en-GB" sz="1600" dirty="0">
                        <a:effectLst/>
                      </a:endParaRPr>
                    </a:p>
                    <a:p>
                      <a:endParaRPr lang="en-GB" sz="1600" dirty="0">
                        <a:effectLst/>
                      </a:endParaRPr>
                    </a:p>
                    <a:p>
                      <a:endParaRPr lang="en-GB" sz="1600" dirty="0">
                        <a:effectLst/>
                      </a:endParaRPr>
                    </a:p>
                    <a:p>
                      <a:endParaRPr lang="en-GB" sz="1600" dirty="0">
                        <a:effectLst/>
                      </a:endParaRPr>
                    </a:p>
                    <a:p>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2528765455"/>
                  </a:ext>
                </a:extLst>
              </a:tr>
            </a:tbl>
          </a:graphicData>
        </a:graphic>
      </p:graphicFrame>
      <p:sp>
        <p:nvSpPr>
          <p:cNvPr id="6" name="Slide Number Placeholder 5">
            <a:extLst>
              <a:ext uri="{FF2B5EF4-FFF2-40B4-BE49-F238E27FC236}">
                <a16:creationId xmlns:a16="http://schemas.microsoft.com/office/drawing/2014/main" id="{A1CAFA13-DCFA-49C7-979F-D8D33EBA460E}"/>
              </a:ext>
            </a:extLst>
          </p:cNvPr>
          <p:cNvSpPr>
            <a:spLocks noGrp="1"/>
          </p:cNvSpPr>
          <p:nvPr>
            <p:ph type="sldNum" sz="quarter" idx="12"/>
          </p:nvPr>
        </p:nvSpPr>
        <p:spPr/>
        <p:txBody>
          <a:bodyPr/>
          <a:lstStyle/>
          <a:p>
            <a:fld id="{63A33278-8D2C-46E9-9145-8061F8ED03C5}" type="slidenum">
              <a:rPr lang="en-GB" smtClean="0"/>
              <a:t>11</a:t>
            </a:fld>
            <a:endParaRPr lang="en-GB" dirty="0"/>
          </a:p>
        </p:txBody>
      </p:sp>
      <p:sp>
        <p:nvSpPr>
          <p:cNvPr id="3" name="TextBox 2">
            <a:extLst>
              <a:ext uri="{FF2B5EF4-FFF2-40B4-BE49-F238E27FC236}">
                <a16:creationId xmlns:a16="http://schemas.microsoft.com/office/drawing/2014/main" id="{98B117C9-E99E-44E4-9396-2E73BF1C8813}"/>
              </a:ext>
            </a:extLst>
          </p:cNvPr>
          <p:cNvSpPr txBox="1"/>
          <p:nvPr/>
        </p:nvSpPr>
        <p:spPr>
          <a:xfrm>
            <a:off x="4318043" y="3100595"/>
            <a:ext cx="1909733" cy="923330"/>
          </a:xfrm>
          <a:prstGeom prst="rect">
            <a:avLst/>
          </a:prstGeom>
          <a:noFill/>
        </p:spPr>
        <p:txBody>
          <a:bodyPr wrap="square" rtlCol="0">
            <a:spAutoFit/>
          </a:bodyPr>
          <a:lstStyle/>
          <a:p>
            <a:pPr algn="ctr"/>
            <a:r>
              <a:rPr lang="en-GB" u="sng" dirty="0"/>
              <a:t>300,000 </a:t>
            </a:r>
          </a:p>
          <a:p>
            <a:pPr algn="ctr"/>
            <a:r>
              <a:rPr lang="en-GB" dirty="0"/>
              <a:t>632,727</a:t>
            </a:r>
          </a:p>
          <a:p>
            <a:r>
              <a:rPr lang="en-GB" dirty="0"/>
              <a:t>    = 47.4 pence</a:t>
            </a:r>
            <a:endParaRPr lang="en-GB" u="sng" dirty="0"/>
          </a:p>
        </p:txBody>
      </p:sp>
      <p:sp>
        <p:nvSpPr>
          <p:cNvPr id="5" name="TextBox 4">
            <a:extLst>
              <a:ext uri="{FF2B5EF4-FFF2-40B4-BE49-F238E27FC236}">
                <a16:creationId xmlns:a16="http://schemas.microsoft.com/office/drawing/2014/main" id="{D9ACE91F-DEEC-4C8D-8899-BB9D5A3812C5}"/>
              </a:ext>
            </a:extLst>
          </p:cNvPr>
          <p:cNvSpPr txBox="1"/>
          <p:nvPr/>
        </p:nvSpPr>
        <p:spPr>
          <a:xfrm>
            <a:off x="6945890" y="3075108"/>
            <a:ext cx="1740910" cy="923330"/>
          </a:xfrm>
          <a:prstGeom prst="rect">
            <a:avLst/>
          </a:prstGeom>
          <a:noFill/>
        </p:spPr>
        <p:txBody>
          <a:bodyPr wrap="square" rtlCol="0">
            <a:spAutoFit/>
          </a:bodyPr>
          <a:lstStyle/>
          <a:p>
            <a:pPr algn="ctr"/>
            <a:r>
              <a:rPr lang="en-GB" u="sng" dirty="0"/>
              <a:t>250,000 </a:t>
            </a:r>
          </a:p>
          <a:p>
            <a:pPr algn="ctr"/>
            <a:r>
              <a:rPr lang="en-GB" dirty="0"/>
              <a:t>562,000</a:t>
            </a:r>
            <a:endParaRPr lang="en-GB" u="sng" dirty="0"/>
          </a:p>
          <a:p>
            <a:pPr algn="ctr"/>
            <a:r>
              <a:rPr lang="en-GB" dirty="0"/>
              <a:t>= 44.5 pence</a:t>
            </a:r>
            <a:endParaRPr lang="en-GB" u="sng" dirty="0"/>
          </a:p>
        </p:txBody>
      </p:sp>
      <p:sp>
        <p:nvSpPr>
          <p:cNvPr id="7" name="TextBox 6">
            <a:extLst>
              <a:ext uri="{FF2B5EF4-FFF2-40B4-BE49-F238E27FC236}">
                <a16:creationId xmlns:a16="http://schemas.microsoft.com/office/drawing/2014/main" id="{72729197-71DB-49D9-A277-2F45DAB04FB8}"/>
              </a:ext>
            </a:extLst>
          </p:cNvPr>
          <p:cNvSpPr txBox="1"/>
          <p:nvPr/>
        </p:nvSpPr>
        <p:spPr>
          <a:xfrm>
            <a:off x="3923928" y="4507880"/>
            <a:ext cx="5184575" cy="338554"/>
          </a:xfrm>
          <a:prstGeom prst="rect">
            <a:avLst/>
          </a:prstGeom>
          <a:noFill/>
        </p:spPr>
        <p:txBody>
          <a:bodyPr wrap="square" rtlCol="0">
            <a:spAutoFit/>
          </a:bodyPr>
          <a:lstStyle/>
          <a:p>
            <a:pPr algn="ctr"/>
            <a:r>
              <a:rPr lang="en-GB" sz="1600" dirty="0"/>
              <a:t>Relative difference (47.4 – 44.5) / 44.5 x 100 = +6.5%</a:t>
            </a:r>
          </a:p>
        </p:txBody>
      </p:sp>
      <mc:AlternateContent xmlns:mc="http://schemas.openxmlformats.org/markup-compatibility/2006" xmlns:p14="http://schemas.microsoft.com/office/powerpoint/2010/main">
        <mc:Choice Requires="p14">
          <p:contentPart p14:bwMode="auto" r:id="rId3">
            <p14:nvContentPartPr>
              <p14:cNvPr id="8" name="Ink 7">
                <a:extLst>
                  <a:ext uri="{FF2B5EF4-FFF2-40B4-BE49-F238E27FC236}">
                    <a16:creationId xmlns:a16="http://schemas.microsoft.com/office/drawing/2014/main" id="{4B7C14E8-3858-4069-AFBD-A95A79CFA7D5}"/>
                  </a:ext>
                </a:extLst>
              </p14:cNvPr>
              <p14:cNvContentPartPr/>
              <p14:nvPr/>
            </p14:nvContentPartPr>
            <p14:xfrm>
              <a:off x="1519962" y="-138633"/>
              <a:ext cx="360" cy="360"/>
            </p14:xfrm>
          </p:contentPart>
        </mc:Choice>
        <mc:Fallback xmlns="">
          <p:pic>
            <p:nvPicPr>
              <p:cNvPr id="8" name="Ink 7">
                <a:extLst>
                  <a:ext uri="{FF2B5EF4-FFF2-40B4-BE49-F238E27FC236}">
                    <a16:creationId xmlns:a16="http://schemas.microsoft.com/office/drawing/2014/main" id="{4B7C14E8-3858-4069-AFBD-A95A79CFA7D5}"/>
                  </a:ext>
                </a:extLst>
              </p:cNvPr>
              <p:cNvPicPr/>
              <p:nvPr/>
            </p:nvPicPr>
            <p:blipFill>
              <a:blip r:embed="rId4"/>
              <a:stretch>
                <a:fillRect/>
              </a:stretch>
            </p:blipFill>
            <p:spPr>
              <a:xfrm>
                <a:off x="1502322" y="-156633"/>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20" name="Ink 19">
                <a:extLst>
                  <a:ext uri="{FF2B5EF4-FFF2-40B4-BE49-F238E27FC236}">
                    <a16:creationId xmlns:a16="http://schemas.microsoft.com/office/drawing/2014/main" id="{BE012391-248A-40B7-9445-D4607B32A2D7}"/>
                  </a:ext>
                </a:extLst>
              </p14:cNvPr>
              <p14:cNvContentPartPr/>
              <p14:nvPr/>
            </p14:nvContentPartPr>
            <p14:xfrm>
              <a:off x="5602722" y="-308553"/>
              <a:ext cx="360" cy="360"/>
            </p14:xfrm>
          </p:contentPart>
        </mc:Choice>
        <mc:Fallback xmlns="">
          <p:pic>
            <p:nvPicPr>
              <p:cNvPr id="20" name="Ink 19">
                <a:extLst>
                  <a:ext uri="{FF2B5EF4-FFF2-40B4-BE49-F238E27FC236}">
                    <a16:creationId xmlns:a16="http://schemas.microsoft.com/office/drawing/2014/main" id="{BE012391-248A-40B7-9445-D4607B32A2D7}"/>
                  </a:ext>
                </a:extLst>
              </p:cNvPr>
              <p:cNvPicPr/>
              <p:nvPr/>
            </p:nvPicPr>
            <p:blipFill>
              <a:blip r:embed="rId18"/>
              <a:stretch>
                <a:fillRect/>
              </a:stretch>
            </p:blipFill>
            <p:spPr>
              <a:xfrm>
                <a:off x="5549082" y="-416553"/>
                <a:ext cx="108000" cy="216000"/>
              </a:xfrm>
              <a:prstGeom prst="rect">
                <a:avLst/>
              </a:prstGeom>
            </p:spPr>
          </p:pic>
        </mc:Fallback>
      </mc:AlternateContent>
    </p:spTree>
    <p:custDataLst>
      <p:tags r:id="rId1"/>
    </p:custDataLst>
    <p:extLst>
      <p:ext uri="{BB962C8B-B14F-4D97-AF65-F5344CB8AC3E}">
        <p14:creationId xmlns:p14="http://schemas.microsoft.com/office/powerpoint/2010/main" val="58362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4C70B-A573-45FC-8E82-5F0CC8873EB6}"/>
              </a:ext>
            </a:extLst>
          </p:cNvPr>
          <p:cNvSpPr>
            <a:spLocks noGrp="1"/>
          </p:cNvSpPr>
          <p:nvPr>
            <p:ph type="title"/>
          </p:nvPr>
        </p:nvSpPr>
        <p:spPr>
          <a:xfrm>
            <a:off x="0" y="-113566"/>
            <a:ext cx="9144000" cy="733494"/>
          </a:xfrm>
          <a:solidFill>
            <a:schemeClr val="tx2">
              <a:lumMod val="20000"/>
              <a:lumOff val="80000"/>
            </a:schemeClr>
          </a:solidFill>
        </p:spPr>
        <p:txBody>
          <a:bodyPr>
            <a:normAutofit/>
          </a:bodyPr>
          <a:lstStyle/>
          <a:p>
            <a:pPr algn="ctr"/>
            <a:r>
              <a:rPr lang="en-GB" sz="2800" dirty="0">
                <a:solidFill>
                  <a:schemeClr val="tx2"/>
                </a:solidFill>
              </a:rPr>
              <a:t>Assessing profitability – gross profit margin</a:t>
            </a:r>
          </a:p>
        </p:txBody>
      </p:sp>
      <p:graphicFrame>
        <p:nvGraphicFramePr>
          <p:cNvPr id="4" name="Content Placeholder 3">
            <a:extLst>
              <a:ext uri="{FF2B5EF4-FFF2-40B4-BE49-F238E27FC236}">
                <a16:creationId xmlns:a16="http://schemas.microsoft.com/office/drawing/2014/main" id="{570931F5-6AEB-4287-AE20-BF9DF25A3FA8}"/>
              </a:ext>
            </a:extLst>
          </p:cNvPr>
          <p:cNvGraphicFramePr>
            <a:graphicFrameLocks noGrp="1"/>
          </p:cNvGraphicFramePr>
          <p:nvPr>
            <p:ph idx="1"/>
            <p:extLst>
              <p:ext uri="{D42A27DB-BD31-4B8C-83A1-F6EECF244321}">
                <p14:modId xmlns:p14="http://schemas.microsoft.com/office/powerpoint/2010/main" val="1341551886"/>
              </p:ext>
            </p:extLst>
          </p:nvPr>
        </p:nvGraphicFramePr>
        <p:xfrm>
          <a:off x="0" y="619928"/>
          <a:ext cx="9144000" cy="5018592"/>
        </p:xfrm>
        <a:graphic>
          <a:graphicData uri="http://schemas.openxmlformats.org/drawingml/2006/table">
            <a:tbl>
              <a:tblPr firstRow="1" firstCol="1" bandRow="1">
                <a:tableStyleId>{7DF18680-E054-41AD-8BC1-D1AEF772440D}</a:tableStyleId>
              </a:tblPr>
              <a:tblGrid>
                <a:gridCol w="3894262">
                  <a:extLst>
                    <a:ext uri="{9D8B030D-6E8A-4147-A177-3AD203B41FA5}">
                      <a16:colId xmlns:a16="http://schemas.microsoft.com/office/drawing/2014/main" val="3758255675"/>
                    </a:ext>
                  </a:extLst>
                </a:gridCol>
                <a:gridCol w="2624869">
                  <a:extLst>
                    <a:ext uri="{9D8B030D-6E8A-4147-A177-3AD203B41FA5}">
                      <a16:colId xmlns:a16="http://schemas.microsoft.com/office/drawing/2014/main" val="2430331175"/>
                    </a:ext>
                  </a:extLst>
                </a:gridCol>
                <a:gridCol w="2624869">
                  <a:extLst>
                    <a:ext uri="{9D8B030D-6E8A-4147-A177-3AD203B41FA5}">
                      <a16:colId xmlns:a16="http://schemas.microsoft.com/office/drawing/2014/main" val="2406856190"/>
                    </a:ext>
                  </a:extLst>
                </a:gridCol>
              </a:tblGrid>
              <a:tr h="84338">
                <a:tc>
                  <a:txBody>
                    <a:bodyPr/>
                    <a:lstStyle/>
                    <a:p>
                      <a:pPr algn="l">
                        <a:lnSpc>
                          <a:spcPct val="115000"/>
                        </a:lnSpc>
                        <a:spcAft>
                          <a:spcPts val="0"/>
                        </a:spcAft>
                      </a:pPr>
                      <a:r>
                        <a:rPr lang="en-GB" sz="1400" dirty="0">
                          <a:effectLst/>
                        </a:rPr>
                        <a:t> </a:t>
                      </a:r>
                    </a:p>
                    <a:p>
                      <a:pPr algn="l">
                        <a:lnSpc>
                          <a:spcPct val="115000"/>
                        </a:lnSpc>
                        <a:spcAft>
                          <a:spcPts val="0"/>
                        </a:spcAft>
                      </a:pPr>
                      <a:r>
                        <a:rPr lang="en-GB" sz="1400" dirty="0">
                          <a:solidFill>
                            <a:schemeClr val="bg1"/>
                          </a:solidFill>
                          <a:effectLst/>
                        </a:rPr>
                        <a:t>GROSS PROFIT MARGIN</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solidFill>
                  </a:tcPr>
                </a:tc>
                <a:extLst>
                  <a:ext uri="{0D108BD9-81ED-4DB2-BD59-A6C34878D82A}">
                    <a16:rowId xmlns:a16="http://schemas.microsoft.com/office/drawing/2014/main" val="3717905024"/>
                  </a:ext>
                </a:extLst>
              </a:tr>
              <a:tr h="4340094">
                <a:tc>
                  <a:txBody>
                    <a:bodyPr/>
                    <a:lstStyle/>
                    <a:p>
                      <a:pPr algn="l">
                        <a:lnSpc>
                          <a:spcPct val="115000"/>
                        </a:lnSpc>
                        <a:spcAft>
                          <a:spcPts val="0"/>
                        </a:spcAft>
                      </a:pPr>
                      <a:r>
                        <a:rPr lang="en-GB" sz="1600" dirty="0">
                          <a:effectLst/>
                        </a:rPr>
                        <a:t> </a:t>
                      </a:r>
                      <a:endParaRPr lang="en-GB" sz="1600" dirty="0">
                        <a:solidFill>
                          <a:schemeClr val="tx2">
                            <a:lumMod val="20000"/>
                            <a:lumOff val="80000"/>
                          </a:schemeClr>
                        </a:solidFill>
                        <a:effectLst/>
                      </a:endParaRPr>
                    </a:p>
                    <a:p>
                      <a:pPr algn="l">
                        <a:lnSpc>
                          <a:spcPct val="115000"/>
                        </a:lnSpc>
                        <a:spcAft>
                          <a:spcPts val="0"/>
                        </a:spcAft>
                      </a:pPr>
                      <a:r>
                        <a:rPr lang="en-GB" sz="1600" u="sng" dirty="0">
                          <a:solidFill>
                            <a:schemeClr val="tx2">
                              <a:lumMod val="20000"/>
                              <a:lumOff val="80000"/>
                            </a:schemeClr>
                          </a:solidFill>
                          <a:effectLst/>
                        </a:rPr>
                        <a:t>Gross Profit  x 100</a:t>
                      </a:r>
                      <a:endParaRPr lang="en-GB" sz="1600" dirty="0">
                        <a:solidFill>
                          <a:schemeClr val="tx2">
                            <a:lumMod val="20000"/>
                            <a:lumOff val="80000"/>
                          </a:schemeClr>
                        </a:solidFill>
                        <a:effectLst/>
                      </a:endParaRPr>
                    </a:p>
                    <a:p>
                      <a:pPr algn="l">
                        <a:lnSpc>
                          <a:spcPct val="115000"/>
                        </a:lnSpc>
                        <a:spcAft>
                          <a:spcPts val="0"/>
                        </a:spcAft>
                      </a:pPr>
                      <a:r>
                        <a:rPr lang="en-GB" sz="1600" dirty="0">
                          <a:solidFill>
                            <a:schemeClr val="tx2">
                              <a:lumMod val="20000"/>
                              <a:lumOff val="80000"/>
                            </a:schemeClr>
                          </a:solidFill>
                          <a:effectLst/>
                        </a:rPr>
                        <a:t>     Revenue</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This ratio indicates how much gross profit is made for each £1 of sales.</a:t>
                      </a:r>
                    </a:p>
                    <a:p>
                      <a:pPr algn="l">
                        <a:lnSpc>
                          <a:spcPct val="115000"/>
                        </a:lnSpc>
                        <a:spcAft>
                          <a:spcPts val="0"/>
                        </a:spcAft>
                      </a:pPr>
                      <a:r>
                        <a:rPr lang="en-GB" sz="1600" dirty="0">
                          <a:solidFill>
                            <a:schemeClr val="tx2">
                              <a:lumMod val="20000"/>
                              <a:lumOff val="80000"/>
                            </a:schemeClr>
                          </a:solidFill>
                          <a:effectLst/>
                        </a:rPr>
                        <a:t> It indicates whether prices are being increased or decreased and/or the supply costs of ‘goods’ are increasing/decreasing.</a:t>
                      </a:r>
                    </a:p>
                    <a:p>
                      <a:pPr algn="l">
                        <a:lnSpc>
                          <a:spcPct val="115000"/>
                        </a:lnSpc>
                        <a:spcAft>
                          <a:spcPts val="0"/>
                        </a:spcAft>
                      </a:pPr>
                      <a:r>
                        <a:rPr lang="en-GB" sz="1600" dirty="0">
                          <a:solidFill>
                            <a:schemeClr val="tx2">
                              <a:lumMod val="20000"/>
                              <a:lumOff val="80000"/>
                            </a:schemeClr>
                          </a:solidFill>
                          <a:effectLst/>
                        </a:rPr>
                        <a:t>Consequently, an increasing Gross Profit Margin is seen as a positive indicator of a company’s performance.</a:t>
                      </a:r>
                    </a:p>
                    <a:p>
                      <a:pPr algn="l">
                        <a:lnSpc>
                          <a:spcPct val="115000"/>
                        </a:lnSpc>
                        <a:spcAft>
                          <a:spcPts val="0"/>
                        </a:spcAft>
                      </a:pPr>
                      <a:r>
                        <a:rPr lang="en-GB" sz="1600" dirty="0">
                          <a:solidFill>
                            <a:schemeClr val="tx2">
                              <a:lumMod val="20000"/>
                              <a:lumOff val="80000"/>
                            </a:schemeClr>
                          </a:solidFill>
                          <a:effectLst/>
                        </a:rPr>
                        <a:t> </a:t>
                      </a:r>
                    </a:p>
                  </a:txBody>
                  <a:tcPr marL="68580" marR="68580" marT="0" marB="0">
                    <a:solidFill>
                      <a:schemeClr val="tx2"/>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lnSpc>
                          <a:spcPct val="115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1521919113"/>
                  </a:ext>
                </a:extLst>
              </a:tr>
            </a:tbl>
          </a:graphicData>
        </a:graphic>
      </p:graphicFrame>
      <p:sp>
        <p:nvSpPr>
          <p:cNvPr id="6" name="Slide Number Placeholder 5">
            <a:extLst>
              <a:ext uri="{FF2B5EF4-FFF2-40B4-BE49-F238E27FC236}">
                <a16:creationId xmlns:a16="http://schemas.microsoft.com/office/drawing/2014/main" id="{B0919FAA-1E0E-4F45-BEE2-431F61D5DFE3}"/>
              </a:ext>
            </a:extLst>
          </p:cNvPr>
          <p:cNvSpPr>
            <a:spLocks noGrp="1"/>
          </p:cNvSpPr>
          <p:nvPr>
            <p:ph type="sldNum" sz="quarter" idx="12"/>
          </p:nvPr>
        </p:nvSpPr>
        <p:spPr/>
        <p:txBody>
          <a:bodyPr/>
          <a:lstStyle/>
          <a:p>
            <a:fld id="{63A33278-8D2C-46E9-9145-8061F8ED03C5}" type="slidenum">
              <a:rPr lang="en-GB" smtClean="0"/>
              <a:t>12</a:t>
            </a:fld>
            <a:endParaRPr lang="en-GB" dirty="0"/>
          </a:p>
        </p:txBody>
      </p:sp>
      <p:sp>
        <p:nvSpPr>
          <p:cNvPr id="3" name="TextBox 2">
            <a:extLst>
              <a:ext uri="{FF2B5EF4-FFF2-40B4-BE49-F238E27FC236}">
                <a16:creationId xmlns:a16="http://schemas.microsoft.com/office/drawing/2014/main" id="{18D64D2C-0AD2-48F4-A389-82D297FF8944}"/>
              </a:ext>
            </a:extLst>
          </p:cNvPr>
          <p:cNvSpPr txBox="1"/>
          <p:nvPr/>
        </p:nvSpPr>
        <p:spPr>
          <a:xfrm>
            <a:off x="3901440" y="2967335"/>
            <a:ext cx="2116183" cy="1015663"/>
          </a:xfrm>
          <a:prstGeom prst="rect">
            <a:avLst/>
          </a:prstGeom>
          <a:noFill/>
        </p:spPr>
        <p:txBody>
          <a:bodyPr wrap="square" rtlCol="0">
            <a:spAutoFit/>
          </a:bodyPr>
          <a:lstStyle/>
          <a:p>
            <a:pPr algn="ctr"/>
            <a:r>
              <a:rPr lang="en-GB" sz="2000" u="sng" dirty="0">
                <a:solidFill>
                  <a:schemeClr val="bg2"/>
                </a:solidFill>
              </a:rPr>
              <a:t>   </a:t>
            </a:r>
            <a:r>
              <a:rPr lang="en-GB" sz="2000" u="sng" dirty="0"/>
              <a:t>96,000 x 100</a:t>
            </a:r>
          </a:p>
          <a:p>
            <a:pPr algn="ctr"/>
            <a:r>
              <a:rPr lang="en-GB" sz="2000" dirty="0"/>
              <a:t>     300,000</a:t>
            </a:r>
          </a:p>
          <a:p>
            <a:pPr algn="ctr"/>
            <a:r>
              <a:rPr lang="en-GB" sz="2000" dirty="0"/>
              <a:t>      = 32.0%</a:t>
            </a:r>
          </a:p>
        </p:txBody>
      </p:sp>
      <p:sp>
        <p:nvSpPr>
          <p:cNvPr id="5" name="TextBox 4">
            <a:extLst>
              <a:ext uri="{FF2B5EF4-FFF2-40B4-BE49-F238E27FC236}">
                <a16:creationId xmlns:a16="http://schemas.microsoft.com/office/drawing/2014/main" id="{F6262737-2828-4FDC-95F0-25F3476EC14A}"/>
              </a:ext>
            </a:extLst>
          </p:cNvPr>
          <p:cNvSpPr txBox="1"/>
          <p:nvPr/>
        </p:nvSpPr>
        <p:spPr>
          <a:xfrm>
            <a:off x="6501468" y="2903673"/>
            <a:ext cx="1893776" cy="1015663"/>
          </a:xfrm>
          <a:prstGeom prst="rect">
            <a:avLst/>
          </a:prstGeom>
          <a:noFill/>
        </p:spPr>
        <p:txBody>
          <a:bodyPr wrap="square" rtlCol="0">
            <a:spAutoFit/>
          </a:bodyPr>
          <a:lstStyle/>
          <a:p>
            <a:pPr algn="ctr"/>
            <a:r>
              <a:rPr lang="en-GB" sz="2000" u="sng" dirty="0">
                <a:solidFill>
                  <a:schemeClr val="bg2"/>
                </a:solidFill>
              </a:rPr>
              <a:t>   </a:t>
            </a:r>
            <a:r>
              <a:rPr lang="en-GB" sz="2000" u="sng" dirty="0"/>
              <a:t>75,000 x 100</a:t>
            </a:r>
          </a:p>
          <a:p>
            <a:pPr algn="ctr"/>
            <a:r>
              <a:rPr lang="en-GB" sz="2000" dirty="0"/>
              <a:t>     250,000</a:t>
            </a:r>
          </a:p>
          <a:p>
            <a:pPr algn="ctr"/>
            <a:r>
              <a:rPr lang="en-GB" sz="2000" dirty="0"/>
              <a:t>      = 30.0%</a:t>
            </a:r>
          </a:p>
        </p:txBody>
      </p:sp>
      <p:sp>
        <p:nvSpPr>
          <p:cNvPr id="7" name="TextBox 6">
            <a:extLst>
              <a:ext uri="{FF2B5EF4-FFF2-40B4-BE49-F238E27FC236}">
                <a16:creationId xmlns:a16="http://schemas.microsoft.com/office/drawing/2014/main" id="{FF95326A-AAF8-4EB9-AAF9-AAB06D4EBC50}"/>
              </a:ext>
            </a:extLst>
          </p:cNvPr>
          <p:cNvSpPr txBox="1"/>
          <p:nvPr/>
        </p:nvSpPr>
        <p:spPr>
          <a:xfrm>
            <a:off x="3901440" y="4415805"/>
            <a:ext cx="5242560" cy="338554"/>
          </a:xfrm>
          <a:prstGeom prst="rect">
            <a:avLst/>
          </a:prstGeom>
          <a:noFill/>
        </p:spPr>
        <p:txBody>
          <a:bodyPr wrap="square" rtlCol="0">
            <a:spAutoFit/>
          </a:bodyPr>
          <a:lstStyle/>
          <a:p>
            <a:pPr algn="ctr"/>
            <a:r>
              <a:rPr lang="en-GB" sz="1600" dirty="0"/>
              <a:t>Relative difference = (32.0 – 30.0) / 30.0 x 100 = + 6.7% </a:t>
            </a:r>
          </a:p>
        </p:txBody>
      </p:sp>
    </p:spTree>
    <p:custDataLst>
      <p:tags r:id="rId1"/>
    </p:custDataLst>
    <p:extLst>
      <p:ext uri="{BB962C8B-B14F-4D97-AF65-F5344CB8AC3E}">
        <p14:creationId xmlns:p14="http://schemas.microsoft.com/office/powerpoint/2010/main" val="1359007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C4D3F-A7F4-48AE-BC85-B492DB539DE7}"/>
              </a:ext>
            </a:extLst>
          </p:cNvPr>
          <p:cNvSpPr>
            <a:spLocks noGrp="1"/>
          </p:cNvSpPr>
          <p:nvPr>
            <p:ph type="title"/>
          </p:nvPr>
        </p:nvSpPr>
        <p:spPr>
          <a:xfrm>
            <a:off x="0" y="0"/>
            <a:ext cx="9144000" cy="620688"/>
          </a:xfrm>
          <a:solidFill>
            <a:schemeClr val="tx2">
              <a:lumMod val="20000"/>
              <a:lumOff val="80000"/>
            </a:schemeClr>
          </a:solidFill>
        </p:spPr>
        <p:txBody>
          <a:bodyPr>
            <a:normAutofit/>
          </a:bodyPr>
          <a:lstStyle/>
          <a:p>
            <a:pPr algn="ctr"/>
            <a:r>
              <a:rPr lang="en-GB" sz="2800" dirty="0">
                <a:solidFill>
                  <a:schemeClr val="tx2">
                    <a:lumMod val="75000"/>
                  </a:schemeClr>
                </a:solidFill>
              </a:rPr>
              <a:t>Assessing profitability – net operating profit margin</a:t>
            </a:r>
          </a:p>
        </p:txBody>
      </p:sp>
      <p:graphicFrame>
        <p:nvGraphicFramePr>
          <p:cNvPr id="4" name="Content Placeholder 3">
            <a:extLst>
              <a:ext uri="{FF2B5EF4-FFF2-40B4-BE49-F238E27FC236}">
                <a16:creationId xmlns:a16="http://schemas.microsoft.com/office/drawing/2014/main" id="{1B52A647-F34E-4E02-B824-C086F9FE8B48}"/>
              </a:ext>
            </a:extLst>
          </p:cNvPr>
          <p:cNvGraphicFramePr>
            <a:graphicFrameLocks noGrp="1"/>
          </p:cNvGraphicFramePr>
          <p:nvPr>
            <p:ph idx="1"/>
            <p:extLst>
              <p:ext uri="{D42A27DB-BD31-4B8C-83A1-F6EECF244321}">
                <p14:modId xmlns:p14="http://schemas.microsoft.com/office/powerpoint/2010/main" val="1211792609"/>
              </p:ext>
            </p:extLst>
          </p:nvPr>
        </p:nvGraphicFramePr>
        <p:xfrm>
          <a:off x="0" y="620688"/>
          <a:ext cx="9144001" cy="5112568"/>
        </p:xfrm>
        <a:graphic>
          <a:graphicData uri="http://schemas.openxmlformats.org/drawingml/2006/table">
            <a:tbl>
              <a:tblPr firstRow="1" firstCol="1" bandRow="1">
                <a:tableStyleId>{7DF18680-E054-41AD-8BC1-D1AEF772440D}</a:tableStyleId>
              </a:tblPr>
              <a:tblGrid>
                <a:gridCol w="3894263">
                  <a:extLst>
                    <a:ext uri="{9D8B030D-6E8A-4147-A177-3AD203B41FA5}">
                      <a16:colId xmlns:a16="http://schemas.microsoft.com/office/drawing/2014/main" val="3271880035"/>
                    </a:ext>
                  </a:extLst>
                </a:gridCol>
                <a:gridCol w="2624869">
                  <a:extLst>
                    <a:ext uri="{9D8B030D-6E8A-4147-A177-3AD203B41FA5}">
                      <a16:colId xmlns:a16="http://schemas.microsoft.com/office/drawing/2014/main" val="4061072972"/>
                    </a:ext>
                  </a:extLst>
                </a:gridCol>
                <a:gridCol w="2624869">
                  <a:extLst>
                    <a:ext uri="{9D8B030D-6E8A-4147-A177-3AD203B41FA5}">
                      <a16:colId xmlns:a16="http://schemas.microsoft.com/office/drawing/2014/main" val="1124131878"/>
                    </a:ext>
                  </a:extLst>
                </a:gridCol>
              </a:tblGrid>
              <a:tr h="945093">
                <a:tc>
                  <a:txBody>
                    <a:bodyPr/>
                    <a:lstStyle/>
                    <a:p>
                      <a:pPr>
                        <a:lnSpc>
                          <a:spcPct val="115000"/>
                        </a:lnSpc>
                        <a:spcAft>
                          <a:spcPts val="0"/>
                        </a:spcAft>
                      </a:pPr>
                      <a:r>
                        <a:rPr lang="en-GB" sz="1600" dirty="0">
                          <a:solidFill>
                            <a:schemeClr val="bg1"/>
                          </a:solidFill>
                          <a:effectLst/>
                        </a:rPr>
                        <a:t>NET OPERATING</a:t>
                      </a:r>
                    </a:p>
                    <a:p>
                      <a:pPr>
                        <a:lnSpc>
                          <a:spcPct val="115000"/>
                        </a:lnSpc>
                        <a:spcAft>
                          <a:spcPts val="0"/>
                        </a:spcAft>
                      </a:pPr>
                      <a:r>
                        <a:rPr lang="en-GB" sz="1600" dirty="0">
                          <a:solidFill>
                            <a:schemeClr val="bg1"/>
                          </a:solidFill>
                          <a:effectLst/>
                        </a:rPr>
                        <a:t>PROFIT MARGIN</a:t>
                      </a:r>
                    </a:p>
                    <a:p>
                      <a:pPr>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1570545646"/>
                  </a:ext>
                </a:extLst>
              </a:tr>
              <a:tr h="4167475">
                <a:tc>
                  <a:txBody>
                    <a:bodyPr/>
                    <a:lstStyle/>
                    <a:p>
                      <a:pPr>
                        <a:lnSpc>
                          <a:spcPct val="115000"/>
                        </a:lnSpc>
                        <a:spcAft>
                          <a:spcPts val="0"/>
                        </a:spcAft>
                      </a:pPr>
                      <a:r>
                        <a:rPr lang="en-GB" sz="1600" dirty="0">
                          <a:effectLst/>
                        </a:rPr>
                        <a:t> </a:t>
                      </a:r>
                    </a:p>
                    <a:p>
                      <a:pPr>
                        <a:lnSpc>
                          <a:spcPct val="115000"/>
                        </a:lnSpc>
                        <a:spcAft>
                          <a:spcPts val="0"/>
                        </a:spcAft>
                      </a:pPr>
                      <a:r>
                        <a:rPr lang="en-GB" sz="1600" u="sng" dirty="0">
                          <a:solidFill>
                            <a:schemeClr val="tx2">
                              <a:lumMod val="20000"/>
                              <a:lumOff val="80000"/>
                            </a:schemeClr>
                          </a:solidFill>
                          <a:effectLst/>
                        </a:rPr>
                        <a:t>Operating Profit   x 100</a:t>
                      </a:r>
                      <a:endParaRPr lang="en-GB" sz="1600" dirty="0">
                        <a:solidFill>
                          <a:schemeClr val="tx2">
                            <a:lumMod val="20000"/>
                            <a:lumOff val="80000"/>
                          </a:schemeClr>
                        </a:solidFill>
                        <a:effectLst/>
                      </a:endParaRPr>
                    </a:p>
                    <a:p>
                      <a:pPr>
                        <a:lnSpc>
                          <a:spcPct val="115000"/>
                        </a:lnSpc>
                        <a:spcAft>
                          <a:spcPts val="0"/>
                        </a:spcAft>
                      </a:pPr>
                      <a:r>
                        <a:rPr lang="en-GB" sz="1600" dirty="0">
                          <a:solidFill>
                            <a:schemeClr val="tx2">
                              <a:lumMod val="20000"/>
                              <a:lumOff val="80000"/>
                            </a:schemeClr>
                          </a:solidFill>
                          <a:effectLst/>
                        </a:rPr>
                        <a:t>        Revenue</a:t>
                      </a:r>
                    </a:p>
                    <a:p>
                      <a:pPr>
                        <a:lnSpc>
                          <a:spcPct val="115000"/>
                        </a:lnSpc>
                        <a:spcAft>
                          <a:spcPts val="0"/>
                        </a:spcAft>
                      </a:pPr>
                      <a:r>
                        <a:rPr lang="en-GB" sz="1600" dirty="0">
                          <a:solidFill>
                            <a:schemeClr val="tx2">
                              <a:lumMod val="20000"/>
                              <a:lumOff val="80000"/>
                            </a:schemeClr>
                          </a:solidFill>
                          <a:effectLst/>
                        </a:rPr>
                        <a:t> </a:t>
                      </a:r>
                    </a:p>
                    <a:p>
                      <a:pPr>
                        <a:lnSpc>
                          <a:spcPct val="115000"/>
                        </a:lnSpc>
                        <a:spcAft>
                          <a:spcPts val="0"/>
                        </a:spcAft>
                      </a:pPr>
                      <a:r>
                        <a:rPr lang="en-GB" sz="1600" dirty="0">
                          <a:solidFill>
                            <a:schemeClr val="tx2">
                              <a:lumMod val="20000"/>
                              <a:lumOff val="80000"/>
                            </a:schemeClr>
                          </a:solidFill>
                          <a:effectLst/>
                        </a:rPr>
                        <a:t>This ratio indicates the profit from operations earned in relation to the revenue generated.</a:t>
                      </a:r>
                    </a:p>
                    <a:p>
                      <a:pPr>
                        <a:lnSpc>
                          <a:spcPct val="115000"/>
                        </a:lnSpc>
                        <a:spcAft>
                          <a:spcPts val="0"/>
                        </a:spcAft>
                      </a:pPr>
                      <a:r>
                        <a:rPr lang="en-GB" sz="1600" dirty="0">
                          <a:solidFill>
                            <a:schemeClr val="tx2">
                              <a:lumMod val="20000"/>
                              <a:lumOff val="80000"/>
                            </a:schemeClr>
                          </a:solidFill>
                          <a:effectLst/>
                        </a:rPr>
                        <a:t> </a:t>
                      </a:r>
                    </a:p>
                    <a:p>
                      <a:pPr>
                        <a:lnSpc>
                          <a:spcPct val="115000"/>
                        </a:lnSpc>
                        <a:spcAft>
                          <a:spcPts val="0"/>
                        </a:spcAft>
                      </a:pPr>
                      <a:r>
                        <a:rPr lang="en-GB" sz="1600" dirty="0">
                          <a:solidFill>
                            <a:schemeClr val="tx2">
                              <a:lumMod val="20000"/>
                              <a:lumOff val="80000"/>
                            </a:schemeClr>
                          </a:solidFill>
                          <a:effectLst/>
                        </a:rPr>
                        <a:t>An increasing net profit margin is seen as a positive indicator of a company’s performance.</a:t>
                      </a:r>
                    </a:p>
                    <a:p>
                      <a:pPr>
                        <a:lnSpc>
                          <a:spcPct val="115000"/>
                        </a:lnSpc>
                        <a:spcAft>
                          <a:spcPts val="0"/>
                        </a:spcAft>
                      </a:pPr>
                      <a:r>
                        <a:rPr lang="en-GB" sz="1600" dirty="0">
                          <a:effectLst/>
                        </a:rPr>
                        <a:t> </a:t>
                      </a:r>
                    </a:p>
                    <a:p>
                      <a:pPr>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nSpc>
                          <a:spcPct val="115000"/>
                        </a:lnSpc>
                        <a:spcAft>
                          <a:spcPts val="0"/>
                        </a:spcAft>
                      </a:pPr>
                      <a:r>
                        <a:rPr lang="en-GB" sz="1600" dirty="0">
                          <a:effectLst/>
                        </a:rPr>
                        <a:t> </a:t>
                      </a:r>
                    </a:p>
                    <a:p>
                      <a:pPr>
                        <a:lnSpc>
                          <a:spcPct val="115000"/>
                        </a:lnSpc>
                        <a:spcAft>
                          <a:spcPts val="0"/>
                        </a:spcAft>
                      </a:pPr>
                      <a:endParaRPr lang="en-GB" sz="1600" dirty="0">
                        <a:effectLst/>
                      </a:endParaRPr>
                    </a:p>
                    <a:p>
                      <a:pPr>
                        <a:lnSpc>
                          <a:spcPct val="115000"/>
                        </a:lnSpc>
                        <a:spcAft>
                          <a:spcPts val="0"/>
                        </a:spcAft>
                      </a:pPr>
                      <a:endParaRPr lang="en-GB" sz="1600" dirty="0">
                        <a:effectLst/>
                      </a:endParaRPr>
                    </a:p>
                    <a:p>
                      <a:pPr>
                        <a:lnSpc>
                          <a:spcPct val="115000"/>
                        </a:lnSpc>
                        <a:spcAft>
                          <a:spcPts val="0"/>
                        </a:spcAft>
                      </a:pPr>
                      <a:endParaRPr lang="en-GB" sz="1600" dirty="0">
                        <a:effectLst/>
                      </a:endParaRPr>
                    </a:p>
                    <a:p>
                      <a:pPr>
                        <a:lnSpc>
                          <a:spcPct val="115000"/>
                        </a:lnSpc>
                        <a:spcAft>
                          <a:spcPts val="0"/>
                        </a:spcAft>
                      </a:pPr>
                      <a:endParaRPr lang="en-GB" sz="1600" dirty="0">
                        <a:effectLst/>
                      </a:endParaRPr>
                    </a:p>
                    <a:p>
                      <a:pPr>
                        <a:lnSpc>
                          <a:spcPct val="115000"/>
                        </a:lnSpc>
                        <a:spcAft>
                          <a:spcPts val="0"/>
                        </a:spcAft>
                      </a:pPr>
                      <a:r>
                        <a:rPr lang="en-GB" sz="16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2607514229"/>
                  </a:ext>
                </a:extLst>
              </a:tr>
            </a:tbl>
          </a:graphicData>
        </a:graphic>
      </p:graphicFrame>
      <p:sp>
        <p:nvSpPr>
          <p:cNvPr id="6" name="Slide Number Placeholder 5">
            <a:extLst>
              <a:ext uri="{FF2B5EF4-FFF2-40B4-BE49-F238E27FC236}">
                <a16:creationId xmlns:a16="http://schemas.microsoft.com/office/drawing/2014/main" id="{A76CB99A-D5E3-4798-90EE-8A36737D3C8B}"/>
              </a:ext>
            </a:extLst>
          </p:cNvPr>
          <p:cNvSpPr>
            <a:spLocks noGrp="1"/>
          </p:cNvSpPr>
          <p:nvPr>
            <p:ph type="sldNum" sz="quarter" idx="12"/>
          </p:nvPr>
        </p:nvSpPr>
        <p:spPr/>
        <p:txBody>
          <a:bodyPr/>
          <a:lstStyle/>
          <a:p>
            <a:fld id="{63A33278-8D2C-46E9-9145-8061F8ED03C5}" type="slidenum">
              <a:rPr lang="en-GB" smtClean="0"/>
              <a:t>13</a:t>
            </a:fld>
            <a:endParaRPr lang="en-GB" dirty="0"/>
          </a:p>
        </p:txBody>
      </p:sp>
      <p:sp>
        <p:nvSpPr>
          <p:cNvPr id="3" name="TextBox 2">
            <a:extLst>
              <a:ext uri="{FF2B5EF4-FFF2-40B4-BE49-F238E27FC236}">
                <a16:creationId xmlns:a16="http://schemas.microsoft.com/office/drawing/2014/main" id="{E8F565C2-C3CC-449C-A336-217D0EF10911}"/>
              </a:ext>
            </a:extLst>
          </p:cNvPr>
          <p:cNvSpPr txBox="1"/>
          <p:nvPr/>
        </p:nvSpPr>
        <p:spPr>
          <a:xfrm>
            <a:off x="4036464" y="3111184"/>
            <a:ext cx="2114025" cy="1015663"/>
          </a:xfrm>
          <a:prstGeom prst="rect">
            <a:avLst/>
          </a:prstGeom>
          <a:noFill/>
        </p:spPr>
        <p:txBody>
          <a:bodyPr wrap="square" rtlCol="0">
            <a:spAutoFit/>
          </a:bodyPr>
          <a:lstStyle/>
          <a:p>
            <a:pPr algn="ctr"/>
            <a:r>
              <a:rPr lang="en-GB" sz="2000" u="sng" dirty="0"/>
              <a:t>28,550 x 100</a:t>
            </a:r>
          </a:p>
          <a:p>
            <a:pPr algn="ctr"/>
            <a:r>
              <a:rPr lang="en-GB" sz="2000" dirty="0"/>
              <a:t>  300,000</a:t>
            </a:r>
          </a:p>
          <a:p>
            <a:pPr algn="ctr"/>
            <a:r>
              <a:rPr lang="en-GB" sz="2000" dirty="0"/>
              <a:t>= 9.5%</a:t>
            </a:r>
          </a:p>
        </p:txBody>
      </p:sp>
      <p:sp>
        <p:nvSpPr>
          <p:cNvPr id="5" name="TextBox 4">
            <a:extLst>
              <a:ext uri="{FF2B5EF4-FFF2-40B4-BE49-F238E27FC236}">
                <a16:creationId xmlns:a16="http://schemas.microsoft.com/office/drawing/2014/main" id="{76492B60-E328-4A92-9E9A-FC3FC5F952EF}"/>
              </a:ext>
            </a:extLst>
          </p:cNvPr>
          <p:cNvSpPr txBox="1"/>
          <p:nvPr/>
        </p:nvSpPr>
        <p:spPr>
          <a:xfrm>
            <a:off x="6367244" y="3111184"/>
            <a:ext cx="2114025" cy="1015663"/>
          </a:xfrm>
          <a:prstGeom prst="rect">
            <a:avLst/>
          </a:prstGeom>
          <a:noFill/>
        </p:spPr>
        <p:txBody>
          <a:bodyPr wrap="square" rtlCol="0">
            <a:spAutoFit/>
          </a:bodyPr>
          <a:lstStyle/>
          <a:p>
            <a:pPr algn="ctr"/>
            <a:r>
              <a:rPr lang="en-GB" sz="2000" u="sng" dirty="0"/>
              <a:t>36,500 x 100</a:t>
            </a:r>
          </a:p>
          <a:p>
            <a:pPr algn="ctr"/>
            <a:r>
              <a:rPr lang="en-GB" sz="2000" dirty="0"/>
              <a:t>  250,000</a:t>
            </a:r>
          </a:p>
          <a:p>
            <a:pPr algn="ctr"/>
            <a:r>
              <a:rPr lang="en-GB" sz="2000" dirty="0"/>
              <a:t>= 14.6%</a:t>
            </a:r>
          </a:p>
        </p:txBody>
      </p:sp>
      <p:sp>
        <p:nvSpPr>
          <p:cNvPr id="7" name="TextBox 6">
            <a:extLst>
              <a:ext uri="{FF2B5EF4-FFF2-40B4-BE49-F238E27FC236}">
                <a16:creationId xmlns:a16="http://schemas.microsoft.com/office/drawing/2014/main" id="{F87CE3E6-0599-4BCC-9F50-44AC1CED446E}"/>
              </a:ext>
            </a:extLst>
          </p:cNvPr>
          <p:cNvSpPr txBox="1"/>
          <p:nvPr/>
        </p:nvSpPr>
        <p:spPr>
          <a:xfrm>
            <a:off x="4599400" y="4570141"/>
            <a:ext cx="3355596" cy="369332"/>
          </a:xfrm>
          <a:prstGeom prst="rect">
            <a:avLst/>
          </a:prstGeom>
          <a:noFill/>
        </p:spPr>
        <p:txBody>
          <a:bodyPr wrap="square" rtlCol="0">
            <a:spAutoFit/>
          </a:bodyPr>
          <a:lstStyle/>
          <a:p>
            <a:pPr algn="ctr"/>
            <a:r>
              <a:rPr lang="en-GB" dirty="0"/>
              <a:t>Relative difference = -34.94%</a:t>
            </a:r>
          </a:p>
        </p:txBody>
      </p:sp>
    </p:spTree>
    <p:custDataLst>
      <p:tags r:id="rId1"/>
    </p:custDataLst>
    <p:extLst>
      <p:ext uri="{BB962C8B-B14F-4D97-AF65-F5344CB8AC3E}">
        <p14:creationId xmlns:p14="http://schemas.microsoft.com/office/powerpoint/2010/main" val="680355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C6954-19A1-4019-BA88-4017F92A9AA0}"/>
              </a:ext>
            </a:extLst>
          </p:cNvPr>
          <p:cNvSpPr>
            <a:spLocks noGrp="1"/>
          </p:cNvSpPr>
          <p:nvPr>
            <p:ph type="title"/>
          </p:nvPr>
        </p:nvSpPr>
        <p:spPr>
          <a:xfrm>
            <a:off x="0" y="1"/>
            <a:ext cx="9144000" cy="796976"/>
          </a:xfrm>
          <a:solidFill>
            <a:schemeClr val="tx2">
              <a:lumMod val="20000"/>
              <a:lumOff val="80000"/>
            </a:schemeClr>
          </a:solidFill>
        </p:spPr>
        <p:txBody>
          <a:bodyPr>
            <a:noAutofit/>
          </a:bodyPr>
          <a:lstStyle/>
          <a:p>
            <a:pPr algn="ctr"/>
            <a:r>
              <a:rPr lang="en-GB" sz="2800" dirty="0">
                <a:solidFill>
                  <a:schemeClr val="tx2">
                    <a:lumMod val="75000"/>
                  </a:schemeClr>
                </a:solidFill>
              </a:rPr>
              <a:t>Assessing efficiency of assets – non-current asset turnover</a:t>
            </a:r>
          </a:p>
        </p:txBody>
      </p:sp>
      <p:graphicFrame>
        <p:nvGraphicFramePr>
          <p:cNvPr id="4" name="Content Placeholder 3">
            <a:extLst>
              <a:ext uri="{FF2B5EF4-FFF2-40B4-BE49-F238E27FC236}">
                <a16:creationId xmlns:a16="http://schemas.microsoft.com/office/drawing/2014/main" id="{404B57FA-1D01-483E-B2D8-1656C4E834CB}"/>
              </a:ext>
            </a:extLst>
          </p:cNvPr>
          <p:cNvGraphicFramePr>
            <a:graphicFrameLocks noGrp="1"/>
          </p:cNvGraphicFramePr>
          <p:nvPr>
            <p:ph idx="1"/>
            <p:extLst>
              <p:ext uri="{D42A27DB-BD31-4B8C-83A1-F6EECF244321}">
                <p14:modId xmlns:p14="http://schemas.microsoft.com/office/powerpoint/2010/main" val="4273208378"/>
              </p:ext>
            </p:extLst>
          </p:nvPr>
        </p:nvGraphicFramePr>
        <p:xfrm>
          <a:off x="0" y="796976"/>
          <a:ext cx="9144000" cy="4864271"/>
        </p:xfrm>
        <a:graphic>
          <a:graphicData uri="http://schemas.openxmlformats.org/drawingml/2006/table">
            <a:tbl>
              <a:tblPr firstRow="1" firstCol="1" bandRow="1">
                <a:tableStyleId>{7DF18680-E054-41AD-8BC1-D1AEF772440D}</a:tableStyleId>
              </a:tblPr>
              <a:tblGrid>
                <a:gridCol w="3047340">
                  <a:extLst>
                    <a:ext uri="{9D8B030D-6E8A-4147-A177-3AD203B41FA5}">
                      <a16:colId xmlns:a16="http://schemas.microsoft.com/office/drawing/2014/main" val="2278973177"/>
                    </a:ext>
                  </a:extLst>
                </a:gridCol>
                <a:gridCol w="3048330">
                  <a:extLst>
                    <a:ext uri="{9D8B030D-6E8A-4147-A177-3AD203B41FA5}">
                      <a16:colId xmlns:a16="http://schemas.microsoft.com/office/drawing/2014/main" val="2893997308"/>
                    </a:ext>
                  </a:extLst>
                </a:gridCol>
                <a:gridCol w="3048330">
                  <a:extLst>
                    <a:ext uri="{9D8B030D-6E8A-4147-A177-3AD203B41FA5}">
                      <a16:colId xmlns:a16="http://schemas.microsoft.com/office/drawing/2014/main" val="2808600771"/>
                    </a:ext>
                  </a:extLst>
                </a:gridCol>
              </a:tblGrid>
              <a:tr h="916322">
                <a:tc>
                  <a:txBody>
                    <a:bodyPr/>
                    <a:lstStyle/>
                    <a:p>
                      <a:pPr>
                        <a:lnSpc>
                          <a:spcPct val="115000"/>
                        </a:lnSpc>
                        <a:spcAft>
                          <a:spcPts val="0"/>
                        </a:spcAft>
                      </a:pPr>
                      <a:r>
                        <a:rPr lang="en-GB" sz="1600" dirty="0">
                          <a:effectLst/>
                        </a:rPr>
                        <a:t> </a:t>
                      </a:r>
                    </a:p>
                    <a:p>
                      <a:pPr>
                        <a:lnSpc>
                          <a:spcPct val="115000"/>
                        </a:lnSpc>
                        <a:spcAft>
                          <a:spcPts val="0"/>
                        </a:spcAft>
                      </a:pPr>
                      <a:r>
                        <a:rPr lang="en-GB" sz="1600" dirty="0">
                          <a:effectLst/>
                        </a:rPr>
                        <a:t>NON-CURRENT ASSET TURNOVER</a:t>
                      </a:r>
                    </a:p>
                  </a:txBody>
                  <a:tcPr marL="68580" marR="68580" marT="0" marB="0">
                    <a:solidFill>
                      <a:schemeClr val="tx2">
                        <a:lumMod val="75000"/>
                      </a:schemeClr>
                    </a:solidFill>
                  </a:tcPr>
                </a:tc>
                <a:tc>
                  <a:txBody>
                    <a:bodyPr/>
                    <a:lstStyle/>
                    <a:p>
                      <a:pPr algn="ctr">
                        <a:lnSpc>
                          <a:spcPct val="115000"/>
                        </a:lnSpc>
                        <a:spcAft>
                          <a:spcPts val="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2022</a:t>
                      </a: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1037165699"/>
                  </a:ext>
                </a:extLst>
              </a:tr>
              <a:tr h="3947949">
                <a:tc>
                  <a:txBody>
                    <a:bodyPr/>
                    <a:lstStyle/>
                    <a:p>
                      <a:pPr>
                        <a:lnSpc>
                          <a:spcPct val="115000"/>
                        </a:lnSpc>
                        <a:spcAft>
                          <a:spcPts val="0"/>
                        </a:spcAft>
                      </a:pPr>
                      <a:r>
                        <a:rPr lang="en-GB" sz="1600" dirty="0">
                          <a:effectLst/>
                        </a:rPr>
                        <a:t> </a:t>
                      </a:r>
                    </a:p>
                    <a:p>
                      <a:pPr>
                        <a:lnSpc>
                          <a:spcPct val="115000"/>
                        </a:lnSpc>
                        <a:spcAft>
                          <a:spcPts val="0"/>
                        </a:spcAft>
                      </a:pPr>
                      <a:r>
                        <a:rPr lang="en-GB" sz="1600" u="sng" dirty="0">
                          <a:solidFill>
                            <a:schemeClr val="tx2">
                              <a:lumMod val="20000"/>
                              <a:lumOff val="80000"/>
                            </a:schemeClr>
                          </a:solidFill>
                          <a:effectLst/>
                        </a:rPr>
                        <a:t>Revenue</a:t>
                      </a:r>
                      <a:endParaRPr lang="en-GB" sz="1600" dirty="0">
                        <a:solidFill>
                          <a:schemeClr val="tx2">
                            <a:lumMod val="20000"/>
                            <a:lumOff val="80000"/>
                          </a:schemeClr>
                        </a:solidFill>
                        <a:effectLst/>
                      </a:endParaRPr>
                    </a:p>
                    <a:p>
                      <a:pPr>
                        <a:lnSpc>
                          <a:spcPct val="115000"/>
                        </a:lnSpc>
                        <a:spcAft>
                          <a:spcPts val="0"/>
                        </a:spcAft>
                      </a:pPr>
                      <a:r>
                        <a:rPr lang="en-GB" sz="1600" dirty="0">
                          <a:solidFill>
                            <a:schemeClr val="tx2">
                              <a:lumMod val="20000"/>
                              <a:lumOff val="80000"/>
                            </a:schemeClr>
                          </a:solidFill>
                          <a:effectLst/>
                        </a:rPr>
                        <a:t>Non-current assets</a:t>
                      </a:r>
                    </a:p>
                    <a:p>
                      <a:pPr>
                        <a:lnSpc>
                          <a:spcPct val="115000"/>
                        </a:lnSpc>
                        <a:spcAft>
                          <a:spcPts val="0"/>
                        </a:spcAft>
                      </a:pPr>
                      <a:r>
                        <a:rPr lang="en-GB" sz="1600" dirty="0">
                          <a:solidFill>
                            <a:schemeClr val="tx2">
                              <a:lumMod val="20000"/>
                              <a:lumOff val="80000"/>
                            </a:schemeClr>
                          </a:solidFill>
                          <a:effectLst/>
                        </a:rPr>
                        <a:t> </a:t>
                      </a:r>
                    </a:p>
                    <a:p>
                      <a:pPr>
                        <a:lnSpc>
                          <a:spcPct val="115000"/>
                        </a:lnSpc>
                        <a:spcAft>
                          <a:spcPts val="0"/>
                        </a:spcAft>
                      </a:pPr>
                      <a:r>
                        <a:rPr lang="en-GB" sz="1600" dirty="0">
                          <a:solidFill>
                            <a:schemeClr val="tx2">
                              <a:lumMod val="20000"/>
                              <a:lumOff val="80000"/>
                            </a:schemeClr>
                          </a:solidFill>
                          <a:effectLst/>
                        </a:rPr>
                        <a:t>This ratio indicates how many £s of revenue is generated per £ of non-current assets</a:t>
                      </a:r>
                    </a:p>
                    <a:p>
                      <a:pPr>
                        <a:lnSpc>
                          <a:spcPct val="115000"/>
                        </a:lnSpc>
                        <a:spcAft>
                          <a:spcPts val="0"/>
                        </a:spcAft>
                      </a:pPr>
                      <a:r>
                        <a:rPr lang="en-GB" sz="1600" dirty="0">
                          <a:effectLst/>
                        </a:rPr>
                        <a:t> </a:t>
                      </a:r>
                    </a:p>
                    <a:p>
                      <a:pPr>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ctr">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3636570142"/>
                  </a:ext>
                </a:extLst>
              </a:tr>
            </a:tbl>
          </a:graphicData>
        </a:graphic>
      </p:graphicFrame>
      <p:sp>
        <p:nvSpPr>
          <p:cNvPr id="6" name="Slide Number Placeholder 5">
            <a:extLst>
              <a:ext uri="{FF2B5EF4-FFF2-40B4-BE49-F238E27FC236}">
                <a16:creationId xmlns:a16="http://schemas.microsoft.com/office/drawing/2014/main" id="{B56CCF93-2EF6-486E-A083-79CBBDD0350A}"/>
              </a:ext>
            </a:extLst>
          </p:cNvPr>
          <p:cNvSpPr>
            <a:spLocks noGrp="1"/>
          </p:cNvSpPr>
          <p:nvPr>
            <p:ph type="sldNum" sz="quarter" idx="12"/>
          </p:nvPr>
        </p:nvSpPr>
        <p:spPr/>
        <p:txBody>
          <a:bodyPr/>
          <a:lstStyle/>
          <a:p>
            <a:fld id="{63A33278-8D2C-46E9-9145-8061F8ED03C5}" type="slidenum">
              <a:rPr lang="en-GB" smtClean="0"/>
              <a:t>14</a:t>
            </a:fld>
            <a:endParaRPr lang="en-GB" dirty="0"/>
          </a:p>
        </p:txBody>
      </p:sp>
      <p:sp>
        <p:nvSpPr>
          <p:cNvPr id="3" name="TextBox 2">
            <a:extLst>
              <a:ext uri="{FF2B5EF4-FFF2-40B4-BE49-F238E27FC236}">
                <a16:creationId xmlns:a16="http://schemas.microsoft.com/office/drawing/2014/main" id="{42460F76-EE55-4CFD-A4A0-1744AA0E8217}"/>
              </a:ext>
            </a:extLst>
          </p:cNvPr>
          <p:cNvSpPr txBox="1"/>
          <p:nvPr/>
        </p:nvSpPr>
        <p:spPr>
          <a:xfrm>
            <a:off x="3203848" y="2673618"/>
            <a:ext cx="2088859" cy="1015663"/>
          </a:xfrm>
          <a:prstGeom prst="rect">
            <a:avLst/>
          </a:prstGeom>
          <a:noFill/>
        </p:spPr>
        <p:txBody>
          <a:bodyPr wrap="square" rtlCol="0">
            <a:spAutoFit/>
          </a:bodyPr>
          <a:lstStyle/>
          <a:p>
            <a:pPr algn="ctr"/>
            <a:r>
              <a:rPr lang="en-GB" sz="2000" u="sng" dirty="0"/>
              <a:t>300,000</a:t>
            </a:r>
          </a:p>
          <a:p>
            <a:pPr algn="ctr"/>
            <a:r>
              <a:rPr lang="en-GB" sz="2000" dirty="0"/>
              <a:t>612,727</a:t>
            </a:r>
          </a:p>
          <a:p>
            <a:pPr algn="ctr"/>
            <a:r>
              <a:rPr lang="en-GB" sz="2000" dirty="0"/>
              <a:t>= 49.0 pence</a:t>
            </a:r>
          </a:p>
        </p:txBody>
      </p:sp>
      <p:sp>
        <p:nvSpPr>
          <p:cNvPr id="5" name="TextBox 4">
            <a:extLst>
              <a:ext uri="{FF2B5EF4-FFF2-40B4-BE49-F238E27FC236}">
                <a16:creationId xmlns:a16="http://schemas.microsoft.com/office/drawing/2014/main" id="{F1A7B168-9CD2-4756-9DBE-95D31DC9DD60}"/>
              </a:ext>
            </a:extLst>
          </p:cNvPr>
          <p:cNvSpPr txBox="1"/>
          <p:nvPr/>
        </p:nvSpPr>
        <p:spPr>
          <a:xfrm>
            <a:off x="6300192" y="2695408"/>
            <a:ext cx="2088859" cy="1015663"/>
          </a:xfrm>
          <a:prstGeom prst="rect">
            <a:avLst/>
          </a:prstGeom>
          <a:noFill/>
        </p:spPr>
        <p:txBody>
          <a:bodyPr wrap="square" rtlCol="0">
            <a:spAutoFit/>
          </a:bodyPr>
          <a:lstStyle/>
          <a:p>
            <a:pPr algn="ctr"/>
            <a:r>
              <a:rPr lang="en-GB" sz="2000" u="sng" dirty="0"/>
              <a:t>250,000</a:t>
            </a:r>
          </a:p>
          <a:p>
            <a:pPr algn="ctr"/>
            <a:r>
              <a:rPr lang="en-GB" sz="2000" dirty="0"/>
              <a:t>528,500</a:t>
            </a:r>
          </a:p>
          <a:p>
            <a:pPr algn="ctr"/>
            <a:r>
              <a:rPr lang="en-GB" sz="2000" dirty="0"/>
              <a:t>= 47.3  pence</a:t>
            </a:r>
          </a:p>
        </p:txBody>
      </p:sp>
      <p:sp>
        <p:nvSpPr>
          <p:cNvPr id="7" name="TextBox 6">
            <a:extLst>
              <a:ext uri="{FF2B5EF4-FFF2-40B4-BE49-F238E27FC236}">
                <a16:creationId xmlns:a16="http://schemas.microsoft.com/office/drawing/2014/main" id="{F2DF6DB4-F720-4031-A1F8-4148CDB6EC03}"/>
              </a:ext>
            </a:extLst>
          </p:cNvPr>
          <p:cNvSpPr txBox="1"/>
          <p:nvPr/>
        </p:nvSpPr>
        <p:spPr>
          <a:xfrm>
            <a:off x="4499992" y="4285463"/>
            <a:ext cx="3254928" cy="369332"/>
          </a:xfrm>
          <a:prstGeom prst="rect">
            <a:avLst/>
          </a:prstGeom>
          <a:noFill/>
        </p:spPr>
        <p:txBody>
          <a:bodyPr wrap="square" rtlCol="0">
            <a:spAutoFit/>
          </a:bodyPr>
          <a:lstStyle/>
          <a:p>
            <a:pPr algn="ctr"/>
            <a:r>
              <a:rPr lang="en-GB" dirty="0"/>
              <a:t>Relative difference = +3.6%</a:t>
            </a:r>
          </a:p>
        </p:txBody>
      </p:sp>
    </p:spTree>
    <p:custDataLst>
      <p:tags r:id="rId1"/>
    </p:custDataLst>
    <p:extLst>
      <p:ext uri="{BB962C8B-B14F-4D97-AF65-F5344CB8AC3E}">
        <p14:creationId xmlns:p14="http://schemas.microsoft.com/office/powerpoint/2010/main" val="2861777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E7A88-E5B9-4763-B12E-C6358AA8702C}"/>
              </a:ext>
            </a:extLst>
          </p:cNvPr>
          <p:cNvSpPr>
            <a:spLocks noGrp="1"/>
          </p:cNvSpPr>
          <p:nvPr>
            <p:ph type="title"/>
          </p:nvPr>
        </p:nvSpPr>
        <p:spPr>
          <a:xfrm>
            <a:off x="0" y="-6193"/>
            <a:ext cx="9144000" cy="783711"/>
          </a:xfrm>
          <a:solidFill>
            <a:schemeClr val="tx2">
              <a:lumMod val="20000"/>
              <a:lumOff val="80000"/>
            </a:schemeClr>
          </a:solidFill>
        </p:spPr>
        <p:txBody>
          <a:bodyPr>
            <a:noAutofit/>
          </a:bodyPr>
          <a:lstStyle/>
          <a:p>
            <a:pPr algn="ctr"/>
            <a:r>
              <a:rPr lang="en-GB" sz="2800" dirty="0">
                <a:solidFill>
                  <a:schemeClr val="tx2">
                    <a:lumMod val="75000"/>
                  </a:schemeClr>
                </a:solidFill>
              </a:rPr>
              <a:t>Assessing efficiency of assets – inventory turnover days</a:t>
            </a:r>
          </a:p>
        </p:txBody>
      </p:sp>
      <p:graphicFrame>
        <p:nvGraphicFramePr>
          <p:cNvPr id="4" name="Content Placeholder 3">
            <a:extLst>
              <a:ext uri="{FF2B5EF4-FFF2-40B4-BE49-F238E27FC236}">
                <a16:creationId xmlns:a16="http://schemas.microsoft.com/office/drawing/2014/main" id="{82E96389-DA6D-426B-8355-03945F828205}"/>
              </a:ext>
            </a:extLst>
          </p:cNvPr>
          <p:cNvGraphicFramePr>
            <a:graphicFrameLocks noGrp="1"/>
          </p:cNvGraphicFramePr>
          <p:nvPr>
            <p:ph idx="1"/>
            <p:extLst>
              <p:ext uri="{D42A27DB-BD31-4B8C-83A1-F6EECF244321}">
                <p14:modId xmlns:p14="http://schemas.microsoft.com/office/powerpoint/2010/main" val="2187374150"/>
              </p:ext>
            </p:extLst>
          </p:nvPr>
        </p:nvGraphicFramePr>
        <p:xfrm>
          <a:off x="0" y="620688"/>
          <a:ext cx="9144000" cy="5112568"/>
        </p:xfrm>
        <a:graphic>
          <a:graphicData uri="http://schemas.openxmlformats.org/drawingml/2006/table">
            <a:tbl>
              <a:tblPr firstRow="1" firstCol="1" bandRow="1">
                <a:tableStyleId>{7DF18680-E054-41AD-8BC1-D1AEF772440D}</a:tableStyleId>
              </a:tblPr>
              <a:tblGrid>
                <a:gridCol w="3047340">
                  <a:extLst>
                    <a:ext uri="{9D8B030D-6E8A-4147-A177-3AD203B41FA5}">
                      <a16:colId xmlns:a16="http://schemas.microsoft.com/office/drawing/2014/main" val="2542065481"/>
                    </a:ext>
                  </a:extLst>
                </a:gridCol>
                <a:gridCol w="3048330">
                  <a:extLst>
                    <a:ext uri="{9D8B030D-6E8A-4147-A177-3AD203B41FA5}">
                      <a16:colId xmlns:a16="http://schemas.microsoft.com/office/drawing/2014/main" val="1838974446"/>
                    </a:ext>
                  </a:extLst>
                </a:gridCol>
                <a:gridCol w="3048330">
                  <a:extLst>
                    <a:ext uri="{9D8B030D-6E8A-4147-A177-3AD203B41FA5}">
                      <a16:colId xmlns:a16="http://schemas.microsoft.com/office/drawing/2014/main" val="4098654339"/>
                    </a:ext>
                  </a:extLst>
                </a:gridCol>
              </a:tblGrid>
              <a:tr h="861722">
                <a:tc>
                  <a:txBody>
                    <a:bodyPr/>
                    <a:lstStyle/>
                    <a:p>
                      <a:pPr algn="l">
                        <a:lnSpc>
                          <a:spcPct val="115000"/>
                        </a:lnSpc>
                        <a:spcAft>
                          <a:spcPts val="0"/>
                        </a:spcAft>
                      </a:pPr>
                      <a:r>
                        <a:rPr lang="en-GB" sz="1600" dirty="0">
                          <a:effectLst/>
                        </a:rPr>
                        <a:t> </a:t>
                      </a:r>
                    </a:p>
                    <a:p>
                      <a:pPr algn="l">
                        <a:lnSpc>
                          <a:spcPct val="115000"/>
                        </a:lnSpc>
                        <a:spcAft>
                          <a:spcPts val="0"/>
                        </a:spcAft>
                      </a:pPr>
                      <a:r>
                        <a:rPr lang="en-GB" sz="1600" dirty="0">
                          <a:effectLst/>
                        </a:rPr>
                        <a:t>INVENTORY DAYS</a:t>
                      </a:r>
                    </a:p>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2390340302"/>
                  </a:ext>
                </a:extLst>
              </a:tr>
              <a:tr h="4250846">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solidFill>
                            <a:schemeClr val="tx2">
                              <a:lumMod val="20000"/>
                              <a:lumOff val="80000"/>
                            </a:schemeClr>
                          </a:solidFill>
                          <a:effectLst/>
                        </a:rPr>
                        <a:t>Inventory x 365</a:t>
                      </a:r>
                      <a:endParaRPr lang="en-GB" sz="1600" dirty="0">
                        <a:solidFill>
                          <a:schemeClr val="tx2">
                            <a:lumMod val="20000"/>
                            <a:lumOff val="80000"/>
                          </a:schemeClr>
                        </a:solidFill>
                        <a:effectLst/>
                      </a:endParaRPr>
                    </a:p>
                    <a:p>
                      <a:pPr algn="l">
                        <a:lnSpc>
                          <a:spcPct val="115000"/>
                        </a:lnSpc>
                        <a:spcAft>
                          <a:spcPts val="0"/>
                        </a:spcAft>
                      </a:pPr>
                      <a:r>
                        <a:rPr lang="en-GB" sz="1600" dirty="0">
                          <a:solidFill>
                            <a:schemeClr val="tx2">
                              <a:lumMod val="20000"/>
                              <a:lumOff val="80000"/>
                            </a:schemeClr>
                          </a:solidFill>
                          <a:effectLst/>
                        </a:rPr>
                        <a:t>  Cost of Sales</a:t>
                      </a:r>
                    </a:p>
                    <a:p>
                      <a:pPr algn="l">
                        <a:lnSpc>
                          <a:spcPct val="115000"/>
                        </a:lnSpc>
                        <a:spcAft>
                          <a:spcPts val="0"/>
                        </a:spcAft>
                      </a:pPr>
                      <a:r>
                        <a:rPr lang="en-GB" sz="1600" dirty="0">
                          <a:effectLst/>
                        </a:rPr>
                        <a:t> </a:t>
                      </a:r>
                    </a:p>
                    <a:p>
                      <a:pPr algn="l">
                        <a:lnSpc>
                          <a:spcPct val="115000"/>
                        </a:lnSpc>
                        <a:spcAft>
                          <a:spcPts val="0"/>
                        </a:spcAft>
                      </a:pPr>
                      <a:r>
                        <a:rPr lang="en-GB" sz="1600" dirty="0">
                          <a:solidFill>
                            <a:schemeClr val="tx2">
                              <a:lumMod val="20000"/>
                              <a:lumOff val="80000"/>
                            </a:schemeClr>
                          </a:solidFill>
                          <a:effectLst/>
                        </a:rPr>
                        <a:t>This ratio indicates how many days on average stock is held before being sold. Generally, a low figure is preferable</a:t>
                      </a:r>
                      <a:r>
                        <a:rPr lang="en-GB" sz="1600" dirty="0">
                          <a:effectLst/>
                        </a:rPr>
                        <a:t>.</a:t>
                      </a:r>
                    </a:p>
                    <a:p>
                      <a:pPr algn="l">
                        <a:lnSpc>
                          <a:spcPct val="115000"/>
                        </a:lnSpc>
                        <a:spcAft>
                          <a:spcPts val="0"/>
                        </a:spcAft>
                      </a:pPr>
                      <a:r>
                        <a:rPr lang="en-GB" sz="1600" dirty="0">
                          <a:effectLst/>
                        </a:rPr>
                        <a:t> </a:t>
                      </a:r>
                    </a:p>
                    <a:p>
                      <a:pPr algn="l">
                        <a:lnSpc>
                          <a:spcPct val="115000"/>
                        </a:lnSpc>
                        <a:spcAft>
                          <a:spcPts val="0"/>
                        </a:spcAft>
                      </a:pPr>
                      <a:r>
                        <a:rPr lang="en-GB" sz="1600" dirty="0">
                          <a:effectLst/>
                        </a:rPr>
                        <a:t> </a:t>
                      </a:r>
                    </a:p>
                    <a:p>
                      <a:pPr algn="l">
                        <a:lnSpc>
                          <a:spcPct val="115000"/>
                        </a:lnSpc>
                        <a:spcAft>
                          <a:spcPts val="0"/>
                        </a:spcAft>
                      </a:pPr>
                      <a:r>
                        <a:rPr lang="en-GB" sz="1600" dirty="0">
                          <a:effectLst/>
                        </a:rPr>
                        <a:t> </a:t>
                      </a:r>
                    </a:p>
                    <a:p>
                      <a:pPr algn="l">
                        <a:lnSpc>
                          <a:spcPct val="115000"/>
                        </a:lnSpc>
                        <a:spcAft>
                          <a:spcPts val="0"/>
                        </a:spcAft>
                      </a:pPr>
                      <a:r>
                        <a:rPr lang="en-GB" sz="1600" dirty="0">
                          <a:effectLst/>
                        </a:rPr>
                        <a:t> </a:t>
                      </a:r>
                    </a:p>
                    <a:p>
                      <a:pPr algn="l">
                        <a:lnSpc>
                          <a:spcPct val="115000"/>
                        </a:lnSpc>
                        <a:spcAft>
                          <a:spcPts val="0"/>
                        </a:spcAft>
                      </a:pPr>
                      <a:r>
                        <a:rPr lang="en-GB" sz="1600" dirty="0">
                          <a:effectLst/>
                        </a:rPr>
                        <a:t> </a:t>
                      </a:r>
                    </a:p>
                  </a:txBody>
                  <a:tcPr marL="68580" marR="68580" marT="0" marB="0">
                    <a:solidFill>
                      <a:schemeClr val="tx2">
                        <a:lumMod val="75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1230180665"/>
                  </a:ext>
                </a:extLst>
              </a:tr>
            </a:tbl>
          </a:graphicData>
        </a:graphic>
      </p:graphicFrame>
      <p:sp>
        <p:nvSpPr>
          <p:cNvPr id="6" name="Slide Number Placeholder 5">
            <a:extLst>
              <a:ext uri="{FF2B5EF4-FFF2-40B4-BE49-F238E27FC236}">
                <a16:creationId xmlns:a16="http://schemas.microsoft.com/office/drawing/2014/main" id="{F46904F8-6035-45A6-8764-FC9AE9C83AAE}"/>
              </a:ext>
            </a:extLst>
          </p:cNvPr>
          <p:cNvSpPr>
            <a:spLocks noGrp="1"/>
          </p:cNvSpPr>
          <p:nvPr>
            <p:ph type="sldNum" sz="quarter" idx="12"/>
          </p:nvPr>
        </p:nvSpPr>
        <p:spPr/>
        <p:txBody>
          <a:bodyPr/>
          <a:lstStyle/>
          <a:p>
            <a:fld id="{63A33278-8D2C-46E9-9145-8061F8ED03C5}" type="slidenum">
              <a:rPr lang="en-GB" smtClean="0"/>
              <a:t>15</a:t>
            </a:fld>
            <a:endParaRPr lang="en-GB" dirty="0"/>
          </a:p>
        </p:txBody>
      </p:sp>
      <p:sp>
        <p:nvSpPr>
          <p:cNvPr id="3" name="TextBox 2">
            <a:extLst>
              <a:ext uri="{FF2B5EF4-FFF2-40B4-BE49-F238E27FC236}">
                <a16:creationId xmlns:a16="http://schemas.microsoft.com/office/drawing/2014/main" id="{46327939-A071-40D7-A9BA-604AB421564A}"/>
              </a:ext>
            </a:extLst>
          </p:cNvPr>
          <p:cNvSpPr txBox="1"/>
          <p:nvPr/>
        </p:nvSpPr>
        <p:spPr>
          <a:xfrm>
            <a:off x="3466012" y="3008144"/>
            <a:ext cx="1795244" cy="1015663"/>
          </a:xfrm>
          <a:prstGeom prst="rect">
            <a:avLst/>
          </a:prstGeom>
          <a:noFill/>
        </p:spPr>
        <p:txBody>
          <a:bodyPr wrap="square" rtlCol="0">
            <a:spAutoFit/>
          </a:bodyPr>
          <a:lstStyle/>
          <a:p>
            <a:r>
              <a:rPr lang="en-GB" sz="2000" u="sng" dirty="0"/>
              <a:t>32,000 x 365</a:t>
            </a:r>
          </a:p>
          <a:p>
            <a:r>
              <a:rPr lang="en-GB" sz="2000" dirty="0"/>
              <a:t>      204,000</a:t>
            </a:r>
          </a:p>
          <a:p>
            <a:r>
              <a:rPr lang="en-GB" sz="2000" dirty="0"/>
              <a:t>   = 57.3 days</a:t>
            </a:r>
          </a:p>
        </p:txBody>
      </p:sp>
      <p:sp>
        <p:nvSpPr>
          <p:cNvPr id="5" name="TextBox 4">
            <a:extLst>
              <a:ext uri="{FF2B5EF4-FFF2-40B4-BE49-F238E27FC236}">
                <a16:creationId xmlns:a16="http://schemas.microsoft.com/office/drawing/2014/main" id="{1D2BAAD3-65C1-4B80-86E8-856CE16A8344}"/>
              </a:ext>
            </a:extLst>
          </p:cNvPr>
          <p:cNvSpPr txBox="1"/>
          <p:nvPr/>
        </p:nvSpPr>
        <p:spPr>
          <a:xfrm>
            <a:off x="6142005" y="2959863"/>
            <a:ext cx="1795244" cy="1015663"/>
          </a:xfrm>
          <a:prstGeom prst="rect">
            <a:avLst/>
          </a:prstGeom>
          <a:noFill/>
        </p:spPr>
        <p:txBody>
          <a:bodyPr wrap="square" rtlCol="0">
            <a:spAutoFit/>
          </a:bodyPr>
          <a:lstStyle/>
          <a:p>
            <a:r>
              <a:rPr lang="en-GB" sz="2000" u="sng" dirty="0"/>
              <a:t>18,000 x 365</a:t>
            </a:r>
          </a:p>
          <a:p>
            <a:r>
              <a:rPr lang="en-GB" sz="2000" dirty="0"/>
              <a:t>      175,000</a:t>
            </a:r>
          </a:p>
          <a:p>
            <a:r>
              <a:rPr lang="en-GB" sz="2000" dirty="0"/>
              <a:t>   = 37.5 days</a:t>
            </a:r>
          </a:p>
        </p:txBody>
      </p:sp>
      <p:sp>
        <p:nvSpPr>
          <p:cNvPr id="7" name="TextBox 6">
            <a:extLst>
              <a:ext uri="{FF2B5EF4-FFF2-40B4-BE49-F238E27FC236}">
                <a16:creationId xmlns:a16="http://schemas.microsoft.com/office/drawing/2014/main" id="{A253FBCA-B383-42BD-A22B-21AAE03B5C16}"/>
              </a:ext>
            </a:extLst>
          </p:cNvPr>
          <p:cNvSpPr txBox="1"/>
          <p:nvPr/>
        </p:nvSpPr>
        <p:spPr>
          <a:xfrm>
            <a:off x="4075295" y="4622852"/>
            <a:ext cx="3892491" cy="369332"/>
          </a:xfrm>
          <a:prstGeom prst="rect">
            <a:avLst/>
          </a:prstGeom>
          <a:noFill/>
        </p:spPr>
        <p:txBody>
          <a:bodyPr wrap="square" rtlCol="0">
            <a:spAutoFit/>
          </a:bodyPr>
          <a:lstStyle/>
          <a:p>
            <a:pPr algn="ctr"/>
            <a:r>
              <a:rPr lang="en-GB" dirty="0"/>
              <a:t>Relative difference = +52.8%</a:t>
            </a:r>
          </a:p>
        </p:txBody>
      </p:sp>
    </p:spTree>
    <p:custDataLst>
      <p:tags r:id="rId1"/>
    </p:custDataLst>
    <p:extLst>
      <p:ext uri="{BB962C8B-B14F-4D97-AF65-F5344CB8AC3E}">
        <p14:creationId xmlns:p14="http://schemas.microsoft.com/office/powerpoint/2010/main" val="87925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18DCF-BC13-4675-8876-DDECC314FCF1}"/>
              </a:ext>
            </a:extLst>
          </p:cNvPr>
          <p:cNvSpPr>
            <a:spLocks noGrp="1"/>
          </p:cNvSpPr>
          <p:nvPr>
            <p:ph type="title"/>
          </p:nvPr>
        </p:nvSpPr>
        <p:spPr>
          <a:xfrm>
            <a:off x="0" y="0"/>
            <a:ext cx="9144000" cy="380247"/>
          </a:xfrm>
          <a:solidFill>
            <a:schemeClr val="tx2">
              <a:lumMod val="20000"/>
              <a:lumOff val="80000"/>
            </a:schemeClr>
          </a:solidFill>
        </p:spPr>
        <p:txBody>
          <a:bodyPr>
            <a:noAutofit/>
          </a:bodyPr>
          <a:lstStyle/>
          <a:p>
            <a:pPr algn="ctr"/>
            <a:r>
              <a:rPr lang="en-GB" sz="2800" dirty="0">
                <a:solidFill>
                  <a:schemeClr val="tx2">
                    <a:lumMod val="75000"/>
                  </a:schemeClr>
                </a:solidFill>
              </a:rPr>
              <a:t>Assessing efficiency of assets – trade payables days</a:t>
            </a:r>
          </a:p>
        </p:txBody>
      </p:sp>
      <p:graphicFrame>
        <p:nvGraphicFramePr>
          <p:cNvPr id="4" name="Content Placeholder 3">
            <a:extLst>
              <a:ext uri="{FF2B5EF4-FFF2-40B4-BE49-F238E27FC236}">
                <a16:creationId xmlns:a16="http://schemas.microsoft.com/office/drawing/2014/main" id="{3C7398B2-97B5-4C06-AC74-ACCE15EC6EC9}"/>
              </a:ext>
            </a:extLst>
          </p:cNvPr>
          <p:cNvGraphicFramePr>
            <a:graphicFrameLocks noGrp="1"/>
          </p:cNvGraphicFramePr>
          <p:nvPr>
            <p:ph idx="1"/>
            <p:extLst>
              <p:ext uri="{D42A27DB-BD31-4B8C-83A1-F6EECF244321}">
                <p14:modId xmlns:p14="http://schemas.microsoft.com/office/powerpoint/2010/main" val="1372979532"/>
              </p:ext>
            </p:extLst>
          </p:nvPr>
        </p:nvGraphicFramePr>
        <p:xfrm>
          <a:off x="1" y="380247"/>
          <a:ext cx="9144000" cy="5263249"/>
        </p:xfrm>
        <a:graphic>
          <a:graphicData uri="http://schemas.openxmlformats.org/drawingml/2006/table">
            <a:tbl>
              <a:tblPr firstRow="1" firstCol="1" bandRow="1">
                <a:tableStyleId>{7DF18680-E054-41AD-8BC1-D1AEF772440D}</a:tableStyleId>
              </a:tblPr>
              <a:tblGrid>
                <a:gridCol w="4955072">
                  <a:extLst>
                    <a:ext uri="{9D8B030D-6E8A-4147-A177-3AD203B41FA5}">
                      <a16:colId xmlns:a16="http://schemas.microsoft.com/office/drawing/2014/main" val="2412206828"/>
                    </a:ext>
                  </a:extLst>
                </a:gridCol>
                <a:gridCol w="2094464">
                  <a:extLst>
                    <a:ext uri="{9D8B030D-6E8A-4147-A177-3AD203B41FA5}">
                      <a16:colId xmlns:a16="http://schemas.microsoft.com/office/drawing/2014/main" val="691005071"/>
                    </a:ext>
                  </a:extLst>
                </a:gridCol>
                <a:gridCol w="2094464">
                  <a:extLst>
                    <a:ext uri="{9D8B030D-6E8A-4147-A177-3AD203B41FA5}">
                      <a16:colId xmlns:a16="http://schemas.microsoft.com/office/drawing/2014/main" val="1982545808"/>
                    </a:ext>
                  </a:extLst>
                </a:gridCol>
              </a:tblGrid>
              <a:tr h="592102">
                <a:tc>
                  <a:txBody>
                    <a:bodyPr/>
                    <a:lstStyle/>
                    <a:p>
                      <a:pPr algn="l">
                        <a:lnSpc>
                          <a:spcPct val="115000"/>
                        </a:lnSpc>
                        <a:spcAft>
                          <a:spcPts val="0"/>
                        </a:spcAft>
                      </a:pPr>
                      <a:r>
                        <a:rPr lang="en-GB" sz="1600" dirty="0">
                          <a:effectLst/>
                        </a:rPr>
                        <a:t> </a:t>
                      </a:r>
                    </a:p>
                    <a:p>
                      <a:pPr algn="l">
                        <a:lnSpc>
                          <a:spcPct val="115000"/>
                        </a:lnSpc>
                        <a:spcAft>
                          <a:spcPts val="0"/>
                        </a:spcAft>
                      </a:pPr>
                      <a:r>
                        <a:rPr lang="en-GB" sz="1600" dirty="0">
                          <a:effectLst/>
                        </a:rPr>
                        <a:t>TRADE PAYABLES DAYS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347684931"/>
                  </a:ext>
                </a:extLst>
              </a:tr>
              <a:tr h="4584751">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solidFill>
                            <a:schemeClr val="tx2">
                              <a:lumMod val="20000"/>
                              <a:lumOff val="80000"/>
                            </a:schemeClr>
                          </a:solidFill>
                          <a:effectLst/>
                        </a:rPr>
                        <a:t>Trade payables x 365</a:t>
                      </a:r>
                    </a:p>
                    <a:p>
                      <a:pPr algn="l">
                        <a:lnSpc>
                          <a:spcPct val="115000"/>
                        </a:lnSpc>
                        <a:spcAft>
                          <a:spcPts val="0"/>
                        </a:spcAft>
                      </a:pPr>
                      <a:r>
                        <a:rPr lang="en-GB" sz="1600" dirty="0">
                          <a:solidFill>
                            <a:schemeClr val="tx2">
                              <a:lumMod val="20000"/>
                              <a:lumOff val="80000"/>
                            </a:schemeClr>
                          </a:solidFill>
                          <a:effectLst/>
                        </a:rPr>
                        <a:t>      Cost of sales</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Creditor</a:t>
                      </a:r>
                      <a:r>
                        <a:rPr lang="en-GB" sz="1600" baseline="0" dirty="0">
                          <a:solidFill>
                            <a:schemeClr val="tx2">
                              <a:lumMod val="20000"/>
                              <a:lumOff val="80000"/>
                            </a:schemeClr>
                          </a:solidFill>
                          <a:effectLst/>
                        </a:rPr>
                        <a:t> days ratios are often found under efficiency </a:t>
                      </a:r>
                      <a:r>
                        <a:rPr lang="en-GB" sz="1600" baseline="0" dirty="0" err="1">
                          <a:solidFill>
                            <a:schemeClr val="tx2">
                              <a:lumMod val="20000"/>
                              <a:lumOff val="80000"/>
                            </a:schemeClr>
                          </a:solidFill>
                          <a:effectLst/>
                        </a:rPr>
                        <a:t>ratios,but</a:t>
                      </a:r>
                      <a:r>
                        <a:rPr lang="en-GB" sz="1600" baseline="0" dirty="0">
                          <a:solidFill>
                            <a:schemeClr val="tx2">
                              <a:lumMod val="20000"/>
                              <a:lumOff val="80000"/>
                            </a:schemeClr>
                          </a:solidFill>
                          <a:effectLst/>
                        </a:rPr>
                        <a:t> are effectively more to do with liquidity because they directly affect working capital, which, in turn, illustrates the overall  liquidity position of a business.</a:t>
                      </a:r>
                    </a:p>
                    <a:p>
                      <a:pPr algn="l">
                        <a:lnSpc>
                          <a:spcPct val="115000"/>
                        </a:lnSpc>
                        <a:spcAft>
                          <a:spcPts val="0"/>
                        </a:spcAft>
                      </a:pPr>
                      <a:r>
                        <a:rPr lang="en-GB" sz="1600" baseline="0" dirty="0">
                          <a:solidFill>
                            <a:schemeClr val="tx2">
                              <a:lumMod val="20000"/>
                              <a:lumOff val="80000"/>
                            </a:schemeClr>
                          </a:solidFill>
                          <a:effectLst/>
                        </a:rPr>
                        <a:t>The extent to which there is a difference between creditor days and debtor days is often a crucial determinant of  a business’s ability to pay its  short-term liabilities, and therefore  both its  cash and working capital position. Most firms that fail do so because of poor working capital management.</a:t>
                      </a:r>
                      <a:endParaRPr lang="en-GB" sz="1600" dirty="0">
                        <a:solidFill>
                          <a:schemeClr val="tx2">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2043893490"/>
                  </a:ext>
                </a:extLst>
              </a:tr>
            </a:tbl>
          </a:graphicData>
        </a:graphic>
      </p:graphicFrame>
      <p:sp>
        <p:nvSpPr>
          <p:cNvPr id="3" name="Slide Number Placeholder 2">
            <a:extLst>
              <a:ext uri="{FF2B5EF4-FFF2-40B4-BE49-F238E27FC236}">
                <a16:creationId xmlns:a16="http://schemas.microsoft.com/office/drawing/2014/main" id="{4D39100F-6352-4109-9FC7-A854E6350523}"/>
              </a:ext>
            </a:extLst>
          </p:cNvPr>
          <p:cNvSpPr>
            <a:spLocks noGrp="1"/>
          </p:cNvSpPr>
          <p:nvPr>
            <p:ph type="sldNum" sz="quarter" idx="12"/>
          </p:nvPr>
        </p:nvSpPr>
        <p:spPr/>
        <p:txBody>
          <a:bodyPr/>
          <a:lstStyle/>
          <a:p>
            <a:fld id="{63A33278-8D2C-46E9-9145-8061F8ED03C5}" type="slidenum">
              <a:rPr lang="en-GB" smtClean="0"/>
              <a:t>16</a:t>
            </a:fld>
            <a:endParaRPr lang="en-GB" dirty="0"/>
          </a:p>
        </p:txBody>
      </p:sp>
      <p:sp>
        <p:nvSpPr>
          <p:cNvPr id="5" name="TextBox 4">
            <a:extLst>
              <a:ext uri="{FF2B5EF4-FFF2-40B4-BE49-F238E27FC236}">
                <a16:creationId xmlns:a16="http://schemas.microsoft.com/office/drawing/2014/main" id="{E91B1A78-B822-4928-829A-15713D16C084}"/>
              </a:ext>
            </a:extLst>
          </p:cNvPr>
          <p:cNvSpPr txBox="1"/>
          <p:nvPr/>
        </p:nvSpPr>
        <p:spPr>
          <a:xfrm>
            <a:off x="5049365" y="2806857"/>
            <a:ext cx="1723783" cy="1015663"/>
          </a:xfrm>
          <a:prstGeom prst="rect">
            <a:avLst/>
          </a:prstGeom>
          <a:noFill/>
        </p:spPr>
        <p:txBody>
          <a:bodyPr wrap="square" rtlCol="0">
            <a:spAutoFit/>
          </a:bodyPr>
          <a:lstStyle/>
          <a:p>
            <a:pPr algn="ctr"/>
            <a:r>
              <a:rPr lang="en-GB" sz="2000" u="sng" dirty="0"/>
              <a:t>40,000 x 365</a:t>
            </a:r>
          </a:p>
          <a:p>
            <a:pPr algn="ctr"/>
            <a:r>
              <a:rPr lang="en-GB" sz="2000" dirty="0"/>
              <a:t>204,000</a:t>
            </a:r>
          </a:p>
          <a:p>
            <a:pPr algn="ctr"/>
            <a:r>
              <a:rPr lang="en-GB" sz="2000" dirty="0"/>
              <a:t>= 71.6 days</a:t>
            </a:r>
          </a:p>
        </p:txBody>
      </p:sp>
      <p:sp>
        <p:nvSpPr>
          <p:cNvPr id="6" name="TextBox 5">
            <a:extLst>
              <a:ext uri="{FF2B5EF4-FFF2-40B4-BE49-F238E27FC236}">
                <a16:creationId xmlns:a16="http://schemas.microsoft.com/office/drawing/2014/main" id="{55864636-6FB9-4900-A148-3A057DCA45B4}"/>
              </a:ext>
            </a:extLst>
          </p:cNvPr>
          <p:cNvSpPr txBox="1"/>
          <p:nvPr/>
        </p:nvSpPr>
        <p:spPr>
          <a:xfrm>
            <a:off x="7164288" y="2806857"/>
            <a:ext cx="1723783" cy="1015663"/>
          </a:xfrm>
          <a:prstGeom prst="rect">
            <a:avLst/>
          </a:prstGeom>
          <a:noFill/>
        </p:spPr>
        <p:txBody>
          <a:bodyPr wrap="square" rtlCol="0">
            <a:spAutoFit/>
          </a:bodyPr>
          <a:lstStyle/>
          <a:p>
            <a:pPr algn="ctr"/>
            <a:r>
              <a:rPr lang="en-GB" sz="2000" u="sng" dirty="0"/>
              <a:t>31,500  x 365</a:t>
            </a:r>
          </a:p>
          <a:p>
            <a:pPr algn="ctr"/>
            <a:r>
              <a:rPr lang="en-GB" sz="2000" dirty="0"/>
              <a:t>175,000</a:t>
            </a:r>
          </a:p>
          <a:p>
            <a:pPr algn="ctr"/>
            <a:r>
              <a:rPr lang="en-GB" sz="2000" dirty="0"/>
              <a:t>= 65.7 days</a:t>
            </a:r>
          </a:p>
        </p:txBody>
      </p:sp>
      <p:sp>
        <p:nvSpPr>
          <p:cNvPr id="7" name="TextBox 6">
            <a:extLst>
              <a:ext uri="{FF2B5EF4-FFF2-40B4-BE49-F238E27FC236}">
                <a16:creationId xmlns:a16="http://schemas.microsoft.com/office/drawing/2014/main" id="{CA9F5D97-090A-4FB1-A4F4-8CBCF1290669}"/>
              </a:ext>
            </a:extLst>
          </p:cNvPr>
          <p:cNvSpPr txBox="1"/>
          <p:nvPr/>
        </p:nvSpPr>
        <p:spPr>
          <a:xfrm>
            <a:off x="5215893" y="4375330"/>
            <a:ext cx="3470907" cy="369332"/>
          </a:xfrm>
          <a:prstGeom prst="rect">
            <a:avLst/>
          </a:prstGeom>
          <a:noFill/>
        </p:spPr>
        <p:txBody>
          <a:bodyPr wrap="square" rtlCol="0">
            <a:spAutoFit/>
          </a:bodyPr>
          <a:lstStyle/>
          <a:p>
            <a:pPr algn="ctr"/>
            <a:r>
              <a:rPr lang="en-GB" dirty="0"/>
              <a:t>Relative difference = +9.0%</a:t>
            </a:r>
          </a:p>
        </p:txBody>
      </p:sp>
    </p:spTree>
    <p:custDataLst>
      <p:tags r:id="rId1"/>
    </p:custDataLst>
    <p:extLst>
      <p:ext uri="{BB962C8B-B14F-4D97-AF65-F5344CB8AC3E}">
        <p14:creationId xmlns:p14="http://schemas.microsoft.com/office/powerpoint/2010/main" val="1106865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18DCF-BC13-4675-8876-DDECC314FCF1}"/>
              </a:ext>
            </a:extLst>
          </p:cNvPr>
          <p:cNvSpPr>
            <a:spLocks noGrp="1"/>
          </p:cNvSpPr>
          <p:nvPr>
            <p:ph type="title"/>
          </p:nvPr>
        </p:nvSpPr>
        <p:spPr>
          <a:xfrm>
            <a:off x="0" y="0"/>
            <a:ext cx="9144000" cy="692696"/>
          </a:xfrm>
          <a:solidFill>
            <a:schemeClr val="tx2">
              <a:lumMod val="20000"/>
              <a:lumOff val="80000"/>
            </a:schemeClr>
          </a:solidFill>
        </p:spPr>
        <p:txBody>
          <a:bodyPr>
            <a:noAutofit/>
          </a:bodyPr>
          <a:lstStyle/>
          <a:p>
            <a:pPr algn="ctr"/>
            <a:r>
              <a:rPr lang="en-GB" sz="2800" dirty="0">
                <a:solidFill>
                  <a:schemeClr val="tx2">
                    <a:lumMod val="75000"/>
                  </a:schemeClr>
                </a:solidFill>
              </a:rPr>
              <a:t>Assessing efficiency of assets – trade receivable days days</a:t>
            </a:r>
          </a:p>
        </p:txBody>
      </p:sp>
      <p:graphicFrame>
        <p:nvGraphicFramePr>
          <p:cNvPr id="4" name="Content Placeholder 3">
            <a:extLst>
              <a:ext uri="{FF2B5EF4-FFF2-40B4-BE49-F238E27FC236}">
                <a16:creationId xmlns:a16="http://schemas.microsoft.com/office/drawing/2014/main" id="{3C7398B2-97B5-4C06-AC74-ACCE15EC6EC9}"/>
              </a:ext>
            </a:extLst>
          </p:cNvPr>
          <p:cNvGraphicFramePr>
            <a:graphicFrameLocks noGrp="1"/>
          </p:cNvGraphicFramePr>
          <p:nvPr>
            <p:ph idx="1"/>
            <p:extLst>
              <p:ext uri="{D42A27DB-BD31-4B8C-83A1-F6EECF244321}">
                <p14:modId xmlns:p14="http://schemas.microsoft.com/office/powerpoint/2010/main" val="1860358403"/>
              </p:ext>
            </p:extLst>
          </p:nvPr>
        </p:nvGraphicFramePr>
        <p:xfrm>
          <a:off x="0" y="485859"/>
          <a:ext cx="9144000" cy="5258436"/>
        </p:xfrm>
        <a:graphic>
          <a:graphicData uri="http://schemas.openxmlformats.org/drawingml/2006/table">
            <a:tbl>
              <a:tblPr firstRow="1" firstCol="1" bandRow="1">
                <a:tableStyleId>{7DF18680-E054-41AD-8BC1-D1AEF772440D}</a:tableStyleId>
              </a:tblPr>
              <a:tblGrid>
                <a:gridCol w="5022610">
                  <a:extLst>
                    <a:ext uri="{9D8B030D-6E8A-4147-A177-3AD203B41FA5}">
                      <a16:colId xmlns:a16="http://schemas.microsoft.com/office/drawing/2014/main" val="2412206828"/>
                    </a:ext>
                  </a:extLst>
                </a:gridCol>
                <a:gridCol w="2060695">
                  <a:extLst>
                    <a:ext uri="{9D8B030D-6E8A-4147-A177-3AD203B41FA5}">
                      <a16:colId xmlns:a16="http://schemas.microsoft.com/office/drawing/2014/main" val="691005071"/>
                    </a:ext>
                  </a:extLst>
                </a:gridCol>
                <a:gridCol w="2060695">
                  <a:extLst>
                    <a:ext uri="{9D8B030D-6E8A-4147-A177-3AD203B41FA5}">
                      <a16:colId xmlns:a16="http://schemas.microsoft.com/office/drawing/2014/main" val="1982545808"/>
                    </a:ext>
                  </a:extLst>
                </a:gridCol>
              </a:tblGrid>
              <a:tr h="579697">
                <a:tc>
                  <a:txBody>
                    <a:bodyPr/>
                    <a:lstStyle/>
                    <a:p>
                      <a:pPr algn="l">
                        <a:lnSpc>
                          <a:spcPct val="115000"/>
                        </a:lnSpc>
                        <a:spcAft>
                          <a:spcPts val="0"/>
                        </a:spcAft>
                      </a:pPr>
                      <a:r>
                        <a:rPr lang="en-GB" sz="1600" dirty="0">
                          <a:effectLst/>
                        </a:rPr>
                        <a:t> </a:t>
                      </a:r>
                    </a:p>
                    <a:p>
                      <a:pPr algn="l">
                        <a:lnSpc>
                          <a:spcPct val="115000"/>
                        </a:lnSpc>
                        <a:spcAft>
                          <a:spcPts val="0"/>
                        </a:spcAft>
                      </a:pPr>
                      <a:r>
                        <a:rPr lang="en-GB" sz="1600" dirty="0">
                          <a:effectLst/>
                        </a:rPr>
                        <a:t>TRADE RECEIVABLE  DAYS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347684931"/>
                  </a:ext>
                </a:extLst>
              </a:tr>
              <a:tr h="4579938">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solidFill>
                            <a:schemeClr val="tx2">
                              <a:lumMod val="20000"/>
                              <a:lumOff val="80000"/>
                            </a:schemeClr>
                          </a:solidFill>
                          <a:effectLst/>
                        </a:rPr>
                        <a:t>Trade and other receivables x 365</a:t>
                      </a:r>
                      <a:endParaRPr lang="en-GB" sz="1600" dirty="0">
                        <a:solidFill>
                          <a:schemeClr val="tx2">
                            <a:lumMod val="20000"/>
                            <a:lumOff val="80000"/>
                          </a:schemeClr>
                        </a:solidFill>
                        <a:effectLst/>
                      </a:endParaRPr>
                    </a:p>
                    <a:p>
                      <a:pPr algn="l">
                        <a:lnSpc>
                          <a:spcPct val="115000"/>
                        </a:lnSpc>
                        <a:spcAft>
                          <a:spcPts val="0"/>
                        </a:spcAft>
                      </a:pPr>
                      <a:r>
                        <a:rPr lang="en-GB" sz="1600" dirty="0">
                          <a:solidFill>
                            <a:schemeClr val="tx2">
                              <a:lumMod val="20000"/>
                              <a:lumOff val="80000"/>
                            </a:schemeClr>
                          </a:solidFill>
                          <a:effectLst/>
                        </a:rPr>
                        <a:t>                  Credit sales</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Trade receivables </a:t>
                      </a:r>
                      <a:r>
                        <a:rPr lang="en-GB" sz="1600" baseline="0" dirty="0">
                          <a:solidFill>
                            <a:schemeClr val="tx2">
                              <a:lumMod val="20000"/>
                              <a:lumOff val="80000"/>
                            </a:schemeClr>
                          </a:solidFill>
                          <a:effectLst/>
                        </a:rPr>
                        <a:t>days ratios are often found under efficiency ratios, but are really more to do with liquidity because they directly affect working capital, which, in turn, illustrates the overall  liquidity position of a business.</a:t>
                      </a:r>
                    </a:p>
                    <a:p>
                      <a:pPr algn="l">
                        <a:lnSpc>
                          <a:spcPct val="115000"/>
                        </a:lnSpc>
                        <a:spcAft>
                          <a:spcPts val="0"/>
                        </a:spcAft>
                      </a:pPr>
                      <a:r>
                        <a:rPr lang="en-GB" sz="1600" baseline="0" dirty="0">
                          <a:solidFill>
                            <a:schemeClr val="tx2">
                              <a:lumMod val="20000"/>
                              <a:lumOff val="80000"/>
                            </a:schemeClr>
                          </a:solidFill>
                          <a:effectLst/>
                        </a:rPr>
                        <a:t>The extent to which there is a difference between debtor days and creditor days is often a crucial determinant of  a business’s ability to pay its  short-term liabilities, and therefore  both its  cash and working capital position. Most firms that fail do so because of poor working capital management.</a:t>
                      </a:r>
                      <a:endParaRPr lang="en-GB" sz="1600" dirty="0">
                        <a:solidFill>
                          <a:schemeClr val="tx2">
                            <a:lumMod val="20000"/>
                            <a:lumOff val="80000"/>
                          </a:schemeClr>
                        </a:solidFill>
                        <a:effectLst/>
                      </a:endParaRPr>
                    </a:p>
                  </a:txBody>
                  <a:tcPr marL="68580" marR="68580" marT="0" marB="0">
                    <a:solidFill>
                      <a:schemeClr val="tx2">
                        <a:lumMod val="75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2043893490"/>
                  </a:ext>
                </a:extLst>
              </a:tr>
            </a:tbl>
          </a:graphicData>
        </a:graphic>
      </p:graphicFrame>
      <p:sp>
        <p:nvSpPr>
          <p:cNvPr id="3" name="Slide Number Placeholder 2">
            <a:extLst>
              <a:ext uri="{FF2B5EF4-FFF2-40B4-BE49-F238E27FC236}">
                <a16:creationId xmlns:a16="http://schemas.microsoft.com/office/drawing/2014/main" id="{4D39100F-6352-4109-9FC7-A854E6350523}"/>
              </a:ext>
            </a:extLst>
          </p:cNvPr>
          <p:cNvSpPr>
            <a:spLocks noGrp="1"/>
          </p:cNvSpPr>
          <p:nvPr>
            <p:ph type="sldNum" sz="quarter" idx="12"/>
          </p:nvPr>
        </p:nvSpPr>
        <p:spPr/>
        <p:txBody>
          <a:bodyPr/>
          <a:lstStyle/>
          <a:p>
            <a:fld id="{63A33278-8D2C-46E9-9145-8061F8ED03C5}" type="slidenum">
              <a:rPr lang="en-GB" smtClean="0"/>
              <a:t>17</a:t>
            </a:fld>
            <a:endParaRPr lang="en-GB" dirty="0"/>
          </a:p>
        </p:txBody>
      </p:sp>
      <p:sp>
        <p:nvSpPr>
          <p:cNvPr id="5" name="TextBox 4">
            <a:extLst>
              <a:ext uri="{FF2B5EF4-FFF2-40B4-BE49-F238E27FC236}">
                <a16:creationId xmlns:a16="http://schemas.microsoft.com/office/drawing/2014/main" id="{E91B1A78-B822-4928-829A-15713D16C084}"/>
              </a:ext>
            </a:extLst>
          </p:cNvPr>
          <p:cNvSpPr txBox="1"/>
          <p:nvPr/>
        </p:nvSpPr>
        <p:spPr>
          <a:xfrm>
            <a:off x="5004048" y="2767279"/>
            <a:ext cx="1723783" cy="1323439"/>
          </a:xfrm>
          <a:prstGeom prst="rect">
            <a:avLst/>
          </a:prstGeom>
          <a:noFill/>
        </p:spPr>
        <p:txBody>
          <a:bodyPr wrap="square" rtlCol="0">
            <a:spAutoFit/>
          </a:bodyPr>
          <a:lstStyle/>
          <a:p>
            <a:pPr algn="ctr"/>
            <a:r>
              <a:rPr lang="en-GB" sz="2000" u="sng" dirty="0"/>
              <a:t>25,000 x 365</a:t>
            </a:r>
          </a:p>
          <a:p>
            <a:pPr algn="ctr"/>
            <a:r>
              <a:rPr lang="en-GB" sz="2000" dirty="0"/>
              <a:t>(300,000 x 0.80)</a:t>
            </a:r>
          </a:p>
          <a:p>
            <a:pPr algn="ctr"/>
            <a:r>
              <a:rPr lang="en-GB" sz="2000" dirty="0"/>
              <a:t>= 38.0 days</a:t>
            </a:r>
          </a:p>
        </p:txBody>
      </p:sp>
      <p:sp>
        <p:nvSpPr>
          <p:cNvPr id="6" name="TextBox 5">
            <a:extLst>
              <a:ext uri="{FF2B5EF4-FFF2-40B4-BE49-F238E27FC236}">
                <a16:creationId xmlns:a16="http://schemas.microsoft.com/office/drawing/2014/main" id="{55864636-6FB9-4900-A148-3A057DCA45B4}"/>
              </a:ext>
            </a:extLst>
          </p:cNvPr>
          <p:cNvSpPr txBox="1"/>
          <p:nvPr/>
        </p:nvSpPr>
        <p:spPr>
          <a:xfrm>
            <a:off x="6979172" y="2767278"/>
            <a:ext cx="1723783" cy="1323439"/>
          </a:xfrm>
          <a:prstGeom prst="rect">
            <a:avLst/>
          </a:prstGeom>
          <a:noFill/>
        </p:spPr>
        <p:txBody>
          <a:bodyPr wrap="square" rtlCol="0">
            <a:spAutoFit/>
          </a:bodyPr>
          <a:lstStyle/>
          <a:p>
            <a:pPr algn="ctr"/>
            <a:r>
              <a:rPr lang="en-GB" sz="2000" u="sng" dirty="0"/>
              <a:t>20,000 x 365</a:t>
            </a:r>
          </a:p>
          <a:p>
            <a:pPr algn="ctr"/>
            <a:r>
              <a:rPr lang="en-GB" sz="2000" dirty="0"/>
              <a:t>(250,000 x 0.80)</a:t>
            </a:r>
          </a:p>
          <a:p>
            <a:pPr algn="ctr"/>
            <a:r>
              <a:rPr lang="en-GB" sz="2000" dirty="0"/>
              <a:t>= 36.5 days</a:t>
            </a:r>
          </a:p>
        </p:txBody>
      </p:sp>
      <p:sp>
        <p:nvSpPr>
          <p:cNvPr id="7" name="TextBox 6">
            <a:extLst>
              <a:ext uri="{FF2B5EF4-FFF2-40B4-BE49-F238E27FC236}">
                <a16:creationId xmlns:a16="http://schemas.microsoft.com/office/drawing/2014/main" id="{98A0809C-D5D8-4FBA-8853-7DC3C8CC996B}"/>
              </a:ext>
            </a:extLst>
          </p:cNvPr>
          <p:cNvSpPr txBox="1"/>
          <p:nvPr/>
        </p:nvSpPr>
        <p:spPr>
          <a:xfrm>
            <a:off x="5236107" y="4585704"/>
            <a:ext cx="3426285" cy="369332"/>
          </a:xfrm>
          <a:prstGeom prst="rect">
            <a:avLst/>
          </a:prstGeom>
          <a:noFill/>
        </p:spPr>
        <p:txBody>
          <a:bodyPr wrap="square" rtlCol="0">
            <a:spAutoFit/>
          </a:bodyPr>
          <a:lstStyle/>
          <a:p>
            <a:pPr algn="ctr"/>
            <a:r>
              <a:rPr lang="en-GB" dirty="0"/>
              <a:t>Relative difference = +4.1%</a:t>
            </a:r>
          </a:p>
        </p:txBody>
      </p:sp>
    </p:spTree>
    <p:custDataLst>
      <p:tags r:id="rId1"/>
    </p:custDataLst>
    <p:extLst>
      <p:ext uri="{BB962C8B-B14F-4D97-AF65-F5344CB8AC3E}">
        <p14:creationId xmlns:p14="http://schemas.microsoft.com/office/powerpoint/2010/main" val="1709590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633525192"/>
              </p:ext>
            </p:extLst>
          </p:nvPr>
        </p:nvGraphicFramePr>
        <p:xfrm>
          <a:off x="0" y="908720"/>
          <a:ext cx="9144000" cy="4824535"/>
        </p:xfrm>
        <a:graphic>
          <a:graphicData uri="http://schemas.openxmlformats.org/drawingml/2006/table">
            <a:tbl>
              <a:tblPr firstRow="1" bandRow="1">
                <a:tableStyleId>{7DF18680-E054-41AD-8BC1-D1AEF772440D}</a:tableStyleId>
              </a:tblPr>
              <a:tblGrid>
                <a:gridCol w="2555776">
                  <a:extLst>
                    <a:ext uri="{9D8B030D-6E8A-4147-A177-3AD203B41FA5}">
                      <a16:colId xmlns:a16="http://schemas.microsoft.com/office/drawing/2014/main" val="20000"/>
                    </a:ext>
                  </a:extLst>
                </a:gridCol>
                <a:gridCol w="936104">
                  <a:extLst>
                    <a:ext uri="{9D8B030D-6E8A-4147-A177-3AD203B41FA5}">
                      <a16:colId xmlns:a16="http://schemas.microsoft.com/office/drawing/2014/main" val="20001"/>
                    </a:ext>
                  </a:extLst>
                </a:gridCol>
                <a:gridCol w="1296144">
                  <a:extLst>
                    <a:ext uri="{9D8B030D-6E8A-4147-A177-3AD203B41FA5}">
                      <a16:colId xmlns:a16="http://schemas.microsoft.com/office/drawing/2014/main" val="20002"/>
                    </a:ext>
                  </a:extLst>
                </a:gridCol>
                <a:gridCol w="1440160">
                  <a:extLst>
                    <a:ext uri="{9D8B030D-6E8A-4147-A177-3AD203B41FA5}">
                      <a16:colId xmlns:a16="http://schemas.microsoft.com/office/drawing/2014/main" val="20003"/>
                    </a:ext>
                  </a:extLst>
                </a:gridCol>
                <a:gridCol w="1296144">
                  <a:extLst>
                    <a:ext uri="{9D8B030D-6E8A-4147-A177-3AD203B41FA5}">
                      <a16:colId xmlns:a16="http://schemas.microsoft.com/office/drawing/2014/main" val="20004"/>
                    </a:ext>
                  </a:extLst>
                </a:gridCol>
                <a:gridCol w="1619672">
                  <a:extLst>
                    <a:ext uri="{9D8B030D-6E8A-4147-A177-3AD203B41FA5}">
                      <a16:colId xmlns:a16="http://schemas.microsoft.com/office/drawing/2014/main" val="20005"/>
                    </a:ext>
                  </a:extLst>
                </a:gridCol>
              </a:tblGrid>
              <a:tr h="1012259">
                <a:tc>
                  <a:txBody>
                    <a:bodyPr/>
                    <a:lstStyle/>
                    <a:p>
                      <a:endParaRPr lang="en-GB" dirty="0"/>
                    </a:p>
                  </a:txBody>
                  <a:tcPr>
                    <a:solidFill>
                      <a:schemeClr val="tx2"/>
                    </a:solidFill>
                  </a:tcPr>
                </a:tc>
                <a:tc>
                  <a:txBody>
                    <a:bodyPr/>
                    <a:lstStyle/>
                    <a:p>
                      <a:pPr algn="ctr"/>
                      <a:r>
                        <a:rPr lang="en-GB" dirty="0"/>
                        <a:t>2022</a:t>
                      </a:r>
                    </a:p>
                    <a:p>
                      <a:pPr algn="ctr"/>
                      <a:r>
                        <a:rPr lang="en-GB" dirty="0"/>
                        <a:t>(days)</a:t>
                      </a:r>
                    </a:p>
                  </a:txBody>
                  <a:tcPr>
                    <a:solidFill>
                      <a:schemeClr val="tx2"/>
                    </a:solidFill>
                  </a:tcPr>
                </a:tc>
                <a:tc>
                  <a:txBody>
                    <a:bodyPr/>
                    <a:lstStyle/>
                    <a:p>
                      <a:pPr algn="ctr"/>
                      <a:r>
                        <a:rPr lang="en-GB" dirty="0"/>
                        <a:t>2021</a:t>
                      </a:r>
                    </a:p>
                    <a:p>
                      <a:pPr algn="ctr"/>
                      <a:r>
                        <a:rPr lang="en-GB" dirty="0"/>
                        <a:t>(days)</a:t>
                      </a:r>
                    </a:p>
                  </a:txBody>
                  <a:tcPr>
                    <a:solidFill>
                      <a:schemeClr val="tx2"/>
                    </a:solidFill>
                  </a:tcPr>
                </a:tc>
                <a:tc>
                  <a:txBody>
                    <a:bodyPr/>
                    <a:lstStyle/>
                    <a:p>
                      <a:r>
                        <a:rPr lang="en-GB" dirty="0"/>
                        <a:t>Absolute difference</a:t>
                      </a:r>
                    </a:p>
                    <a:p>
                      <a:r>
                        <a:rPr lang="en-GB" dirty="0"/>
                        <a:t>   (days)</a:t>
                      </a:r>
                    </a:p>
                  </a:txBody>
                  <a:tcPr>
                    <a:solidFill>
                      <a:schemeClr val="tx2"/>
                    </a:solidFill>
                  </a:tcPr>
                </a:tc>
                <a:tc>
                  <a:txBody>
                    <a:bodyPr/>
                    <a:lstStyle/>
                    <a:p>
                      <a:pPr algn="ctr"/>
                      <a:r>
                        <a:rPr lang="en-GB" dirty="0"/>
                        <a:t>Relative</a:t>
                      </a:r>
                      <a:r>
                        <a:rPr lang="en-GB" baseline="0" dirty="0"/>
                        <a:t> difference</a:t>
                      </a:r>
                    </a:p>
                    <a:p>
                      <a:pPr algn="ctr"/>
                      <a:r>
                        <a:rPr lang="en-GB" baseline="0" dirty="0"/>
                        <a:t>(%)</a:t>
                      </a:r>
                      <a:endParaRPr lang="en-GB" dirty="0"/>
                    </a:p>
                  </a:txBody>
                  <a:tcPr>
                    <a:solidFill>
                      <a:schemeClr val="tx2"/>
                    </a:solidFill>
                  </a:tcPr>
                </a:tc>
                <a:tc>
                  <a:txBody>
                    <a:bodyPr/>
                    <a:lstStyle/>
                    <a:p>
                      <a:pPr algn="ctr"/>
                      <a:endParaRPr lang="en-GB" dirty="0"/>
                    </a:p>
                    <a:p>
                      <a:pPr algn="ctr"/>
                      <a:r>
                        <a:rPr lang="en-GB" dirty="0"/>
                        <a:t>Outcome</a:t>
                      </a:r>
                    </a:p>
                  </a:txBody>
                  <a:tcPr>
                    <a:solidFill>
                      <a:schemeClr val="tx2"/>
                    </a:solidFill>
                  </a:tcPr>
                </a:tc>
                <a:extLst>
                  <a:ext uri="{0D108BD9-81ED-4DB2-BD59-A6C34878D82A}">
                    <a16:rowId xmlns:a16="http://schemas.microsoft.com/office/drawing/2014/main" val="10000"/>
                  </a:ext>
                </a:extLst>
              </a:tr>
              <a:tr h="1012259">
                <a:tc>
                  <a:txBody>
                    <a:bodyPr/>
                    <a:lstStyle/>
                    <a:p>
                      <a:endParaRPr lang="en-GB" dirty="0"/>
                    </a:p>
                    <a:p>
                      <a:r>
                        <a:rPr lang="en-GB" baseline="0" dirty="0"/>
                        <a:t>Trade payable days</a:t>
                      </a:r>
                    </a:p>
                    <a:p>
                      <a:endParaRPr lang="en-GB" dirty="0"/>
                    </a:p>
                  </a:txBody>
                  <a:tcPr/>
                </a:tc>
                <a:tc>
                  <a:txBody>
                    <a:bodyPr/>
                    <a:lstStyle/>
                    <a:p>
                      <a:pPr algn="ctr"/>
                      <a:endParaRPr lang="en-GB" dirty="0"/>
                    </a:p>
                    <a:p>
                      <a:pPr algn="ctr"/>
                      <a:r>
                        <a:rPr lang="en-GB" dirty="0"/>
                        <a:t>71.6</a:t>
                      </a:r>
                    </a:p>
                  </a:txBody>
                  <a:tcPr/>
                </a:tc>
                <a:tc>
                  <a:txBody>
                    <a:bodyPr/>
                    <a:lstStyle/>
                    <a:p>
                      <a:pPr algn="ctr"/>
                      <a:endParaRPr lang="en-GB" dirty="0"/>
                    </a:p>
                    <a:p>
                      <a:pPr algn="ctr"/>
                      <a:r>
                        <a:rPr lang="en-GB" dirty="0"/>
                        <a:t>65.7</a:t>
                      </a:r>
                    </a:p>
                  </a:txBody>
                  <a:tcPr/>
                </a:tc>
                <a:tc>
                  <a:txBody>
                    <a:bodyPr/>
                    <a:lstStyle/>
                    <a:p>
                      <a:pPr algn="ctr"/>
                      <a:endParaRPr lang="en-GB" dirty="0"/>
                    </a:p>
                    <a:p>
                      <a:pPr algn="ctr"/>
                      <a:r>
                        <a:rPr lang="en-GB" dirty="0"/>
                        <a:t>5.9</a:t>
                      </a:r>
                    </a:p>
                  </a:txBody>
                  <a:tcPr/>
                </a:tc>
                <a:tc>
                  <a:txBody>
                    <a:bodyPr/>
                    <a:lstStyle/>
                    <a:p>
                      <a:pPr algn="ctr"/>
                      <a:endParaRPr lang="en-GB" dirty="0"/>
                    </a:p>
                    <a:p>
                      <a:pPr algn="ctr"/>
                      <a:r>
                        <a:rPr lang="en-GB" dirty="0"/>
                        <a:t>9.0</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t> </a:t>
                      </a:r>
                    </a:p>
                    <a:p>
                      <a:pPr marL="0" marR="0" indent="0" algn="ctr" defTabSz="914400" rtl="0" eaLnBrk="1" fontAlgn="auto" latinLnBrk="0" hangingPunct="1">
                        <a:lnSpc>
                          <a:spcPct val="100000"/>
                        </a:lnSpc>
                        <a:spcBef>
                          <a:spcPts val="0"/>
                        </a:spcBef>
                        <a:spcAft>
                          <a:spcPts val="0"/>
                        </a:spcAft>
                        <a:buClrTx/>
                        <a:buSzTx/>
                        <a:buFontTx/>
                        <a:buNone/>
                        <a:tabLst/>
                        <a:defRPr/>
                      </a:pPr>
                      <a:r>
                        <a:rPr lang="en-GB" dirty="0"/>
                        <a:t>(favourable)</a:t>
                      </a:r>
                    </a:p>
                    <a:p>
                      <a:pPr algn="ctr"/>
                      <a:endParaRPr lang="en-GB" dirty="0"/>
                    </a:p>
                  </a:txBody>
                  <a:tcPr/>
                </a:tc>
                <a:extLst>
                  <a:ext uri="{0D108BD9-81ED-4DB2-BD59-A6C34878D82A}">
                    <a16:rowId xmlns:a16="http://schemas.microsoft.com/office/drawing/2014/main" val="10001"/>
                  </a:ext>
                </a:extLst>
              </a:tr>
              <a:tr h="1012259">
                <a:tc>
                  <a:txBody>
                    <a:bodyPr/>
                    <a:lstStyle/>
                    <a:p>
                      <a:endParaRPr lang="en-GB" dirty="0"/>
                    </a:p>
                    <a:p>
                      <a:r>
                        <a:rPr lang="en-GB" dirty="0"/>
                        <a:t>Trade receivable days</a:t>
                      </a:r>
                    </a:p>
                    <a:p>
                      <a:endParaRPr lang="en-GB" dirty="0"/>
                    </a:p>
                  </a:txBody>
                  <a:tcPr/>
                </a:tc>
                <a:tc>
                  <a:txBody>
                    <a:bodyPr/>
                    <a:lstStyle/>
                    <a:p>
                      <a:pPr algn="ctr"/>
                      <a:endParaRPr lang="en-GB" dirty="0"/>
                    </a:p>
                    <a:p>
                      <a:pPr algn="ctr"/>
                      <a:r>
                        <a:rPr lang="en-GB" dirty="0"/>
                        <a:t>38.0</a:t>
                      </a:r>
                    </a:p>
                  </a:txBody>
                  <a:tcPr/>
                </a:tc>
                <a:tc>
                  <a:txBody>
                    <a:bodyPr/>
                    <a:lstStyle/>
                    <a:p>
                      <a:pPr algn="ctr"/>
                      <a:endParaRPr lang="en-GB" dirty="0"/>
                    </a:p>
                    <a:p>
                      <a:pPr algn="ctr"/>
                      <a:r>
                        <a:rPr lang="en-GB" dirty="0"/>
                        <a:t>36.5</a:t>
                      </a:r>
                    </a:p>
                  </a:txBody>
                  <a:tcPr/>
                </a:tc>
                <a:tc>
                  <a:txBody>
                    <a:bodyPr/>
                    <a:lstStyle/>
                    <a:p>
                      <a:pPr algn="ctr"/>
                      <a:endParaRPr lang="en-GB" dirty="0"/>
                    </a:p>
                    <a:p>
                      <a:pPr algn="ctr"/>
                      <a:r>
                        <a:rPr lang="en-GB" dirty="0"/>
                        <a:t>1.5</a:t>
                      </a:r>
                    </a:p>
                  </a:txBody>
                  <a:tcPr/>
                </a:tc>
                <a:tc>
                  <a:txBody>
                    <a:bodyPr/>
                    <a:lstStyle/>
                    <a:p>
                      <a:pPr algn="ctr"/>
                      <a:endParaRPr lang="en-GB" dirty="0"/>
                    </a:p>
                    <a:p>
                      <a:pPr algn="ctr"/>
                      <a:r>
                        <a:rPr lang="en-GB" dirty="0"/>
                        <a:t>4.1</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p>
                    <a:p>
                      <a:pPr marL="0" marR="0" indent="0" algn="ctr" defTabSz="914400" rtl="0" eaLnBrk="1" fontAlgn="auto" latinLnBrk="0" hangingPunct="1">
                        <a:lnSpc>
                          <a:spcPct val="100000"/>
                        </a:lnSpc>
                        <a:spcBef>
                          <a:spcPts val="0"/>
                        </a:spcBef>
                        <a:spcAft>
                          <a:spcPts val="0"/>
                        </a:spcAft>
                        <a:buClrTx/>
                        <a:buSzTx/>
                        <a:buFontTx/>
                        <a:buNone/>
                        <a:tabLst/>
                        <a:defRPr/>
                      </a:pPr>
                      <a:r>
                        <a:rPr lang="en-GB" dirty="0"/>
                        <a:t>(adverse)</a:t>
                      </a:r>
                    </a:p>
                    <a:p>
                      <a:pPr algn="ctr"/>
                      <a:endParaRPr lang="en-GB" dirty="0"/>
                    </a:p>
                  </a:txBody>
                  <a:tcPr/>
                </a:tc>
                <a:extLst>
                  <a:ext uri="{0D108BD9-81ED-4DB2-BD59-A6C34878D82A}">
                    <a16:rowId xmlns:a16="http://schemas.microsoft.com/office/drawing/2014/main" val="10002"/>
                  </a:ext>
                </a:extLst>
              </a:tr>
              <a:tr h="1787758">
                <a:tc>
                  <a:txBody>
                    <a:bodyPr/>
                    <a:lstStyle/>
                    <a:p>
                      <a:endParaRPr lang="en-GB" dirty="0"/>
                    </a:p>
                    <a:p>
                      <a:r>
                        <a:rPr lang="en-GB" dirty="0"/>
                        <a:t>Difference</a:t>
                      </a:r>
                    </a:p>
                    <a:p>
                      <a:r>
                        <a:rPr lang="en-GB" dirty="0"/>
                        <a:t>(days holding </a:t>
                      </a:r>
                    </a:p>
                    <a:p>
                      <a:r>
                        <a:rPr lang="en-GB" dirty="0"/>
                        <a:t>other firms working</a:t>
                      </a:r>
                      <a:r>
                        <a:rPr lang="en-GB" baseline="0" dirty="0"/>
                        <a:t> capital)</a:t>
                      </a:r>
                    </a:p>
                    <a:p>
                      <a:endParaRPr lang="en-GB" dirty="0"/>
                    </a:p>
                  </a:txBody>
                  <a:tcPr/>
                </a:tc>
                <a:tc>
                  <a:txBody>
                    <a:bodyPr/>
                    <a:lstStyle/>
                    <a:p>
                      <a:pPr algn="ctr"/>
                      <a:endParaRPr lang="en-GB" dirty="0"/>
                    </a:p>
                    <a:p>
                      <a:pPr algn="ctr"/>
                      <a:endParaRPr lang="en-GB" dirty="0"/>
                    </a:p>
                    <a:p>
                      <a:pPr algn="ctr"/>
                      <a:r>
                        <a:rPr lang="en-GB" dirty="0"/>
                        <a:t>33.6</a:t>
                      </a:r>
                    </a:p>
                  </a:txBody>
                  <a:tcPr/>
                </a:tc>
                <a:tc>
                  <a:txBody>
                    <a:bodyPr/>
                    <a:lstStyle/>
                    <a:p>
                      <a:pPr algn="ctr"/>
                      <a:endParaRPr lang="en-GB" dirty="0"/>
                    </a:p>
                    <a:p>
                      <a:pPr algn="ctr"/>
                      <a:endParaRPr lang="en-GB" dirty="0"/>
                    </a:p>
                    <a:p>
                      <a:pPr algn="ctr"/>
                      <a:r>
                        <a:rPr lang="en-GB" dirty="0"/>
                        <a:t>29.2</a:t>
                      </a:r>
                    </a:p>
                  </a:txBody>
                  <a:tcPr/>
                </a:tc>
                <a:tc>
                  <a:txBody>
                    <a:bodyPr/>
                    <a:lstStyle/>
                    <a:p>
                      <a:pPr algn="ctr"/>
                      <a:endParaRPr lang="en-GB" dirty="0"/>
                    </a:p>
                    <a:p>
                      <a:pPr algn="ctr"/>
                      <a:endParaRPr lang="en-GB" dirty="0"/>
                    </a:p>
                    <a:p>
                      <a:pPr algn="ctr"/>
                      <a:r>
                        <a:rPr lang="en-GB" dirty="0"/>
                        <a:t>4.4</a:t>
                      </a:r>
                    </a:p>
                  </a:txBody>
                  <a:tcPr/>
                </a:tc>
                <a:tc>
                  <a:txBody>
                    <a:bodyPr/>
                    <a:lstStyle/>
                    <a:p>
                      <a:pPr algn="ctr"/>
                      <a:endParaRPr lang="en-GB" dirty="0"/>
                    </a:p>
                    <a:p>
                      <a:pPr algn="ctr"/>
                      <a:endParaRPr lang="en-GB" dirty="0"/>
                    </a:p>
                    <a:p>
                      <a:pPr algn="ctr"/>
                      <a:r>
                        <a:rPr lang="en-GB" dirty="0"/>
                        <a:t>15.1</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p>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p>
                    <a:p>
                      <a:pPr marL="0" marR="0" indent="0" algn="ctr" defTabSz="914400" rtl="0" eaLnBrk="1" fontAlgn="auto" latinLnBrk="0" hangingPunct="1">
                        <a:lnSpc>
                          <a:spcPct val="100000"/>
                        </a:lnSpc>
                        <a:spcBef>
                          <a:spcPts val="0"/>
                        </a:spcBef>
                        <a:spcAft>
                          <a:spcPts val="0"/>
                        </a:spcAft>
                        <a:buClrTx/>
                        <a:buSzTx/>
                        <a:buFontTx/>
                        <a:buNone/>
                        <a:tabLst/>
                        <a:defRPr/>
                      </a:pPr>
                      <a:r>
                        <a:rPr lang="en-GB" dirty="0"/>
                        <a:t>(favourable)</a:t>
                      </a:r>
                    </a:p>
                    <a:p>
                      <a:pPr algn="ctr"/>
                      <a:endParaRPr lang="en-GB" dirty="0"/>
                    </a:p>
                  </a:txBody>
                  <a:tcPr/>
                </a:tc>
                <a:extLst>
                  <a:ext uri="{0D108BD9-81ED-4DB2-BD59-A6C34878D82A}">
                    <a16:rowId xmlns:a16="http://schemas.microsoft.com/office/drawing/2014/main" val="10003"/>
                  </a:ext>
                </a:extLst>
              </a:tr>
            </a:tbl>
          </a:graphicData>
        </a:graphic>
      </p:graphicFrame>
      <p:sp>
        <p:nvSpPr>
          <p:cNvPr id="4" name="Slide Number Placeholder 3"/>
          <p:cNvSpPr>
            <a:spLocks noGrp="1"/>
          </p:cNvSpPr>
          <p:nvPr>
            <p:ph type="sldNum" sz="quarter" idx="12"/>
          </p:nvPr>
        </p:nvSpPr>
        <p:spPr/>
        <p:txBody>
          <a:bodyPr/>
          <a:lstStyle/>
          <a:p>
            <a:fld id="{63A33278-8D2C-46E9-9145-8061F8ED03C5}" type="slidenum">
              <a:rPr lang="en-GB" smtClean="0"/>
              <a:t>18</a:t>
            </a:fld>
            <a:endParaRPr lang="en-GB" dirty="0"/>
          </a:p>
        </p:txBody>
      </p:sp>
      <p:sp>
        <p:nvSpPr>
          <p:cNvPr id="6" name="Title 5">
            <a:extLst>
              <a:ext uri="{FF2B5EF4-FFF2-40B4-BE49-F238E27FC236}">
                <a16:creationId xmlns:a16="http://schemas.microsoft.com/office/drawing/2014/main" id="{83A7A7D0-403B-E190-4C76-EBCE2EFCD440}"/>
              </a:ext>
            </a:extLst>
          </p:cNvPr>
          <p:cNvSpPr>
            <a:spLocks noGrp="1"/>
          </p:cNvSpPr>
          <p:nvPr>
            <p:ph type="title"/>
          </p:nvPr>
        </p:nvSpPr>
        <p:spPr>
          <a:xfrm>
            <a:off x="0" y="0"/>
            <a:ext cx="9144000" cy="908720"/>
          </a:xfrm>
          <a:solidFill>
            <a:schemeClr val="tx2">
              <a:lumMod val="20000"/>
              <a:lumOff val="80000"/>
            </a:schemeClr>
          </a:solidFill>
        </p:spPr>
        <p:txBody>
          <a:bodyPr>
            <a:noAutofit/>
          </a:bodyPr>
          <a:lstStyle/>
          <a:p>
            <a:r>
              <a:rPr lang="en-GB" sz="2800" dirty="0">
                <a:solidFill>
                  <a:schemeClr val="tx2">
                    <a:lumMod val="75000"/>
                  </a:schemeClr>
                </a:solidFill>
              </a:rPr>
              <a:t>Assessing asset efficiency - trade payables and trade receivables as working capital holding days</a:t>
            </a:r>
          </a:p>
        </p:txBody>
      </p:sp>
    </p:spTree>
    <p:custDataLst>
      <p:tags r:id="rId1"/>
    </p:custDataLst>
    <p:extLst>
      <p:ext uri="{BB962C8B-B14F-4D97-AF65-F5344CB8AC3E}">
        <p14:creationId xmlns:p14="http://schemas.microsoft.com/office/powerpoint/2010/main" val="1457394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2FC23-B56E-4952-B97E-7DD95BC54B00}"/>
              </a:ext>
            </a:extLst>
          </p:cNvPr>
          <p:cNvSpPr>
            <a:spLocks noGrp="1"/>
          </p:cNvSpPr>
          <p:nvPr>
            <p:ph type="title"/>
          </p:nvPr>
        </p:nvSpPr>
        <p:spPr>
          <a:xfrm>
            <a:off x="35496" y="0"/>
            <a:ext cx="9108504" cy="587039"/>
          </a:xfrm>
          <a:solidFill>
            <a:schemeClr val="tx2">
              <a:lumMod val="20000"/>
              <a:lumOff val="80000"/>
            </a:schemeClr>
          </a:solidFill>
        </p:spPr>
        <p:txBody>
          <a:bodyPr>
            <a:normAutofit/>
          </a:bodyPr>
          <a:lstStyle/>
          <a:p>
            <a:r>
              <a:rPr lang="en-GB" sz="2800" dirty="0">
                <a:solidFill>
                  <a:schemeClr val="tx2">
                    <a:lumMod val="75000"/>
                  </a:schemeClr>
                </a:solidFill>
              </a:rPr>
              <a:t>Assessing liquidity – current ratio</a:t>
            </a:r>
          </a:p>
        </p:txBody>
      </p:sp>
      <p:graphicFrame>
        <p:nvGraphicFramePr>
          <p:cNvPr id="4" name="Content Placeholder 3">
            <a:extLst>
              <a:ext uri="{FF2B5EF4-FFF2-40B4-BE49-F238E27FC236}">
                <a16:creationId xmlns:a16="http://schemas.microsoft.com/office/drawing/2014/main" id="{94FCC737-CFD6-4721-A2FE-B777CE541940}"/>
              </a:ext>
            </a:extLst>
          </p:cNvPr>
          <p:cNvGraphicFramePr>
            <a:graphicFrameLocks noGrp="1"/>
          </p:cNvGraphicFramePr>
          <p:nvPr>
            <p:ph idx="1"/>
            <p:extLst>
              <p:ext uri="{D42A27DB-BD31-4B8C-83A1-F6EECF244321}">
                <p14:modId xmlns:p14="http://schemas.microsoft.com/office/powerpoint/2010/main" val="2461415729"/>
              </p:ext>
            </p:extLst>
          </p:nvPr>
        </p:nvGraphicFramePr>
        <p:xfrm>
          <a:off x="35496" y="587039"/>
          <a:ext cx="9108503" cy="5233586"/>
        </p:xfrm>
        <a:graphic>
          <a:graphicData uri="http://schemas.openxmlformats.org/drawingml/2006/table">
            <a:tbl>
              <a:tblPr firstRow="1" firstCol="1" bandRow="1">
                <a:tableStyleId>{7DF18680-E054-41AD-8BC1-D1AEF772440D}</a:tableStyleId>
              </a:tblPr>
              <a:tblGrid>
                <a:gridCol w="4158056">
                  <a:extLst>
                    <a:ext uri="{9D8B030D-6E8A-4147-A177-3AD203B41FA5}">
                      <a16:colId xmlns:a16="http://schemas.microsoft.com/office/drawing/2014/main" val="796718236"/>
                    </a:ext>
                  </a:extLst>
                </a:gridCol>
                <a:gridCol w="2375190">
                  <a:extLst>
                    <a:ext uri="{9D8B030D-6E8A-4147-A177-3AD203B41FA5}">
                      <a16:colId xmlns:a16="http://schemas.microsoft.com/office/drawing/2014/main" val="936719505"/>
                    </a:ext>
                  </a:extLst>
                </a:gridCol>
                <a:gridCol w="2575257">
                  <a:extLst>
                    <a:ext uri="{9D8B030D-6E8A-4147-A177-3AD203B41FA5}">
                      <a16:colId xmlns:a16="http://schemas.microsoft.com/office/drawing/2014/main" val="2645740679"/>
                    </a:ext>
                  </a:extLst>
                </a:gridCol>
              </a:tblGrid>
              <a:tr h="591129">
                <a:tc>
                  <a:txBody>
                    <a:bodyPr/>
                    <a:lstStyle/>
                    <a:p>
                      <a:pPr algn="l">
                        <a:lnSpc>
                          <a:spcPct val="115000"/>
                        </a:lnSpc>
                        <a:spcAft>
                          <a:spcPts val="0"/>
                        </a:spcAft>
                      </a:pPr>
                      <a:r>
                        <a:rPr lang="en-GB" sz="1600" dirty="0">
                          <a:effectLst/>
                        </a:rPr>
                        <a:t> </a:t>
                      </a:r>
                    </a:p>
                    <a:p>
                      <a:pPr algn="l">
                        <a:lnSpc>
                          <a:spcPct val="115000"/>
                        </a:lnSpc>
                        <a:spcAft>
                          <a:spcPts val="0"/>
                        </a:spcAft>
                      </a:pPr>
                      <a:r>
                        <a:rPr lang="en-GB" sz="1600" dirty="0">
                          <a:effectLst/>
                        </a:rPr>
                        <a:t>CURRENT RATIO</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2151828366"/>
                  </a:ext>
                </a:extLst>
              </a:tr>
              <a:tr h="4555088">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solidFill>
                            <a:schemeClr val="tx2">
                              <a:lumMod val="20000"/>
                              <a:lumOff val="80000"/>
                            </a:schemeClr>
                          </a:solidFill>
                          <a:effectLst/>
                        </a:rPr>
                        <a:t>Current Assets</a:t>
                      </a: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Current Liabilities</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This ratio indicates whether a company has sufficient short term assets to cover its short term liabilities.</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Some text books argue that this ratio must be at least 2:1, anything less is seen as a danger sign as it indicates that the company has insufficient funds to cover its short-term debts.</a:t>
                      </a:r>
                    </a:p>
                    <a:p>
                      <a:pPr algn="l">
                        <a:lnSpc>
                          <a:spcPct val="115000"/>
                        </a:lnSpc>
                        <a:spcAft>
                          <a:spcPts val="0"/>
                        </a:spcAft>
                      </a:pPr>
                      <a:r>
                        <a:rPr lang="en-GB" sz="1600" dirty="0">
                          <a:solidFill>
                            <a:schemeClr val="tx2">
                              <a:lumMod val="20000"/>
                              <a:lumOff val="80000"/>
                            </a:schemeClr>
                          </a:solidFill>
                          <a:effectLst/>
                        </a:rPr>
                        <a:t>However, this should be used only as a guide.</a:t>
                      </a:r>
                    </a:p>
                  </a:txBody>
                  <a:tcPr marL="68580" marR="68580" marT="0" marB="0">
                    <a:solidFill>
                      <a:schemeClr val="tx2">
                        <a:lumMod val="75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455515973"/>
                  </a:ext>
                </a:extLst>
              </a:tr>
            </a:tbl>
          </a:graphicData>
        </a:graphic>
      </p:graphicFrame>
      <p:sp>
        <p:nvSpPr>
          <p:cNvPr id="6" name="Slide Number Placeholder 5">
            <a:extLst>
              <a:ext uri="{FF2B5EF4-FFF2-40B4-BE49-F238E27FC236}">
                <a16:creationId xmlns:a16="http://schemas.microsoft.com/office/drawing/2014/main" id="{EEC38F05-9358-4451-9C29-CE265FDB56AC}"/>
              </a:ext>
            </a:extLst>
          </p:cNvPr>
          <p:cNvSpPr>
            <a:spLocks noGrp="1"/>
          </p:cNvSpPr>
          <p:nvPr>
            <p:ph type="sldNum" sz="quarter" idx="12"/>
          </p:nvPr>
        </p:nvSpPr>
        <p:spPr/>
        <p:txBody>
          <a:bodyPr/>
          <a:lstStyle/>
          <a:p>
            <a:fld id="{63A33278-8D2C-46E9-9145-8061F8ED03C5}" type="slidenum">
              <a:rPr lang="en-GB" smtClean="0"/>
              <a:t>19</a:t>
            </a:fld>
            <a:endParaRPr lang="en-GB" dirty="0"/>
          </a:p>
        </p:txBody>
      </p:sp>
      <p:sp>
        <p:nvSpPr>
          <p:cNvPr id="3" name="TextBox 2">
            <a:extLst>
              <a:ext uri="{FF2B5EF4-FFF2-40B4-BE49-F238E27FC236}">
                <a16:creationId xmlns:a16="http://schemas.microsoft.com/office/drawing/2014/main" id="{FD86FB1D-A195-4E03-8D1D-2F174C095FC1}"/>
              </a:ext>
            </a:extLst>
          </p:cNvPr>
          <p:cNvSpPr txBox="1"/>
          <p:nvPr/>
        </p:nvSpPr>
        <p:spPr>
          <a:xfrm>
            <a:off x="4355976" y="2779164"/>
            <a:ext cx="1723783" cy="1015663"/>
          </a:xfrm>
          <a:prstGeom prst="rect">
            <a:avLst/>
          </a:prstGeom>
          <a:noFill/>
        </p:spPr>
        <p:txBody>
          <a:bodyPr wrap="square" rtlCol="0">
            <a:spAutoFit/>
          </a:bodyPr>
          <a:lstStyle/>
          <a:p>
            <a:pPr algn="ctr"/>
            <a:r>
              <a:rPr lang="en-GB" sz="2000" u="sng" dirty="0"/>
              <a:t>60,000</a:t>
            </a:r>
          </a:p>
          <a:p>
            <a:pPr algn="ctr"/>
            <a:r>
              <a:rPr lang="en-GB" sz="2000" dirty="0"/>
              <a:t>40,000</a:t>
            </a:r>
          </a:p>
          <a:p>
            <a:pPr algn="ctr"/>
            <a:r>
              <a:rPr lang="en-GB" sz="2000" dirty="0"/>
              <a:t>= 1.5 times</a:t>
            </a:r>
          </a:p>
        </p:txBody>
      </p:sp>
      <p:sp>
        <p:nvSpPr>
          <p:cNvPr id="5" name="TextBox 4">
            <a:extLst>
              <a:ext uri="{FF2B5EF4-FFF2-40B4-BE49-F238E27FC236}">
                <a16:creationId xmlns:a16="http://schemas.microsoft.com/office/drawing/2014/main" id="{90CE35D0-2C5E-42D2-851B-D2AC78965CDA}"/>
              </a:ext>
            </a:extLst>
          </p:cNvPr>
          <p:cNvSpPr txBox="1"/>
          <p:nvPr/>
        </p:nvSpPr>
        <p:spPr>
          <a:xfrm>
            <a:off x="6775526" y="2769861"/>
            <a:ext cx="1723783" cy="1015663"/>
          </a:xfrm>
          <a:prstGeom prst="rect">
            <a:avLst/>
          </a:prstGeom>
          <a:noFill/>
        </p:spPr>
        <p:txBody>
          <a:bodyPr wrap="square" rtlCol="0">
            <a:spAutoFit/>
          </a:bodyPr>
          <a:lstStyle/>
          <a:p>
            <a:pPr algn="ctr"/>
            <a:r>
              <a:rPr lang="en-GB" sz="2000" u="sng" dirty="0"/>
              <a:t>65,000</a:t>
            </a:r>
          </a:p>
          <a:p>
            <a:pPr algn="ctr"/>
            <a:r>
              <a:rPr lang="en-GB" sz="2000" dirty="0"/>
              <a:t>31,500</a:t>
            </a:r>
          </a:p>
          <a:p>
            <a:pPr algn="ctr"/>
            <a:r>
              <a:rPr lang="en-GB" sz="2000" dirty="0"/>
              <a:t>= 2.1 times</a:t>
            </a:r>
          </a:p>
        </p:txBody>
      </p:sp>
      <p:sp>
        <p:nvSpPr>
          <p:cNvPr id="7" name="TextBox 6">
            <a:extLst>
              <a:ext uri="{FF2B5EF4-FFF2-40B4-BE49-F238E27FC236}">
                <a16:creationId xmlns:a16="http://schemas.microsoft.com/office/drawing/2014/main" id="{76263B9E-3FC4-4C3E-B8D2-D3140F27EE2B}"/>
              </a:ext>
            </a:extLst>
          </p:cNvPr>
          <p:cNvSpPr txBox="1"/>
          <p:nvPr/>
        </p:nvSpPr>
        <p:spPr>
          <a:xfrm>
            <a:off x="4572000" y="4527233"/>
            <a:ext cx="3816990" cy="369332"/>
          </a:xfrm>
          <a:prstGeom prst="rect">
            <a:avLst/>
          </a:prstGeom>
          <a:noFill/>
        </p:spPr>
        <p:txBody>
          <a:bodyPr wrap="square" rtlCol="0">
            <a:spAutoFit/>
          </a:bodyPr>
          <a:lstStyle/>
          <a:p>
            <a:pPr algn="ctr"/>
            <a:r>
              <a:rPr lang="en-GB" dirty="0"/>
              <a:t>Relative difference = -28.6%</a:t>
            </a:r>
          </a:p>
        </p:txBody>
      </p:sp>
    </p:spTree>
    <p:custDataLst>
      <p:tags r:id="rId1"/>
    </p:custDataLst>
    <p:extLst>
      <p:ext uri="{BB962C8B-B14F-4D97-AF65-F5344CB8AC3E}">
        <p14:creationId xmlns:p14="http://schemas.microsoft.com/office/powerpoint/2010/main" val="988122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18DCF-BC13-4675-8876-DDECC314FCF1}"/>
              </a:ext>
            </a:extLst>
          </p:cNvPr>
          <p:cNvSpPr>
            <a:spLocks noGrp="1"/>
          </p:cNvSpPr>
          <p:nvPr>
            <p:ph type="title"/>
          </p:nvPr>
        </p:nvSpPr>
        <p:spPr>
          <a:xfrm>
            <a:off x="0" y="-99392"/>
            <a:ext cx="9143999" cy="781757"/>
          </a:xfrm>
          <a:solidFill>
            <a:schemeClr val="tx2">
              <a:lumMod val="20000"/>
              <a:lumOff val="80000"/>
            </a:schemeClr>
          </a:solidFill>
        </p:spPr>
        <p:txBody>
          <a:bodyPr>
            <a:normAutofit/>
          </a:bodyPr>
          <a:lstStyle/>
          <a:p>
            <a:pPr algn="ctr"/>
            <a:r>
              <a:rPr lang="en-GB" sz="2800" dirty="0">
                <a:solidFill>
                  <a:schemeClr val="tx2">
                    <a:lumMod val="75000"/>
                  </a:schemeClr>
                </a:solidFill>
              </a:rPr>
              <a:t>Assessing liquidity – acid test or quick ratio</a:t>
            </a:r>
          </a:p>
        </p:txBody>
      </p:sp>
      <p:graphicFrame>
        <p:nvGraphicFramePr>
          <p:cNvPr id="4" name="Content Placeholder 3">
            <a:extLst>
              <a:ext uri="{FF2B5EF4-FFF2-40B4-BE49-F238E27FC236}">
                <a16:creationId xmlns:a16="http://schemas.microsoft.com/office/drawing/2014/main" id="{3C7398B2-97B5-4C06-AC74-ACCE15EC6EC9}"/>
              </a:ext>
            </a:extLst>
          </p:cNvPr>
          <p:cNvGraphicFramePr>
            <a:graphicFrameLocks noGrp="1"/>
          </p:cNvGraphicFramePr>
          <p:nvPr>
            <p:ph idx="1"/>
            <p:extLst>
              <p:ext uri="{D42A27DB-BD31-4B8C-83A1-F6EECF244321}">
                <p14:modId xmlns:p14="http://schemas.microsoft.com/office/powerpoint/2010/main" val="4202647560"/>
              </p:ext>
            </p:extLst>
          </p:nvPr>
        </p:nvGraphicFramePr>
        <p:xfrm>
          <a:off x="0" y="682364"/>
          <a:ext cx="9144000" cy="5050891"/>
        </p:xfrm>
        <a:graphic>
          <a:graphicData uri="http://schemas.openxmlformats.org/drawingml/2006/table">
            <a:tbl>
              <a:tblPr firstRow="1" firstCol="1" bandRow="1">
                <a:tableStyleId>{7DF18680-E054-41AD-8BC1-D1AEF772440D}</a:tableStyleId>
              </a:tblPr>
              <a:tblGrid>
                <a:gridCol w="4443397">
                  <a:extLst>
                    <a:ext uri="{9D8B030D-6E8A-4147-A177-3AD203B41FA5}">
                      <a16:colId xmlns:a16="http://schemas.microsoft.com/office/drawing/2014/main" val="2412206828"/>
                    </a:ext>
                  </a:extLst>
                </a:gridCol>
                <a:gridCol w="2115311">
                  <a:extLst>
                    <a:ext uri="{9D8B030D-6E8A-4147-A177-3AD203B41FA5}">
                      <a16:colId xmlns:a16="http://schemas.microsoft.com/office/drawing/2014/main" val="691005071"/>
                    </a:ext>
                  </a:extLst>
                </a:gridCol>
                <a:gridCol w="2585292">
                  <a:extLst>
                    <a:ext uri="{9D8B030D-6E8A-4147-A177-3AD203B41FA5}">
                      <a16:colId xmlns:a16="http://schemas.microsoft.com/office/drawing/2014/main" val="1982545808"/>
                    </a:ext>
                  </a:extLst>
                </a:gridCol>
              </a:tblGrid>
              <a:tr h="564760">
                <a:tc>
                  <a:txBody>
                    <a:bodyPr/>
                    <a:lstStyle/>
                    <a:p>
                      <a:pPr algn="l">
                        <a:lnSpc>
                          <a:spcPct val="115000"/>
                        </a:lnSpc>
                        <a:spcAft>
                          <a:spcPts val="0"/>
                        </a:spcAft>
                      </a:pPr>
                      <a:r>
                        <a:rPr lang="en-GB" sz="1600" dirty="0">
                          <a:effectLst/>
                        </a:rPr>
                        <a:t> </a:t>
                      </a:r>
                    </a:p>
                    <a:p>
                      <a:pPr algn="l">
                        <a:lnSpc>
                          <a:spcPct val="115000"/>
                        </a:lnSpc>
                        <a:spcAft>
                          <a:spcPts val="0"/>
                        </a:spcAft>
                      </a:pPr>
                      <a:r>
                        <a:rPr lang="en-GB" sz="1600" dirty="0">
                          <a:effectLst/>
                        </a:rPr>
                        <a:t>ACID TEST/QUICK RATIO</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latin typeface="+mj-lt"/>
                          <a:ea typeface="Calibri" panose="020F0502020204030204" pitchFamily="34" charset="0"/>
                          <a:cs typeface="Times New Roman" panose="02020603050405020304" pitchFamily="18" charset="0"/>
                        </a:rPr>
                        <a:t>2022</a:t>
                      </a: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347684931"/>
                  </a:ext>
                </a:extLst>
              </a:tr>
              <a:tr h="4486131">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solidFill>
                            <a:schemeClr val="tx2">
                              <a:lumMod val="20000"/>
                              <a:lumOff val="80000"/>
                            </a:schemeClr>
                          </a:solidFill>
                          <a:effectLst/>
                        </a:rPr>
                        <a:t>Current Assets - Inventory</a:t>
                      </a: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Current Liabilities</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This ratio takes the current ratio one step further by taking into account the fact that it may take time for inventory to be converted into cash and consequently inventory should be excluded when ascertaining whether a company has sufficient liquid funds to cover its short-term debts.</a:t>
                      </a:r>
                    </a:p>
                    <a:p>
                      <a:pPr algn="l">
                        <a:lnSpc>
                          <a:spcPct val="115000"/>
                        </a:lnSpc>
                        <a:spcAft>
                          <a:spcPts val="0"/>
                        </a:spcAft>
                      </a:pPr>
                      <a:r>
                        <a:rPr lang="en-GB" sz="1600" dirty="0">
                          <a:solidFill>
                            <a:schemeClr val="tx2">
                              <a:lumMod val="20000"/>
                              <a:lumOff val="80000"/>
                            </a:schemeClr>
                          </a:solidFill>
                          <a:effectLst/>
                        </a:rPr>
                        <a:t>Some text books suggest that this ratio must be at least 1:1 but again there is no evidence to support this, and it should be used only as a guide.</a:t>
                      </a:r>
                    </a:p>
                  </a:txBody>
                  <a:tcPr marL="68580" marR="68580" marT="0" marB="0">
                    <a:solidFill>
                      <a:schemeClr val="tx2">
                        <a:lumMod val="75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2043893490"/>
                  </a:ext>
                </a:extLst>
              </a:tr>
            </a:tbl>
          </a:graphicData>
        </a:graphic>
      </p:graphicFrame>
      <p:sp>
        <p:nvSpPr>
          <p:cNvPr id="3" name="Slide Number Placeholder 2">
            <a:extLst>
              <a:ext uri="{FF2B5EF4-FFF2-40B4-BE49-F238E27FC236}">
                <a16:creationId xmlns:a16="http://schemas.microsoft.com/office/drawing/2014/main" id="{4D39100F-6352-4109-9FC7-A854E6350523}"/>
              </a:ext>
            </a:extLst>
          </p:cNvPr>
          <p:cNvSpPr>
            <a:spLocks noGrp="1"/>
          </p:cNvSpPr>
          <p:nvPr>
            <p:ph type="sldNum" sz="quarter" idx="12"/>
          </p:nvPr>
        </p:nvSpPr>
        <p:spPr/>
        <p:txBody>
          <a:bodyPr/>
          <a:lstStyle/>
          <a:p>
            <a:fld id="{63A33278-8D2C-46E9-9145-8061F8ED03C5}" type="slidenum">
              <a:rPr lang="en-GB" smtClean="0"/>
              <a:t>20</a:t>
            </a:fld>
            <a:endParaRPr lang="en-GB" dirty="0"/>
          </a:p>
        </p:txBody>
      </p:sp>
      <p:sp>
        <p:nvSpPr>
          <p:cNvPr id="5" name="TextBox 4">
            <a:extLst>
              <a:ext uri="{FF2B5EF4-FFF2-40B4-BE49-F238E27FC236}">
                <a16:creationId xmlns:a16="http://schemas.microsoft.com/office/drawing/2014/main" id="{E91B1A78-B822-4928-829A-15713D16C084}"/>
              </a:ext>
            </a:extLst>
          </p:cNvPr>
          <p:cNvSpPr txBox="1"/>
          <p:nvPr/>
        </p:nvSpPr>
        <p:spPr>
          <a:xfrm>
            <a:off x="4355976" y="2806386"/>
            <a:ext cx="2185907" cy="1015663"/>
          </a:xfrm>
          <a:prstGeom prst="rect">
            <a:avLst/>
          </a:prstGeom>
          <a:noFill/>
        </p:spPr>
        <p:txBody>
          <a:bodyPr wrap="square" rtlCol="0">
            <a:spAutoFit/>
          </a:bodyPr>
          <a:lstStyle/>
          <a:p>
            <a:pPr algn="ctr"/>
            <a:r>
              <a:rPr lang="en-GB" sz="2000" u="sng" dirty="0"/>
              <a:t>60,000 – 32,000</a:t>
            </a:r>
          </a:p>
          <a:p>
            <a:pPr algn="ctr"/>
            <a:r>
              <a:rPr lang="en-GB" sz="2000" dirty="0"/>
              <a:t>40,000</a:t>
            </a:r>
          </a:p>
          <a:p>
            <a:pPr algn="ctr"/>
            <a:r>
              <a:rPr lang="en-GB" sz="2000" dirty="0"/>
              <a:t>= 0.7 times</a:t>
            </a:r>
          </a:p>
        </p:txBody>
      </p:sp>
      <p:sp>
        <p:nvSpPr>
          <p:cNvPr id="6" name="TextBox 5">
            <a:extLst>
              <a:ext uri="{FF2B5EF4-FFF2-40B4-BE49-F238E27FC236}">
                <a16:creationId xmlns:a16="http://schemas.microsoft.com/office/drawing/2014/main" id="{55864636-6FB9-4900-A148-3A057DCA45B4}"/>
              </a:ext>
            </a:extLst>
          </p:cNvPr>
          <p:cNvSpPr txBox="1"/>
          <p:nvPr/>
        </p:nvSpPr>
        <p:spPr>
          <a:xfrm>
            <a:off x="6706572" y="2743928"/>
            <a:ext cx="2185908" cy="1015663"/>
          </a:xfrm>
          <a:prstGeom prst="rect">
            <a:avLst/>
          </a:prstGeom>
          <a:noFill/>
        </p:spPr>
        <p:txBody>
          <a:bodyPr wrap="square" rtlCol="0">
            <a:spAutoFit/>
          </a:bodyPr>
          <a:lstStyle/>
          <a:p>
            <a:pPr algn="ctr"/>
            <a:r>
              <a:rPr lang="en-GB" sz="2000" u="sng" dirty="0"/>
              <a:t>65,000 – 18,000</a:t>
            </a:r>
          </a:p>
          <a:p>
            <a:pPr algn="ctr"/>
            <a:r>
              <a:rPr lang="en-GB" sz="2000" dirty="0"/>
              <a:t>31,500</a:t>
            </a:r>
          </a:p>
          <a:p>
            <a:pPr algn="ctr"/>
            <a:r>
              <a:rPr lang="en-GB" sz="2000" dirty="0"/>
              <a:t>= 1.5 times</a:t>
            </a:r>
          </a:p>
        </p:txBody>
      </p:sp>
      <p:sp>
        <p:nvSpPr>
          <p:cNvPr id="7" name="TextBox 6">
            <a:extLst>
              <a:ext uri="{FF2B5EF4-FFF2-40B4-BE49-F238E27FC236}">
                <a16:creationId xmlns:a16="http://schemas.microsoft.com/office/drawing/2014/main" id="{27DA6CC7-0752-41BF-A634-6E9743E122D8}"/>
              </a:ext>
            </a:extLst>
          </p:cNvPr>
          <p:cNvSpPr txBox="1"/>
          <p:nvPr/>
        </p:nvSpPr>
        <p:spPr>
          <a:xfrm>
            <a:off x="5024715" y="4592986"/>
            <a:ext cx="3296873" cy="369332"/>
          </a:xfrm>
          <a:prstGeom prst="rect">
            <a:avLst/>
          </a:prstGeom>
          <a:noFill/>
        </p:spPr>
        <p:txBody>
          <a:bodyPr wrap="square" rtlCol="0">
            <a:spAutoFit/>
          </a:bodyPr>
          <a:lstStyle/>
          <a:p>
            <a:r>
              <a:rPr lang="en-GB" dirty="0"/>
              <a:t>Relative difference = -53.3%</a:t>
            </a:r>
          </a:p>
        </p:txBody>
      </p:sp>
    </p:spTree>
    <p:custDataLst>
      <p:tags r:id="rId1"/>
    </p:custDataLst>
    <p:extLst>
      <p:ext uri="{BB962C8B-B14F-4D97-AF65-F5344CB8AC3E}">
        <p14:creationId xmlns:p14="http://schemas.microsoft.com/office/powerpoint/2010/main" val="1449707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18DCF-BC13-4675-8876-DDECC314FCF1}"/>
              </a:ext>
            </a:extLst>
          </p:cNvPr>
          <p:cNvSpPr>
            <a:spLocks noGrp="1"/>
          </p:cNvSpPr>
          <p:nvPr>
            <p:ph type="title"/>
          </p:nvPr>
        </p:nvSpPr>
        <p:spPr>
          <a:xfrm>
            <a:off x="0" y="0"/>
            <a:ext cx="9144000" cy="548680"/>
          </a:xfrm>
          <a:solidFill>
            <a:schemeClr val="tx2">
              <a:lumMod val="20000"/>
              <a:lumOff val="80000"/>
            </a:schemeClr>
          </a:solidFill>
        </p:spPr>
        <p:txBody>
          <a:bodyPr>
            <a:normAutofit/>
          </a:bodyPr>
          <a:lstStyle/>
          <a:p>
            <a:pPr algn="ctr"/>
            <a:r>
              <a:rPr lang="en-GB" sz="2800" dirty="0">
                <a:solidFill>
                  <a:schemeClr val="tx2">
                    <a:lumMod val="75000"/>
                  </a:schemeClr>
                </a:solidFill>
              </a:rPr>
              <a:t>Assessing liquidity - cash ratio</a:t>
            </a:r>
          </a:p>
        </p:txBody>
      </p:sp>
      <p:graphicFrame>
        <p:nvGraphicFramePr>
          <p:cNvPr id="4" name="Content Placeholder 3">
            <a:extLst>
              <a:ext uri="{FF2B5EF4-FFF2-40B4-BE49-F238E27FC236}">
                <a16:creationId xmlns:a16="http://schemas.microsoft.com/office/drawing/2014/main" id="{3C7398B2-97B5-4C06-AC74-ACCE15EC6EC9}"/>
              </a:ext>
            </a:extLst>
          </p:cNvPr>
          <p:cNvGraphicFramePr>
            <a:graphicFrameLocks noGrp="1"/>
          </p:cNvGraphicFramePr>
          <p:nvPr>
            <p:ph idx="1"/>
            <p:extLst>
              <p:ext uri="{D42A27DB-BD31-4B8C-83A1-F6EECF244321}">
                <p14:modId xmlns:p14="http://schemas.microsoft.com/office/powerpoint/2010/main" val="2669238892"/>
              </p:ext>
            </p:extLst>
          </p:nvPr>
        </p:nvGraphicFramePr>
        <p:xfrm>
          <a:off x="0" y="548680"/>
          <a:ext cx="9144000" cy="5204309"/>
        </p:xfrm>
        <a:graphic>
          <a:graphicData uri="http://schemas.openxmlformats.org/drawingml/2006/table">
            <a:tbl>
              <a:tblPr firstRow="1" firstCol="1" bandRow="1">
                <a:tableStyleId>{7DF18680-E054-41AD-8BC1-D1AEF772440D}</a:tableStyleId>
              </a:tblPr>
              <a:tblGrid>
                <a:gridCol w="4844614">
                  <a:extLst>
                    <a:ext uri="{9D8B030D-6E8A-4147-A177-3AD203B41FA5}">
                      <a16:colId xmlns:a16="http://schemas.microsoft.com/office/drawing/2014/main" val="2412206828"/>
                    </a:ext>
                  </a:extLst>
                </a:gridCol>
                <a:gridCol w="2149693">
                  <a:extLst>
                    <a:ext uri="{9D8B030D-6E8A-4147-A177-3AD203B41FA5}">
                      <a16:colId xmlns:a16="http://schemas.microsoft.com/office/drawing/2014/main" val="691005071"/>
                    </a:ext>
                  </a:extLst>
                </a:gridCol>
                <a:gridCol w="2149693">
                  <a:extLst>
                    <a:ext uri="{9D8B030D-6E8A-4147-A177-3AD203B41FA5}">
                      <a16:colId xmlns:a16="http://schemas.microsoft.com/office/drawing/2014/main" val="1982545808"/>
                    </a:ext>
                  </a:extLst>
                </a:gridCol>
              </a:tblGrid>
              <a:tr h="658765">
                <a:tc>
                  <a:txBody>
                    <a:bodyPr/>
                    <a:lstStyle/>
                    <a:p>
                      <a:pPr algn="l">
                        <a:lnSpc>
                          <a:spcPct val="115000"/>
                        </a:lnSpc>
                        <a:spcAft>
                          <a:spcPts val="0"/>
                        </a:spcAft>
                      </a:pPr>
                      <a:r>
                        <a:rPr lang="en-GB" sz="1800" dirty="0">
                          <a:effectLst/>
                        </a:rPr>
                        <a:t> </a:t>
                      </a:r>
                    </a:p>
                    <a:p>
                      <a:pPr algn="l">
                        <a:lnSpc>
                          <a:spcPct val="115000"/>
                        </a:lnSpc>
                        <a:spcAft>
                          <a:spcPts val="0"/>
                        </a:spcAft>
                      </a:pPr>
                      <a:r>
                        <a:rPr lang="en-GB" sz="1800" dirty="0">
                          <a:effectLst/>
                        </a:rPr>
                        <a:t>Cash ratio</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347684931"/>
                  </a:ext>
                </a:extLst>
              </a:tr>
              <a:tr h="4525811">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effectLst/>
                        </a:rPr>
                        <a:t>Cash x 100</a:t>
                      </a:r>
                      <a:endParaRPr lang="en-GB" sz="1600" dirty="0">
                        <a:effectLst/>
                      </a:endParaRPr>
                    </a:p>
                    <a:p>
                      <a:pPr algn="l">
                        <a:lnSpc>
                          <a:spcPct val="115000"/>
                        </a:lnSpc>
                        <a:spcAft>
                          <a:spcPts val="0"/>
                        </a:spcAft>
                      </a:pPr>
                      <a:r>
                        <a:rPr lang="en-GB" sz="1600" dirty="0">
                          <a:effectLst/>
                        </a:rPr>
                        <a:t>Current Liabilities</a:t>
                      </a:r>
                    </a:p>
                    <a:p>
                      <a:pPr algn="l">
                        <a:lnSpc>
                          <a:spcPct val="115000"/>
                        </a:lnSpc>
                        <a:spcAft>
                          <a:spcPts val="0"/>
                        </a:spcAft>
                      </a:pPr>
                      <a:r>
                        <a:rPr lang="en-GB" sz="1600" dirty="0">
                          <a:effectLst/>
                        </a:rPr>
                        <a:t> </a:t>
                      </a:r>
                    </a:p>
                    <a:p>
                      <a:pPr algn="l">
                        <a:lnSpc>
                          <a:spcPct val="115000"/>
                        </a:lnSpc>
                        <a:spcAft>
                          <a:spcPts val="0"/>
                        </a:spcAft>
                      </a:pPr>
                      <a:r>
                        <a:rPr lang="en-GB" sz="1600" dirty="0">
                          <a:effectLst/>
                        </a:rPr>
                        <a:t>This ratio takes the ultimate step further by ignoring all other current assets, taking into account the fact that it may take time for trade receivables and inventory to be converted into cash, when ascertaining whether a company has sufficient cash to cover its </a:t>
                      </a:r>
                      <a:r>
                        <a:rPr lang="en-GB" sz="1600" u="none" dirty="0">
                          <a:effectLst/>
                        </a:rPr>
                        <a:t>short-term </a:t>
                      </a:r>
                      <a:r>
                        <a:rPr lang="en-GB" sz="1600" dirty="0">
                          <a:effectLst/>
                        </a:rPr>
                        <a:t>debts.</a:t>
                      </a:r>
                    </a:p>
                    <a:p>
                      <a:pPr algn="l">
                        <a:lnSpc>
                          <a:spcPct val="115000"/>
                        </a:lnSpc>
                        <a:spcAft>
                          <a:spcPts val="0"/>
                        </a:spcAft>
                      </a:pPr>
                      <a:r>
                        <a:rPr lang="en-GB" sz="1600" dirty="0">
                          <a:effectLst/>
                        </a:rPr>
                        <a:t>Undergraduate textbooks seldom cover this, but it is useful to understand the firm’s reliance on the less liquid current assets</a:t>
                      </a:r>
                    </a:p>
                  </a:txBody>
                  <a:tcPr marL="68580" marR="68580" marT="0" marB="0">
                    <a:solidFill>
                      <a:schemeClr val="tx2">
                        <a:lumMod val="75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2043893490"/>
                  </a:ext>
                </a:extLst>
              </a:tr>
            </a:tbl>
          </a:graphicData>
        </a:graphic>
      </p:graphicFrame>
      <p:sp>
        <p:nvSpPr>
          <p:cNvPr id="3" name="Slide Number Placeholder 2">
            <a:extLst>
              <a:ext uri="{FF2B5EF4-FFF2-40B4-BE49-F238E27FC236}">
                <a16:creationId xmlns:a16="http://schemas.microsoft.com/office/drawing/2014/main" id="{4D39100F-6352-4109-9FC7-A854E6350523}"/>
              </a:ext>
            </a:extLst>
          </p:cNvPr>
          <p:cNvSpPr>
            <a:spLocks noGrp="1"/>
          </p:cNvSpPr>
          <p:nvPr>
            <p:ph type="sldNum" sz="quarter" idx="12"/>
          </p:nvPr>
        </p:nvSpPr>
        <p:spPr/>
        <p:txBody>
          <a:bodyPr/>
          <a:lstStyle/>
          <a:p>
            <a:fld id="{63A33278-8D2C-46E9-9145-8061F8ED03C5}" type="slidenum">
              <a:rPr lang="en-GB" smtClean="0"/>
              <a:t>21</a:t>
            </a:fld>
            <a:endParaRPr lang="en-GB" dirty="0"/>
          </a:p>
        </p:txBody>
      </p:sp>
      <mc:AlternateContent xmlns:mc="http://schemas.openxmlformats.org/markup-compatibility/2006" xmlns:p14="http://schemas.microsoft.com/office/powerpoint/2010/main">
        <mc:Choice Requires="p14">
          <p:contentPart p14:bwMode="auto" r:id="rId3">
            <p14:nvContentPartPr>
              <p14:cNvPr id="92" name="Ink 91">
                <a:extLst>
                  <a:ext uri="{FF2B5EF4-FFF2-40B4-BE49-F238E27FC236}">
                    <a16:creationId xmlns:a16="http://schemas.microsoft.com/office/drawing/2014/main" id="{C7D5EA3D-09F3-429B-BFAE-D003F589DE7A}"/>
                  </a:ext>
                </a:extLst>
              </p14:cNvPr>
              <p14:cNvContentPartPr/>
              <p14:nvPr/>
            </p14:nvContentPartPr>
            <p14:xfrm>
              <a:off x="5660794" y="4501464"/>
              <a:ext cx="360" cy="360"/>
            </p14:xfrm>
          </p:contentPart>
        </mc:Choice>
        <mc:Fallback xmlns="">
          <p:pic>
            <p:nvPicPr>
              <p:cNvPr id="92" name="Ink 91">
                <a:extLst>
                  <a:ext uri="{FF2B5EF4-FFF2-40B4-BE49-F238E27FC236}">
                    <a16:creationId xmlns:a16="http://schemas.microsoft.com/office/drawing/2014/main" id="{C7D5EA3D-09F3-429B-BFAE-D003F589DE7A}"/>
                  </a:ext>
                </a:extLst>
              </p:cNvPr>
              <p:cNvPicPr/>
              <p:nvPr/>
            </p:nvPicPr>
            <p:blipFill>
              <a:blip r:embed="rId134"/>
              <a:stretch>
                <a:fillRect/>
              </a:stretch>
            </p:blipFill>
            <p:spPr>
              <a:xfrm>
                <a:off x="5651794" y="4492824"/>
                <a:ext cx="18000" cy="18000"/>
              </a:xfrm>
              <a:prstGeom prst="rect">
                <a:avLst/>
              </a:prstGeom>
            </p:spPr>
          </p:pic>
        </mc:Fallback>
      </mc:AlternateContent>
      <p:sp>
        <p:nvSpPr>
          <p:cNvPr id="5" name="TextBox 4">
            <a:extLst>
              <a:ext uri="{FF2B5EF4-FFF2-40B4-BE49-F238E27FC236}">
                <a16:creationId xmlns:a16="http://schemas.microsoft.com/office/drawing/2014/main" id="{FFB553BF-39FE-803B-F976-6BBD71E2A2F4}"/>
              </a:ext>
            </a:extLst>
          </p:cNvPr>
          <p:cNvSpPr txBox="1"/>
          <p:nvPr/>
        </p:nvSpPr>
        <p:spPr>
          <a:xfrm>
            <a:off x="5004048" y="2696510"/>
            <a:ext cx="1723783" cy="1015663"/>
          </a:xfrm>
          <a:prstGeom prst="rect">
            <a:avLst/>
          </a:prstGeom>
          <a:noFill/>
        </p:spPr>
        <p:txBody>
          <a:bodyPr wrap="square" rtlCol="0">
            <a:spAutoFit/>
          </a:bodyPr>
          <a:lstStyle/>
          <a:p>
            <a:pPr algn="ctr"/>
            <a:r>
              <a:rPr lang="en-GB" sz="2000" u="sng" dirty="0"/>
              <a:t>3,000 x 100</a:t>
            </a:r>
          </a:p>
          <a:p>
            <a:pPr algn="ctr"/>
            <a:r>
              <a:rPr lang="en-GB" sz="2000" dirty="0"/>
              <a:t>40,000</a:t>
            </a:r>
          </a:p>
          <a:p>
            <a:pPr algn="ctr"/>
            <a:r>
              <a:rPr lang="en-GB" sz="2000" dirty="0"/>
              <a:t>= 7.5%</a:t>
            </a:r>
          </a:p>
        </p:txBody>
      </p:sp>
      <p:sp>
        <p:nvSpPr>
          <p:cNvPr id="6" name="TextBox 5">
            <a:extLst>
              <a:ext uri="{FF2B5EF4-FFF2-40B4-BE49-F238E27FC236}">
                <a16:creationId xmlns:a16="http://schemas.microsoft.com/office/drawing/2014/main" id="{A3FFF260-F382-C881-B749-8D11A2AEECBB}"/>
              </a:ext>
            </a:extLst>
          </p:cNvPr>
          <p:cNvSpPr txBox="1"/>
          <p:nvPr/>
        </p:nvSpPr>
        <p:spPr>
          <a:xfrm>
            <a:off x="7236296" y="2713195"/>
            <a:ext cx="1723783" cy="1015663"/>
          </a:xfrm>
          <a:prstGeom prst="rect">
            <a:avLst/>
          </a:prstGeom>
          <a:noFill/>
        </p:spPr>
        <p:txBody>
          <a:bodyPr wrap="square" rtlCol="0">
            <a:spAutoFit/>
          </a:bodyPr>
          <a:lstStyle/>
          <a:p>
            <a:pPr algn="ctr"/>
            <a:r>
              <a:rPr lang="en-GB" sz="2000" u="sng" dirty="0"/>
              <a:t>27,000 x 100</a:t>
            </a:r>
          </a:p>
          <a:p>
            <a:pPr algn="ctr"/>
            <a:r>
              <a:rPr lang="en-GB" sz="2000" dirty="0"/>
              <a:t>31,500</a:t>
            </a:r>
          </a:p>
          <a:p>
            <a:pPr algn="ctr"/>
            <a:r>
              <a:rPr lang="en-GB" sz="2000" dirty="0"/>
              <a:t>= 85.7%</a:t>
            </a:r>
          </a:p>
        </p:txBody>
      </p:sp>
      <p:sp>
        <p:nvSpPr>
          <p:cNvPr id="7" name="TextBox 6">
            <a:extLst>
              <a:ext uri="{FF2B5EF4-FFF2-40B4-BE49-F238E27FC236}">
                <a16:creationId xmlns:a16="http://schemas.microsoft.com/office/drawing/2014/main" id="{6C7FC011-AB69-DF74-0FCA-E469246BAFA3}"/>
              </a:ext>
            </a:extLst>
          </p:cNvPr>
          <p:cNvSpPr txBox="1"/>
          <p:nvPr/>
        </p:nvSpPr>
        <p:spPr>
          <a:xfrm>
            <a:off x="5130016" y="4176519"/>
            <a:ext cx="3812015" cy="400110"/>
          </a:xfrm>
          <a:prstGeom prst="rect">
            <a:avLst/>
          </a:prstGeom>
          <a:noFill/>
        </p:spPr>
        <p:txBody>
          <a:bodyPr wrap="square" rtlCol="0">
            <a:spAutoFit/>
          </a:bodyPr>
          <a:lstStyle/>
          <a:p>
            <a:pPr algn="ctr"/>
            <a:r>
              <a:rPr lang="en-GB" sz="2000" dirty="0"/>
              <a:t>Relative difference = -91.3%</a:t>
            </a:r>
          </a:p>
        </p:txBody>
      </p:sp>
    </p:spTree>
    <p:custDataLst>
      <p:tags r:id="rId1"/>
    </p:custDataLst>
    <p:extLst>
      <p:ext uri="{BB962C8B-B14F-4D97-AF65-F5344CB8AC3E}">
        <p14:creationId xmlns:p14="http://schemas.microsoft.com/office/powerpoint/2010/main" val="444133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5F010-B53A-4101-B0DB-253E132C969E}"/>
              </a:ext>
            </a:extLst>
          </p:cNvPr>
          <p:cNvSpPr>
            <a:spLocks noGrp="1"/>
          </p:cNvSpPr>
          <p:nvPr>
            <p:ph type="title"/>
          </p:nvPr>
        </p:nvSpPr>
        <p:spPr>
          <a:xfrm>
            <a:off x="6774" y="0"/>
            <a:ext cx="9137226" cy="941503"/>
          </a:xfrm>
          <a:solidFill>
            <a:schemeClr val="tx2">
              <a:lumMod val="20000"/>
              <a:lumOff val="80000"/>
            </a:schemeClr>
          </a:solidFill>
        </p:spPr>
        <p:txBody>
          <a:bodyPr>
            <a:normAutofit/>
          </a:bodyPr>
          <a:lstStyle/>
          <a:p>
            <a:r>
              <a:rPr lang="en-GB" sz="3200" dirty="0">
                <a:solidFill>
                  <a:schemeClr val="tx2">
                    <a:lumMod val="75000"/>
                  </a:schemeClr>
                </a:solidFill>
              </a:rPr>
              <a:t>Capital structure – introduction to gearing</a:t>
            </a:r>
          </a:p>
        </p:txBody>
      </p:sp>
      <p:sp>
        <p:nvSpPr>
          <p:cNvPr id="3" name="Content Placeholder 2">
            <a:extLst>
              <a:ext uri="{FF2B5EF4-FFF2-40B4-BE49-F238E27FC236}">
                <a16:creationId xmlns:a16="http://schemas.microsoft.com/office/drawing/2014/main" id="{116C4670-C0B0-4124-9F62-5A03591989BB}"/>
              </a:ext>
            </a:extLst>
          </p:cNvPr>
          <p:cNvSpPr>
            <a:spLocks noGrp="1"/>
          </p:cNvSpPr>
          <p:nvPr>
            <p:ph idx="1"/>
          </p:nvPr>
        </p:nvSpPr>
        <p:spPr>
          <a:xfrm>
            <a:off x="6774" y="941503"/>
            <a:ext cx="9130451" cy="6513034"/>
          </a:xfrm>
          <a:solidFill>
            <a:schemeClr val="tx2">
              <a:lumMod val="75000"/>
            </a:schemeClr>
          </a:solidFill>
        </p:spPr>
        <p:txBody>
          <a:bodyPr>
            <a:normAutofit fontScale="25000" lnSpcReduction="20000"/>
          </a:bodyPr>
          <a:lstStyle/>
          <a:p>
            <a:pPr marL="0" indent="0">
              <a:buNone/>
            </a:pPr>
            <a:endParaRPr lang="en-GB" sz="4200" dirty="0">
              <a:latin typeface="Times New Roman" panose="02020603050405020304" pitchFamily="18" charset="0"/>
              <a:cs typeface="Times New Roman" panose="02020603050405020304" pitchFamily="18" charset="0"/>
            </a:endParaRPr>
          </a:p>
          <a:p>
            <a:pPr marL="0" indent="0">
              <a:buNone/>
            </a:pPr>
            <a:r>
              <a:rPr lang="en-GB" sz="8000" dirty="0">
                <a:solidFill>
                  <a:schemeClr val="tx2">
                    <a:lumMod val="20000"/>
                    <a:lumOff val="80000"/>
                  </a:schemeClr>
                </a:solidFill>
                <a:latin typeface="+mj-lt"/>
                <a:cs typeface="Times New Roman" panose="02020603050405020304" pitchFamily="18" charset="0"/>
              </a:rPr>
              <a:t>There are two important ratios which help in analysing a company’s financial structure…</a:t>
            </a:r>
          </a:p>
          <a:p>
            <a:pPr marL="0" indent="0">
              <a:buNone/>
            </a:pPr>
            <a:endParaRPr lang="en-GB" sz="8000" dirty="0">
              <a:solidFill>
                <a:schemeClr val="tx2">
                  <a:lumMod val="20000"/>
                  <a:lumOff val="80000"/>
                </a:schemeClr>
              </a:solidFill>
              <a:latin typeface="+mj-lt"/>
              <a:cs typeface="Times New Roman" panose="02020603050405020304" pitchFamily="18" charset="0"/>
            </a:endParaRPr>
          </a:p>
          <a:p>
            <a:pPr lvl="0"/>
            <a:r>
              <a:rPr lang="en-GB" sz="8000" dirty="0">
                <a:solidFill>
                  <a:schemeClr val="tx2">
                    <a:lumMod val="20000"/>
                    <a:lumOff val="80000"/>
                  </a:schemeClr>
                </a:solidFill>
                <a:latin typeface="+mj-lt"/>
                <a:cs typeface="Times New Roman" panose="02020603050405020304" pitchFamily="18" charset="0"/>
              </a:rPr>
              <a:t>The </a:t>
            </a:r>
            <a:r>
              <a:rPr lang="en-GB" sz="8000" b="1" dirty="0">
                <a:solidFill>
                  <a:schemeClr val="tx2">
                    <a:lumMod val="20000"/>
                    <a:lumOff val="80000"/>
                  </a:schemeClr>
                </a:solidFill>
                <a:latin typeface="+mj-lt"/>
                <a:cs typeface="Times New Roman" panose="02020603050405020304" pitchFamily="18" charset="0"/>
              </a:rPr>
              <a:t>Gearing</a:t>
            </a:r>
            <a:r>
              <a:rPr lang="en-GB" sz="8000" dirty="0">
                <a:solidFill>
                  <a:schemeClr val="tx2">
                    <a:lumMod val="20000"/>
                    <a:lumOff val="80000"/>
                  </a:schemeClr>
                </a:solidFill>
                <a:latin typeface="+mj-lt"/>
                <a:cs typeface="Times New Roman" panose="02020603050405020304" pitchFamily="18" charset="0"/>
              </a:rPr>
              <a:t> ratios</a:t>
            </a:r>
          </a:p>
          <a:p>
            <a:pPr lvl="0"/>
            <a:r>
              <a:rPr lang="en-GB" sz="8000" dirty="0">
                <a:solidFill>
                  <a:schemeClr val="tx2">
                    <a:lumMod val="20000"/>
                    <a:lumOff val="80000"/>
                  </a:schemeClr>
                </a:solidFill>
                <a:latin typeface="+mj-lt"/>
                <a:cs typeface="Times New Roman" panose="02020603050405020304" pitchFamily="18" charset="0"/>
              </a:rPr>
              <a:t>The </a:t>
            </a:r>
            <a:r>
              <a:rPr lang="en-GB" sz="8000" b="1" dirty="0">
                <a:solidFill>
                  <a:schemeClr val="tx2">
                    <a:lumMod val="20000"/>
                    <a:lumOff val="80000"/>
                  </a:schemeClr>
                </a:solidFill>
                <a:latin typeface="+mj-lt"/>
                <a:cs typeface="Times New Roman" panose="02020603050405020304" pitchFamily="18" charset="0"/>
              </a:rPr>
              <a:t>Interest Cover </a:t>
            </a:r>
            <a:r>
              <a:rPr lang="en-GB" sz="8000" dirty="0">
                <a:solidFill>
                  <a:schemeClr val="tx2">
                    <a:lumMod val="20000"/>
                    <a:lumOff val="80000"/>
                  </a:schemeClr>
                </a:solidFill>
                <a:latin typeface="+mj-lt"/>
                <a:cs typeface="Times New Roman" panose="02020603050405020304" pitchFamily="18" charset="0"/>
              </a:rPr>
              <a:t>ratio</a:t>
            </a:r>
          </a:p>
          <a:p>
            <a:pPr marL="0" lvl="0" indent="0">
              <a:buNone/>
            </a:pPr>
            <a:endParaRPr lang="en-GB" sz="8000" dirty="0">
              <a:solidFill>
                <a:schemeClr val="tx2">
                  <a:lumMod val="20000"/>
                  <a:lumOff val="80000"/>
                </a:schemeClr>
              </a:solidFill>
              <a:latin typeface="+mj-lt"/>
              <a:cs typeface="Times New Roman" panose="02020603050405020304" pitchFamily="18" charset="0"/>
            </a:endParaRPr>
          </a:p>
          <a:p>
            <a:pPr marL="0" indent="0">
              <a:buNone/>
            </a:pPr>
            <a:r>
              <a:rPr lang="en-GB" sz="8000" b="1" dirty="0">
                <a:solidFill>
                  <a:schemeClr val="tx2">
                    <a:lumMod val="20000"/>
                    <a:lumOff val="80000"/>
                  </a:schemeClr>
                </a:solidFill>
                <a:latin typeface="+mj-lt"/>
                <a:cs typeface="Times New Roman" panose="02020603050405020304" pitchFamily="18" charset="0"/>
              </a:rPr>
              <a:t>What is Gearing?</a:t>
            </a:r>
            <a:endParaRPr lang="en-GB" sz="8000" dirty="0">
              <a:solidFill>
                <a:schemeClr val="tx2">
                  <a:lumMod val="20000"/>
                  <a:lumOff val="80000"/>
                </a:schemeClr>
              </a:solidFill>
              <a:latin typeface="+mj-lt"/>
              <a:cs typeface="Times New Roman" panose="02020603050405020304" pitchFamily="18" charset="0"/>
            </a:endParaRPr>
          </a:p>
          <a:p>
            <a:r>
              <a:rPr lang="en-GB" sz="8000" dirty="0">
                <a:solidFill>
                  <a:schemeClr val="tx2">
                    <a:lumMod val="20000"/>
                    <a:lumOff val="80000"/>
                  </a:schemeClr>
                </a:solidFill>
                <a:latin typeface="+mj-lt"/>
                <a:cs typeface="Times New Roman" panose="02020603050405020304" pitchFamily="18" charset="0"/>
              </a:rPr>
              <a:t>Gearing (sometimes called leverage) is a commonly used financial indicator of the health of a business</a:t>
            </a:r>
          </a:p>
          <a:p>
            <a:endParaRPr lang="en-GB" sz="8000" dirty="0">
              <a:solidFill>
                <a:schemeClr val="tx2">
                  <a:lumMod val="20000"/>
                  <a:lumOff val="80000"/>
                </a:schemeClr>
              </a:solidFill>
              <a:latin typeface="+mj-lt"/>
              <a:cs typeface="Times New Roman" panose="02020603050405020304" pitchFamily="18" charset="0"/>
            </a:endParaRPr>
          </a:p>
          <a:p>
            <a:r>
              <a:rPr lang="en-GB" sz="8000" dirty="0">
                <a:solidFill>
                  <a:schemeClr val="tx2">
                    <a:lumMod val="20000"/>
                    <a:lumOff val="80000"/>
                  </a:schemeClr>
                </a:solidFill>
                <a:latin typeface="+mj-lt"/>
                <a:cs typeface="Times New Roman" panose="02020603050405020304" pitchFamily="18" charset="0"/>
              </a:rPr>
              <a:t>It is a percentage calculation that measures how dependent a business is upon debt capital when compared to the finance provided by the ordinary shareholders (equity capital)</a:t>
            </a:r>
          </a:p>
          <a:p>
            <a:endParaRPr lang="en-GB" sz="8000" dirty="0">
              <a:solidFill>
                <a:schemeClr val="tx2">
                  <a:lumMod val="20000"/>
                  <a:lumOff val="80000"/>
                </a:schemeClr>
              </a:solidFill>
              <a:latin typeface="+mj-lt"/>
              <a:cs typeface="Times New Roman" panose="02020603050405020304" pitchFamily="18" charset="0"/>
            </a:endParaRPr>
          </a:p>
          <a:p>
            <a:r>
              <a:rPr lang="en-GB" sz="8000" dirty="0">
                <a:solidFill>
                  <a:schemeClr val="tx2">
                    <a:lumMod val="20000"/>
                    <a:lumOff val="80000"/>
                  </a:schemeClr>
                </a:solidFill>
                <a:latin typeface="+mj-lt"/>
                <a:cs typeface="Times New Roman" panose="02020603050405020304" pitchFamily="18" charset="0"/>
              </a:rPr>
              <a:t>If a company has a large amount of borrowings compared to shareholders’ equity, it is said to be </a:t>
            </a:r>
            <a:r>
              <a:rPr lang="en-GB" sz="8000" b="1" i="1" dirty="0">
                <a:solidFill>
                  <a:schemeClr val="tx2">
                    <a:lumMod val="20000"/>
                    <a:lumOff val="80000"/>
                  </a:schemeClr>
                </a:solidFill>
                <a:latin typeface="+mj-lt"/>
                <a:cs typeface="Times New Roman" panose="02020603050405020304" pitchFamily="18" charset="0"/>
              </a:rPr>
              <a:t>highly geared</a:t>
            </a:r>
            <a:r>
              <a:rPr lang="en-GB" sz="8000" dirty="0">
                <a:solidFill>
                  <a:schemeClr val="tx2">
                    <a:lumMod val="20000"/>
                    <a:lumOff val="80000"/>
                  </a:schemeClr>
                </a:solidFill>
                <a:latin typeface="+mj-lt"/>
                <a:cs typeface="Times New Roman" panose="02020603050405020304" pitchFamily="18" charset="0"/>
              </a:rPr>
              <a:t>.</a:t>
            </a:r>
          </a:p>
          <a:p>
            <a:pPr marL="0" indent="0">
              <a:buNone/>
            </a:pPr>
            <a:r>
              <a:rPr lang="en-GB" sz="9200" dirty="0"/>
              <a:t> </a:t>
            </a:r>
          </a:p>
          <a:p>
            <a:endParaRPr lang="en-GB" dirty="0"/>
          </a:p>
        </p:txBody>
      </p:sp>
      <p:sp>
        <p:nvSpPr>
          <p:cNvPr id="4" name="Slide Number Placeholder 3">
            <a:extLst>
              <a:ext uri="{FF2B5EF4-FFF2-40B4-BE49-F238E27FC236}">
                <a16:creationId xmlns:a16="http://schemas.microsoft.com/office/drawing/2014/main" id="{F8D48A2A-DA08-42C0-93B3-C2B2882E83DE}"/>
              </a:ext>
            </a:extLst>
          </p:cNvPr>
          <p:cNvSpPr>
            <a:spLocks noGrp="1"/>
          </p:cNvSpPr>
          <p:nvPr>
            <p:ph type="sldNum" sz="quarter" idx="12"/>
          </p:nvPr>
        </p:nvSpPr>
        <p:spPr/>
        <p:txBody>
          <a:bodyPr/>
          <a:lstStyle/>
          <a:p>
            <a:fld id="{63A33278-8D2C-46E9-9145-8061F8ED03C5}" type="slidenum">
              <a:rPr lang="en-GB" smtClean="0"/>
              <a:t>22</a:t>
            </a:fld>
            <a:endParaRPr lang="en-GB" dirty="0"/>
          </a:p>
        </p:txBody>
      </p:sp>
    </p:spTree>
    <p:custDataLst>
      <p:tags r:id="rId1"/>
    </p:custDataLst>
    <p:extLst>
      <p:ext uri="{BB962C8B-B14F-4D97-AF65-F5344CB8AC3E}">
        <p14:creationId xmlns:p14="http://schemas.microsoft.com/office/powerpoint/2010/main" val="42792007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73D07-5914-4A35-A815-754CB319D5AB}"/>
              </a:ext>
            </a:extLst>
          </p:cNvPr>
          <p:cNvSpPr>
            <a:spLocks noGrp="1"/>
          </p:cNvSpPr>
          <p:nvPr>
            <p:ph type="title"/>
          </p:nvPr>
        </p:nvSpPr>
        <p:spPr>
          <a:xfrm>
            <a:off x="0" y="-1"/>
            <a:ext cx="9144000" cy="692697"/>
          </a:xfrm>
          <a:solidFill>
            <a:schemeClr val="tx2">
              <a:lumMod val="20000"/>
              <a:lumOff val="80000"/>
            </a:schemeClr>
          </a:solidFill>
        </p:spPr>
        <p:txBody>
          <a:bodyPr>
            <a:normAutofit/>
          </a:bodyPr>
          <a:lstStyle/>
          <a:p>
            <a:pPr algn="ctr"/>
            <a:r>
              <a:rPr lang="en-GB" sz="2800" dirty="0">
                <a:solidFill>
                  <a:schemeClr val="tx2"/>
                </a:solidFill>
              </a:rPr>
              <a:t>Types of gearing - 1</a:t>
            </a:r>
          </a:p>
        </p:txBody>
      </p:sp>
      <p:sp>
        <p:nvSpPr>
          <p:cNvPr id="3" name="Content Placeholder 2">
            <a:extLst>
              <a:ext uri="{FF2B5EF4-FFF2-40B4-BE49-F238E27FC236}">
                <a16:creationId xmlns:a16="http://schemas.microsoft.com/office/drawing/2014/main" id="{0E69E298-87F1-40BA-A2E8-5BA975EE6E0A}"/>
              </a:ext>
            </a:extLst>
          </p:cNvPr>
          <p:cNvSpPr>
            <a:spLocks noGrp="1"/>
          </p:cNvSpPr>
          <p:nvPr>
            <p:ph idx="1"/>
          </p:nvPr>
        </p:nvSpPr>
        <p:spPr>
          <a:xfrm>
            <a:off x="0" y="692696"/>
            <a:ext cx="9144000" cy="5040559"/>
          </a:xfrm>
          <a:solidFill>
            <a:schemeClr val="tx2">
              <a:lumMod val="75000"/>
            </a:schemeClr>
          </a:solidFill>
        </p:spPr>
        <p:txBody>
          <a:bodyPr>
            <a:noAutofit/>
          </a:bodyPr>
          <a:lstStyle/>
          <a:p>
            <a:r>
              <a:rPr lang="en-GB" sz="1400" b="1" dirty="0">
                <a:solidFill>
                  <a:schemeClr val="tx2">
                    <a:lumMod val="20000"/>
                    <a:lumOff val="80000"/>
                  </a:schemeClr>
                </a:solidFill>
                <a:latin typeface="+mj-lt"/>
                <a:cs typeface="Times New Roman" panose="02020603050405020304" pitchFamily="18" charset="0"/>
              </a:rPr>
              <a:t>Total Equity</a:t>
            </a:r>
          </a:p>
          <a:p>
            <a:pPr marL="0" indent="0">
              <a:buNone/>
            </a:pPr>
            <a:r>
              <a:rPr lang="en-GB" sz="1400" dirty="0">
                <a:solidFill>
                  <a:schemeClr val="tx2">
                    <a:lumMod val="20000"/>
                    <a:lumOff val="80000"/>
                  </a:schemeClr>
                </a:solidFill>
                <a:latin typeface="+mj-lt"/>
                <a:cs typeface="Times New Roman" panose="02020603050405020304" pitchFamily="18" charset="0"/>
              </a:rPr>
              <a:t> …</a:t>
            </a:r>
            <a:r>
              <a:rPr lang="en-GB" sz="1500" dirty="0">
                <a:solidFill>
                  <a:schemeClr val="tx2">
                    <a:lumMod val="20000"/>
                    <a:lumOff val="80000"/>
                  </a:schemeClr>
                </a:solidFill>
                <a:latin typeface="+mj-lt"/>
                <a:cs typeface="Times New Roman" panose="02020603050405020304" pitchFamily="18" charset="0"/>
              </a:rPr>
              <a:t>is a term used to describe the interests of the ordinary shareholders in the business and consists of the Ordinary Share Capital plus all the Reserves of the business.</a:t>
            </a:r>
          </a:p>
          <a:p>
            <a:pPr marL="0" indent="0">
              <a:buNone/>
            </a:pPr>
            <a:endParaRPr lang="en-GB" sz="1500" dirty="0">
              <a:solidFill>
                <a:schemeClr val="tx2">
                  <a:lumMod val="20000"/>
                  <a:lumOff val="80000"/>
                </a:schemeClr>
              </a:solidFill>
              <a:latin typeface="+mj-lt"/>
              <a:cs typeface="Times New Roman" panose="02020603050405020304" pitchFamily="18" charset="0"/>
            </a:endParaRPr>
          </a:p>
          <a:p>
            <a:r>
              <a:rPr lang="en-GB" sz="1500" b="1" dirty="0">
                <a:solidFill>
                  <a:schemeClr val="tx2">
                    <a:lumMod val="20000"/>
                    <a:lumOff val="80000"/>
                  </a:schemeClr>
                </a:solidFill>
                <a:latin typeface="+mj-lt"/>
                <a:cs typeface="Times New Roman" panose="02020603050405020304" pitchFamily="18" charset="0"/>
              </a:rPr>
              <a:t>Debt Capital</a:t>
            </a:r>
            <a:r>
              <a:rPr lang="en-GB" sz="1500" dirty="0">
                <a:solidFill>
                  <a:schemeClr val="tx2">
                    <a:lumMod val="20000"/>
                    <a:lumOff val="80000"/>
                  </a:schemeClr>
                </a:solidFill>
                <a:latin typeface="+mj-lt"/>
                <a:cs typeface="Times New Roman" panose="02020603050405020304" pitchFamily="18" charset="0"/>
              </a:rPr>
              <a:t> </a:t>
            </a:r>
          </a:p>
          <a:p>
            <a:pPr marL="0" indent="0">
              <a:buNone/>
            </a:pPr>
            <a:r>
              <a:rPr lang="en-GB" sz="1500" dirty="0">
                <a:solidFill>
                  <a:schemeClr val="tx2">
                    <a:lumMod val="20000"/>
                    <a:lumOff val="80000"/>
                  </a:schemeClr>
                </a:solidFill>
                <a:latin typeface="+mj-lt"/>
                <a:cs typeface="Times New Roman" panose="02020603050405020304" pitchFamily="18" charset="0"/>
              </a:rPr>
              <a:t>…consists of ‘long term debt’ which has a fixed return. Typically this will consist of long term bank loans, Debenture Loans, Loan Stock and will also include any preference shares, if the company has these.</a:t>
            </a:r>
          </a:p>
          <a:p>
            <a:pPr marL="0" indent="0">
              <a:buNone/>
            </a:pPr>
            <a:endParaRPr lang="en-GB" sz="1500" dirty="0">
              <a:solidFill>
                <a:schemeClr val="tx2">
                  <a:lumMod val="20000"/>
                  <a:lumOff val="80000"/>
                </a:schemeClr>
              </a:solidFill>
              <a:latin typeface="+mj-lt"/>
              <a:cs typeface="Times New Roman" panose="02020603050405020304" pitchFamily="18" charset="0"/>
            </a:endParaRPr>
          </a:p>
          <a:p>
            <a:r>
              <a:rPr lang="en-GB" sz="1500" b="1" dirty="0">
                <a:solidFill>
                  <a:schemeClr val="tx2">
                    <a:lumMod val="20000"/>
                    <a:lumOff val="80000"/>
                  </a:schemeClr>
                </a:solidFill>
                <a:latin typeface="+mj-lt"/>
                <a:cs typeface="Times New Roman" panose="02020603050405020304" pitchFamily="18" charset="0"/>
              </a:rPr>
              <a:t>Note</a:t>
            </a:r>
            <a:r>
              <a:rPr lang="en-GB" sz="1500" dirty="0">
                <a:solidFill>
                  <a:schemeClr val="tx2">
                    <a:lumMod val="20000"/>
                    <a:lumOff val="80000"/>
                  </a:schemeClr>
                </a:solidFill>
                <a:latin typeface="+mj-lt"/>
                <a:cs typeface="Times New Roman" panose="02020603050405020304" pitchFamily="18" charset="0"/>
              </a:rPr>
              <a:t>:</a:t>
            </a:r>
          </a:p>
          <a:p>
            <a:pPr marL="0" indent="0">
              <a:buNone/>
            </a:pPr>
            <a:r>
              <a:rPr lang="en-GB" sz="1500" dirty="0">
                <a:solidFill>
                  <a:schemeClr val="tx2">
                    <a:lumMod val="20000"/>
                    <a:lumOff val="80000"/>
                  </a:schemeClr>
                </a:solidFill>
                <a:latin typeface="+mj-lt"/>
                <a:cs typeface="Times New Roman" panose="02020603050405020304" pitchFamily="18" charset="0"/>
              </a:rPr>
              <a:t>Other than any Preference Shares, long-term debt will be shown within the heading of ‘Non-current Liabilities’ on a statement of financial position</a:t>
            </a:r>
          </a:p>
          <a:p>
            <a:pPr marL="0" indent="0">
              <a:buNone/>
            </a:pPr>
            <a:endParaRPr lang="en-GB" sz="1500" dirty="0">
              <a:solidFill>
                <a:schemeClr val="tx2">
                  <a:lumMod val="20000"/>
                  <a:lumOff val="80000"/>
                </a:schemeClr>
              </a:solidFill>
              <a:latin typeface="+mj-lt"/>
              <a:cs typeface="Times New Roman" panose="02020603050405020304" pitchFamily="18" charset="0"/>
            </a:endParaRPr>
          </a:p>
          <a:p>
            <a:r>
              <a:rPr lang="en-GB" sz="1500" b="1" dirty="0">
                <a:solidFill>
                  <a:schemeClr val="tx2">
                    <a:lumMod val="20000"/>
                    <a:lumOff val="80000"/>
                  </a:schemeClr>
                </a:solidFill>
                <a:latin typeface="+mj-lt"/>
                <a:cs typeface="Times New Roman" panose="02020603050405020304" pitchFamily="18" charset="0"/>
              </a:rPr>
              <a:t>Risk and non-risk</a:t>
            </a:r>
          </a:p>
          <a:p>
            <a:pPr marL="0" indent="0">
              <a:buNone/>
            </a:pPr>
            <a:r>
              <a:rPr lang="en-GB" sz="1500" dirty="0">
                <a:solidFill>
                  <a:schemeClr val="tx2">
                    <a:lumMod val="20000"/>
                    <a:lumOff val="80000"/>
                  </a:schemeClr>
                </a:solidFill>
                <a:latin typeface="+mj-lt"/>
                <a:cs typeface="Times New Roman" panose="02020603050405020304" pitchFamily="18" charset="0"/>
              </a:rPr>
              <a:t>…Gearing identifies the mix between non-risk capital and risk capital. Non-risk capital, from the lenders viewpoint, has to be serviced each year in that interest payments have to be paid out of profits. Ordinary dividends however are only paid at the discretion of the directors – the ‘risk’ being that the amount of dividends paid out is likely to fluctuate each year depending upon the fortunes of the business and profit levels.</a:t>
            </a:r>
          </a:p>
          <a:p>
            <a:pPr marL="0" indent="0">
              <a:buNone/>
            </a:pPr>
            <a:br>
              <a:rPr lang="en-GB" sz="1500" dirty="0">
                <a:latin typeface="Times New Roman" panose="02020603050405020304" pitchFamily="18" charset="0"/>
                <a:cs typeface="Times New Roman" panose="02020603050405020304" pitchFamily="18" charset="0"/>
              </a:rPr>
            </a:br>
            <a:endParaRPr lang="en-GB" sz="15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50C73C6F-2F56-493D-B5EC-C7D93E38E2C5}"/>
              </a:ext>
            </a:extLst>
          </p:cNvPr>
          <p:cNvSpPr>
            <a:spLocks noGrp="1"/>
          </p:cNvSpPr>
          <p:nvPr>
            <p:ph type="sldNum" sz="quarter" idx="12"/>
          </p:nvPr>
        </p:nvSpPr>
        <p:spPr/>
        <p:txBody>
          <a:bodyPr/>
          <a:lstStyle/>
          <a:p>
            <a:fld id="{63A33278-8D2C-46E9-9145-8061F8ED03C5}" type="slidenum">
              <a:rPr lang="en-GB" smtClean="0"/>
              <a:t>23</a:t>
            </a:fld>
            <a:endParaRPr lang="en-GB" dirty="0"/>
          </a:p>
        </p:txBody>
      </p:sp>
    </p:spTree>
    <p:custDataLst>
      <p:tags r:id="rId1"/>
    </p:custDataLst>
    <p:extLst>
      <p:ext uri="{BB962C8B-B14F-4D97-AF65-F5344CB8AC3E}">
        <p14:creationId xmlns:p14="http://schemas.microsoft.com/office/powerpoint/2010/main" val="17047735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A32AB-2732-47B4-A62B-8ECD87D7502F}"/>
              </a:ext>
            </a:extLst>
          </p:cNvPr>
          <p:cNvSpPr>
            <a:spLocks noGrp="1"/>
          </p:cNvSpPr>
          <p:nvPr>
            <p:ph type="title"/>
          </p:nvPr>
        </p:nvSpPr>
        <p:spPr>
          <a:xfrm>
            <a:off x="0" y="1"/>
            <a:ext cx="9144000" cy="836712"/>
          </a:xfrm>
          <a:solidFill>
            <a:schemeClr val="tx2">
              <a:lumMod val="20000"/>
              <a:lumOff val="80000"/>
            </a:schemeClr>
          </a:solidFill>
        </p:spPr>
        <p:txBody>
          <a:bodyPr>
            <a:normAutofit/>
          </a:bodyPr>
          <a:lstStyle/>
          <a:p>
            <a:pPr algn="ctr"/>
            <a:r>
              <a:rPr lang="en-GB" sz="2800" dirty="0">
                <a:solidFill>
                  <a:schemeClr val="tx2"/>
                </a:solidFill>
              </a:rPr>
              <a:t>Types of gearing - 2</a:t>
            </a:r>
          </a:p>
        </p:txBody>
      </p:sp>
      <p:sp>
        <p:nvSpPr>
          <p:cNvPr id="3" name="Content Placeholder 2">
            <a:extLst>
              <a:ext uri="{FF2B5EF4-FFF2-40B4-BE49-F238E27FC236}">
                <a16:creationId xmlns:a16="http://schemas.microsoft.com/office/drawing/2014/main" id="{72FA76F8-2FE7-4C00-8C64-B5835BD001AF}"/>
              </a:ext>
            </a:extLst>
          </p:cNvPr>
          <p:cNvSpPr>
            <a:spLocks noGrp="1"/>
          </p:cNvSpPr>
          <p:nvPr>
            <p:ph idx="1"/>
          </p:nvPr>
        </p:nvSpPr>
        <p:spPr>
          <a:xfrm>
            <a:off x="0" y="836713"/>
            <a:ext cx="9144000" cy="4959358"/>
          </a:xfrm>
          <a:solidFill>
            <a:schemeClr val="tx2">
              <a:lumMod val="75000"/>
            </a:schemeClr>
          </a:solidFill>
        </p:spPr>
        <p:txBody>
          <a:bodyPr/>
          <a:lstStyle/>
          <a:p>
            <a:r>
              <a:rPr lang="en-GB" sz="2200" dirty="0">
                <a:solidFill>
                  <a:schemeClr val="tx2">
                    <a:lumMod val="20000"/>
                    <a:lumOff val="80000"/>
                  </a:schemeClr>
                </a:solidFill>
                <a:latin typeface="+mj-lt"/>
                <a:cs typeface="Times New Roman" panose="02020603050405020304" pitchFamily="18" charset="0"/>
              </a:rPr>
              <a:t>There are many formulae for gearing ratios, for a range of analytical functions, but we will use the two most common. These are…</a:t>
            </a:r>
          </a:p>
          <a:p>
            <a:endParaRPr lang="en-GB" dirty="0"/>
          </a:p>
          <a:p>
            <a:endParaRPr lang="en-GB" dirty="0"/>
          </a:p>
          <a:p>
            <a:endParaRPr lang="en-GB" dirty="0"/>
          </a:p>
          <a:p>
            <a:endParaRPr lang="en-GB" dirty="0"/>
          </a:p>
          <a:p>
            <a:endParaRPr lang="en-GB" dirty="0"/>
          </a:p>
          <a:p>
            <a:pPr marL="0" indent="0">
              <a:buNone/>
            </a:pPr>
            <a:endParaRPr lang="en-GB" dirty="0"/>
          </a:p>
        </p:txBody>
      </p:sp>
      <p:sp>
        <p:nvSpPr>
          <p:cNvPr id="4" name="Slide Number Placeholder 3">
            <a:extLst>
              <a:ext uri="{FF2B5EF4-FFF2-40B4-BE49-F238E27FC236}">
                <a16:creationId xmlns:a16="http://schemas.microsoft.com/office/drawing/2014/main" id="{5DD59F1B-06B7-4FCB-A524-641425476B29}"/>
              </a:ext>
            </a:extLst>
          </p:cNvPr>
          <p:cNvSpPr>
            <a:spLocks noGrp="1"/>
          </p:cNvSpPr>
          <p:nvPr>
            <p:ph type="sldNum" sz="quarter" idx="12"/>
          </p:nvPr>
        </p:nvSpPr>
        <p:spPr/>
        <p:txBody>
          <a:bodyPr/>
          <a:lstStyle/>
          <a:p>
            <a:fld id="{63A33278-8D2C-46E9-9145-8061F8ED03C5}" type="slidenum">
              <a:rPr lang="en-GB" smtClean="0"/>
              <a:t>24</a:t>
            </a:fld>
            <a:endParaRPr lang="en-GB" dirty="0"/>
          </a:p>
        </p:txBody>
      </p:sp>
      <p:sp>
        <p:nvSpPr>
          <p:cNvPr id="5" name="Rectangle: Rounded Corners 4">
            <a:extLst>
              <a:ext uri="{FF2B5EF4-FFF2-40B4-BE49-F238E27FC236}">
                <a16:creationId xmlns:a16="http://schemas.microsoft.com/office/drawing/2014/main" id="{DB792CEE-5A62-4B69-B6E2-09A03DA8E229}"/>
              </a:ext>
            </a:extLst>
          </p:cNvPr>
          <p:cNvSpPr/>
          <p:nvPr/>
        </p:nvSpPr>
        <p:spPr>
          <a:xfrm>
            <a:off x="683568" y="2060848"/>
            <a:ext cx="3081866" cy="162560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u="sng" dirty="0"/>
              <a:t>Debt Capital x 100</a:t>
            </a:r>
          </a:p>
          <a:p>
            <a:pPr algn="ctr"/>
            <a:r>
              <a:rPr lang="en-GB" sz="2400" dirty="0"/>
              <a:t>Total Equity</a:t>
            </a:r>
          </a:p>
        </p:txBody>
      </p:sp>
      <p:sp>
        <p:nvSpPr>
          <p:cNvPr id="6" name="Rectangle: Rounded Corners 5">
            <a:extLst>
              <a:ext uri="{FF2B5EF4-FFF2-40B4-BE49-F238E27FC236}">
                <a16:creationId xmlns:a16="http://schemas.microsoft.com/office/drawing/2014/main" id="{82ED5FF3-3A13-4697-8E04-F426B1BB97A2}"/>
              </a:ext>
            </a:extLst>
          </p:cNvPr>
          <p:cNvSpPr/>
          <p:nvPr/>
        </p:nvSpPr>
        <p:spPr>
          <a:xfrm>
            <a:off x="4841473" y="2064461"/>
            <a:ext cx="3081866" cy="162560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u="sng" dirty="0"/>
              <a:t>Debt Capital x 100</a:t>
            </a:r>
          </a:p>
          <a:p>
            <a:pPr algn="ctr"/>
            <a:r>
              <a:rPr lang="en-GB" sz="2400" dirty="0"/>
              <a:t>Debt Capital + Total Equity</a:t>
            </a:r>
          </a:p>
        </p:txBody>
      </p:sp>
      <p:sp>
        <p:nvSpPr>
          <p:cNvPr id="7" name="TextBox 6">
            <a:extLst>
              <a:ext uri="{FF2B5EF4-FFF2-40B4-BE49-F238E27FC236}">
                <a16:creationId xmlns:a16="http://schemas.microsoft.com/office/drawing/2014/main" id="{8D5AC73B-A005-4721-B1C1-306206B8B4BB}"/>
              </a:ext>
            </a:extLst>
          </p:cNvPr>
          <p:cNvSpPr txBox="1"/>
          <p:nvPr/>
        </p:nvSpPr>
        <p:spPr>
          <a:xfrm>
            <a:off x="506878" y="3992234"/>
            <a:ext cx="3646951" cy="1554272"/>
          </a:xfrm>
          <a:prstGeom prst="rect">
            <a:avLst/>
          </a:prstGeom>
          <a:noFill/>
        </p:spPr>
        <p:txBody>
          <a:bodyPr wrap="square" rtlCol="0">
            <a:spAutoFit/>
          </a:bodyPr>
          <a:lstStyle/>
          <a:p>
            <a:r>
              <a:rPr lang="en-GB" sz="1900" dirty="0">
                <a:solidFill>
                  <a:schemeClr val="tx2">
                    <a:lumMod val="20000"/>
                    <a:lumOff val="80000"/>
                  </a:schemeClr>
                </a:solidFill>
                <a:latin typeface="+mj-lt"/>
                <a:cs typeface="Times New Roman" panose="02020603050405020304" pitchFamily="18" charset="0"/>
              </a:rPr>
              <a:t>This one, sometimes called the leverage (USA) version, calculates the relationship between debt and equity as a percentage</a:t>
            </a:r>
          </a:p>
        </p:txBody>
      </p:sp>
      <p:sp>
        <p:nvSpPr>
          <p:cNvPr id="8" name="TextBox 7">
            <a:extLst>
              <a:ext uri="{FF2B5EF4-FFF2-40B4-BE49-F238E27FC236}">
                <a16:creationId xmlns:a16="http://schemas.microsoft.com/office/drawing/2014/main" id="{A5C5A516-0DE0-4A4F-9BF3-E23C4751BD9B}"/>
              </a:ext>
            </a:extLst>
          </p:cNvPr>
          <p:cNvSpPr txBox="1"/>
          <p:nvPr/>
        </p:nvSpPr>
        <p:spPr>
          <a:xfrm>
            <a:off x="4660707" y="3999460"/>
            <a:ext cx="4114389" cy="1554272"/>
          </a:xfrm>
          <a:prstGeom prst="rect">
            <a:avLst/>
          </a:prstGeom>
          <a:noFill/>
        </p:spPr>
        <p:txBody>
          <a:bodyPr wrap="square" rtlCol="0">
            <a:spAutoFit/>
          </a:bodyPr>
          <a:lstStyle/>
          <a:p>
            <a:r>
              <a:rPr lang="en-GB" sz="1900" dirty="0">
                <a:solidFill>
                  <a:schemeClr val="tx2">
                    <a:lumMod val="20000"/>
                    <a:lumOff val="80000"/>
                  </a:schemeClr>
                </a:solidFill>
                <a:latin typeface="+mj-lt"/>
                <a:cs typeface="Times New Roman" panose="02020603050405020304" pitchFamily="18" charset="0"/>
              </a:rPr>
              <a:t>This one, sometimes called the capital structure version, calculates the relationship between the total capital employed and debt as a percentage</a:t>
            </a:r>
          </a:p>
        </p:txBody>
      </p:sp>
    </p:spTree>
    <p:custDataLst>
      <p:tags r:id="rId1"/>
    </p:custDataLst>
    <p:extLst>
      <p:ext uri="{BB962C8B-B14F-4D97-AF65-F5344CB8AC3E}">
        <p14:creationId xmlns:p14="http://schemas.microsoft.com/office/powerpoint/2010/main" val="2781605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ircle(in)">
                                      <p:cBhvr>
                                        <p:cTn id="20" dur="20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ircle(in)">
                                      <p:cBhvr>
                                        <p:cTn id="25" dur="20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circle(in)">
                                      <p:cBhvr>
                                        <p:cTn id="3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038D6-7887-486F-9A95-D6DB1F6B22B0}"/>
              </a:ext>
            </a:extLst>
          </p:cNvPr>
          <p:cNvSpPr>
            <a:spLocks noGrp="1"/>
          </p:cNvSpPr>
          <p:nvPr>
            <p:ph type="title"/>
          </p:nvPr>
        </p:nvSpPr>
        <p:spPr>
          <a:xfrm>
            <a:off x="0" y="34404"/>
            <a:ext cx="9144000" cy="930099"/>
          </a:xfrm>
          <a:solidFill>
            <a:schemeClr val="tx2">
              <a:lumMod val="20000"/>
              <a:lumOff val="80000"/>
            </a:schemeClr>
          </a:solidFill>
        </p:spPr>
        <p:txBody>
          <a:bodyPr>
            <a:normAutofit/>
          </a:bodyPr>
          <a:lstStyle/>
          <a:p>
            <a:r>
              <a:rPr lang="en-GB" sz="3600" dirty="0">
                <a:solidFill>
                  <a:schemeClr val="tx2">
                    <a:lumMod val="75000"/>
                  </a:schemeClr>
                </a:solidFill>
              </a:rPr>
              <a:t>Types of gearing - 4</a:t>
            </a:r>
          </a:p>
        </p:txBody>
      </p:sp>
      <p:sp>
        <p:nvSpPr>
          <p:cNvPr id="4" name="Slide Number Placeholder 3">
            <a:extLst>
              <a:ext uri="{FF2B5EF4-FFF2-40B4-BE49-F238E27FC236}">
                <a16:creationId xmlns:a16="http://schemas.microsoft.com/office/drawing/2014/main" id="{C14E4787-AA12-472A-8F56-D8584A95DBE2}"/>
              </a:ext>
            </a:extLst>
          </p:cNvPr>
          <p:cNvSpPr>
            <a:spLocks noGrp="1"/>
          </p:cNvSpPr>
          <p:nvPr>
            <p:ph type="sldNum" sz="quarter" idx="12"/>
          </p:nvPr>
        </p:nvSpPr>
        <p:spPr/>
        <p:txBody>
          <a:bodyPr/>
          <a:lstStyle/>
          <a:p>
            <a:fld id="{C3F65BB1-9206-4D7F-97F9-47DCC7DC6334}" type="slidenum">
              <a:rPr lang="en-GB" smtClean="0"/>
              <a:pPr/>
              <a:t>25</a:t>
            </a:fld>
            <a:endParaRPr lang="en-GB"/>
          </a:p>
        </p:txBody>
      </p:sp>
      <p:sp>
        <p:nvSpPr>
          <p:cNvPr id="6" name="Content Placeholder 4">
            <a:extLst>
              <a:ext uri="{FF2B5EF4-FFF2-40B4-BE49-F238E27FC236}">
                <a16:creationId xmlns:a16="http://schemas.microsoft.com/office/drawing/2014/main" id="{434228CD-E2D4-47BD-A6B9-8641878797BA}"/>
              </a:ext>
            </a:extLst>
          </p:cNvPr>
          <p:cNvSpPr txBox="1">
            <a:spLocks/>
          </p:cNvSpPr>
          <p:nvPr/>
        </p:nvSpPr>
        <p:spPr>
          <a:xfrm>
            <a:off x="90175" y="1122313"/>
            <a:ext cx="4248473" cy="153523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lt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lt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lt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lt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lt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lt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lt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lt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lt1"/>
                </a:solidFill>
                <a:latin typeface="+mn-lt"/>
                <a:ea typeface="+mn-ea"/>
                <a:cs typeface="+mn-cs"/>
              </a:defRPr>
            </a:lvl9pPr>
          </a:lstStyle>
          <a:p>
            <a:pPr marL="0" indent="0" algn="ctr">
              <a:buNone/>
            </a:pPr>
            <a:r>
              <a:rPr lang="en-GB" sz="1800" u="sng" dirty="0"/>
              <a:t>Debt Capital +Short-Term Debt x 100</a:t>
            </a:r>
          </a:p>
          <a:p>
            <a:pPr marL="0" indent="0" algn="ctr">
              <a:buNone/>
            </a:pPr>
            <a:r>
              <a:rPr lang="en-GB" sz="1800" dirty="0"/>
              <a:t>Total Equity</a:t>
            </a:r>
          </a:p>
        </p:txBody>
      </p:sp>
      <p:sp>
        <p:nvSpPr>
          <p:cNvPr id="10" name="Content Placeholder 4">
            <a:extLst>
              <a:ext uri="{FF2B5EF4-FFF2-40B4-BE49-F238E27FC236}">
                <a16:creationId xmlns:a16="http://schemas.microsoft.com/office/drawing/2014/main" id="{85D142EA-D920-4C63-B6B2-3DCA0E45C425}"/>
              </a:ext>
            </a:extLst>
          </p:cNvPr>
          <p:cNvSpPr txBox="1">
            <a:spLocks/>
          </p:cNvSpPr>
          <p:nvPr/>
        </p:nvSpPr>
        <p:spPr>
          <a:xfrm>
            <a:off x="4517319" y="1111087"/>
            <a:ext cx="4536506" cy="153499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lt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lt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lt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lt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lt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lt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lt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lt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lt1"/>
                </a:solidFill>
                <a:latin typeface="+mn-lt"/>
                <a:ea typeface="+mn-ea"/>
                <a:cs typeface="+mn-cs"/>
              </a:defRPr>
            </a:lvl9pPr>
          </a:lstStyle>
          <a:p>
            <a:pPr marL="0" indent="0" algn="ctr">
              <a:buNone/>
            </a:pPr>
            <a:r>
              <a:rPr lang="en-GB" sz="1800" u="sng" dirty="0"/>
              <a:t>Debt </a:t>
            </a:r>
            <a:r>
              <a:rPr lang="en-GB" sz="1800" u="sng" dirty="0" err="1"/>
              <a:t>Capital+Short-Term</a:t>
            </a:r>
            <a:r>
              <a:rPr lang="en-GB" sz="1800" u="sng" dirty="0"/>
              <a:t> debt x 100</a:t>
            </a:r>
          </a:p>
          <a:p>
            <a:pPr marL="0" indent="0" algn="ctr">
              <a:buNone/>
            </a:pPr>
            <a:r>
              <a:rPr lang="en-GB" sz="1800" dirty="0"/>
              <a:t>Total </a:t>
            </a:r>
            <a:r>
              <a:rPr lang="en-GB" sz="1800" dirty="0" err="1"/>
              <a:t>Equity+Debt</a:t>
            </a:r>
            <a:r>
              <a:rPr lang="en-GB" sz="1800" dirty="0"/>
              <a:t> Capital+ Short-Term Debt</a:t>
            </a:r>
          </a:p>
        </p:txBody>
      </p:sp>
      <p:sp>
        <p:nvSpPr>
          <p:cNvPr id="11" name="TextBox 10">
            <a:extLst>
              <a:ext uri="{FF2B5EF4-FFF2-40B4-BE49-F238E27FC236}">
                <a16:creationId xmlns:a16="http://schemas.microsoft.com/office/drawing/2014/main" id="{DF67A680-D603-4159-B256-A15E5DF5524D}"/>
              </a:ext>
            </a:extLst>
          </p:cNvPr>
          <p:cNvSpPr txBox="1"/>
          <p:nvPr/>
        </p:nvSpPr>
        <p:spPr>
          <a:xfrm>
            <a:off x="38965" y="2815355"/>
            <a:ext cx="4328840" cy="3077766"/>
          </a:xfrm>
          <a:prstGeom prst="rect">
            <a:avLst/>
          </a:prstGeom>
          <a:solidFill>
            <a:schemeClr val="tx2">
              <a:lumMod val="75000"/>
            </a:schemeClr>
          </a:solidFill>
        </p:spPr>
        <p:txBody>
          <a:bodyPr wrap="square" rtlCol="0">
            <a:spAutoFit/>
          </a:bodyPr>
          <a:lstStyle/>
          <a:p>
            <a:r>
              <a:rPr lang="en-GB" sz="1600" dirty="0">
                <a:solidFill>
                  <a:schemeClr val="tx2">
                    <a:lumMod val="20000"/>
                    <a:lumOff val="80000"/>
                  </a:schemeClr>
                </a:solidFill>
                <a:latin typeface="+mj-lt"/>
                <a:cs typeface="Times New Roman" panose="02020603050405020304" pitchFamily="18" charset="0"/>
              </a:rPr>
              <a:t>Similar to the leverage (USA) version above, but with the inclusion of short-term debt such as bank overdraft or commercial paper (CP). Although these are really current liabilities the same as trade payables, some analysts suggest that it offers a more realistic view of overall risk. My view is that short-term debt risk is best analysed as part of working capital assessment, and that gearing interest cover, which  includes finance charges on such debt, effectively highlights any overdue risk</a:t>
            </a:r>
          </a:p>
          <a:p>
            <a:endParaRPr lang="en-GB"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2E58D23B-117C-4BD8-BFB6-F9431577CE92}"/>
              </a:ext>
            </a:extLst>
          </p:cNvPr>
          <p:cNvSpPr txBox="1"/>
          <p:nvPr/>
        </p:nvSpPr>
        <p:spPr>
          <a:xfrm>
            <a:off x="4572000" y="2817821"/>
            <a:ext cx="4481825" cy="2800767"/>
          </a:xfrm>
          <a:prstGeom prst="rect">
            <a:avLst/>
          </a:prstGeom>
          <a:solidFill>
            <a:schemeClr val="tx2">
              <a:lumMod val="75000"/>
            </a:schemeClr>
          </a:solidFill>
        </p:spPr>
        <p:txBody>
          <a:bodyPr wrap="square" rtlCol="0">
            <a:spAutoFit/>
          </a:bodyPr>
          <a:lstStyle/>
          <a:p>
            <a:r>
              <a:rPr lang="en-GB" sz="1600" dirty="0">
                <a:solidFill>
                  <a:schemeClr val="tx2">
                    <a:lumMod val="20000"/>
                    <a:lumOff val="80000"/>
                  </a:schemeClr>
                </a:solidFill>
                <a:latin typeface="+mj-lt"/>
                <a:cs typeface="Times New Roman" panose="02020603050405020304" pitchFamily="18" charset="0"/>
              </a:rPr>
              <a:t>Similar to the capital structure version above, but with the inclusion of short-term debt such as bank overdraft or commercial paper (CP). Although these are really current liabilities the same as trade payables, some analysts suggest that it offers a more realistic view of overall risk. My view is that short-term debt risk is best analysed as part of working capital assessment, and that gearing interest cover, which  includes finance charges on such debt, effectively highlights any overdue risk</a:t>
            </a:r>
          </a:p>
        </p:txBody>
      </p:sp>
    </p:spTree>
    <p:extLst>
      <p:ext uri="{BB962C8B-B14F-4D97-AF65-F5344CB8AC3E}">
        <p14:creationId xmlns:p14="http://schemas.microsoft.com/office/powerpoint/2010/main" val="291681434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Effect transition="in" filter="circle(in)">
                                      <p:cBhvr>
                                        <p:cTn id="25" dur="2000"/>
                                        <p:tgtEl>
                                          <p:spTgt spid="11">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13">
                                            <p:txEl>
                                              <p:pRg st="0" end="0"/>
                                            </p:txEl>
                                          </p:spTgt>
                                        </p:tgtEl>
                                        <p:attrNameLst>
                                          <p:attrName>style.visibility</p:attrName>
                                        </p:attrNameLst>
                                      </p:cBhvr>
                                      <p:to>
                                        <p:strVal val="visible"/>
                                      </p:to>
                                    </p:set>
                                    <p:animEffect transition="in" filter="circle(in)">
                                      <p:cBhvr>
                                        <p:cTn id="30" dur="2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B836D-279B-4ADD-9209-CFC5CFC02CC8}"/>
              </a:ext>
            </a:extLst>
          </p:cNvPr>
          <p:cNvSpPr>
            <a:spLocks noGrp="1"/>
          </p:cNvSpPr>
          <p:nvPr>
            <p:ph type="title"/>
          </p:nvPr>
        </p:nvSpPr>
        <p:spPr>
          <a:xfrm>
            <a:off x="0" y="2606"/>
            <a:ext cx="9144000" cy="702915"/>
          </a:xfrm>
          <a:solidFill>
            <a:schemeClr val="tx2">
              <a:lumMod val="20000"/>
              <a:lumOff val="80000"/>
            </a:schemeClr>
          </a:solidFill>
        </p:spPr>
        <p:txBody>
          <a:bodyPr>
            <a:normAutofit/>
          </a:bodyPr>
          <a:lstStyle/>
          <a:p>
            <a:r>
              <a:rPr lang="en-GB" sz="2800" dirty="0">
                <a:solidFill>
                  <a:schemeClr val="tx2"/>
                </a:solidFill>
              </a:rPr>
              <a:t>Types of gearing - 5</a:t>
            </a:r>
          </a:p>
        </p:txBody>
      </p:sp>
      <p:sp>
        <p:nvSpPr>
          <p:cNvPr id="3" name="Content Placeholder 2">
            <a:extLst>
              <a:ext uri="{FF2B5EF4-FFF2-40B4-BE49-F238E27FC236}">
                <a16:creationId xmlns:a16="http://schemas.microsoft.com/office/drawing/2014/main" id="{227572B5-5363-4262-A827-182634CDFF05}"/>
              </a:ext>
            </a:extLst>
          </p:cNvPr>
          <p:cNvSpPr>
            <a:spLocks noGrp="1"/>
          </p:cNvSpPr>
          <p:nvPr>
            <p:ph idx="1"/>
          </p:nvPr>
        </p:nvSpPr>
        <p:spPr>
          <a:xfrm>
            <a:off x="0" y="705521"/>
            <a:ext cx="8769152" cy="5027735"/>
          </a:xfrm>
          <a:solidFill>
            <a:schemeClr val="tx2">
              <a:lumMod val="75000"/>
            </a:schemeClr>
          </a:solidFill>
        </p:spPr>
        <p:txBody>
          <a:bodyPr>
            <a:normAutofit/>
          </a:bodyPr>
          <a:lstStyle/>
          <a:p>
            <a:pPr marL="0" indent="0">
              <a:buNone/>
            </a:pPr>
            <a:r>
              <a:rPr lang="en-GB" sz="2000" dirty="0">
                <a:solidFill>
                  <a:schemeClr val="tx2">
                    <a:lumMod val="20000"/>
                    <a:lumOff val="80000"/>
                  </a:schemeClr>
                </a:solidFill>
                <a:latin typeface="+mj-lt"/>
                <a:cs typeface="Times New Roman" panose="02020603050405020304" pitchFamily="18" charset="0"/>
              </a:rPr>
              <a:t>Another gearing ratio is Operational Gearing, which considers a firm’s sensitivity to volatility of profits by assessing the relationship between fixed costs, variable costs, and trading profit. The formula is…</a:t>
            </a:r>
          </a:p>
        </p:txBody>
      </p:sp>
      <p:sp>
        <p:nvSpPr>
          <p:cNvPr id="4" name="Slide Number Placeholder 3">
            <a:extLst>
              <a:ext uri="{FF2B5EF4-FFF2-40B4-BE49-F238E27FC236}">
                <a16:creationId xmlns:a16="http://schemas.microsoft.com/office/drawing/2014/main" id="{50D92161-47C8-47D9-A099-4A544F478D26}"/>
              </a:ext>
            </a:extLst>
          </p:cNvPr>
          <p:cNvSpPr>
            <a:spLocks noGrp="1"/>
          </p:cNvSpPr>
          <p:nvPr>
            <p:ph type="sldNum" sz="quarter" idx="12"/>
          </p:nvPr>
        </p:nvSpPr>
        <p:spPr/>
        <p:txBody>
          <a:bodyPr/>
          <a:lstStyle/>
          <a:p>
            <a:fld id="{C3F65BB1-9206-4D7F-97F9-47DCC7DC6334}" type="slidenum">
              <a:rPr lang="en-GB" smtClean="0"/>
              <a:pPr/>
              <a:t>26</a:t>
            </a:fld>
            <a:endParaRPr lang="en-GB"/>
          </a:p>
        </p:txBody>
      </p:sp>
      <p:sp>
        <p:nvSpPr>
          <p:cNvPr id="5" name="Rectangle: Rounded Corners 4">
            <a:extLst>
              <a:ext uri="{FF2B5EF4-FFF2-40B4-BE49-F238E27FC236}">
                <a16:creationId xmlns:a16="http://schemas.microsoft.com/office/drawing/2014/main" id="{A63ACB89-84F3-4CCF-ABEC-A0BE2A2E6D3D}"/>
              </a:ext>
            </a:extLst>
          </p:cNvPr>
          <p:cNvSpPr/>
          <p:nvPr/>
        </p:nvSpPr>
        <p:spPr>
          <a:xfrm>
            <a:off x="179512" y="2616199"/>
            <a:ext cx="4009768" cy="162560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u="sng" dirty="0"/>
              <a:t>Revenue – Variable Costs</a:t>
            </a:r>
          </a:p>
          <a:p>
            <a:pPr algn="ctr"/>
            <a:r>
              <a:rPr lang="en-GB" sz="2400" dirty="0"/>
              <a:t>Trading Profit</a:t>
            </a:r>
          </a:p>
        </p:txBody>
      </p:sp>
      <p:sp>
        <p:nvSpPr>
          <p:cNvPr id="6" name="TextBox 5">
            <a:extLst>
              <a:ext uri="{FF2B5EF4-FFF2-40B4-BE49-F238E27FC236}">
                <a16:creationId xmlns:a16="http://schemas.microsoft.com/office/drawing/2014/main" id="{1BFF4047-83ED-499D-BEAA-DC11DF32B6B4}"/>
              </a:ext>
            </a:extLst>
          </p:cNvPr>
          <p:cNvSpPr txBox="1"/>
          <p:nvPr/>
        </p:nvSpPr>
        <p:spPr>
          <a:xfrm>
            <a:off x="4735860" y="1916926"/>
            <a:ext cx="3906124" cy="3785652"/>
          </a:xfrm>
          <a:prstGeom prst="rect">
            <a:avLst/>
          </a:prstGeom>
          <a:noFill/>
        </p:spPr>
        <p:txBody>
          <a:bodyPr wrap="square" rtlCol="0">
            <a:spAutoFit/>
          </a:bodyPr>
          <a:lstStyle/>
          <a:p>
            <a:r>
              <a:rPr lang="en-GB" sz="2000" dirty="0">
                <a:solidFill>
                  <a:schemeClr val="tx2">
                    <a:lumMod val="20000"/>
                    <a:lumOff val="80000"/>
                  </a:schemeClr>
                </a:solidFill>
                <a:latin typeface="+mj-lt"/>
                <a:cs typeface="Times New Roman" panose="02020603050405020304" pitchFamily="18" charset="0"/>
              </a:rPr>
              <a:t>Here, Revenue less Variable Costs equals the Contribution, and organisations with a high proportion of fixed costs who are relatively highly geared benefit in increased profit periods because of interest relief against tax, whereas firms with lower fixed costs and gearing do not suffer as much a reduction in profits in poorer profit times or economic downturns</a:t>
            </a:r>
          </a:p>
        </p:txBody>
      </p:sp>
    </p:spTree>
    <p:extLst>
      <p:ext uri="{BB962C8B-B14F-4D97-AF65-F5344CB8AC3E}">
        <p14:creationId xmlns:p14="http://schemas.microsoft.com/office/powerpoint/2010/main" val="291908229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ircle(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animEffect transition="in" filter="wipe(down)">
                                      <p:cBhvr>
                                        <p:cTn id="23" dur="580">
                                          <p:stCondLst>
                                            <p:cond delay="0"/>
                                          </p:stCondLst>
                                        </p:cTn>
                                        <p:tgtEl>
                                          <p:spTgt spid="6">
                                            <p:txEl>
                                              <p:pRg st="0" end="0"/>
                                            </p:txEl>
                                          </p:spTgt>
                                        </p:tgtEl>
                                      </p:cBhvr>
                                    </p:animEffect>
                                    <p:anim calcmode="lin" valueType="num">
                                      <p:cBhvr>
                                        <p:cTn id="24" dur="1822"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6">
                                            <p:txEl>
                                              <p:pRg st="0" end="0"/>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6">
                                            <p:txEl>
                                              <p:pRg st="0" end="0"/>
                                            </p:txEl>
                                          </p:spTgt>
                                        </p:tgtEl>
                                      </p:cBhvr>
                                      <p:to x="100000" y="60000"/>
                                    </p:animScale>
                                    <p:animScale>
                                      <p:cBhvr>
                                        <p:cTn id="30" dur="166" decel="50000">
                                          <p:stCondLst>
                                            <p:cond delay="676"/>
                                          </p:stCondLst>
                                        </p:cTn>
                                        <p:tgtEl>
                                          <p:spTgt spid="6">
                                            <p:txEl>
                                              <p:pRg st="0" end="0"/>
                                            </p:txEl>
                                          </p:spTgt>
                                        </p:tgtEl>
                                      </p:cBhvr>
                                      <p:to x="100000" y="100000"/>
                                    </p:animScale>
                                    <p:animScale>
                                      <p:cBhvr>
                                        <p:cTn id="31" dur="26">
                                          <p:stCondLst>
                                            <p:cond delay="1312"/>
                                          </p:stCondLst>
                                        </p:cTn>
                                        <p:tgtEl>
                                          <p:spTgt spid="6">
                                            <p:txEl>
                                              <p:pRg st="0" end="0"/>
                                            </p:txEl>
                                          </p:spTgt>
                                        </p:tgtEl>
                                      </p:cBhvr>
                                      <p:to x="100000" y="80000"/>
                                    </p:animScale>
                                    <p:animScale>
                                      <p:cBhvr>
                                        <p:cTn id="32" dur="166" decel="50000">
                                          <p:stCondLst>
                                            <p:cond delay="1338"/>
                                          </p:stCondLst>
                                        </p:cTn>
                                        <p:tgtEl>
                                          <p:spTgt spid="6">
                                            <p:txEl>
                                              <p:pRg st="0" end="0"/>
                                            </p:txEl>
                                          </p:spTgt>
                                        </p:tgtEl>
                                      </p:cBhvr>
                                      <p:to x="100000" y="100000"/>
                                    </p:animScale>
                                    <p:animScale>
                                      <p:cBhvr>
                                        <p:cTn id="33" dur="26">
                                          <p:stCondLst>
                                            <p:cond delay="1642"/>
                                          </p:stCondLst>
                                        </p:cTn>
                                        <p:tgtEl>
                                          <p:spTgt spid="6">
                                            <p:txEl>
                                              <p:pRg st="0" end="0"/>
                                            </p:txEl>
                                          </p:spTgt>
                                        </p:tgtEl>
                                      </p:cBhvr>
                                      <p:to x="100000" y="90000"/>
                                    </p:animScale>
                                    <p:animScale>
                                      <p:cBhvr>
                                        <p:cTn id="34" dur="166" decel="50000">
                                          <p:stCondLst>
                                            <p:cond delay="1668"/>
                                          </p:stCondLst>
                                        </p:cTn>
                                        <p:tgtEl>
                                          <p:spTgt spid="6">
                                            <p:txEl>
                                              <p:pRg st="0" end="0"/>
                                            </p:txEl>
                                          </p:spTgt>
                                        </p:tgtEl>
                                      </p:cBhvr>
                                      <p:to x="100000" y="100000"/>
                                    </p:animScale>
                                    <p:animScale>
                                      <p:cBhvr>
                                        <p:cTn id="35" dur="26">
                                          <p:stCondLst>
                                            <p:cond delay="1808"/>
                                          </p:stCondLst>
                                        </p:cTn>
                                        <p:tgtEl>
                                          <p:spTgt spid="6">
                                            <p:txEl>
                                              <p:pRg st="0" end="0"/>
                                            </p:txEl>
                                          </p:spTgt>
                                        </p:tgtEl>
                                      </p:cBhvr>
                                      <p:to x="100000" y="95000"/>
                                    </p:animScale>
                                    <p:animScale>
                                      <p:cBhvr>
                                        <p:cTn id="36" dur="166" decel="50000">
                                          <p:stCondLst>
                                            <p:cond delay="1834"/>
                                          </p:stCondLst>
                                        </p:cTn>
                                        <p:tgtEl>
                                          <p:spTgt spid="6">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A2E721B-4A18-44CC-84C1-00230B66D43F}"/>
              </a:ext>
            </a:extLst>
          </p:cNvPr>
          <p:cNvSpPr>
            <a:spLocks noGrp="1"/>
          </p:cNvSpPr>
          <p:nvPr>
            <p:ph type="title"/>
          </p:nvPr>
        </p:nvSpPr>
        <p:spPr>
          <a:xfrm>
            <a:off x="0" y="0"/>
            <a:ext cx="9144000" cy="836712"/>
          </a:xfrm>
          <a:solidFill>
            <a:schemeClr val="tx2">
              <a:lumMod val="20000"/>
              <a:lumOff val="80000"/>
            </a:schemeClr>
          </a:solidFill>
        </p:spPr>
        <p:txBody>
          <a:bodyPr>
            <a:normAutofit/>
          </a:bodyPr>
          <a:lstStyle/>
          <a:p>
            <a:pPr algn="ctr"/>
            <a:r>
              <a:rPr lang="en-GB" sz="2800" dirty="0">
                <a:solidFill>
                  <a:schemeClr val="tx2"/>
                </a:solidFill>
              </a:rPr>
              <a:t>Gearing - summary</a:t>
            </a:r>
          </a:p>
        </p:txBody>
      </p:sp>
      <p:sp>
        <p:nvSpPr>
          <p:cNvPr id="6" name="Content Placeholder 5">
            <a:extLst>
              <a:ext uri="{FF2B5EF4-FFF2-40B4-BE49-F238E27FC236}">
                <a16:creationId xmlns:a16="http://schemas.microsoft.com/office/drawing/2014/main" id="{CB1833DC-E5B1-4E41-A08E-1E9686840AC8}"/>
              </a:ext>
            </a:extLst>
          </p:cNvPr>
          <p:cNvSpPr>
            <a:spLocks noGrp="1"/>
          </p:cNvSpPr>
          <p:nvPr>
            <p:ph idx="1"/>
          </p:nvPr>
        </p:nvSpPr>
        <p:spPr>
          <a:xfrm>
            <a:off x="0" y="836713"/>
            <a:ext cx="9144000" cy="4896543"/>
          </a:xfrm>
          <a:solidFill>
            <a:schemeClr val="tx2">
              <a:lumMod val="75000"/>
            </a:schemeClr>
          </a:solidFill>
        </p:spPr>
        <p:txBody>
          <a:bodyPr>
            <a:normAutofit fontScale="25000" lnSpcReduction="20000"/>
          </a:bodyPr>
          <a:lstStyle/>
          <a:p>
            <a:r>
              <a:rPr lang="en-US" sz="7600" dirty="0">
                <a:solidFill>
                  <a:schemeClr val="tx2">
                    <a:lumMod val="20000"/>
                    <a:lumOff val="80000"/>
                  </a:schemeClr>
                </a:solidFill>
                <a:latin typeface="+mj-lt"/>
                <a:cs typeface="Times New Roman" panose="02020603050405020304" pitchFamily="18" charset="0"/>
              </a:rPr>
              <a:t>No such thing as an ideal level of gearing</a:t>
            </a:r>
            <a:endParaRPr lang="en-GB" sz="7600" dirty="0">
              <a:solidFill>
                <a:schemeClr val="tx2">
                  <a:lumMod val="20000"/>
                  <a:lumOff val="80000"/>
                </a:schemeClr>
              </a:solidFill>
              <a:latin typeface="+mj-lt"/>
              <a:cs typeface="Times New Roman" panose="02020603050405020304" pitchFamily="18" charset="0"/>
            </a:endParaRPr>
          </a:p>
          <a:p>
            <a:pPr marL="0" indent="0">
              <a:buNone/>
            </a:pPr>
            <a:endParaRPr lang="en-GB" sz="7600" dirty="0">
              <a:solidFill>
                <a:schemeClr val="tx2">
                  <a:lumMod val="20000"/>
                  <a:lumOff val="80000"/>
                </a:schemeClr>
              </a:solidFill>
              <a:latin typeface="+mj-lt"/>
              <a:cs typeface="Times New Roman" panose="02020603050405020304" pitchFamily="18" charset="0"/>
            </a:endParaRPr>
          </a:p>
          <a:p>
            <a:pPr lvl="0"/>
            <a:r>
              <a:rPr lang="en-US" sz="7600" dirty="0">
                <a:solidFill>
                  <a:schemeClr val="tx2">
                    <a:lumMod val="20000"/>
                    <a:lumOff val="80000"/>
                  </a:schemeClr>
                </a:solidFill>
                <a:latin typeface="+mj-lt"/>
                <a:cs typeface="Times New Roman" panose="02020603050405020304" pitchFamily="18" charset="0"/>
              </a:rPr>
              <a:t>Depends upon the type of business</a:t>
            </a:r>
          </a:p>
          <a:p>
            <a:pPr marL="0" lvl="0" indent="0">
              <a:buNone/>
            </a:pPr>
            <a:endParaRPr lang="en-GB" sz="7600" dirty="0">
              <a:solidFill>
                <a:schemeClr val="tx2">
                  <a:lumMod val="20000"/>
                  <a:lumOff val="80000"/>
                </a:schemeClr>
              </a:solidFill>
              <a:latin typeface="+mj-lt"/>
              <a:cs typeface="Times New Roman" panose="02020603050405020304" pitchFamily="18" charset="0"/>
            </a:endParaRPr>
          </a:p>
          <a:p>
            <a:pPr lvl="0"/>
            <a:r>
              <a:rPr lang="en-US" sz="7600" dirty="0">
                <a:solidFill>
                  <a:schemeClr val="tx2">
                    <a:lumMod val="20000"/>
                    <a:lumOff val="80000"/>
                  </a:schemeClr>
                </a:solidFill>
                <a:latin typeface="+mj-lt"/>
                <a:cs typeface="Times New Roman" panose="02020603050405020304" pitchFamily="18" charset="0"/>
              </a:rPr>
              <a:t>Different types of business will have different levels of business risk. This is usually assessed by the potential variability in a company’s profits from one year to the next</a:t>
            </a:r>
          </a:p>
          <a:p>
            <a:pPr marL="0" lvl="0" indent="0">
              <a:buNone/>
            </a:pPr>
            <a:endParaRPr lang="en-US" sz="7600" dirty="0">
              <a:solidFill>
                <a:schemeClr val="tx2">
                  <a:lumMod val="20000"/>
                  <a:lumOff val="80000"/>
                </a:schemeClr>
              </a:solidFill>
              <a:latin typeface="+mj-lt"/>
              <a:cs typeface="Times New Roman" panose="02020603050405020304" pitchFamily="18" charset="0"/>
            </a:endParaRPr>
          </a:p>
          <a:p>
            <a:pPr lvl="0"/>
            <a:r>
              <a:rPr lang="en-US" sz="7600" dirty="0">
                <a:solidFill>
                  <a:schemeClr val="tx2">
                    <a:lumMod val="20000"/>
                    <a:lumOff val="80000"/>
                  </a:schemeClr>
                </a:solidFill>
                <a:latin typeface="+mj-lt"/>
                <a:cs typeface="Times New Roman" panose="02020603050405020304" pitchFamily="18" charset="0"/>
              </a:rPr>
              <a:t>Different countries with contrasting business cultures and types of capitalism will have different attitudes and tolerances to gearing levels</a:t>
            </a:r>
            <a:endParaRPr lang="en-GB" sz="7600" dirty="0">
              <a:solidFill>
                <a:schemeClr val="tx2">
                  <a:lumMod val="20000"/>
                  <a:lumOff val="80000"/>
                </a:schemeClr>
              </a:solidFill>
              <a:latin typeface="+mj-lt"/>
              <a:cs typeface="Times New Roman" panose="02020603050405020304" pitchFamily="18" charset="0"/>
            </a:endParaRPr>
          </a:p>
          <a:p>
            <a:pPr marL="0" indent="0">
              <a:buNone/>
            </a:pPr>
            <a:r>
              <a:rPr lang="en-US" sz="7600" dirty="0">
                <a:solidFill>
                  <a:schemeClr val="tx2">
                    <a:lumMod val="20000"/>
                    <a:lumOff val="80000"/>
                  </a:schemeClr>
                </a:solidFill>
                <a:latin typeface="+mj-lt"/>
                <a:cs typeface="Times New Roman" panose="02020603050405020304" pitchFamily="18" charset="0"/>
              </a:rPr>
              <a:t> </a:t>
            </a:r>
            <a:endParaRPr lang="en-GB" sz="7600" dirty="0">
              <a:solidFill>
                <a:schemeClr val="tx2">
                  <a:lumMod val="20000"/>
                  <a:lumOff val="80000"/>
                </a:schemeClr>
              </a:solidFill>
              <a:latin typeface="+mj-lt"/>
              <a:cs typeface="Times New Roman" panose="02020603050405020304" pitchFamily="18" charset="0"/>
            </a:endParaRPr>
          </a:p>
          <a:p>
            <a:pPr marL="0" indent="0">
              <a:buNone/>
            </a:pPr>
            <a:endParaRPr lang="en-GB" sz="7600" dirty="0">
              <a:solidFill>
                <a:schemeClr val="tx2">
                  <a:lumMod val="20000"/>
                  <a:lumOff val="80000"/>
                </a:schemeClr>
              </a:solidFill>
              <a:latin typeface="+mj-lt"/>
              <a:cs typeface="Times New Roman" panose="02020603050405020304" pitchFamily="18" charset="0"/>
            </a:endParaRPr>
          </a:p>
          <a:p>
            <a:r>
              <a:rPr lang="en-US" sz="7600" dirty="0">
                <a:solidFill>
                  <a:schemeClr val="tx2">
                    <a:lumMod val="20000"/>
                    <a:lumOff val="80000"/>
                  </a:schemeClr>
                </a:solidFill>
                <a:latin typeface="+mj-lt"/>
                <a:cs typeface="Times New Roman" panose="02020603050405020304" pitchFamily="18" charset="0"/>
              </a:rPr>
              <a:t>Which do you think has the higher level of business risk?</a:t>
            </a:r>
            <a:endParaRPr lang="en-GB" sz="7600" dirty="0">
              <a:solidFill>
                <a:schemeClr val="tx2">
                  <a:lumMod val="20000"/>
                  <a:lumOff val="80000"/>
                </a:schemeClr>
              </a:solidFill>
              <a:latin typeface="+mj-lt"/>
              <a:cs typeface="Times New Roman" panose="02020603050405020304" pitchFamily="18" charset="0"/>
            </a:endParaRPr>
          </a:p>
          <a:p>
            <a:pPr marL="0" indent="0">
              <a:buNone/>
            </a:pPr>
            <a:r>
              <a:rPr lang="en-US" sz="7600" b="1" dirty="0">
                <a:solidFill>
                  <a:schemeClr val="tx2">
                    <a:lumMod val="20000"/>
                    <a:lumOff val="80000"/>
                  </a:schemeClr>
                </a:solidFill>
                <a:latin typeface="+mj-lt"/>
                <a:cs typeface="Times New Roman" panose="02020603050405020304" pitchFamily="18" charset="0"/>
              </a:rPr>
              <a:t> </a:t>
            </a:r>
            <a:endParaRPr lang="en-GB" sz="7600" dirty="0">
              <a:solidFill>
                <a:schemeClr val="tx2">
                  <a:lumMod val="20000"/>
                  <a:lumOff val="80000"/>
                </a:schemeClr>
              </a:solidFill>
              <a:latin typeface="+mj-lt"/>
              <a:cs typeface="Times New Roman" panose="02020603050405020304" pitchFamily="18" charset="0"/>
            </a:endParaRPr>
          </a:p>
          <a:p>
            <a:pPr marL="0" lvl="0" indent="0">
              <a:buNone/>
            </a:pPr>
            <a:r>
              <a:rPr lang="en-US" sz="7600" dirty="0">
                <a:solidFill>
                  <a:schemeClr val="tx2">
                    <a:lumMod val="20000"/>
                    <a:lumOff val="80000"/>
                  </a:schemeClr>
                </a:solidFill>
                <a:latin typeface="+mj-lt"/>
                <a:cs typeface="Times New Roman" panose="02020603050405020304" pitchFamily="18" charset="0"/>
              </a:rPr>
              <a:t>               A company which makes luxury fashion goods?</a:t>
            </a:r>
            <a:endParaRPr lang="en-GB" sz="7600" dirty="0">
              <a:solidFill>
                <a:schemeClr val="tx2">
                  <a:lumMod val="20000"/>
                  <a:lumOff val="80000"/>
                </a:schemeClr>
              </a:solidFill>
              <a:latin typeface="+mj-lt"/>
              <a:cs typeface="Times New Roman" panose="02020603050405020304" pitchFamily="18" charset="0"/>
            </a:endParaRPr>
          </a:p>
          <a:p>
            <a:pPr marL="0" indent="0">
              <a:buNone/>
            </a:pPr>
            <a:r>
              <a:rPr lang="en-US" sz="7600" b="1" dirty="0">
                <a:solidFill>
                  <a:schemeClr val="tx2">
                    <a:lumMod val="20000"/>
                    <a:lumOff val="80000"/>
                  </a:schemeClr>
                </a:solidFill>
                <a:latin typeface="+mj-lt"/>
                <a:cs typeface="Times New Roman" panose="02020603050405020304" pitchFamily="18" charset="0"/>
              </a:rPr>
              <a:t>                                             OR</a:t>
            </a:r>
            <a:endParaRPr lang="en-GB" sz="7600" dirty="0">
              <a:solidFill>
                <a:schemeClr val="tx2">
                  <a:lumMod val="20000"/>
                  <a:lumOff val="80000"/>
                </a:schemeClr>
              </a:solidFill>
              <a:latin typeface="+mj-lt"/>
              <a:cs typeface="Times New Roman" panose="02020603050405020304" pitchFamily="18" charset="0"/>
            </a:endParaRPr>
          </a:p>
          <a:p>
            <a:pPr marL="0" lvl="0" indent="0">
              <a:buNone/>
            </a:pPr>
            <a:r>
              <a:rPr lang="en-US" sz="7600" dirty="0">
                <a:solidFill>
                  <a:schemeClr val="tx2">
                    <a:lumMod val="20000"/>
                    <a:lumOff val="80000"/>
                  </a:schemeClr>
                </a:solidFill>
                <a:latin typeface="+mj-lt"/>
                <a:cs typeface="Times New Roman" panose="02020603050405020304" pitchFamily="18" charset="0"/>
              </a:rPr>
              <a:t>                        A company which makes bread?</a:t>
            </a:r>
            <a:endParaRPr lang="en-GB" sz="7600" dirty="0">
              <a:solidFill>
                <a:schemeClr val="tx2">
                  <a:lumMod val="20000"/>
                  <a:lumOff val="80000"/>
                </a:schemeClr>
              </a:solidFill>
              <a:latin typeface="+mj-lt"/>
              <a:cs typeface="Times New Roman" panose="02020603050405020304" pitchFamily="18" charset="0"/>
            </a:endParaRPr>
          </a:p>
          <a:p>
            <a:pPr marL="0" indent="0">
              <a:buNone/>
            </a:pPr>
            <a:r>
              <a:rPr lang="en-US" sz="7400" dirty="0">
                <a:solidFill>
                  <a:schemeClr val="tx2">
                    <a:lumMod val="20000"/>
                    <a:lumOff val="80000"/>
                  </a:schemeClr>
                </a:solidFill>
                <a:latin typeface="+mj-lt"/>
                <a:cs typeface="Times New Roman" panose="02020603050405020304" pitchFamily="18" charset="0"/>
              </a:rPr>
              <a:t> </a:t>
            </a:r>
            <a:endParaRPr lang="en-GB" sz="7400" dirty="0">
              <a:solidFill>
                <a:schemeClr val="tx2">
                  <a:lumMod val="20000"/>
                  <a:lumOff val="80000"/>
                </a:schemeClr>
              </a:solidFill>
              <a:latin typeface="+mj-lt"/>
              <a:cs typeface="Times New Roman" panose="02020603050405020304" pitchFamily="18" charset="0"/>
            </a:endParaRPr>
          </a:p>
          <a:p>
            <a:pPr marL="0" indent="0">
              <a:buNone/>
            </a:pPr>
            <a:r>
              <a:rPr lang="en-US" sz="7400" dirty="0">
                <a:latin typeface="Times New Roman" panose="02020603050405020304" pitchFamily="18" charset="0"/>
                <a:cs typeface="Times New Roman" panose="02020603050405020304" pitchFamily="18" charset="0"/>
              </a:rPr>
              <a:t> </a:t>
            </a:r>
            <a:endParaRPr lang="en-GB" sz="7400" dirty="0">
              <a:latin typeface="Times New Roman" panose="02020603050405020304" pitchFamily="18" charset="0"/>
              <a:cs typeface="Times New Roman" panose="02020603050405020304" pitchFamily="18" charset="0"/>
            </a:endParaRPr>
          </a:p>
          <a:p>
            <a:pPr marL="0" indent="0">
              <a:buNone/>
            </a:pPr>
            <a:br>
              <a:rPr lang="en-US" sz="7400" dirty="0"/>
            </a:br>
            <a:r>
              <a:rPr lang="en-US" sz="7400" dirty="0"/>
              <a:t> </a:t>
            </a:r>
            <a:endParaRPr lang="en-GB" sz="7400" dirty="0"/>
          </a:p>
          <a:p>
            <a:endParaRPr lang="en-GB" dirty="0"/>
          </a:p>
        </p:txBody>
      </p:sp>
      <p:sp>
        <p:nvSpPr>
          <p:cNvPr id="2" name="Slide Number Placeholder 1">
            <a:extLst>
              <a:ext uri="{FF2B5EF4-FFF2-40B4-BE49-F238E27FC236}">
                <a16:creationId xmlns:a16="http://schemas.microsoft.com/office/drawing/2014/main" id="{9C247B50-6E09-4FE3-B9BF-E4F77AFCE375}"/>
              </a:ext>
            </a:extLst>
          </p:cNvPr>
          <p:cNvSpPr>
            <a:spLocks noGrp="1"/>
          </p:cNvSpPr>
          <p:nvPr>
            <p:ph type="sldNum" sz="quarter" idx="12"/>
          </p:nvPr>
        </p:nvSpPr>
        <p:spPr/>
        <p:txBody>
          <a:bodyPr/>
          <a:lstStyle/>
          <a:p>
            <a:fld id="{63A33278-8D2C-46E9-9145-8061F8ED03C5}" type="slidenum">
              <a:rPr lang="en-GB" smtClean="0"/>
              <a:t>27</a:t>
            </a:fld>
            <a:endParaRPr lang="en-GB" dirty="0"/>
          </a:p>
        </p:txBody>
      </p:sp>
    </p:spTree>
    <p:custDataLst>
      <p:tags r:id="rId1"/>
    </p:custDataLst>
    <p:extLst>
      <p:ext uri="{BB962C8B-B14F-4D97-AF65-F5344CB8AC3E}">
        <p14:creationId xmlns:p14="http://schemas.microsoft.com/office/powerpoint/2010/main" val="39592704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D8C41-E9D3-4902-AFE6-F3D0C7AD804C}"/>
              </a:ext>
            </a:extLst>
          </p:cNvPr>
          <p:cNvSpPr>
            <a:spLocks noGrp="1"/>
          </p:cNvSpPr>
          <p:nvPr>
            <p:ph type="title"/>
          </p:nvPr>
        </p:nvSpPr>
        <p:spPr>
          <a:xfrm>
            <a:off x="0" y="0"/>
            <a:ext cx="9144000" cy="733994"/>
          </a:xfrm>
          <a:solidFill>
            <a:schemeClr val="tx2">
              <a:lumMod val="20000"/>
              <a:lumOff val="80000"/>
            </a:schemeClr>
          </a:solidFill>
        </p:spPr>
        <p:txBody>
          <a:bodyPr>
            <a:normAutofit/>
          </a:bodyPr>
          <a:lstStyle/>
          <a:p>
            <a:pPr algn="ctr"/>
            <a:r>
              <a:rPr lang="en-GB" sz="2800" dirty="0">
                <a:solidFill>
                  <a:schemeClr val="tx2">
                    <a:lumMod val="75000"/>
                  </a:schemeClr>
                </a:solidFill>
              </a:rPr>
              <a:t>Levels of of gearing – example</a:t>
            </a:r>
          </a:p>
        </p:txBody>
      </p:sp>
      <p:graphicFrame>
        <p:nvGraphicFramePr>
          <p:cNvPr id="10" name="Content Placeholder 9">
            <a:extLst>
              <a:ext uri="{FF2B5EF4-FFF2-40B4-BE49-F238E27FC236}">
                <a16:creationId xmlns:a16="http://schemas.microsoft.com/office/drawing/2014/main" id="{5890B601-9CC9-4213-82BB-F3A97DEE1C77}"/>
              </a:ext>
            </a:extLst>
          </p:cNvPr>
          <p:cNvGraphicFramePr>
            <a:graphicFrameLocks noGrp="1"/>
          </p:cNvGraphicFramePr>
          <p:nvPr>
            <p:ph sz="half" idx="1"/>
            <p:extLst>
              <p:ext uri="{D42A27DB-BD31-4B8C-83A1-F6EECF244321}">
                <p14:modId xmlns:p14="http://schemas.microsoft.com/office/powerpoint/2010/main" val="639114334"/>
              </p:ext>
            </p:extLst>
          </p:nvPr>
        </p:nvGraphicFramePr>
        <p:xfrm>
          <a:off x="11513" y="733994"/>
          <a:ext cx="5200364" cy="5070013"/>
        </p:xfrm>
        <a:graphic>
          <a:graphicData uri="http://schemas.openxmlformats.org/drawingml/2006/table">
            <a:tbl>
              <a:tblPr firstRow="1" firstCol="1" bandRow="1" bandCol="1">
                <a:tableStyleId>{7DF18680-E054-41AD-8BC1-D1AEF772440D}</a:tableStyleId>
              </a:tblPr>
              <a:tblGrid>
                <a:gridCol w="2786993">
                  <a:extLst>
                    <a:ext uri="{9D8B030D-6E8A-4147-A177-3AD203B41FA5}">
                      <a16:colId xmlns:a16="http://schemas.microsoft.com/office/drawing/2014/main" val="2426805529"/>
                    </a:ext>
                  </a:extLst>
                </a:gridCol>
                <a:gridCol w="1122586">
                  <a:extLst>
                    <a:ext uri="{9D8B030D-6E8A-4147-A177-3AD203B41FA5}">
                      <a16:colId xmlns:a16="http://schemas.microsoft.com/office/drawing/2014/main" val="3044696788"/>
                    </a:ext>
                  </a:extLst>
                </a:gridCol>
                <a:gridCol w="1290785">
                  <a:extLst>
                    <a:ext uri="{9D8B030D-6E8A-4147-A177-3AD203B41FA5}">
                      <a16:colId xmlns:a16="http://schemas.microsoft.com/office/drawing/2014/main" val="3335604566"/>
                    </a:ext>
                  </a:extLst>
                </a:gridCol>
              </a:tblGrid>
              <a:tr h="1066952">
                <a:tc>
                  <a:txBody>
                    <a:bodyPr/>
                    <a:lstStyle/>
                    <a:p>
                      <a:pPr>
                        <a:lnSpc>
                          <a:spcPct val="115000"/>
                        </a:lnSpc>
                        <a:spcAft>
                          <a:spcPts val="0"/>
                        </a:spcAft>
                      </a:pPr>
                      <a:r>
                        <a:rPr lang="en-GB" sz="900" dirty="0">
                          <a:effectLst/>
                        </a:rPr>
                        <a:t> </a:t>
                      </a:r>
                      <a:r>
                        <a:rPr lang="en-GB" sz="2000" dirty="0">
                          <a:effectLst/>
                        </a:rPr>
                        <a:t>Extracts from Annual Report and Accounts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solidFill>
                      <a:schemeClr val="tx2">
                        <a:lumMod val="75000"/>
                      </a:schemeClr>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2000" dirty="0">
                          <a:effectLst/>
                        </a:rPr>
                        <a:t>Risk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2000" dirty="0">
                          <a:effectLst/>
                        </a:rPr>
                        <a:t>plc</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solidFill>
                      <a:schemeClr val="tx2">
                        <a:lumMod val="75000"/>
                      </a:schemeClr>
                    </a:solidFill>
                  </a:tcPr>
                </a:tc>
                <a:tc>
                  <a:txBody>
                    <a:bodyPr/>
                    <a:lstStyle/>
                    <a:p>
                      <a:pPr algn="ctr">
                        <a:lnSpc>
                          <a:spcPct val="115000"/>
                        </a:lnSpc>
                        <a:spcAft>
                          <a:spcPts val="0"/>
                        </a:spcAft>
                      </a:pPr>
                      <a:r>
                        <a:rPr lang="en-GB" sz="2000" dirty="0">
                          <a:effectLst/>
                        </a:rPr>
                        <a:t>Playsafe plc</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solidFill>
                      <a:schemeClr val="tx2">
                        <a:lumMod val="75000"/>
                      </a:schemeClr>
                    </a:solidFill>
                  </a:tcPr>
                </a:tc>
                <a:extLst>
                  <a:ext uri="{0D108BD9-81ED-4DB2-BD59-A6C34878D82A}">
                    <a16:rowId xmlns:a16="http://schemas.microsoft.com/office/drawing/2014/main" val="2996623365"/>
                  </a:ext>
                </a:extLst>
              </a:tr>
              <a:tr h="0">
                <a:tc>
                  <a:txBody>
                    <a:bodyPr/>
                    <a:lstStyle/>
                    <a:p>
                      <a:pPr>
                        <a:lnSpc>
                          <a:spcPct val="115000"/>
                        </a:lnSpc>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solidFill>
                      <a:schemeClr val="tx2">
                        <a:lumMod val="75000"/>
                      </a:schemeClr>
                    </a:solidFill>
                  </a:tcPr>
                </a:tc>
                <a:tc>
                  <a:txBody>
                    <a:bodyPr/>
                    <a:lstStyle/>
                    <a:p>
                      <a:pPr algn="ctr">
                        <a:lnSpc>
                          <a:spcPct val="115000"/>
                        </a:lnSpc>
                        <a:spcAft>
                          <a:spcPts val="0"/>
                        </a:spcAft>
                      </a:pPr>
                      <a:r>
                        <a:rPr lang="en-GB" sz="2000" dirty="0">
                          <a:effectLst/>
                        </a:rPr>
                        <a:t>£</a:t>
                      </a:r>
                    </a:p>
                    <a:p>
                      <a:pPr algn="ctr">
                        <a:lnSpc>
                          <a:spcPct val="115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000s</a:t>
                      </a:r>
                    </a:p>
                  </a:txBody>
                  <a:tcPr marL="50671" marR="50671" marT="0" marB="0"/>
                </a:tc>
                <a:tc>
                  <a:txBody>
                    <a:bodyPr/>
                    <a:lstStyle/>
                    <a:p>
                      <a:pPr algn="ctr">
                        <a:lnSpc>
                          <a:spcPct val="115000"/>
                        </a:lnSpc>
                        <a:spcAft>
                          <a:spcPts val="0"/>
                        </a:spcAft>
                      </a:pPr>
                      <a:r>
                        <a:rPr lang="en-GB" sz="2000" dirty="0">
                          <a:effectLst/>
                        </a:rPr>
                        <a:t>£</a:t>
                      </a:r>
                    </a:p>
                    <a:p>
                      <a:pPr algn="ctr">
                        <a:lnSpc>
                          <a:spcPct val="115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000s</a:t>
                      </a:r>
                    </a:p>
                  </a:txBody>
                  <a:tcPr marL="50671" marR="50671" marT="0" marB="0"/>
                </a:tc>
                <a:extLst>
                  <a:ext uri="{0D108BD9-81ED-4DB2-BD59-A6C34878D82A}">
                    <a16:rowId xmlns:a16="http://schemas.microsoft.com/office/drawing/2014/main" val="1448162466"/>
                  </a:ext>
                </a:extLst>
              </a:tr>
              <a:tr h="381876">
                <a:tc>
                  <a:txBody>
                    <a:bodyPr/>
                    <a:lstStyle/>
                    <a:p>
                      <a:pPr>
                        <a:lnSpc>
                          <a:spcPct val="115000"/>
                        </a:lnSpc>
                        <a:spcAft>
                          <a:spcPts val="0"/>
                        </a:spcAft>
                      </a:pPr>
                      <a:r>
                        <a:rPr lang="en-GB" sz="1400" dirty="0">
                          <a:solidFill>
                            <a:schemeClr val="tx2">
                              <a:lumMod val="20000"/>
                              <a:lumOff val="80000"/>
                            </a:schemeClr>
                          </a:solidFill>
                          <a:effectLst/>
                        </a:rPr>
                        <a:t>Total Equity:</a:t>
                      </a:r>
                      <a:endParaRPr lang="en-GB" sz="1400" dirty="0">
                        <a:solidFill>
                          <a:schemeClr val="tx2">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solidFill>
                      <a:schemeClr val="tx2">
                        <a:lumMod val="75000"/>
                      </a:schemeClr>
                    </a:solidFill>
                  </a:tcPr>
                </a:tc>
                <a:tc>
                  <a:txBody>
                    <a:bodyPr/>
                    <a:lstStyle/>
                    <a:p>
                      <a:pPr>
                        <a:lnSpc>
                          <a:spcPct val="115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tc>
                  <a:txBody>
                    <a:bodyPr/>
                    <a:lstStyle/>
                    <a:p>
                      <a:pPr>
                        <a:lnSpc>
                          <a:spcPct val="115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extLst>
                  <a:ext uri="{0D108BD9-81ED-4DB2-BD59-A6C34878D82A}">
                    <a16:rowId xmlns:a16="http://schemas.microsoft.com/office/drawing/2014/main" val="3467771568"/>
                  </a:ext>
                </a:extLst>
              </a:tr>
              <a:tr h="381876">
                <a:tc>
                  <a:txBody>
                    <a:bodyPr/>
                    <a:lstStyle/>
                    <a:p>
                      <a:pPr>
                        <a:lnSpc>
                          <a:spcPct val="115000"/>
                        </a:lnSpc>
                        <a:spcAft>
                          <a:spcPts val="0"/>
                        </a:spcAft>
                      </a:pPr>
                      <a:r>
                        <a:rPr lang="en-GB" sz="1400" dirty="0">
                          <a:solidFill>
                            <a:schemeClr val="tx2">
                              <a:lumMod val="20000"/>
                              <a:lumOff val="80000"/>
                            </a:schemeClr>
                          </a:solidFill>
                          <a:effectLst/>
                        </a:rPr>
                        <a:t>Ordinary Shares </a:t>
                      </a:r>
                      <a:endParaRPr lang="en-GB" sz="1400" dirty="0">
                        <a:solidFill>
                          <a:schemeClr val="tx2">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solidFill>
                      <a:schemeClr val="tx2">
                        <a:lumMod val="75000"/>
                      </a:schemeClr>
                    </a:solidFill>
                  </a:tcPr>
                </a:tc>
                <a:tc>
                  <a:txBody>
                    <a:bodyPr/>
                    <a:lstStyle/>
                    <a:p>
                      <a:pPr algn="r">
                        <a:lnSpc>
                          <a:spcPct val="115000"/>
                        </a:lnSpc>
                        <a:spcAft>
                          <a:spcPts val="0"/>
                        </a:spcAft>
                      </a:pPr>
                      <a:r>
                        <a:rPr lang="en-GB" sz="1600" dirty="0">
                          <a:effectLst/>
                        </a:rPr>
                        <a:t>40,000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tc>
                  <a:txBody>
                    <a:bodyPr/>
                    <a:lstStyle/>
                    <a:p>
                      <a:pPr algn="r">
                        <a:lnSpc>
                          <a:spcPct val="115000"/>
                        </a:lnSpc>
                        <a:spcAft>
                          <a:spcPts val="0"/>
                        </a:spcAft>
                      </a:pPr>
                      <a:r>
                        <a:rPr lang="en-GB" sz="1600" dirty="0">
                          <a:effectLst/>
                        </a:rPr>
                        <a:t>180,000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extLst>
                  <a:ext uri="{0D108BD9-81ED-4DB2-BD59-A6C34878D82A}">
                    <a16:rowId xmlns:a16="http://schemas.microsoft.com/office/drawing/2014/main" val="3484016532"/>
                  </a:ext>
                </a:extLst>
              </a:tr>
              <a:tr h="381876">
                <a:tc>
                  <a:txBody>
                    <a:bodyPr/>
                    <a:lstStyle/>
                    <a:p>
                      <a:pPr>
                        <a:lnSpc>
                          <a:spcPct val="115000"/>
                        </a:lnSpc>
                        <a:spcAft>
                          <a:spcPts val="0"/>
                        </a:spcAft>
                      </a:pPr>
                      <a:r>
                        <a:rPr lang="en-GB" sz="1400" dirty="0">
                          <a:solidFill>
                            <a:schemeClr val="tx2">
                              <a:lumMod val="20000"/>
                              <a:lumOff val="80000"/>
                            </a:schemeClr>
                          </a:solidFill>
                          <a:effectLst/>
                        </a:rPr>
                        <a:t>Reserves</a:t>
                      </a:r>
                      <a:endParaRPr lang="en-GB" sz="1400" dirty="0">
                        <a:solidFill>
                          <a:schemeClr val="tx2">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solidFill>
                      <a:schemeClr val="tx2">
                        <a:lumMod val="75000"/>
                      </a:schemeClr>
                    </a:solidFill>
                  </a:tcPr>
                </a:tc>
                <a:tc>
                  <a:txBody>
                    <a:bodyPr/>
                    <a:lstStyle/>
                    <a:p>
                      <a:pPr algn="r">
                        <a:lnSpc>
                          <a:spcPct val="115000"/>
                        </a:lnSpc>
                        <a:spcAft>
                          <a:spcPts val="0"/>
                        </a:spcAft>
                      </a:pPr>
                      <a:r>
                        <a:rPr lang="en-GB" sz="1600" dirty="0">
                          <a:effectLst/>
                        </a:rPr>
                        <a:t>60,000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tc>
                  <a:txBody>
                    <a:bodyPr/>
                    <a:lstStyle/>
                    <a:p>
                      <a:pPr algn="r">
                        <a:lnSpc>
                          <a:spcPct val="115000"/>
                        </a:lnSpc>
                        <a:spcAft>
                          <a:spcPts val="0"/>
                        </a:spcAft>
                      </a:pPr>
                      <a:r>
                        <a:rPr lang="en-GB" sz="1600" dirty="0">
                          <a:effectLst/>
                        </a:rPr>
                        <a:t>220,000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extLst>
                  <a:ext uri="{0D108BD9-81ED-4DB2-BD59-A6C34878D82A}">
                    <a16:rowId xmlns:a16="http://schemas.microsoft.com/office/drawing/2014/main" val="1761852748"/>
                  </a:ext>
                </a:extLst>
              </a:tr>
              <a:tr h="381876">
                <a:tc>
                  <a:txBody>
                    <a:bodyPr/>
                    <a:lstStyle/>
                    <a:p>
                      <a:pPr>
                        <a:lnSpc>
                          <a:spcPct val="115000"/>
                        </a:lnSpc>
                        <a:spcAft>
                          <a:spcPts val="0"/>
                        </a:spcAft>
                      </a:pPr>
                      <a:r>
                        <a:rPr lang="en-GB" sz="1400" dirty="0">
                          <a:solidFill>
                            <a:schemeClr val="tx2">
                              <a:lumMod val="20000"/>
                              <a:lumOff val="80000"/>
                            </a:schemeClr>
                          </a:solidFill>
                          <a:effectLst/>
                        </a:rPr>
                        <a:t> </a:t>
                      </a:r>
                      <a:endParaRPr lang="en-GB" sz="1400" dirty="0">
                        <a:solidFill>
                          <a:schemeClr val="tx2">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solidFill>
                      <a:schemeClr val="tx2">
                        <a:lumMod val="75000"/>
                      </a:schemeClr>
                    </a:solidFill>
                  </a:tcPr>
                </a:tc>
                <a:tc>
                  <a:txBody>
                    <a:bodyPr/>
                    <a:lstStyle/>
                    <a:p>
                      <a:pPr algn="r">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tc>
                  <a:txBody>
                    <a:bodyPr/>
                    <a:lstStyle/>
                    <a:p>
                      <a:pPr algn="r">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extLst>
                  <a:ext uri="{0D108BD9-81ED-4DB2-BD59-A6C34878D82A}">
                    <a16:rowId xmlns:a16="http://schemas.microsoft.com/office/drawing/2014/main" val="3189541861"/>
                  </a:ext>
                </a:extLst>
              </a:tr>
              <a:tr h="381876">
                <a:tc>
                  <a:txBody>
                    <a:bodyPr/>
                    <a:lstStyle/>
                    <a:p>
                      <a:pPr>
                        <a:lnSpc>
                          <a:spcPct val="115000"/>
                        </a:lnSpc>
                        <a:spcAft>
                          <a:spcPts val="0"/>
                        </a:spcAft>
                      </a:pPr>
                      <a:r>
                        <a:rPr lang="en-GB" sz="1400" dirty="0">
                          <a:solidFill>
                            <a:schemeClr val="tx2">
                              <a:lumMod val="20000"/>
                              <a:lumOff val="80000"/>
                            </a:schemeClr>
                          </a:solidFill>
                          <a:effectLst/>
                        </a:rPr>
                        <a:t>Non-current Liabilities:</a:t>
                      </a:r>
                      <a:endParaRPr lang="en-GB" sz="1400" dirty="0">
                        <a:solidFill>
                          <a:schemeClr val="tx2">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solidFill>
                      <a:schemeClr val="tx2">
                        <a:lumMod val="75000"/>
                      </a:schemeClr>
                    </a:solidFill>
                  </a:tcPr>
                </a:tc>
                <a:tc>
                  <a:txBody>
                    <a:bodyPr/>
                    <a:lstStyle/>
                    <a:p>
                      <a:pPr algn="r">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tc>
                  <a:txBody>
                    <a:bodyPr/>
                    <a:lstStyle/>
                    <a:p>
                      <a:pPr algn="r">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extLst>
                  <a:ext uri="{0D108BD9-81ED-4DB2-BD59-A6C34878D82A}">
                    <a16:rowId xmlns:a16="http://schemas.microsoft.com/office/drawing/2014/main" val="3955680173"/>
                  </a:ext>
                </a:extLst>
              </a:tr>
              <a:tr h="381876">
                <a:tc>
                  <a:txBody>
                    <a:bodyPr/>
                    <a:lstStyle/>
                    <a:p>
                      <a:pPr>
                        <a:lnSpc>
                          <a:spcPct val="115000"/>
                        </a:lnSpc>
                        <a:spcAft>
                          <a:spcPts val="0"/>
                        </a:spcAft>
                      </a:pPr>
                      <a:r>
                        <a:rPr lang="en-GB" sz="1400" dirty="0">
                          <a:solidFill>
                            <a:schemeClr val="tx2">
                              <a:lumMod val="20000"/>
                              <a:lumOff val="80000"/>
                            </a:schemeClr>
                          </a:solidFill>
                          <a:effectLst/>
                        </a:rPr>
                        <a:t>10% Debentures 2020</a:t>
                      </a:r>
                      <a:endParaRPr lang="en-GB" sz="1400" dirty="0">
                        <a:solidFill>
                          <a:schemeClr val="tx2">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solidFill>
                      <a:schemeClr val="tx2">
                        <a:lumMod val="75000"/>
                      </a:schemeClr>
                    </a:solidFill>
                  </a:tcPr>
                </a:tc>
                <a:tc>
                  <a:txBody>
                    <a:bodyPr/>
                    <a:lstStyle/>
                    <a:p>
                      <a:pPr algn="r">
                        <a:lnSpc>
                          <a:spcPct val="115000"/>
                        </a:lnSpc>
                        <a:spcAft>
                          <a:spcPts val="0"/>
                        </a:spcAft>
                      </a:pPr>
                      <a:r>
                        <a:rPr lang="en-GB" sz="1600" dirty="0">
                          <a:effectLst/>
                        </a:rPr>
                        <a:t>300,000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tc>
                  <a:txBody>
                    <a:bodyPr/>
                    <a:lstStyle/>
                    <a:p>
                      <a:pPr algn="r">
                        <a:lnSpc>
                          <a:spcPct val="115000"/>
                        </a:lnSpc>
                        <a:spcAft>
                          <a:spcPts val="0"/>
                        </a:spcAft>
                      </a:pPr>
                      <a:r>
                        <a:rPr lang="en-GB" sz="1600" dirty="0">
                          <a:effectLst/>
                        </a:rPr>
                        <a:t>60,000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extLst>
                  <a:ext uri="{0D108BD9-81ED-4DB2-BD59-A6C34878D82A}">
                    <a16:rowId xmlns:a16="http://schemas.microsoft.com/office/drawing/2014/main" val="221044648"/>
                  </a:ext>
                </a:extLst>
              </a:tr>
              <a:tr h="649463">
                <a:tc>
                  <a:txBody>
                    <a:bodyPr/>
                    <a:lstStyle/>
                    <a:p>
                      <a:pPr>
                        <a:lnSpc>
                          <a:spcPct val="115000"/>
                        </a:lnSpc>
                        <a:spcAft>
                          <a:spcPts val="0"/>
                        </a:spcAft>
                      </a:pPr>
                      <a:r>
                        <a:rPr lang="en-GB" sz="1400" dirty="0">
                          <a:solidFill>
                            <a:schemeClr val="tx2">
                              <a:lumMod val="20000"/>
                              <a:lumOff val="80000"/>
                            </a:schemeClr>
                          </a:solidFill>
                          <a:effectLst/>
                        </a:rPr>
                        <a:t>8% Barclays Loan – 5 years remaining</a:t>
                      </a:r>
                      <a:endParaRPr lang="en-GB" sz="1400" dirty="0">
                        <a:solidFill>
                          <a:schemeClr val="tx2">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solidFill>
                      <a:schemeClr val="tx2">
                        <a:lumMod val="75000"/>
                      </a:schemeClr>
                    </a:solidFill>
                  </a:tcPr>
                </a:tc>
                <a:tc>
                  <a:txBody>
                    <a:bodyPr/>
                    <a:lstStyle/>
                    <a:p>
                      <a:pPr algn="r">
                        <a:lnSpc>
                          <a:spcPct val="115000"/>
                        </a:lnSpc>
                        <a:spcAft>
                          <a:spcPts val="0"/>
                        </a:spcAft>
                      </a:pPr>
                      <a:r>
                        <a:rPr lang="en-GB" sz="1600" dirty="0">
                          <a:effectLst/>
                        </a:rPr>
                        <a:t>100,000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tc>
                  <a:txBody>
                    <a:bodyPr/>
                    <a:lstStyle/>
                    <a:p>
                      <a:pPr algn="r">
                        <a:lnSpc>
                          <a:spcPct val="115000"/>
                        </a:lnSpc>
                        <a:spcAft>
                          <a:spcPts val="0"/>
                        </a:spcAft>
                      </a:pPr>
                      <a:r>
                        <a:rPr lang="en-GB" sz="1600" dirty="0">
                          <a:effectLst/>
                        </a:rPr>
                        <a:t>40,000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extLst>
                  <a:ext uri="{0D108BD9-81ED-4DB2-BD59-A6C34878D82A}">
                    <a16:rowId xmlns:a16="http://schemas.microsoft.com/office/drawing/2014/main" val="3711569378"/>
                  </a:ext>
                </a:extLst>
              </a:tr>
              <a:tr h="381876">
                <a:tc>
                  <a:txBody>
                    <a:bodyPr/>
                    <a:lstStyle/>
                    <a:p>
                      <a:pPr>
                        <a:lnSpc>
                          <a:spcPct val="115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solidFill>
                      <a:schemeClr val="tx2">
                        <a:lumMod val="75000"/>
                      </a:schemeClr>
                    </a:solidFill>
                  </a:tcPr>
                </a:tc>
                <a:tc>
                  <a:txBody>
                    <a:bodyPr/>
                    <a:lstStyle/>
                    <a:p>
                      <a:pPr algn="r">
                        <a:lnSpc>
                          <a:spcPct val="115000"/>
                        </a:lnSpc>
                        <a:spcAft>
                          <a:spcPts val="0"/>
                        </a:spcAft>
                      </a:pPr>
                      <a:r>
                        <a:rPr lang="en-GB" sz="1600" dirty="0">
                          <a:effectLst/>
                        </a:rPr>
                        <a:t>500,000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tc>
                  <a:txBody>
                    <a:bodyPr/>
                    <a:lstStyle/>
                    <a:p>
                      <a:pPr algn="r">
                        <a:lnSpc>
                          <a:spcPct val="115000"/>
                        </a:lnSpc>
                        <a:spcAft>
                          <a:spcPts val="0"/>
                        </a:spcAft>
                      </a:pPr>
                      <a:r>
                        <a:rPr lang="en-GB" sz="1600" dirty="0">
                          <a:effectLst/>
                        </a:rPr>
                        <a:t>500,000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671" marR="50671" marT="0" marB="0"/>
                </a:tc>
                <a:extLst>
                  <a:ext uri="{0D108BD9-81ED-4DB2-BD59-A6C34878D82A}">
                    <a16:rowId xmlns:a16="http://schemas.microsoft.com/office/drawing/2014/main" val="1025256369"/>
                  </a:ext>
                </a:extLst>
              </a:tr>
            </a:tbl>
          </a:graphicData>
        </a:graphic>
      </p:graphicFrame>
      <p:sp>
        <p:nvSpPr>
          <p:cNvPr id="9" name="Content Placeholder 8">
            <a:extLst>
              <a:ext uri="{FF2B5EF4-FFF2-40B4-BE49-F238E27FC236}">
                <a16:creationId xmlns:a16="http://schemas.microsoft.com/office/drawing/2014/main" id="{106373EF-876D-40F4-8823-C7CD70C7E083}"/>
              </a:ext>
            </a:extLst>
          </p:cNvPr>
          <p:cNvSpPr>
            <a:spLocks noGrp="1"/>
          </p:cNvSpPr>
          <p:nvPr>
            <p:ph sz="half" idx="2"/>
          </p:nvPr>
        </p:nvSpPr>
        <p:spPr>
          <a:xfrm>
            <a:off x="5339171" y="733994"/>
            <a:ext cx="3793316" cy="4999261"/>
          </a:xfrm>
          <a:solidFill>
            <a:schemeClr val="tx2">
              <a:lumMod val="75000"/>
            </a:schemeClr>
          </a:solidFill>
        </p:spPr>
        <p:txBody>
          <a:bodyPr>
            <a:normAutofit lnSpcReduction="10000"/>
          </a:bodyPr>
          <a:lstStyle/>
          <a:p>
            <a:r>
              <a:rPr lang="en-GB" sz="1700" dirty="0">
                <a:solidFill>
                  <a:schemeClr val="tx2">
                    <a:lumMod val="20000"/>
                    <a:lumOff val="80000"/>
                  </a:schemeClr>
                </a:solidFill>
                <a:latin typeface="+mj-lt"/>
                <a:cs typeface="Times New Roman" panose="02020603050405020304" pitchFamily="18" charset="0"/>
              </a:rPr>
              <a:t>The two companies below have the same capital invested, namely £500,000, but a different capital structure…</a:t>
            </a:r>
          </a:p>
          <a:p>
            <a:endParaRPr lang="en-GB" sz="1700" dirty="0">
              <a:solidFill>
                <a:schemeClr val="tx2">
                  <a:lumMod val="20000"/>
                  <a:lumOff val="80000"/>
                </a:schemeClr>
              </a:solidFill>
              <a:latin typeface="+mj-lt"/>
              <a:cs typeface="Times New Roman" panose="02020603050405020304" pitchFamily="18" charset="0"/>
            </a:endParaRPr>
          </a:p>
          <a:p>
            <a:r>
              <a:rPr lang="en-GB" sz="1700" dirty="0">
                <a:solidFill>
                  <a:schemeClr val="tx2">
                    <a:lumMod val="20000"/>
                    <a:lumOff val="80000"/>
                  </a:schemeClr>
                </a:solidFill>
                <a:latin typeface="+mj-lt"/>
                <a:cs typeface="Times New Roman" panose="02020603050405020304" pitchFamily="18" charset="0"/>
              </a:rPr>
              <a:t>The capital structure gearing for Risk plc is…</a:t>
            </a:r>
          </a:p>
          <a:p>
            <a:pPr marL="0" indent="0">
              <a:buNone/>
            </a:pPr>
            <a:r>
              <a:rPr lang="en-GB" sz="1700" dirty="0">
                <a:solidFill>
                  <a:schemeClr val="tx2">
                    <a:lumMod val="20000"/>
                    <a:lumOff val="80000"/>
                  </a:schemeClr>
                </a:solidFill>
                <a:latin typeface="+mj-lt"/>
                <a:cs typeface="Times New Roman" panose="02020603050405020304" pitchFamily="18" charset="0"/>
              </a:rPr>
              <a:t>    (400,000/500,000) x 100 = 80%</a:t>
            </a:r>
          </a:p>
          <a:p>
            <a:r>
              <a:rPr lang="en-GB" sz="1700" dirty="0">
                <a:solidFill>
                  <a:schemeClr val="tx2">
                    <a:lumMod val="20000"/>
                    <a:lumOff val="80000"/>
                  </a:schemeClr>
                </a:solidFill>
                <a:latin typeface="+mj-lt"/>
                <a:cs typeface="Times New Roman" panose="02020603050405020304" pitchFamily="18" charset="0"/>
              </a:rPr>
              <a:t>The alternative (leverage) gearing is</a:t>
            </a:r>
          </a:p>
          <a:p>
            <a:pPr marL="0" indent="0">
              <a:buNone/>
            </a:pPr>
            <a:r>
              <a:rPr lang="en-GB" sz="1700" dirty="0">
                <a:solidFill>
                  <a:schemeClr val="tx2">
                    <a:lumMod val="20000"/>
                    <a:lumOff val="80000"/>
                  </a:schemeClr>
                </a:solidFill>
                <a:latin typeface="+mj-lt"/>
                <a:cs typeface="Times New Roman" panose="02020603050405020304" pitchFamily="18" charset="0"/>
              </a:rPr>
              <a:t>   (400,000/100,000) x 100 = 400%</a:t>
            </a:r>
          </a:p>
          <a:p>
            <a:pPr marL="0" indent="0">
              <a:buNone/>
            </a:pPr>
            <a:endParaRPr lang="en-GB" sz="1700" dirty="0">
              <a:solidFill>
                <a:schemeClr val="tx2">
                  <a:lumMod val="20000"/>
                  <a:lumOff val="80000"/>
                </a:schemeClr>
              </a:solidFill>
              <a:latin typeface="+mj-lt"/>
              <a:cs typeface="Times New Roman" panose="02020603050405020304" pitchFamily="18" charset="0"/>
            </a:endParaRPr>
          </a:p>
          <a:p>
            <a:r>
              <a:rPr lang="en-GB" sz="1700" dirty="0">
                <a:solidFill>
                  <a:schemeClr val="tx2">
                    <a:lumMod val="20000"/>
                    <a:lumOff val="80000"/>
                  </a:schemeClr>
                </a:solidFill>
                <a:latin typeface="+mj-lt"/>
                <a:cs typeface="Times New Roman" panose="02020603050405020304" pitchFamily="18" charset="0"/>
              </a:rPr>
              <a:t>The capital structure gearing for Playsafe plc is… </a:t>
            </a:r>
          </a:p>
          <a:p>
            <a:pPr marL="0" indent="0">
              <a:buNone/>
            </a:pPr>
            <a:r>
              <a:rPr lang="en-GB" sz="1700" dirty="0">
                <a:solidFill>
                  <a:schemeClr val="tx2">
                    <a:lumMod val="20000"/>
                    <a:lumOff val="80000"/>
                  </a:schemeClr>
                </a:solidFill>
                <a:latin typeface="+mj-lt"/>
                <a:cs typeface="Times New Roman" panose="02020603050405020304" pitchFamily="18" charset="0"/>
              </a:rPr>
              <a:t>    (100,000/500,000) x 100 = 20%</a:t>
            </a:r>
          </a:p>
          <a:p>
            <a:r>
              <a:rPr lang="en-GB" sz="1700" dirty="0">
                <a:solidFill>
                  <a:schemeClr val="tx2">
                    <a:lumMod val="20000"/>
                    <a:lumOff val="80000"/>
                  </a:schemeClr>
                </a:solidFill>
                <a:latin typeface="+mj-lt"/>
                <a:cs typeface="Times New Roman" panose="02020603050405020304" pitchFamily="18" charset="0"/>
              </a:rPr>
              <a:t>The leverage gearing is…</a:t>
            </a:r>
          </a:p>
          <a:p>
            <a:pPr marL="0" indent="0">
              <a:buNone/>
            </a:pPr>
            <a:r>
              <a:rPr lang="en-GB" sz="1700" dirty="0">
                <a:solidFill>
                  <a:schemeClr val="tx2">
                    <a:lumMod val="20000"/>
                    <a:lumOff val="80000"/>
                  </a:schemeClr>
                </a:solidFill>
                <a:latin typeface="+mj-lt"/>
                <a:cs typeface="Times New Roman" panose="02020603050405020304" pitchFamily="18" charset="0"/>
              </a:rPr>
              <a:t>    (400,000/100,000) x 100 = 25%</a:t>
            </a:r>
          </a:p>
          <a:p>
            <a:pPr marL="0" indent="0">
              <a:buNone/>
            </a:pPr>
            <a:endParaRPr lang="en-GB" sz="1800" dirty="0">
              <a:latin typeface="Times New Roman" panose="02020603050405020304" pitchFamily="18" charset="0"/>
              <a:cs typeface="Times New Roman" panose="02020603050405020304" pitchFamily="18" charset="0"/>
            </a:endParaRPr>
          </a:p>
          <a:p>
            <a:pPr marL="0" indent="0">
              <a:buNone/>
            </a:pPr>
            <a:endParaRPr lang="en-GB" sz="1800" dirty="0">
              <a:latin typeface="Times New Roman" panose="02020603050405020304" pitchFamily="18" charset="0"/>
              <a:cs typeface="Times New Roman" panose="02020603050405020304" pitchFamily="18" charset="0"/>
            </a:endParaRPr>
          </a:p>
          <a:p>
            <a:endParaRPr lang="en-GB" sz="1800" dirty="0">
              <a:latin typeface="Times New Roman" panose="02020603050405020304" pitchFamily="18" charset="0"/>
              <a:cs typeface="Times New Roman" panose="02020603050405020304" pitchFamily="18" charset="0"/>
            </a:endParaRPr>
          </a:p>
          <a:p>
            <a:endParaRPr lang="en-GB" dirty="0"/>
          </a:p>
        </p:txBody>
      </p:sp>
      <p:sp>
        <p:nvSpPr>
          <p:cNvPr id="3" name="Slide Number Placeholder 2">
            <a:extLst>
              <a:ext uri="{FF2B5EF4-FFF2-40B4-BE49-F238E27FC236}">
                <a16:creationId xmlns:a16="http://schemas.microsoft.com/office/drawing/2014/main" id="{CD2EB0E8-FBBA-4E35-B9BE-D356E3130921}"/>
              </a:ext>
            </a:extLst>
          </p:cNvPr>
          <p:cNvSpPr>
            <a:spLocks noGrp="1"/>
          </p:cNvSpPr>
          <p:nvPr>
            <p:ph type="sldNum" sz="quarter" idx="12"/>
          </p:nvPr>
        </p:nvSpPr>
        <p:spPr/>
        <p:txBody>
          <a:bodyPr/>
          <a:lstStyle/>
          <a:p>
            <a:fld id="{63A33278-8D2C-46E9-9145-8061F8ED03C5}" type="slidenum">
              <a:rPr lang="en-GB" smtClean="0"/>
              <a:t>28</a:t>
            </a:fld>
            <a:endParaRPr lang="en-GB" dirty="0"/>
          </a:p>
        </p:txBody>
      </p:sp>
    </p:spTree>
    <p:custDataLst>
      <p:tags r:id="rId1"/>
    </p:custDataLst>
    <p:extLst>
      <p:ext uri="{BB962C8B-B14F-4D97-AF65-F5344CB8AC3E}">
        <p14:creationId xmlns:p14="http://schemas.microsoft.com/office/powerpoint/2010/main" val="2249554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circle(in)">
                                      <p:cBhvr>
                                        <p:cTn id="11" dur="20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9">
                                            <p:txEl>
                                              <p:pRg st="2" end="2"/>
                                            </p:txEl>
                                          </p:spTgt>
                                        </p:tgtEl>
                                        <p:attrNameLst>
                                          <p:attrName>style.visibility</p:attrName>
                                        </p:attrNameLst>
                                      </p:cBhvr>
                                      <p:to>
                                        <p:strVal val="visible"/>
                                      </p:to>
                                    </p:set>
                                    <p:animEffect transition="in" filter="circle(in)">
                                      <p:cBhvr>
                                        <p:cTn id="20" dur="2000"/>
                                        <p:tgtEl>
                                          <p:spTgt spid="9">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Effect transition="in" filter="circle(in)">
                                      <p:cBhvr>
                                        <p:cTn id="25" dur="2000"/>
                                        <p:tgtEl>
                                          <p:spTgt spid="9">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9">
                                            <p:txEl>
                                              <p:pRg st="4" end="4"/>
                                            </p:txEl>
                                          </p:spTgt>
                                        </p:tgtEl>
                                        <p:attrNameLst>
                                          <p:attrName>style.visibility</p:attrName>
                                        </p:attrNameLst>
                                      </p:cBhvr>
                                      <p:to>
                                        <p:strVal val="visible"/>
                                      </p:to>
                                    </p:set>
                                    <p:animEffect transition="in" filter="circle(in)">
                                      <p:cBhvr>
                                        <p:cTn id="30" dur="2000"/>
                                        <p:tgtEl>
                                          <p:spTgt spid="9">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9">
                                            <p:txEl>
                                              <p:pRg st="5" end="5"/>
                                            </p:txEl>
                                          </p:spTgt>
                                        </p:tgtEl>
                                        <p:attrNameLst>
                                          <p:attrName>style.visibility</p:attrName>
                                        </p:attrNameLst>
                                      </p:cBhvr>
                                      <p:to>
                                        <p:strVal val="visible"/>
                                      </p:to>
                                    </p:set>
                                    <p:animEffect transition="in" filter="circle(in)">
                                      <p:cBhvr>
                                        <p:cTn id="35" dur="2000"/>
                                        <p:tgtEl>
                                          <p:spTgt spid="9">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9">
                                            <p:txEl>
                                              <p:pRg st="7" end="7"/>
                                            </p:txEl>
                                          </p:spTgt>
                                        </p:tgtEl>
                                        <p:attrNameLst>
                                          <p:attrName>style.visibility</p:attrName>
                                        </p:attrNameLst>
                                      </p:cBhvr>
                                      <p:to>
                                        <p:strVal val="visible"/>
                                      </p:to>
                                    </p:set>
                                    <p:animEffect transition="in" filter="circle(in)">
                                      <p:cBhvr>
                                        <p:cTn id="40" dur="2000"/>
                                        <p:tgtEl>
                                          <p:spTgt spid="9">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nodeType="clickEffect">
                                  <p:stCondLst>
                                    <p:cond delay="0"/>
                                  </p:stCondLst>
                                  <p:childTnLst>
                                    <p:set>
                                      <p:cBhvr>
                                        <p:cTn id="44" dur="1" fill="hold">
                                          <p:stCondLst>
                                            <p:cond delay="0"/>
                                          </p:stCondLst>
                                        </p:cTn>
                                        <p:tgtEl>
                                          <p:spTgt spid="9">
                                            <p:txEl>
                                              <p:pRg st="8" end="8"/>
                                            </p:txEl>
                                          </p:spTgt>
                                        </p:tgtEl>
                                        <p:attrNameLst>
                                          <p:attrName>style.visibility</p:attrName>
                                        </p:attrNameLst>
                                      </p:cBhvr>
                                      <p:to>
                                        <p:strVal val="visible"/>
                                      </p:to>
                                    </p:set>
                                    <p:animEffect transition="in" filter="circle(in)">
                                      <p:cBhvr>
                                        <p:cTn id="45" dur="2000"/>
                                        <p:tgtEl>
                                          <p:spTgt spid="9">
                                            <p:txEl>
                                              <p:pRg st="8" end="8"/>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nodeType="clickEffect">
                                  <p:stCondLst>
                                    <p:cond delay="0"/>
                                  </p:stCondLst>
                                  <p:childTnLst>
                                    <p:set>
                                      <p:cBhvr>
                                        <p:cTn id="49" dur="1" fill="hold">
                                          <p:stCondLst>
                                            <p:cond delay="0"/>
                                          </p:stCondLst>
                                        </p:cTn>
                                        <p:tgtEl>
                                          <p:spTgt spid="9">
                                            <p:txEl>
                                              <p:pRg st="9" end="9"/>
                                            </p:txEl>
                                          </p:spTgt>
                                        </p:tgtEl>
                                        <p:attrNameLst>
                                          <p:attrName>style.visibility</p:attrName>
                                        </p:attrNameLst>
                                      </p:cBhvr>
                                      <p:to>
                                        <p:strVal val="visible"/>
                                      </p:to>
                                    </p:set>
                                    <p:animEffect transition="in" filter="circle(in)">
                                      <p:cBhvr>
                                        <p:cTn id="50" dur="2000"/>
                                        <p:tgtEl>
                                          <p:spTgt spid="9">
                                            <p:txEl>
                                              <p:pRg st="9" end="9"/>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nodeType="clickEffect">
                                  <p:stCondLst>
                                    <p:cond delay="0"/>
                                  </p:stCondLst>
                                  <p:childTnLst>
                                    <p:set>
                                      <p:cBhvr>
                                        <p:cTn id="54" dur="1" fill="hold">
                                          <p:stCondLst>
                                            <p:cond delay="0"/>
                                          </p:stCondLst>
                                        </p:cTn>
                                        <p:tgtEl>
                                          <p:spTgt spid="9">
                                            <p:txEl>
                                              <p:pRg st="10" end="10"/>
                                            </p:txEl>
                                          </p:spTgt>
                                        </p:tgtEl>
                                        <p:attrNameLst>
                                          <p:attrName>style.visibility</p:attrName>
                                        </p:attrNameLst>
                                      </p:cBhvr>
                                      <p:to>
                                        <p:strVal val="visible"/>
                                      </p:to>
                                    </p:set>
                                    <p:animEffect transition="in" filter="circle(in)">
                                      <p:cBhvr>
                                        <p:cTn id="55" dur="20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8B48D-2920-4E51-8CF9-0D4CF0F01EF1}"/>
              </a:ext>
            </a:extLst>
          </p:cNvPr>
          <p:cNvSpPr>
            <a:spLocks noGrp="1"/>
          </p:cNvSpPr>
          <p:nvPr>
            <p:ph type="title"/>
          </p:nvPr>
        </p:nvSpPr>
        <p:spPr>
          <a:xfrm>
            <a:off x="0" y="0"/>
            <a:ext cx="9144000" cy="662421"/>
          </a:xfrm>
          <a:solidFill>
            <a:schemeClr val="tx2">
              <a:lumMod val="20000"/>
              <a:lumOff val="80000"/>
            </a:schemeClr>
          </a:solidFill>
        </p:spPr>
        <p:txBody>
          <a:bodyPr>
            <a:normAutofit/>
          </a:bodyPr>
          <a:lstStyle/>
          <a:p>
            <a:pPr algn="ctr"/>
            <a:r>
              <a:rPr lang="en-GB" sz="2800" dirty="0">
                <a:solidFill>
                  <a:schemeClr val="tx2">
                    <a:lumMod val="75000"/>
                  </a:schemeClr>
                </a:solidFill>
              </a:rPr>
              <a:t>Levels of gearing – student exercise</a:t>
            </a:r>
          </a:p>
        </p:txBody>
      </p:sp>
      <p:graphicFrame>
        <p:nvGraphicFramePr>
          <p:cNvPr id="15" name="Content Placeholder 14">
            <a:extLst>
              <a:ext uri="{FF2B5EF4-FFF2-40B4-BE49-F238E27FC236}">
                <a16:creationId xmlns:a16="http://schemas.microsoft.com/office/drawing/2014/main" id="{62C6CE2B-CB6B-43AC-83D1-0BD2FE81FB40}"/>
              </a:ext>
            </a:extLst>
          </p:cNvPr>
          <p:cNvGraphicFramePr>
            <a:graphicFrameLocks noGrp="1"/>
          </p:cNvGraphicFramePr>
          <p:nvPr>
            <p:ph sz="half" idx="1"/>
            <p:extLst>
              <p:ext uri="{D42A27DB-BD31-4B8C-83A1-F6EECF244321}">
                <p14:modId xmlns:p14="http://schemas.microsoft.com/office/powerpoint/2010/main" val="3189460487"/>
              </p:ext>
            </p:extLst>
          </p:nvPr>
        </p:nvGraphicFramePr>
        <p:xfrm>
          <a:off x="0" y="692696"/>
          <a:ext cx="4943237" cy="4824537"/>
        </p:xfrm>
        <a:graphic>
          <a:graphicData uri="http://schemas.openxmlformats.org/drawingml/2006/table">
            <a:tbl>
              <a:tblPr firstRow="1" bandRow="1">
                <a:tableStyleId>{7DF18680-E054-41AD-8BC1-D1AEF772440D}</a:tableStyleId>
              </a:tblPr>
              <a:tblGrid>
                <a:gridCol w="2550511">
                  <a:extLst>
                    <a:ext uri="{9D8B030D-6E8A-4147-A177-3AD203B41FA5}">
                      <a16:colId xmlns:a16="http://schemas.microsoft.com/office/drawing/2014/main" val="2835301677"/>
                    </a:ext>
                  </a:extLst>
                </a:gridCol>
                <a:gridCol w="1234044">
                  <a:extLst>
                    <a:ext uri="{9D8B030D-6E8A-4147-A177-3AD203B41FA5}">
                      <a16:colId xmlns:a16="http://schemas.microsoft.com/office/drawing/2014/main" val="1830684269"/>
                    </a:ext>
                  </a:extLst>
                </a:gridCol>
                <a:gridCol w="1158682">
                  <a:extLst>
                    <a:ext uri="{9D8B030D-6E8A-4147-A177-3AD203B41FA5}">
                      <a16:colId xmlns:a16="http://schemas.microsoft.com/office/drawing/2014/main" val="2908070168"/>
                    </a:ext>
                  </a:extLst>
                </a:gridCol>
              </a:tblGrid>
              <a:tr h="668748">
                <a:tc>
                  <a:txBody>
                    <a:bodyPr/>
                    <a:lstStyle/>
                    <a:p>
                      <a:endParaRPr lang="en-GB" dirty="0"/>
                    </a:p>
                  </a:txBody>
                  <a:tcPr>
                    <a:solidFill>
                      <a:schemeClr val="tx2"/>
                    </a:solidFill>
                  </a:tcPr>
                </a:tc>
                <a:tc>
                  <a:txBody>
                    <a:bodyPr/>
                    <a:lstStyle/>
                    <a:p>
                      <a:r>
                        <a:rPr lang="en-GB" dirty="0"/>
                        <a:t>Clod</a:t>
                      </a:r>
                    </a:p>
                    <a:p>
                      <a:r>
                        <a:rPr lang="en-GB" dirty="0"/>
                        <a:t> plc</a:t>
                      </a:r>
                    </a:p>
                  </a:txBody>
                  <a:tcPr>
                    <a:solidFill>
                      <a:schemeClr val="tx2"/>
                    </a:solidFill>
                  </a:tcPr>
                </a:tc>
                <a:tc>
                  <a:txBody>
                    <a:bodyPr/>
                    <a:lstStyle/>
                    <a:p>
                      <a:r>
                        <a:rPr lang="en-GB" dirty="0"/>
                        <a:t>Hopper</a:t>
                      </a:r>
                    </a:p>
                    <a:p>
                      <a:r>
                        <a:rPr lang="en-GB" dirty="0"/>
                        <a:t>plc</a:t>
                      </a:r>
                    </a:p>
                  </a:txBody>
                  <a:tcPr>
                    <a:solidFill>
                      <a:schemeClr val="tx2"/>
                    </a:solidFill>
                  </a:tcPr>
                </a:tc>
                <a:extLst>
                  <a:ext uri="{0D108BD9-81ED-4DB2-BD59-A6C34878D82A}">
                    <a16:rowId xmlns:a16="http://schemas.microsoft.com/office/drawing/2014/main" val="3382917298"/>
                  </a:ext>
                </a:extLst>
              </a:tr>
              <a:tr h="387449">
                <a:tc>
                  <a:txBody>
                    <a:bodyPr/>
                    <a:lstStyle/>
                    <a:p>
                      <a:endParaRPr lang="en-GB" dirty="0"/>
                    </a:p>
                  </a:txBody>
                  <a:tcPr/>
                </a:tc>
                <a:tc>
                  <a:txBody>
                    <a:bodyPr/>
                    <a:lstStyle/>
                    <a:p>
                      <a:pPr algn="ctr"/>
                      <a:r>
                        <a:rPr lang="en-GB" dirty="0"/>
                        <a:t>£</a:t>
                      </a:r>
                    </a:p>
                  </a:txBody>
                  <a:tcPr/>
                </a:tc>
                <a:tc>
                  <a:txBody>
                    <a:bodyPr/>
                    <a:lstStyle/>
                    <a:p>
                      <a:pPr algn="ctr"/>
                      <a:r>
                        <a:rPr lang="en-GB" dirty="0"/>
                        <a:t>£</a:t>
                      </a:r>
                    </a:p>
                  </a:txBody>
                  <a:tcPr/>
                </a:tc>
                <a:extLst>
                  <a:ext uri="{0D108BD9-81ED-4DB2-BD59-A6C34878D82A}">
                    <a16:rowId xmlns:a16="http://schemas.microsoft.com/office/drawing/2014/main" val="1515833226"/>
                  </a:ext>
                </a:extLst>
              </a:tr>
              <a:tr h="387449">
                <a:tc>
                  <a:txBody>
                    <a:bodyPr/>
                    <a:lstStyle/>
                    <a:p>
                      <a:r>
                        <a:rPr lang="en-GB" dirty="0"/>
                        <a:t>50p ordinary shares</a:t>
                      </a:r>
                    </a:p>
                  </a:txBody>
                  <a:tcPr/>
                </a:tc>
                <a:tc>
                  <a:txBody>
                    <a:bodyPr/>
                    <a:lstStyle/>
                    <a:p>
                      <a:pPr algn="r"/>
                      <a:r>
                        <a:rPr lang="en-GB" dirty="0"/>
                        <a:t>200,000</a:t>
                      </a:r>
                    </a:p>
                  </a:txBody>
                  <a:tcPr/>
                </a:tc>
                <a:tc>
                  <a:txBody>
                    <a:bodyPr/>
                    <a:lstStyle/>
                    <a:p>
                      <a:pPr algn="r"/>
                      <a:r>
                        <a:rPr lang="en-GB" dirty="0"/>
                        <a:t>300,000</a:t>
                      </a:r>
                    </a:p>
                  </a:txBody>
                  <a:tcPr/>
                </a:tc>
                <a:extLst>
                  <a:ext uri="{0D108BD9-81ED-4DB2-BD59-A6C34878D82A}">
                    <a16:rowId xmlns:a16="http://schemas.microsoft.com/office/drawing/2014/main" val="3799780838"/>
                  </a:ext>
                </a:extLst>
              </a:tr>
              <a:tr h="387449">
                <a:tc>
                  <a:txBody>
                    <a:bodyPr/>
                    <a:lstStyle/>
                    <a:p>
                      <a:endParaRPr lang="en-GB" dirty="0"/>
                    </a:p>
                  </a:txBody>
                  <a:tcPr/>
                </a:tc>
                <a:tc>
                  <a:txBody>
                    <a:bodyPr/>
                    <a:lstStyle/>
                    <a:p>
                      <a:pPr algn="r"/>
                      <a:endParaRPr lang="en-GB" dirty="0"/>
                    </a:p>
                  </a:txBody>
                  <a:tcPr/>
                </a:tc>
                <a:tc>
                  <a:txBody>
                    <a:bodyPr/>
                    <a:lstStyle/>
                    <a:p>
                      <a:pPr algn="r"/>
                      <a:endParaRPr lang="en-GB" dirty="0"/>
                    </a:p>
                  </a:txBody>
                  <a:tcPr/>
                </a:tc>
                <a:extLst>
                  <a:ext uri="{0D108BD9-81ED-4DB2-BD59-A6C34878D82A}">
                    <a16:rowId xmlns:a16="http://schemas.microsoft.com/office/drawing/2014/main" val="2777416048"/>
                  </a:ext>
                </a:extLst>
              </a:tr>
              <a:tr h="387449">
                <a:tc>
                  <a:txBody>
                    <a:bodyPr/>
                    <a:lstStyle/>
                    <a:p>
                      <a:r>
                        <a:rPr lang="en-GB" dirty="0"/>
                        <a:t>Retained earnings</a:t>
                      </a:r>
                    </a:p>
                  </a:txBody>
                  <a:tcPr/>
                </a:tc>
                <a:tc>
                  <a:txBody>
                    <a:bodyPr/>
                    <a:lstStyle/>
                    <a:p>
                      <a:pPr algn="r"/>
                      <a:r>
                        <a:rPr lang="en-GB" dirty="0"/>
                        <a:t>350,000</a:t>
                      </a:r>
                    </a:p>
                  </a:txBody>
                  <a:tcPr/>
                </a:tc>
                <a:tc>
                  <a:txBody>
                    <a:bodyPr/>
                    <a:lstStyle/>
                    <a:p>
                      <a:pPr algn="r"/>
                      <a:r>
                        <a:rPr lang="en-GB" dirty="0"/>
                        <a:t>450,000</a:t>
                      </a:r>
                    </a:p>
                  </a:txBody>
                  <a:tcPr/>
                </a:tc>
                <a:extLst>
                  <a:ext uri="{0D108BD9-81ED-4DB2-BD59-A6C34878D82A}">
                    <a16:rowId xmlns:a16="http://schemas.microsoft.com/office/drawing/2014/main" val="2535368350"/>
                  </a:ext>
                </a:extLst>
              </a:tr>
              <a:tr h="387449">
                <a:tc>
                  <a:txBody>
                    <a:bodyPr/>
                    <a:lstStyle/>
                    <a:p>
                      <a:r>
                        <a:rPr lang="en-GB" dirty="0"/>
                        <a:t>Share premium</a:t>
                      </a:r>
                    </a:p>
                  </a:txBody>
                  <a:tcPr/>
                </a:tc>
                <a:tc>
                  <a:txBody>
                    <a:bodyPr/>
                    <a:lstStyle/>
                    <a:p>
                      <a:pPr algn="r"/>
                      <a:r>
                        <a:rPr lang="en-GB" dirty="0"/>
                        <a:t>50,000</a:t>
                      </a:r>
                    </a:p>
                  </a:txBody>
                  <a:tcPr/>
                </a:tc>
                <a:tc>
                  <a:txBody>
                    <a:bodyPr/>
                    <a:lstStyle/>
                    <a:p>
                      <a:pPr algn="r"/>
                      <a:r>
                        <a:rPr lang="en-GB" dirty="0"/>
                        <a:t>0</a:t>
                      </a:r>
                    </a:p>
                  </a:txBody>
                  <a:tcPr/>
                </a:tc>
                <a:extLst>
                  <a:ext uri="{0D108BD9-81ED-4DB2-BD59-A6C34878D82A}">
                    <a16:rowId xmlns:a16="http://schemas.microsoft.com/office/drawing/2014/main" val="2179453701"/>
                  </a:ext>
                </a:extLst>
              </a:tr>
              <a:tr h="387449">
                <a:tc>
                  <a:txBody>
                    <a:bodyPr/>
                    <a:lstStyle/>
                    <a:p>
                      <a:endParaRPr lang="en-GB" dirty="0"/>
                    </a:p>
                  </a:txBody>
                  <a:tcPr/>
                </a:tc>
                <a:tc>
                  <a:txBody>
                    <a:bodyPr/>
                    <a:lstStyle/>
                    <a:p>
                      <a:pPr algn="r"/>
                      <a:endParaRPr lang="en-GB" dirty="0"/>
                    </a:p>
                  </a:txBody>
                  <a:tcPr/>
                </a:tc>
                <a:tc>
                  <a:txBody>
                    <a:bodyPr/>
                    <a:lstStyle/>
                    <a:p>
                      <a:pPr algn="r"/>
                      <a:endParaRPr lang="en-GB" dirty="0"/>
                    </a:p>
                  </a:txBody>
                  <a:tcPr/>
                </a:tc>
                <a:extLst>
                  <a:ext uri="{0D108BD9-81ED-4DB2-BD59-A6C34878D82A}">
                    <a16:rowId xmlns:a16="http://schemas.microsoft.com/office/drawing/2014/main" val="2951790518"/>
                  </a:ext>
                </a:extLst>
              </a:tr>
              <a:tr h="387449">
                <a:tc>
                  <a:txBody>
                    <a:bodyPr/>
                    <a:lstStyle/>
                    <a:p>
                      <a:r>
                        <a:rPr lang="en-GB" dirty="0"/>
                        <a:t>8% Debenture (2020)</a:t>
                      </a:r>
                    </a:p>
                  </a:txBody>
                  <a:tcPr/>
                </a:tc>
                <a:tc>
                  <a:txBody>
                    <a:bodyPr/>
                    <a:lstStyle/>
                    <a:p>
                      <a:pPr algn="r"/>
                      <a:r>
                        <a:rPr lang="en-GB" dirty="0"/>
                        <a:t>800,000</a:t>
                      </a:r>
                    </a:p>
                  </a:txBody>
                  <a:tcPr/>
                </a:tc>
                <a:tc>
                  <a:txBody>
                    <a:bodyPr/>
                    <a:lstStyle/>
                    <a:p>
                      <a:pPr algn="r"/>
                      <a:r>
                        <a:rPr lang="en-GB" dirty="0"/>
                        <a:t>0</a:t>
                      </a:r>
                    </a:p>
                  </a:txBody>
                  <a:tcPr/>
                </a:tc>
                <a:extLst>
                  <a:ext uri="{0D108BD9-81ED-4DB2-BD59-A6C34878D82A}">
                    <a16:rowId xmlns:a16="http://schemas.microsoft.com/office/drawing/2014/main" val="96491703"/>
                  </a:ext>
                </a:extLst>
              </a:tr>
              <a:tr h="387449">
                <a:tc>
                  <a:txBody>
                    <a:bodyPr/>
                    <a:lstStyle/>
                    <a:p>
                      <a:r>
                        <a:rPr lang="en-GB" dirty="0"/>
                        <a:t>10% Loan stock</a:t>
                      </a:r>
                    </a:p>
                  </a:txBody>
                  <a:tcPr/>
                </a:tc>
                <a:tc>
                  <a:txBody>
                    <a:bodyPr/>
                    <a:lstStyle/>
                    <a:p>
                      <a:pPr algn="r"/>
                      <a:endParaRPr lang="en-GB" dirty="0"/>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dirty="0"/>
                        <a:t>150,000</a:t>
                      </a:r>
                    </a:p>
                  </a:txBody>
                  <a:tcPr/>
                </a:tc>
                <a:extLst>
                  <a:ext uri="{0D108BD9-81ED-4DB2-BD59-A6C34878D82A}">
                    <a16:rowId xmlns:a16="http://schemas.microsoft.com/office/drawing/2014/main" val="3464407229"/>
                  </a:ext>
                </a:extLst>
              </a:tr>
              <a:tr h="6687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10% Preference shares</a:t>
                      </a:r>
                    </a:p>
                  </a:txBody>
                  <a:tcPr/>
                </a:tc>
                <a:tc>
                  <a:txBody>
                    <a:bodyPr/>
                    <a:lstStyle/>
                    <a:p>
                      <a:pPr algn="r"/>
                      <a:r>
                        <a:rPr lang="en-GB" dirty="0"/>
                        <a:t>100,000</a:t>
                      </a:r>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dirty="0"/>
                        <a:t>0</a:t>
                      </a:r>
                    </a:p>
                  </a:txBody>
                  <a:tcPr/>
                </a:tc>
                <a:extLst>
                  <a:ext uri="{0D108BD9-81ED-4DB2-BD59-A6C34878D82A}">
                    <a16:rowId xmlns:a16="http://schemas.microsoft.com/office/drawing/2014/main" val="3752264443"/>
                  </a:ext>
                </a:extLst>
              </a:tr>
              <a:tr h="387449">
                <a:tc>
                  <a:txBody>
                    <a:bodyPr/>
                    <a:lstStyle/>
                    <a:p>
                      <a:r>
                        <a:rPr lang="en-GB" dirty="0"/>
                        <a:t>Total capital</a:t>
                      </a:r>
                    </a:p>
                  </a:txBody>
                  <a:tcPr/>
                </a:tc>
                <a:tc>
                  <a:txBody>
                    <a:bodyPr/>
                    <a:lstStyle/>
                    <a:p>
                      <a:pPr algn="r"/>
                      <a:r>
                        <a:rPr lang="en-GB" dirty="0"/>
                        <a:t>1,500,000</a:t>
                      </a:r>
                    </a:p>
                  </a:txBody>
                  <a:tcPr/>
                </a:tc>
                <a:tc>
                  <a:txBody>
                    <a:bodyPr/>
                    <a:lstStyle/>
                    <a:p>
                      <a:pPr algn="r"/>
                      <a:r>
                        <a:rPr lang="en-GB" dirty="0"/>
                        <a:t>900,000</a:t>
                      </a:r>
                    </a:p>
                  </a:txBody>
                  <a:tcPr/>
                </a:tc>
                <a:extLst>
                  <a:ext uri="{0D108BD9-81ED-4DB2-BD59-A6C34878D82A}">
                    <a16:rowId xmlns:a16="http://schemas.microsoft.com/office/drawing/2014/main" val="3566143007"/>
                  </a:ext>
                </a:extLst>
              </a:tr>
            </a:tbl>
          </a:graphicData>
        </a:graphic>
      </p:graphicFrame>
      <p:sp>
        <p:nvSpPr>
          <p:cNvPr id="13" name="Content Placeholder 12">
            <a:extLst>
              <a:ext uri="{FF2B5EF4-FFF2-40B4-BE49-F238E27FC236}">
                <a16:creationId xmlns:a16="http://schemas.microsoft.com/office/drawing/2014/main" id="{3108CCB2-F7C0-4A06-A5C9-4084792F56F3}"/>
              </a:ext>
            </a:extLst>
          </p:cNvPr>
          <p:cNvSpPr>
            <a:spLocks noGrp="1"/>
          </p:cNvSpPr>
          <p:nvPr>
            <p:ph sz="half" idx="2"/>
          </p:nvPr>
        </p:nvSpPr>
        <p:spPr>
          <a:xfrm>
            <a:off x="5076056" y="722811"/>
            <a:ext cx="3960440" cy="4938438"/>
          </a:xfrm>
          <a:solidFill>
            <a:schemeClr val="tx2"/>
          </a:solidFill>
        </p:spPr>
        <p:txBody>
          <a:bodyPr>
            <a:normAutofit/>
          </a:bodyPr>
          <a:lstStyle/>
          <a:p>
            <a:pPr marL="0" indent="0">
              <a:buNone/>
            </a:pPr>
            <a:endParaRPr lang="en-GB"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GB" sz="2400" dirty="0">
                <a:solidFill>
                  <a:schemeClr val="tx2">
                    <a:lumMod val="20000"/>
                    <a:lumOff val="80000"/>
                  </a:schemeClr>
                </a:solidFill>
                <a:latin typeface="+mj-lt"/>
                <a:cs typeface="Times New Roman" panose="02020603050405020304" pitchFamily="18" charset="0"/>
              </a:rPr>
              <a:t>Using an appropriate formula, determine the gearing for each company</a:t>
            </a:r>
          </a:p>
          <a:p>
            <a:pPr marL="457200" indent="-457200">
              <a:buFont typeface="+mj-lt"/>
              <a:buAutoNum type="arabicPeriod"/>
            </a:pPr>
            <a:endParaRPr lang="en-GB" sz="2400" dirty="0">
              <a:solidFill>
                <a:schemeClr val="tx2">
                  <a:lumMod val="20000"/>
                  <a:lumOff val="80000"/>
                </a:schemeClr>
              </a:solidFill>
              <a:latin typeface="+mj-lt"/>
              <a:cs typeface="Times New Roman" panose="02020603050405020304" pitchFamily="18" charset="0"/>
            </a:endParaRPr>
          </a:p>
          <a:p>
            <a:pPr marL="457200" indent="-457200">
              <a:buFont typeface="+mj-lt"/>
              <a:buAutoNum type="arabicPeriod"/>
            </a:pPr>
            <a:r>
              <a:rPr lang="en-GB" sz="2400" dirty="0">
                <a:solidFill>
                  <a:schemeClr val="tx2">
                    <a:lumMod val="20000"/>
                    <a:lumOff val="80000"/>
                  </a:schemeClr>
                </a:solidFill>
                <a:latin typeface="+mj-lt"/>
                <a:cs typeface="Times New Roman" panose="02020603050405020304" pitchFamily="18" charset="0"/>
              </a:rPr>
              <a:t>Explain why an ordinary shareholder of Clod plc would be concerned during a period of falling profits</a:t>
            </a:r>
          </a:p>
          <a:p>
            <a:endParaRPr lang="en-GB" dirty="0"/>
          </a:p>
        </p:txBody>
      </p:sp>
      <p:sp>
        <p:nvSpPr>
          <p:cNvPr id="3" name="Slide Number Placeholder 2">
            <a:extLst>
              <a:ext uri="{FF2B5EF4-FFF2-40B4-BE49-F238E27FC236}">
                <a16:creationId xmlns:a16="http://schemas.microsoft.com/office/drawing/2014/main" id="{8B7471CB-0F90-4CE5-AA71-0B6F83B5654A}"/>
              </a:ext>
            </a:extLst>
          </p:cNvPr>
          <p:cNvSpPr>
            <a:spLocks noGrp="1"/>
          </p:cNvSpPr>
          <p:nvPr>
            <p:ph type="sldNum" sz="quarter" idx="12"/>
          </p:nvPr>
        </p:nvSpPr>
        <p:spPr/>
        <p:txBody>
          <a:bodyPr/>
          <a:lstStyle/>
          <a:p>
            <a:fld id="{63A33278-8D2C-46E9-9145-8061F8ED03C5}" type="slidenum">
              <a:rPr lang="en-GB" smtClean="0"/>
              <a:t>29</a:t>
            </a:fld>
            <a:endParaRPr lang="en-GB" dirty="0"/>
          </a:p>
        </p:txBody>
      </p:sp>
    </p:spTree>
    <p:custDataLst>
      <p:tags r:id="rId1"/>
    </p:custDataLst>
    <p:extLst>
      <p:ext uri="{BB962C8B-B14F-4D97-AF65-F5344CB8AC3E}">
        <p14:creationId xmlns:p14="http://schemas.microsoft.com/office/powerpoint/2010/main" val="3462044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661B4-F9DD-43C2-9C12-1D83DF16978A}"/>
              </a:ext>
            </a:extLst>
          </p:cNvPr>
          <p:cNvSpPr>
            <a:spLocks noGrp="1"/>
          </p:cNvSpPr>
          <p:nvPr>
            <p:ph type="title"/>
          </p:nvPr>
        </p:nvSpPr>
        <p:spPr>
          <a:xfrm>
            <a:off x="35856" y="0"/>
            <a:ext cx="9107784" cy="565904"/>
          </a:xfrm>
          <a:solidFill>
            <a:schemeClr val="tx2">
              <a:lumMod val="20000"/>
              <a:lumOff val="80000"/>
            </a:schemeClr>
          </a:solidFill>
        </p:spPr>
        <p:txBody>
          <a:bodyPr>
            <a:normAutofit/>
          </a:bodyPr>
          <a:lstStyle/>
          <a:p>
            <a:pPr algn="ctr"/>
            <a:r>
              <a:rPr lang="en-GB" sz="2800" dirty="0">
                <a:solidFill>
                  <a:schemeClr val="tx2">
                    <a:lumMod val="75000"/>
                  </a:schemeClr>
                </a:solidFill>
              </a:rPr>
              <a:t>Gearing ratios</a:t>
            </a:r>
          </a:p>
        </p:txBody>
      </p:sp>
      <p:graphicFrame>
        <p:nvGraphicFramePr>
          <p:cNvPr id="4" name="Content Placeholder 3">
            <a:extLst>
              <a:ext uri="{FF2B5EF4-FFF2-40B4-BE49-F238E27FC236}">
                <a16:creationId xmlns:a16="http://schemas.microsoft.com/office/drawing/2014/main" id="{70DFBED5-E2EB-458A-9A23-CCA08F53EFAA}"/>
              </a:ext>
            </a:extLst>
          </p:cNvPr>
          <p:cNvGraphicFramePr>
            <a:graphicFrameLocks noGrp="1"/>
          </p:cNvGraphicFramePr>
          <p:nvPr>
            <p:ph idx="1"/>
            <p:extLst>
              <p:ext uri="{D42A27DB-BD31-4B8C-83A1-F6EECF244321}">
                <p14:modId xmlns:p14="http://schemas.microsoft.com/office/powerpoint/2010/main" val="1684308948"/>
              </p:ext>
            </p:extLst>
          </p:nvPr>
        </p:nvGraphicFramePr>
        <p:xfrm>
          <a:off x="0" y="587255"/>
          <a:ext cx="9107783" cy="5160316"/>
        </p:xfrm>
        <a:graphic>
          <a:graphicData uri="http://schemas.openxmlformats.org/drawingml/2006/table">
            <a:tbl>
              <a:tblPr firstRow="1" firstCol="1" bandRow="1">
                <a:tableStyleId>{7DF18680-E054-41AD-8BC1-D1AEF772440D}</a:tableStyleId>
              </a:tblPr>
              <a:tblGrid>
                <a:gridCol w="3764077">
                  <a:extLst>
                    <a:ext uri="{9D8B030D-6E8A-4147-A177-3AD203B41FA5}">
                      <a16:colId xmlns:a16="http://schemas.microsoft.com/office/drawing/2014/main" val="3497542593"/>
                    </a:ext>
                  </a:extLst>
                </a:gridCol>
                <a:gridCol w="2703416">
                  <a:extLst>
                    <a:ext uri="{9D8B030D-6E8A-4147-A177-3AD203B41FA5}">
                      <a16:colId xmlns:a16="http://schemas.microsoft.com/office/drawing/2014/main" val="3089179040"/>
                    </a:ext>
                  </a:extLst>
                </a:gridCol>
                <a:gridCol w="2640290">
                  <a:extLst>
                    <a:ext uri="{9D8B030D-6E8A-4147-A177-3AD203B41FA5}">
                      <a16:colId xmlns:a16="http://schemas.microsoft.com/office/drawing/2014/main" val="2149995517"/>
                    </a:ext>
                  </a:extLst>
                </a:gridCol>
              </a:tblGrid>
              <a:tr h="580772">
                <a:tc>
                  <a:txBody>
                    <a:bodyPr/>
                    <a:lstStyle/>
                    <a:p>
                      <a:pPr algn="l">
                        <a:lnSpc>
                          <a:spcPct val="115000"/>
                        </a:lnSpc>
                        <a:spcAft>
                          <a:spcPts val="0"/>
                        </a:spcAft>
                      </a:pPr>
                      <a:r>
                        <a:rPr lang="en-GB" sz="1800" dirty="0">
                          <a:effectLst/>
                        </a:rPr>
                        <a:t> </a:t>
                      </a:r>
                    </a:p>
                    <a:p>
                      <a:pPr algn="l">
                        <a:lnSpc>
                          <a:spcPct val="115000"/>
                        </a:lnSpc>
                        <a:spcAft>
                          <a:spcPts val="0"/>
                        </a:spcAft>
                      </a:pPr>
                      <a:r>
                        <a:rPr lang="en-GB" sz="1800" dirty="0">
                          <a:effectLst/>
                        </a:rPr>
                        <a:t>GEARING RATIOS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3284897165"/>
                  </a:ext>
                </a:extLst>
              </a:tr>
              <a:tr h="4481818">
                <a:tc>
                  <a:txBody>
                    <a:bodyPr/>
                    <a:lstStyle/>
                    <a:p>
                      <a:pPr algn="l">
                        <a:lnSpc>
                          <a:spcPct val="115000"/>
                        </a:lnSpc>
                        <a:spcAft>
                          <a:spcPts val="0"/>
                        </a:spcAft>
                      </a:pPr>
                      <a:r>
                        <a:rPr lang="en-GB" sz="1800" dirty="0">
                          <a:effectLst/>
                        </a:rPr>
                        <a:t> </a:t>
                      </a:r>
                    </a:p>
                    <a:p>
                      <a:pPr algn="l">
                        <a:lnSpc>
                          <a:spcPct val="115000"/>
                        </a:lnSpc>
                        <a:spcAft>
                          <a:spcPts val="0"/>
                        </a:spcAft>
                      </a:pPr>
                      <a:r>
                        <a:rPr lang="en-GB" sz="1800" u="sng" dirty="0">
                          <a:solidFill>
                            <a:schemeClr val="tx2">
                              <a:lumMod val="20000"/>
                              <a:lumOff val="80000"/>
                            </a:schemeClr>
                          </a:solidFill>
                          <a:effectLst/>
                        </a:rPr>
                        <a:t>Debt Capital  x 100</a:t>
                      </a:r>
                      <a:endParaRPr lang="en-GB" sz="1800" dirty="0">
                        <a:solidFill>
                          <a:schemeClr val="tx2">
                            <a:lumMod val="20000"/>
                            <a:lumOff val="80000"/>
                          </a:schemeClr>
                        </a:solidFill>
                        <a:effectLst/>
                      </a:endParaRPr>
                    </a:p>
                    <a:p>
                      <a:pPr algn="l">
                        <a:lnSpc>
                          <a:spcPct val="115000"/>
                        </a:lnSpc>
                        <a:spcAft>
                          <a:spcPts val="0"/>
                        </a:spcAft>
                      </a:pPr>
                      <a:r>
                        <a:rPr lang="en-GB" sz="1800" dirty="0">
                          <a:solidFill>
                            <a:schemeClr val="tx2">
                              <a:lumMod val="20000"/>
                              <a:lumOff val="80000"/>
                            </a:schemeClr>
                          </a:solidFill>
                          <a:effectLst/>
                        </a:rPr>
                        <a:t>    Total Equity</a:t>
                      </a:r>
                    </a:p>
                    <a:p>
                      <a:pPr algn="l">
                        <a:lnSpc>
                          <a:spcPct val="115000"/>
                        </a:lnSpc>
                        <a:spcAft>
                          <a:spcPts val="0"/>
                        </a:spcAft>
                      </a:pPr>
                      <a:r>
                        <a:rPr lang="en-GB" sz="1800" dirty="0">
                          <a:solidFill>
                            <a:schemeClr val="tx2">
                              <a:lumMod val="20000"/>
                              <a:lumOff val="80000"/>
                            </a:schemeClr>
                          </a:solidFill>
                          <a:effectLst/>
                        </a:rPr>
                        <a:t> </a:t>
                      </a:r>
                    </a:p>
                    <a:p>
                      <a:pPr algn="l">
                        <a:lnSpc>
                          <a:spcPct val="115000"/>
                        </a:lnSpc>
                        <a:spcAft>
                          <a:spcPts val="0"/>
                        </a:spcAft>
                      </a:pPr>
                      <a:r>
                        <a:rPr lang="en-GB" sz="1800" dirty="0">
                          <a:solidFill>
                            <a:schemeClr val="tx2">
                              <a:lumMod val="20000"/>
                              <a:lumOff val="80000"/>
                            </a:schemeClr>
                          </a:solidFill>
                          <a:effectLst/>
                        </a:rPr>
                        <a:t> </a:t>
                      </a:r>
                    </a:p>
                    <a:p>
                      <a:pPr algn="l">
                        <a:lnSpc>
                          <a:spcPct val="115000"/>
                        </a:lnSpc>
                        <a:spcAft>
                          <a:spcPts val="0"/>
                        </a:spcAft>
                      </a:pPr>
                      <a:r>
                        <a:rPr lang="en-GB" sz="1800" dirty="0">
                          <a:solidFill>
                            <a:schemeClr val="tx2">
                              <a:lumMod val="20000"/>
                              <a:lumOff val="80000"/>
                            </a:schemeClr>
                          </a:solidFill>
                          <a:effectLst/>
                        </a:rPr>
                        <a:t> </a:t>
                      </a:r>
                    </a:p>
                    <a:p>
                      <a:pPr algn="l">
                        <a:lnSpc>
                          <a:spcPct val="115000"/>
                        </a:lnSpc>
                        <a:spcAft>
                          <a:spcPts val="0"/>
                        </a:spcAft>
                      </a:pPr>
                      <a:r>
                        <a:rPr lang="en-GB" sz="1800" dirty="0">
                          <a:solidFill>
                            <a:schemeClr val="tx2">
                              <a:lumMod val="20000"/>
                              <a:lumOff val="80000"/>
                            </a:schemeClr>
                          </a:solidFill>
                          <a:effectLst/>
                        </a:rPr>
                        <a:t> </a:t>
                      </a:r>
                    </a:p>
                    <a:p>
                      <a:pPr algn="l">
                        <a:lnSpc>
                          <a:spcPct val="115000"/>
                        </a:lnSpc>
                        <a:spcAft>
                          <a:spcPts val="0"/>
                        </a:spcAft>
                      </a:pPr>
                      <a:r>
                        <a:rPr lang="en-GB" sz="1800" u="sng" dirty="0">
                          <a:solidFill>
                            <a:schemeClr val="tx2">
                              <a:lumMod val="20000"/>
                              <a:lumOff val="80000"/>
                            </a:schemeClr>
                          </a:solidFill>
                          <a:effectLst/>
                        </a:rPr>
                        <a:t>Debt Capital  x 100</a:t>
                      </a:r>
                      <a:endParaRPr lang="en-GB" sz="1800" dirty="0">
                        <a:solidFill>
                          <a:schemeClr val="tx2">
                            <a:lumMod val="20000"/>
                            <a:lumOff val="80000"/>
                          </a:schemeClr>
                        </a:solidFill>
                        <a:effectLst/>
                      </a:endParaRPr>
                    </a:p>
                    <a:p>
                      <a:pPr algn="l">
                        <a:lnSpc>
                          <a:spcPct val="115000"/>
                        </a:lnSpc>
                        <a:spcAft>
                          <a:spcPts val="0"/>
                        </a:spcAft>
                      </a:pPr>
                      <a:r>
                        <a:rPr lang="en-GB" sz="1800" dirty="0">
                          <a:solidFill>
                            <a:schemeClr val="tx2">
                              <a:lumMod val="20000"/>
                              <a:lumOff val="80000"/>
                            </a:schemeClr>
                          </a:solidFill>
                          <a:effectLst/>
                        </a:rPr>
                        <a:t>Debt Capital + Total Equity</a:t>
                      </a:r>
                    </a:p>
                    <a:p>
                      <a:pPr algn="l">
                        <a:lnSpc>
                          <a:spcPct val="115000"/>
                        </a:lnSpc>
                        <a:spcAft>
                          <a:spcPts val="0"/>
                        </a:spcAft>
                      </a:pPr>
                      <a:r>
                        <a:rPr lang="en-GB" sz="1800" dirty="0">
                          <a:solidFill>
                            <a:schemeClr val="tx2">
                              <a:lumMod val="20000"/>
                              <a:lumOff val="80000"/>
                            </a:schemeClr>
                          </a:solidFill>
                          <a:effectLst/>
                        </a:rPr>
                        <a:t> </a:t>
                      </a:r>
                    </a:p>
                    <a:p>
                      <a:pPr algn="l">
                        <a:lnSpc>
                          <a:spcPct val="115000"/>
                        </a:lnSpc>
                        <a:spcAft>
                          <a:spcPts val="0"/>
                        </a:spcAft>
                      </a:pPr>
                      <a:r>
                        <a:rPr lang="en-GB" sz="1800" dirty="0">
                          <a:effectLst/>
                        </a:rPr>
                        <a:t> </a:t>
                      </a:r>
                    </a:p>
                    <a:p>
                      <a:pPr algn="l">
                        <a:lnSpc>
                          <a:spcPct val="115000"/>
                        </a:lnSpc>
                        <a:spcAft>
                          <a:spcPts val="0"/>
                        </a:spcAft>
                      </a:pPr>
                      <a:r>
                        <a:rPr lang="en-GB" sz="1800" dirty="0">
                          <a:effectLst/>
                        </a:rPr>
                        <a:t> </a:t>
                      </a:r>
                    </a:p>
                    <a:p>
                      <a:pPr algn="l">
                        <a:lnSpc>
                          <a:spcPct val="115000"/>
                        </a:lnSpc>
                        <a:spcAft>
                          <a:spcPts val="0"/>
                        </a:spcAft>
                      </a:pPr>
                      <a:r>
                        <a:rPr lang="en-GB" sz="1800" dirty="0">
                          <a:effectLst/>
                        </a:rPr>
                        <a:t> </a:t>
                      </a:r>
                    </a:p>
                    <a:p>
                      <a:pPr algn="l">
                        <a:lnSpc>
                          <a:spcPct val="115000"/>
                        </a:lnSpc>
                        <a:spcAft>
                          <a:spcPts val="0"/>
                        </a:spcAft>
                      </a:pPr>
                      <a:endParaRPr lang="en-GB" sz="1800" dirty="0">
                        <a:effectLst/>
                      </a:endParaRPr>
                    </a:p>
                  </a:txBody>
                  <a:tcPr marL="68580" marR="68580" marT="0" marB="0">
                    <a:solidFill>
                      <a:schemeClr val="tx2">
                        <a:lumMod val="75000"/>
                      </a:schemeClr>
                    </a:solidFill>
                  </a:tcPr>
                </a:tc>
                <a:tc>
                  <a:txBody>
                    <a:bodyPr/>
                    <a:lstStyle/>
                    <a:p>
                      <a:pPr algn="l">
                        <a:lnSpc>
                          <a:spcPct val="115000"/>
                        </a:lnSpc>
                        <a:spcAft>
                          <a:spcPts val="0"/>
                        </a:spcAft>
                      </a:pPr>
                      <a:r>
                        <a:rPr lang="en-GB" sz="18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8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4932353"/>
                  </a:ext>
                </a:extLst>
              </a:tr>
            </a:tbl>
          </a:graphicData>
        </a:graphic>
      </p:graphicFrame>
      <p:sp>
        <p:nvSpPr>
          <p:cNvPr id="9" name="Slide Number Placeholder 8">
            <a:extLst>
              <a:ext uri="{FF2B5EF4-FFF2-40B4-BE49-F238E27FC236}">
                <a16:creationId xmlns:a16="http://schemas.microsoft.com/office/drawing/2014/main" id="{4622E9E2-9D4F-4D78-AD5C-FB778AB28730}"/>
              </a:ext>
            </a:extLst>
          </p:cNvPr>
          <p:cNvSpPr>
            <a:spLocks noGrp="1"/>
          </p:cNvSpPr>
          <p:nvPr>
            <p:ph type="sldNum" sz="quarter" idx="12"/>
          </p:nvPr>
        </p:nvSpPr>
        <p:spPr/>
        <p:txBody>
          <a:bodyPr/>
          <a:lstStyle/>
          <a:p>
            <a:fld id="{63A33278-8D2C-46E9-9145-8061F8ED03C5}" type="slidenum">
              <a:rPr lang="en-GB" smtClean="0"/>
              <a:t>30</a:t>
            </a:fld>
            <a:endParaRPr lang="en-GB" dirty="0"/>
          </a:p>
        </p:txBody>
      </p:sp>
      <p:sp>
        <p:nvSpPr>
          <p:cNvPr id="3" name="TextBox 2">
            <a:extLst>
              <a:ext uri="{FF2B5EF4-FFF2-40B4-BE49-F238E27FC236}">
                <a16:creationId xmlns:a16="http://schemas.microsoft.com/office/drawing/2014/main" id="{8715CED1-0684-4F53-876B-A109E63CCB3A}"/>
              </a:ext>
            </a:extLst>
          </p:cNvPr>
          <p:cNvSpPr txBox="1"/>
          <p:nvPr/>
        </p:nvSpPr>
        <p:spPr>
          <a:xfrm>
            <a:off x="4387442" y="1954635"/>
            <a:ext cx="1359017" cy="1073791"/>
          </a:xfrm>
          <a:prstGeom prst="rect">
            <a:avLst/>
          </a:prstGeom>
          <a:noFill/>
        </p:spPr>
        <p:txBody>
          <a:bodyPr wrap="square" rtlCol="0">
            <a:spAutoFit/>
          </a:bodyPr>
          <a:lstStyle/>
          <a:p>
            <a:endParaRPr lang="en-GB" dirty="0"/>
          </a:p>
        </p:txBody>
      </p:sp>
      <p:sp>
        <p:nvSpPr>
          <p:cNvPr id="5" name="TextBox 4">
            <a:extLst>
              <a:ext uri="{FF2B5EF4-FFF2-40B4-BE49-F238E27FC236}">
                <a16:creationId xmlns:a16="http://schemas.microsoft.com/office/drawing/2014/main" id="{3151F836-2EF2-4DBA-B10D-B21F534617F9}"/>
              </a:ext>
            </a:extLst>
          </p:cNvPr>
          <p:cNvSpPr txBox="1"/>
          <p:nvPr/>
        </p:nvSpPr>
        <p:spPr>
          <a:xfrm>
            <a:off x="4118874" y="1658617"/>
            <a:ext cx="1896152" cy="923330"/>
          </a:xfrm>
          <a:prstGeom prst="rect">
            <a:avLst/>
          </a:prstGeom>
          <a:noFill/>
        </p:spPr>
        <p:txBody>
          <a:bodyPr wrap="square" rtlCol="0">
            <a:spAutoFit/>
          </a:bodyPr>
          <a:lstStyle/>
          <a:p>
            <a:r>
              <a:rPr lang="en-GB" u="sng" dirty="0"/>
              <a:t>150,000 x 100</a:t>
            </a:r>
          </a:p>
          <a:p>
            <a:pPr algn="ctr"/>
            <a:r>
              <a:rPr lang="en-GB" dirty="0"/>
              <a:t>482,727</a:t>
            </a:r>
          </a:p>
          <a:p>
            <a:pPr algn="ctr"/>
            <a:r>
              <a:rPr lang="en-GB" dirty="0"/>
              <a:t>= 31.1%</a:t>
            </a:r>
          </a:p>
        </p:txBody>
      </p:sp>
      <p:sp>
        <p:nvSpPr>
          <p:cNvPr id="6" name="TextBox 5">
            <a:extLst>
              <a:ext uri="{FF2B5EF4-FFF2-40B4-BE49-F238E27FC236}">
                <a16:creationId xmlns:a16="http://schemas.microsoft.com/office/drawing/2014/main" id="{F72854CF-50E3-4938-A389-57FC30AC0004}"/>
              </a:ext>
            </a:extLst>
          </p:cNvPr>
          <p:cNvSpPr txBox="1"/>
          <p:nvPr/>
        </p:nvSpPr>
        <p:spPr>
          <a:xfrm>
            <a:off x="6152804" y="1615812"/>
            <a:ext cx="1896152" cy="923330"/>
          </a:xfrm>
          <a:prstGeom prst="rect">
            <a:avLst/>
          </a:prstGeom>
          <a:noFill/>
        </p:spPr>
        <p:txBody>
          <a:bodyPr wrap="square" rtlCol="0">
            <a:spAutoFit/>
          </a:bodyPr>
          <a:lstStyle/>
          <a:p>
            <a:r>
              <a:rPr lang="en-GB" u="sng" dirty="0"/>
              <a:t>100,000 x 100</a:t>
            </a:r>
          </a:p>
          <a:p>
            <a:pPr algn="ctr"/>
            <a:r>
              <a:rPr lang="en-GB" dirty="0"/>
              <a:t>462,000</a:t>
            </a:r>
          </a:p>
          <a:p>
            <a:pPr algn="ctr"/>
            <a:r>
              <a:rPr lang="en-GB" dirty="0"/>
              <a:t>= 21.6%</a:t>
            </a:r>
          </a:p>
        </p:txBody>
      </p:sp>
      <p:sp>
        <p:nvSpPr>
          <p:cNvPr id="7" name="TextBox 6">
            <a:extLst>
              <a:ext uri="{FF2B5EF4-FFF2-40B4-BE49-F238E27FC236}">
                <a16:creationId xmlns:a16="http://schemas.microsoft.com/office/drawing/2014/main" id="{8FE7513C-F0D6-4503-9109-3C2769E8ECD8}"/>
              </a:ext>
            </a:extLst>
          </p:cNvPr>
          <p:cNvSpPr txBox="1"/>
          <p:nvPr/>
        </p:nvSpPr>
        <p:spPr>
          <a:xfrm>
            <a:off x="3962427" y="3694979"/>
            <a:ext cx="2209046" cy="923330"/>
          </a:xfrm>
          <a:prstGeom prst="rect">
            <a:avLst/>
          </a:prstGeom>
          <a:noFill/>
        </p:spPr>
        <p:txBody>
          <a:bodyPr wrap="square" rtlCol="0">
            <a:spAutoFit/>
          </a:bodyPr>
          <a:lstStyle/>
          <a:p>
            <a:r>
              <a:rPr lang="en-GB" u="sng" dirty="0">
                <a:solidFill>
                  <a:schemeClr val="bg2"/>
                </a:solidFill>
              </a:rPr>
              <a:t>   </a:t>
            </a:r>
            <a:r>
              <a:rPr lang="en-GB" u="sng" dirty="0"/>
              <a:t>150,000 x 100</a:t>
            </a:r>
          </a:p>
          <a:p>
            <a:pPr algn="ctr"/>
            <a:r>
              <a:rPr lang="en-GB" dirty="0"/>
              <a:t>150,000 + 482,727</a:t>
            </a:r>
          </a:p>
          <a:p>
            <a:pPr algn="ctr"/>
            <a:r>
              <a:rPr lang="en-GB" dirty="0"/>
              <a:t>= 23.7%</a:t>
            </a:r>
          </a:p>
        </p:txBody>
      </p:sp>
      <p:sp>
        <p:nvSpPr>
          <p:cNvPr id="8" name="TextBox 7">
            <a:extLst>
              <a:ext uri="{FF2B5EF4-FFF2-40B4-BE49-F238E27FC236}">
                <a16:creationId xmlns:a16="http://schemas.microsoft.com/office/drawing/2014/main" id="{FE35EBD8-8372-409E-8A39-969E3B913CA6}"/>
              </a:ext>
            </a:extLst>
          </p:cNvPr>
          <p:cNvSpPr txBox="1"/>
          <p:nvPr/>
        </p:nvSpPr>
        <p:spPr>
          <a:xfrm>
            <a:off x="6086487" y="3733367"/>
            <a:ext cx="2447680" cy="923330"/>
          </a:xfrm>
          <a:prstGeom prst="rect">
            <a:avLst/>
          </a:prstGeom>
          <a:noFill/>
        </p:spPr>
        <p:txBody>
          <a:bodyPr wrap="square" rtlCol="0">
            <a:spAutoFit/>
          </a:bodyPr>
          <a:lstStyle/>
          <a:p>
            <a:r>
              <a:rPr lang="en-GB" u="sng" dirty="0">
                <a:solidFill>
                  <a:schemeClr val="bg2"/>
                </a:solidFill>
              </a:rPr>
              <a:t>  </a:t>
            </a:r>
            <a:r>
              <a:rPr lang="en-GB" u="sng" dirty="0"/>
              <a:t>100,000 x 100</a:t>
            </a:r>
          </a:p>
          <a:p>
            <a:pPr algn="ctr"/>
            <a:r>
              <a:rPr lang="en-GB" dirty="0"/>
              <a:t>100,000 + 462,000</a:t>
            </a:r>
          </a:p>
          <a:p>
            <a:pPr algn="ctr"/>
            <a:r>
              <a:rPr lang="en-GB" dirty="0"/>
              <a:t>= 17.8%</a:t>
            </a:r>
          </a:p>
        </p:txBody>
      </p:sp>
      <p:sp>
        <p:nvSpPr>
          <p:cNvPr id="10" name="TextBox 9">
            <a:extLst>
              <a:ext uri="{FF2B5EF4-FFF2-40B4-BE49-F238E27FC236}">
                <a16:creationId xmlns:a16="http://schemas.microsoft.com/office/drawing/2014/main" id="{8E64E543-CE71-4C7A-A848-F4A0667B287F}"/>
              </a:ext>
            </a:extLst>
          </p:cNvPr>
          <p:cNvSpPr txBox="1"/>
          <p:nvPr/>
        </p:nvSpPr>
        <p:spPr>
          <a:xfrm>
            <a:off x="4504384" y="5004064"/>
            <a:ext cx="3334178" cy="369332"/>
          </a:xfrm>
          <a:prstGeom prst="rect">
            <a:avLst/>
          </a:prstGeom>
          <a:noFill/>
        </p:spPr>
        <p:txBody>
          <a:bodyPr wrap="square" rtlCol="0">
            <a:spAutoFit/>
          </a:bodyPr>
          <a:lstStyle/>
          <a:p>
            <a:pPr algn="ctr"/>
            <a:r>
              <a:rPr lang="en-GB" dirty="0"/>
              <a:t>Relative difference = +33.2%</a:t>
            </a:r>
          </a:p>
        </p:txBody>
      </p:sp>
      <p:sp>
        <p:nvSpPr>
          <p:cNvPr id="11" name="TextBox 10">
            <a:extLst>
              <a:ext uri="{FF2B5EF4-FFF2-40B4-BE49-F238E27FC236}">
                <a16:creationId xmlns:a16="http://schemas.microsoft.com/office/drawing/2014/main" id="{66C9D322-FDE4-492F-9BEE-D5BAFC83C25F}"/>
              </a:ext>
            </a:extLst>
          </p:cNvPr>
          <p:cNvSpPr txBox="1"/>
          <p:nvPr/>
        </p:nvSpPr>
        <p:spPr>
          <a:xfrm>
            <a:off x="4632720" y="2879018"/>
            <a:ext cx="3334178" cy="369332"/>
          </a:xfrm>
          <a:prstGeom prst="rect">
            <a:avLst/>
          </a:prstGeom>
          <a:noFill/>
        </p:spPr>
        <p:txBody>
          <a:bodyPr wrap="square" rtlCol="0">
            <a:spAutoFit/>
          </a:bodyPr>
          <a:lstStyle/>
          <a:p>
            <a:pPr algn="ctr"/>
            <a:r>
              <a:rPr lang="en-GB" dirty="0"/>
              <a:t>Relative difference = +44.0%</a:t>
            </a:r>
          </a:p>
        </p:txBody>
      </p:sp>
      <mc:AlternateContent xmlns:mc="http://schemas.openxmlformats.org/markup-compatibility/2006" xmlns:p14="http://schemas.microsoft.com/office/powerpoint/2010/main">
        <mc:Choice Requires="p14">
          <p:contentPart p14:bwMode="auto" r:id="rId3">
            <p14:nvContentPartPr>
              <p14:cNvPr id="12" name="Ink 11">
                <a:extLst>
                  <a:ext uri="{FF2B5EF4-FFF2-40B4-BE49-F238E27FC236}">
                    <a16:creationId xmlns:a16="http://schemas.microsoft.com/office/drawing/2014/main" id="{ACC7F235-C673-40C1-A78D-FBE8A6177625}"/>
                  </a:ext>
                </a:extLst>
              </p14:cNvPr>
              <p14:cNvContentPartPr/>
              <p14:nvPr/>
            </p14:nvContentPartPr>
            <p14:xfrm>
              <a:off x="2321564" y="-505459"/>
              <a:ext cx="360" cy="360"/>
            </p14:xfrm>
          </p:contentPart>
        </mc:Choice>
        <mc:Fallback xmlns="">
          <p:pic>
            <p:nvPicPr>
              <p:cNvPr id="12" name="Ink 11">
                <a:extLst>
                  <a:ext uri="{FF2B5EF4-FFF2-40B4-BE49-F238E27FC236}">
                    <a16:creationId xmlns:a16="http://schemas.microsoft.com/office/drawing/2014/main" id="{ACC7F235-C673-40C1-A78D-FBE8A6177625}"/>
                  </a:ext>
                </a:extLst>
              </p:cNvPr>
              <p:cNvPicPr/>
              <p:nvPr/>
            </p:nvPicPr>
            <p:blipFill>
              <a:blip r:embed="rId4"/>
              <a:stretch>
                <a:fillRect/>
              </a:stretch>
            </p:blipFill>
            <p:spPr>
              <a:xfrm>
                <a:off x="2303564" y="-523459"/>
                <a:ext cx="36000" cy="36000"/>
              </a:xfrm>
              <a:prstGeom prst="rect">
                <a:avLst/>
              </a:prstGeom>
            </p:spPr>
          </p:pic>
        </mc:Fallback>
      </mc:AlternateContent>
    </p:spTree>
    <p:custDataLst>
      <p:tags r:id="rId1"/>
    </p:custDataLst>
    <p:extLst>
      <p:ext uri="{BB962C8B-B14F-4D97-AF65-F5344CB8AC3E}">
        <p14:creationId xmlns:p14="http://schemas.microsoft.com/office/powerpoint/2010/main" val="2038907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F3458-E102-452C-92EB-D1EBC1A3A53F}"/>
              </a:ext>
            </a:extLst>
          </p:cNvPr>
          <p:cNvSpPr>
            <a:spLocks noGrp="1"/>
          </p:cNvSpPr>
          <p:nvPr>
            <p:ph type="title"/>
          </p:nvPr>
        </p:nvSpPr>
        <p:spPr>
          <a:xfrm>
            <a:off x="0" y="0"/>
            <a:ext cx="9144000" cy="620688"/>
          </a:xfrm>
          <a:solidFill>
            <a:schemeClr val="tx2">
              <a:lumMod val="20000"/>
              <a:lumOff val="80000"/>
            </a:schemeClr>
          </a:solidFill>
        </p:spPr>
        <p:txBody>
          <a:bodyPr>
            <a:normAutofit/>
          </a:bodyPr>
          <a:lstStyle/>
          <a:p>
            <a:r>
              <a:rPr lang="en-GB" sz="2800" dirty="0">
                <a:solidFill>
                  <a:schemeClr val="tx2">
                    <a:lumMod val="75000"/>
                  </a:schemeClr>
                </a:solidFill>
              </a:rPr>
              <a:t>Capital structure variations and return on capital</a:t>
            </a:r>
          </a:p>
        </p:txBody>
      </p:sp>
      <p:graphicFrame>
        <p:nvGraphicFramePr>
          <p:cNvPr id="5" name="Content Placeholder 4">
            <a:extLst>
              <a:ext uri="{FF2B5EF4-FFF2-40B4-BE49-F238E27FC236}">
                <a16:creationId xmlns:a16="http://schemas.microsoft.com/office/drawing/2014/main" id="{4882CFE3-26E5-D8EA-E4E3-EDF96D9DFFDA}"/>
              </a:ext>
            </a:extLst>
          </p:cNvPr>
          <p:cNvGraphicFramePr>
            <a:graphicFrameLocks noGrp="1"/>
          </p:cNvGraphicFramePr>
          <p:nvPr>
            <p:ph idx="1"/>
            <p:extLst>
              <p:ext uri="{D42A27DB-BD31-4B8C-83A1-F6EECF244321}">
                <p14:modId xmlns:p14="http://schemas.microsoft.com/office/powerpoint/2010/main" val="1982052654"/>
              </p:ext>
            </p:extLst>
          </p:nvPr>
        </p:nvGraphicFramePr>
        <p:xfrm>
          <a:off x="0" y="620688"/>
          <a:ext cx="9144002" cy="5112578"/>
        </p:xfrm>
        <a:graphic>
          <a:graphicData uri="http://schemas.openxmlformats.org/drawingml/2006/table">
            <a:tbl>
              <a:tblPr>
                <a:tableStyleId>{5C22544A-7EE6-4342-B048-85BDC9FD1C3A}</a:tableStyleId>
              </a:tblPr>
              <a:tblGrid>
                <a:gridCol w="1898971">
                  <a:extLst>
                    <a:ext uri="{9D8B030D-6E8A-4147-A177-3AD203B41FA5}">
                      <a16:colId xmlns:a16="http://schemas.microsoft.com/office/drawing/2014/main" val="1705410530"/>
                    </a:ext>
                  </a:extLst>
                </a:gridCol>
                <a:gridCol w="499158">
                  <a:extLst>
                    <a:ext uri="{9D8B030D-6E8A-4147-A177-3AD203B41FA5}">
                      <a16:colId xmlns:a16="http://schemas.microsoft.com/office/drawing/2014/main" val="1775856623"/>
                    </a:ext>
                  </a:extLst>
                </a:gridCol>
                <a:gridCol w="1099595">
                  <a:extLst>
                    <a:ext uri="{9D8B030D-6E8A-4147-A177-3AD203B41FA5}">
                      <a16:colId xmlns:a16="http://schemas.microsoft.com/office/drawing/2014/main" val="3355848402"/>
                    </a:ext>
                  </a:extLst>
                </a:gridCol>
                <a:gridCol w="1041721">
                  <a:extLst>
                    <a:ext uri="{9D8B030D-6E8A-4147-A177-3AD203B41FA5}">
                      <a16:colId xmlns:a16="http://schemas.microsoft.com/office/drawing/2014/main" val="3615016728"/>
                    </a:ext>
                  </a:extLst>
                </a:gridCol>
                <a:gridCol w="1030871">
                  <a:extLst>
                    <a:ext uri="{9D8B030D-6E8A-4147-A177-3AD203B41FA5}">
                      <a16:colId xmlns:a16="http://schemas.microsoft.com/office/drawing/2014/main" val="1286720279"/>
                    </a:ext>
                  </a:extLst>
                </a:gridCol>
                <a:gridCol w="477457">
                  <a:extLst>
                    <a:ext uri="{9D8B030D-6E8A-4147-A177-3AD203B41FA5}">
                      <a16:colId xmlns:a16="http://schemas.microsoft.com/office/drawing/2014/main" val="2023080485"/>
                    </a:ext>
                  </a:extLst>
                </a:gridCol>
                <a:gridCol w="1128532">
                  <a:extLst>
                    <a:ext uri="{9D8B030D-6E8A-4147-A177-3AD203B41FA5}">
                      <a16:colId xmlns:a16="http://schemas.microsoft.com/office/drawing/2014/main" val="2203670354"/>
                    </a:ext>
                  </a:extLst>
                </a:gridCol>
                <a:gridCol w="998317">
                  <a:extLst>
                    <a:ext uri="{9D8B030D-6E8A-4147-A177-3AD203B41FA5}">
                      <a16:colId xmlns:a16="http://schemas.microsoft.com/office/drawing/2014/main" val="1032502368"/>
                    </a:ext>
                  </a:extLst>
                </a:gridCol>
                <a:gridCol w="969380">
                  <a:extLst>
                    <a:ext uri="{9D8B030D-6E8A-4147-A177-3AD203B41FA5}">
                      <a16:colId xmlns:a16="http://schemas.microsoft.com/office/drawing/2014/main" val="869271041"/>
                    </a:ext>
                  </a:extLst>
                </a:gridCol>
              </a:tblGrid>
              <a:tr h="284345">
                <a:tc gridSpan="5">
                  <a:txBody>
                    <a:bodyPr/>
                    <a:lstStyle/>
                    <a:p>
                      <a:pPr algn="l" fontAlgn="b"/>
                      <a:r>
                        <a:rPr lang="en-GB" sz="1200" u="none" strike="noStrike" dirty="0">
                          <a:solidFill>
                            <a:schemeClr val="bg1"/>
                          </a:solidFill>
                          <a:effectLst/>
                        </a:rPr>
                        <a:t>Capital structure variations and return on capital</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98857694"/>
                  </a:ext>
                </a:extLst>
              </a:tr>
              <a:tr h="284345">
                <a:tc>
                  <a:txBody>
                    <a:bodyPr/>
                    <a:lstStyle/>
                    <a:p>
                      <a:pPr algn="l"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3999445492"/>
                  </a:ext>
                </a:extLst>
              </a:tr>
              <a:tr h="284345">
                <a:tc>
                  <a:txBody>
                    <a:bodyPr/>
                    <a:lstStyle/>
                    <a:p>
                      <a:pPr algn="l"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gridSpan="3">
                  <a:txBody>
                    <a:bodyPr/>
                    <a:lstStyle/>
                    <a:p>
                      <a:pPr algn="ctr" fontAlgn="b"/>
                      <a:r>
                        <a:rPr lang="en-GB" sz="1200" u="none" strike="noStrike">
                          <a:solidFill>
                            <a:schemeClr val="bg1"/>
                          </a:solidFill>
                          <a:effectLst/>
                        </a:rPr>
                        <a:t>Company A</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hMerge="1">
                  <a:txBody>
                    <a:bodyPr/>
                    <a:lstStyle/>
                    <a:p>
                      <a:endParaRPr lang="en-GB"/>
                    </a:p>
                  </a:txBody>
                  <a:tcPr/>
                </a:tc>
                <a:tc hMerge="1">
                  <a:txBody>
                    <a:bodyPr/>
                    <a:lstStyle/>
                    <a:p>
                      <a:endParaRPr lang="en-GB"/>
                    </a:p>
                  </a:txBody>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gridSpan="3">
                  <a:txBody>
                    <a:bodyPr/>
                    <a:lstStyle/>
                    <a:p>
                      <a:pPr algn="ctr" fontAlgn="b"/>
                      <a:r>
                        <a:rPr lang="en-GB" sz="1200" u="none" strike="noStrike">
                          <a:solidFill>
                            <a:schemeClr val="bg1"/>
                          </a:solidFill>
                          <a:effectLst/>
                        </a:rPr>
                        <a:t>Company B</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hMerge="1">
                  <a:txBody>
                    <a:bodyPr/>
                    <a:lstStyle/>
                    <a:p>
                      <a:endParaRPr lang="en-GB"/>
                    </a:p>
                  </a:txBody>
                  <a:tcPr/>
                </a:tc>
                <a:tc hMerge="1">
                  <a:txBody>
                    <a:bodyPr/>
                    <a:lstStyle/>
                    <a:p>
                      <a:endParaRPr lang="en-GB"/>
                    </a:p>
                  </a:txBody>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2987746884"/>
                  </a:ext>
                </a:extLst>
              </a:tr>
              <a:tr h="284345">
                <a:tc>
                  <a:txBody>
                    <a:bodyPr/>
                    <a:lstStyle/>
                    <a:p>
                      <a:pPr algn="l" fontAlgn="b"/>
                      <a:r>
                        <a:rPr lang="en-GB" sz="1200" u="none" strike="noStrike" dirty="0">
                          <a:solidFill>
                            <a:schemeClr val="bg1"/>
                          </a:solidFill>
                          <a:effectLst/>
                        </a:rPr>
                        <a:t>Issued equity (£1 shares)</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4,000,000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2,000,000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2596906423"/>
                  </a:ext>
                </a:extLst>
              </a:tr>
              <a:tr h="284345">
                <a:tc>
                  <a:txBody>
                    <a:bodyPr/>
                    <a:lstStyle/>
                    <a:p>
                      <a:pPr algn="l" fontAlgn="b"/>
                      <a:r>
                        <a:rPr lang="en-GB" sz="1200" u="none" strike="noStrike" dirty="0">
                          <a:solidFill>
                            <a:schemeClr val="bg1"/>
                          </a:solidFill>
                          <a:effectLst/>
                        </a:rPr>
                        <a:t>Borrowings (10% interest)</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0.10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2,000,000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208372653"/>
                  </a:ext>
                </a:extLst>
              </a:tr>
              <a:tr h="284345">
                <a:tc>
                  <a:txBody>
                    <a:bodyPr/>
                    <a:lstStyle/>
                    <a:p>
                      <a:pPr algn="l" fontAlgn="b"/>
                      <a:r>
                        <a:rPr lang="en-GB" sz="1200" u="none" strike="noStrike" dirty="0">
                          <a:solidFill>
                            <a:schemeClr val="bg1"/>
                          </a:solidFill>
                          <a:effectLst/>
                        </a:rPr>
                        <a:t>Capital</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b="0" i="0" u="none" strike="noStrike" dirty="0">
                          <a:solidFill>
                            <a:schemeClr val="bg1"/>
                          </a:solidFill>
                          <a:effectLst/>
                          <a:latin typeface="Arial" panose="020B0604020202020204" pitchFamily="34" charset="0"/>
                        </a:rPr>
                        <a:t>4,000,000</a:t>
                      </a:r>
                    </a:p>
                  </a:txBody>
                  <a:tcPr marL="9525" marR="9525" marT="9525" marB="0" anchor="b">
                    <a:solidFill>
                      <a:schemeClr val="tx2">
                        <a:lumMod val="75000"/>
                      </a:schemeClr>
                    </a:solidFill>
                  </a:tcPr>
                </a:tc>
                <a:tc>
                  <a:txBody>
                    <a:bodyPr/>
                    <a:lstStyle/>
                    <a:p>
                      <a:pPr algn="r"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b="0" i="0" u="none" strike="noStrike" dirty="0">
                          <a:solidFill>
                            <a:schemeClr val="bg1"/>
                          </a:solidFill>
                          <a:effectLst/>
                          <a:latin typeface="Arial" panose="020B0604020202020204" pitchFamily="34" charset="0"/>
                        </a:rPr>
                        <a:t>4,000,000</a:t>
                      </a: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612372855"/>
                  </a:ext>
                </a:extLst>
              </a:tr>
              <a:tr h="284345">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1206919729"/>
                  </a:ext>
                </a:extLst>
              </a:tr>
              <a:tr h="563058">
                <a:tc>
                  <a:txBody>
                    <a:bodyPr/>
                    <a:lstStyle/>
                    <a:p>
                      <a:pPr algn="l" fontAlgn="b"/>
                      <a:r>
                        <a:rPr lang="en-GB" sz="1200" u="none" strike="noStrike" dirty="0">
                          <a:solidFill>
                            <a:schemeClr val="bg1"/>
                          </a:solidFill>
                          <a:effectLst/>
                        </a:rPr>
                        <a:t>Rate of return</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ctr" fontAlgn="b"/>
                      <a:r>
                        <a:rPr lang="en-GB" sz="1200" u="none" strike="noStrike" dirty="0">
                          <a:solidFill>
                            <a:schemeClr val="bg1"/>
                          </a:solidFill>
                          <a:effectLst/>
                        </a:rPr>
                        <a:t>Excellent year (25%)</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ctr" fontAlgn="b"/>
                      <a:r>
                        <a:rPr lang="en-GB" sz="1200" u="none" strike="noStrike">
                          <a:solidFill>
                            <a:schemeClr val="bg1"/>
                          </a:solidFill>
                          <a:effectLst/>
                        </a:rPr>
                        <a:t>Average year (15%)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ctr" fontAlgn="b"/>
                      <a:r>
                        <a:rPr lang="en-GB" sz="1200" u="none" strike="noStrike">
                          <a:solidFill>
                            <a:schemeClr val="bg1"/>
                          </a:solidFill>
                          <a:effectLst/>
                        </a:rPr>
                        <a:t>Poor year (5%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ctr" fontAlgn="b"/>
                      <a:r>
                        <a:rPr lang="en-GB" sz="1200" u="none" strike="noStrike">
                          <a:solidFill>
                            <a:schemeClr val="bg1"/>
                          </a:solidFill>
                          <a:effectLst/>
                        </a:rPr>
                        <a:t>Good year (25%)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ctr" fontAlgn="b"/>
                      <a:r>
                        <a:rPr lang="en-GB" sz="1200" u="none" strike="noStrike">
                          <a:solidFill>
                            <a:schemeClr val="bg1"/>
                          </a:solidFill>
                          <a:effectLst/>
                        </a:rPr>
                        <a:t>Average year (15%)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ctr" fontAlgn="b"/>
                      <a:r>
                        <a:rPr lang="en-GB" sz="1200" u="none" strike="noStrike">
                          <a:solidFill>
                            <a:schemeClr val="bg1"/>
                          </a:solidFill>
                          <a:effectLst/>
                        </a:rPr>
                        <a:t>Poor year (5%)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52542200"/>
                  </a:ext>
                </a:extLst>
              </a:tr>
              <a:tr h="284345">
                <a:tc>
                  <a:txBody>
                    <a:bodyPr/>
                    <a:lstStyle/>
                    <a:p>
                      <a:pPr algn="l"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ctr" fontAlgn="b"/>
                      <a:r>
                        <a:rPr lang="en-GB" sz="1200" u="none" strike="noStrike">
                          <a:solidFill>
                            <a:schemeClr val="bg1"/>
                          </a:solidFill>
                          <a:effectLst/>
                        </a:rPr>
                        <a:t>0.25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ctr" fontAlgn="b"/>
                      <a:r>
                        <a:rPr lang="en-GB" sz="1200" u="none" strike="noStrike">
                          <a:solidFill>
                            <a:schemeClr val="bg1"/>
                          </a:solidFill>
                          <a:effectLst/>
                        </a:rPr>
                        <a:t>0.15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ctr" fontAlgn="b"/>
                      <a:r>
                        <a:rPr lang="en-GB" sz="1200" u="none" strike="noStrike">
                          <a:solidFill>
                            <a:schemeClr val="bg1"/>
                          </a:solidFill>
                          <a:effectLst/>
                        </a:rPr>
                        <a:t>0.05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ctr"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ctr" fontAlgn="b"/>
                      <a:r>
                        <a:rPr lang="en-GB" sz="1200" u="none" strike="noStrike">
                          <a:solidFill>
                            <a:schemeClr val="bg1"/>
                          </a:solidFill>
                          <a:effectLst/>
                        </a:rPr>
                        <a:t>0.25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ctr" fontAlgn="b"/>
                      <a:r>
                        <a:rPr lang="en-GB" sz="1200" u="none" strike="noStrike">
                          <a:solidFill>
                            <a:schemeClr val="bg1"/>
                          </a:solidFill>
                          <a:effectLst/>
                        </a:rPr>
                        <a:t>0.15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ctr" fontAlgn="b"/>
                      <a:r>
                        <a:rPr lang="en-GB" sz="1200" u="none" strike="noStrike">
                          <a:solidFill>
                            <a:schemeClr val="bg1"/>
                          </a:solidFill>
                          <a:effectLst/>
                        </a:rPr>
                        <a:t>0.05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2703534145"/>
                  </a:ext>
                </a:extLst>
              </a:tr>
              <a:tr h="284345">
                <a:tc>
                  <a:txBody>
                    <a:bodyPr/>
                    <a:lstStyle/>
                    <a:p>
                      <a:pPr algn="l" fontAlgn="b"/>
                      <a:r>
                        <a:rPr lang="en-GB" sz="1200" u="none" strike="noStrike" dirty="0">
                          <a:solidFill>
                            <a:schemeClr val="bg1"/>
                          </a:solidFill>
                          <a:effectLst/>
                        </a:rPr>
                        <a:t>Trading profit</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1,000,000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600,000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400,000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1,000,000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600,000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200,000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2842137508"/>
                  </a:ext>
                </a:extLst>
              </a:tr>
              <a:tr h="284345">
                <a:tc>
                  <a:txBody>
                    <a:bodyPr/>
                    <a:lstStyle/>
                    <a:p>
                      <a:pPr algn="l" fontAlgn="b"/>
                      <a:r>
                        <a:rPr lang="en-GB" sz="1200" u="none" strike="noStrike" dirty="0">
                          <a:solidFill>
                            <a:schemeClr val="bg1"/>
                          </a:solidFill>
                          <a:effectLst/>
                        </a:rPr>
                        <a:t>Interest</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200,000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200,000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200,000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2026448428"/>
                  </a:ext>
                </a:extLst>
              </a:tr>
              <a:tr h="284345">
                <a:tc>
                  <a:txBody>
                    <a:bodyPr/>
                    <a:lstStyle/>
                    <a:p>
                      <a:pPr algn="l" fontAlgn="b"/>
                      <a:r>
                        <a:rPr lang="en-GB" sz="1200" u="none" strike="noStrike" dirty="0">
                          <a:solidFill>
                            <a:schemeClr val="bg1"/>
                          </a:solidFill>
                          <a:effectLst/>
                        </a:rPr>
                        <a:t>Pre-tax profit</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1,000,000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600,000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400,000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800,000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400,000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3469593340"/>
                  </a:ext>
                </a:extLst>
              </a:tr>
              <a:tr h="284345">
                <a:tc>
                  <a:txBody>
                    <a:bodyPr/>
                    <a:lstStyle/>
                    <a:p>
                      <a:pPr algn="l" fontAlgn="b"/>
                      <a:r>
                        <a:rPr lang="en-GB" sz="1200" u="none" strike="noStrike" dirty="0">
                          <a:solidFill>
                            <a:schemeClr val="bg1"/>
                          </a:solidFill>
                          <a:effectLst/>
                        </a:rPr>
                        <a:t>Taxation (30%)</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0.30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300,000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180,000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120,000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240,000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120,000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1483103245"/>
                  </a:ext>
                </a:extLst>
              </a:tr>
              <a:tr h="284345">
                <a:tc>
                  <a:txBody>
                    <a:bodyPr/>
                    <a:lstStyle/>
                    <a:p>
                      <a:pPr algn="l" fontAlgn="b"/>
                      <a:r>
                        <a:rPr lang="en-GB" sz="1200" u="none" strike="noStrike" dirty="0">
                          <a:solidFill>
                            <a:schemeClr val="bg1"/>
                          </a:solidFill>
                          <a:effectLst/>
                        </a:rPr>
                        <a:t>Profit after tax</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700,000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420,000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280,000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560,000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280,000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dirty="0">
                          <a:solidFill>
                            <a:schemeClr val="bg1"/>
                          </a:solidFill>
                          <a:effectLst/>
                        </a:rPr>
                        <a:t>0</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111780140"/>
                  </a:ext>
                </a:extLst>
              </a:tr>
              <a:tr h="284345">
                <a:tc gridSpan="2">
                  <a:txBody>
                    <a:bodyPr/>
                    <a:lstStyle/>
                    <a:p>
                      <a:pPr algn="l" fontAlgn="b"/>
                      <a:r>
                        <a:rPr lang="en-GB" sz="1200" u="none" strike="noStrike" dirty="0">
                          <a:solidFill>
                            <a:schemeClr val="bg1"/>
                          </a:solidFill>
                          <a:effectLst/>
                        </a:rPr>
                        <a:t>Earnings per share (EPS)</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hMerge="1">
                  <a:txBody>
                    <a:bodyPr/>
                    <a:lstStyle/>
                    <a:p>
                      <a:endParaRPr lang="en-GB"/>
                    </a:p>
                  </a:txBody>
                  <a:tcPr/>
                </a:tc>
                <a:tc>
                  <a:txBody>
                    <a:bodyPr/>
                    <a:lstStyle/>
                    <a:p>
                      <a:pPr algn="r" fontAlgn="b"/>
                      <a:r>
                        <a:rPr lang="en-GB" sz="1200" u="none" strike="noStrike">
                          <a:solidFill>
                            <a:schemeClr val="bg1"/>
                          </a:solidFill>
                          <a:effectLst/>
                        </a:rPr>
                        <a:t>0.175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0.105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0.070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0.28</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0.14</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1603784391"/>
                  </a:ext>
                </a:extLst>
              </a:tr>
              <a:tr h="284345">
                <a:tc>
                  <a:txBody>
                    <a:bodyPr/>
                    <a:lstStyle/>
                    <a:p>
                      <a:pPr algn="l" fontAlgn="b"/>
                      <a:r>
                        <a:rPr lang="en-GB" sz="1200" u="none" strike="noStrike" dirty="0">
                          <a:solidFill>
                            <a:schemeClr val="bg1"/>
                          </a:solidFill>
                          <a:effectLst/>
                        </a:rPr>
                        <a:t>EPS in pence</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dirty="0">
                          <a:solidFill>
                            <a:schemeClr val="bg1"/>
                          </a:solidFill>
                          <a:effectLst/>
                        </a:rPr>
                        <a:t>17.5</a:t>
                      </a:r>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10.5</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7.0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28.0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14.0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r" fontAlgn="b"/>
                      <a:r>
                        <a:rPr lang="en-GB" sz="1200" u="none" strike="noStrike">
                          <a:solidFill>
                            <a:schemeClr val="bg1"/>
                          </a:solidFill>
                          <a:effectLst/>
                        </a:rPr>
                        <a:t>0.0</a:t>
                      </a:r>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3112281925"/>
                  </a:ext>
                </a:extLst>
              </a:tr>
              <a:tr h="284345">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tc>
                  <a:txBody>
                    <a:bodyPr/>
                    <a:lstStyle/>
                    <a:p>
                      <a:pPr algn="l" fontAlgn="b"/>
                      <a:endParaRPr lang="en-GB" sz="1200" b="0" i="0" u="none" strike="noStrike" dirty="0">
                        <a:solidFill>
                          <a:schemeClr val="bg1"/>
                        </a:solidFill>
                        <a:effectLst/>
                        <a:latin typeface="Arial" panose="020B0604020202020204" pitchFamily="34" charset="0"/>
                      </a:endParaRPr>
                    </a:p>
                  </a:txBody>
                  <a:tcPr marL="9525" marR="9525" marT="9525" marB="0" anchor="b">
                    <a:solidFill>
                      <a:schemeClr val="tx2">
                        <a:lumMod val="75000"/>
                      </a:schemeClr>
                    </a:solidFill>
                  </a:tcPr>
                </a:tc>
                <a:extLst>
                  <a:ext uri="{0D108BD9-81ED-4DB2-BD59-A6C34878D82A}">
                    <a16:rowId xmlns:a16="http://schemas.microsoft.com/office/drawing/2014/main" val="1915346101"/>
                  </a:ext>
                </a:extLst>
              </a:tr>
            </a:tbl>
          </a:graphicData>
        </a:graphic>
      </p:graphicFrame>
      <p:sp>
        <p:nvSpPr>
          <p:cNvPr id="4" name="Slide Number Placeholder 3">
            <a:extLst>
              <a:ext uri="{FF2B5EF4-FFF2-40B4-BE49-F238E27FC236}">
                <a16:creationId xmlns:a16="http://schemas.microsoft.com/office/drawing/2014/main" id="{7E812971-82DD-D7FF-D960-42951EB3985E}"/>
              </a:ext>
            </a:extLst>
          </p:cNvPr>
          <p:cNvSpPr>
            <a:spLocks noGrp="1"/>
          </p:cNvSpPr>
          <p:nvPr>
            <p:ph type="sldNum" sz="quarter" idx="12"/>
          </p:nvPr>
        </p:nvSpPr>
        <p:spPr/>
        <p:txBody>
          <a:bodyPr/>
          <a:lstStyle/>
          <a:p>
            <a:fld id="{C3F65BB1-9206-4D7F-97F9-47DCC7DC6334}" type="slidenum">
              <a:rPr lang="en-GB" smtClean="0"/>
              <a:pPr/>
              <a:t>31</a:t>
            </a:fld>
            <a:endParaRPr lang="en-GB"/>
          </a:p>
        </p:txBody>
      </p:sp>
    </p:spTree>
    <p:extLst>
      <p:ext uri="{BB962C8B-B14F-4D97-AF65-F5344CB8AC3E}">
        <p14:creationId xmlns:p14="http://schemas.microsoft.com/office/powerpoint/2010/main" val="25102218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D5DDE-948F-4C8E-A459-D098C304B739}"/>
              </a:ext>
            </a:extLst>
          </p:cNvPr>
          <p:cNvSpPr>
            <a:spLocks noGrp="1"/>
          </p:cNvSpPr>
          <p:nvPr>
            <p:ph type="title"/>
          </p:nvPr>
        </p:nvSpPr>
        <p:spPr>
          <a:xfrm>
            <a:off x="0" y="1"/>
            <a:ext cx="9144000" cy="908719"/>
          </a:xfrm>
          <a:solidFill>
            <a:schemeClr val="tx2">
              <a:lumMod val="20000"/>
              <a:lumOff val="80000"/>
            </a:schemeClr>
          </a:solidFill>
        </p:spPr>
        <p:txBody>
          <a:bodyPr>
            <a:normAutofit/>
          </a:bodyPr>
          <a:lstStyle/>
          <a:p>
            <a:pPr algn="ctr"/>
            <a:r>
              <a:rPr lang="en-GB" sz="2800" dirty="0">
                <a:solidFill>
                  <a:schemeClr val="tx2">
                    <a:lumMod val="75000"/>
                  </a:schemeClr>
                </a:solidFill>
              </a:rPr>
              <a:t>Capital structure – interest cover</a:t>
            </a:r>
          </a:p>
        </p:txBody>
      </p:sp>
      <p:graphicFrame>
        <p:nvGraphicFramePr>
          <p:cNvPr id="4" name="Content Placeholder 3">
            <a:extLst>
              <a:ext uri="{FF2B5EF4-FFF2-40B4-BE49-F238E27FC236}">
                <a16:creationId xmlns:a16="http://schemas.microsoft.com/office/drawing/2014/main" id="{72280680-0570-41FB-BA83-1125FD3FA3E4}"/>
              </a:ext>
            </a:extLst>
          </p:cNvPr>
          <p:cNvGraphicFramePr>
            <a:graphicFrameLocks noGrp="1"/>
          </p:cNvGraphicFramePr>
          <p:nvPr>
            <p:ph idx="1"/>
            <p:extLst>
              <p:ext uri="{D42A27DB-BD31-4B8C-83A1-F6EECF244321}">
                <p14:modId xmlns:p14="http://schemas.microsoft.com/office/powerpoint/2010/main" val="988684237"/>
              </p:ext>
            </p:extLst>
          </p:nvPr>
        </p:nvGraphicFramePr>
        <p:xfrm>
          <a:off x="0" y="908721"/>
          <a:ext cx="9143999" cy="4850701"/>
        </p:xfrm>
        <a:graphic>
          <a:graphicData uri="http://schemas.openxmlformats.org/drawingml/2006/table">
            <a:tbl>
              <a:tblPr firstRow="1" firstCol="1" bandRow="1">
                <a:tableStyleId>{7DF18680-E054-41AD-8BC1-D1AEF772440D}</a:tableStyleId>
              </a:tblPr>
              <a:tblGrid>
                <a:gridCol w="4596247">
                  <a:extLst>
                    <a:ext uri="{9D8B030D-6E8A-4147-A177-3AD203B41FA5}">
                      <a16:colId xmlns:a16="http://schemas.microsoft.com/office/drawing/2014/main" val="2489591911"/>
                    </a:ext>
                  </a:extLst>
                </a:gridCol>
                <a:gridCol w="2273876">
                  <a:extLst>
                    <a:ext uri="{9D8B030D-6E8A-4147-A177-3AD203B41FA5}">
                      <a16:colId xmlns:a16="http://schemas.microsoft.com/office/drawing/2014/main" val="1931354428"/>
                    </a:ext>
                  </a:extLst>
                </a:gridCol>
                <a:gridCol w="2273876">
                  <a:extLst>
                    <a:ext uri="{9D8B030D-6E8A-4147-A177-3AD203B41FA5}">
                      <a16:colId xmlns:a16="http://schemas.microsoft.com/office/drawing/2014/main" val="1837188196"/>
                    </a:ext>
                  </a:extLst>
                </a:gridCol>
              </a:tblGrid>
              <a:tr h="580325">
                <a:tc>
                  <a:txBody>
                    <a:bodyPr/>
                    <a:lstStyle/>
                    <a:p>
                      <a:pPr algn="l">
                        <a:lnSpc>
                          <a:spcPct val="115000"/>
                        </a:lnSpc>
                        <a:spcAft>
                          <a:spcPts val="0"/>
                        </a:spcAft>
                      </a:pPr>
                      <a:r>
                        <a:rPr lang="en-GB" sz="1600" dirty="0">
                          <a:effectLst/>
                        </a:rPr>
                        <a:t> </a:t>
                      </a:r>
                    </a:p>
                    <a:p>
                      <a:pPr algn="l">
                        <a:lnSpc>
                          <a:spcPct val="115000"/>
                        </a:lnSpc>
                        <a:spcAft>
                          <a:spcPts val="0"/>
                        </a:spcAft>
                      </a:pPr>
                      <a:r>
                        <a:rPr lang="en-GB" sz="1600" dirty="0">
                          <a:effectLst/>
                        </a:rPr>
                        <a:t>INTEREST COVER</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2116391505"/>
                  </a:ext>
                </a:extLst>
              </a:tr>
              <a:tr h="4172203">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solidFill>
                            <a:schemeClr val="tx2">
                              <a:lumMod val="20000"/>
                              <a:lumOff val="80000"/>
                            </a:schemeClr>
                          </a:solidFill>
                          <a:effectLst/>
                        </a:rPr>
                        <a:t>Profit before interest and tax</a:t>
                      </a:r>
                      <a:endParaRPr lang="en-GB" sz="1600" dirty="0">
                        <a:solidFill>
                          <a:schemeClr val="tx2">
                            <a:lumMod val="20000"/>
                            <a:lumOff val="80000"/>
                          </a:schemeClr>
                        </a:solidFill>
                        <a:effectLst/>
                      </a:endParaRPr>
                    </a:p>
                    <a:p>
                      <a:pPr algn="l">
                        <a:lnSpc>
                          <a:spcPct val="115000"/>
                        </a:lnSpc>
                        <a:spcAft>
                          <a:spcPts val="0"/>
                        </a:spcAft>
                      </a:pPr>
                      <a:r>
                        <a:rPr lang="en-GB" sz="1600" dirty="0">
                          <a:solidFill>
                            <a:schemeClr val="tx2">
                              <a:lumMod val="20000"/>
                              <a:lumOff val="80000"/>
                            </a:schemeClr>
                          </a:solidFill>
                          <a:effectLst/>
                        </a:rPr>
                        <a:t>Interest (Finance costs)</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This ratio indicates how far the interest paid is covered by the profits generated by the company.</a:t>
                      </a:r>
                    </a:p>
                    <a:p>
                      <a:pPr algn="l">
                        <a:lnSpc>
                          <a:spcPct val="115000"/>
                        </a:lnSpc>
                        <a:spcAft>
                          <a:spcPts val="0"/>
                        </a:spcAft>
                      </a:pPr>
                      <a:r>
                        <a:rPr lang="en-GB" sz="1600" dirty="0">
                          <a:solidFill>
                            <a:schemeClr val="tx2">
                              <a:lumMod val="20000"/>
                              <a:lumOff val="80000"/>
                            </a:schemeClr>
                          </a:solidFill>
                          <a:effectLst/>
                        </a:rPr>
                        <a:t>A high interest cover means that the business is easily able to meet its interest obligations from its profits.</a:t>
                      </a:r>
                    </a:p>
                    <a:p>
                      <a:pPr algn="l">
                        <a:lnSpc>
                          <a:spcPct val="115000"/>
                        </a:lnSpc>
                        <a:spcAft>
                          <a:spcPts val="0"/>
                        </a:spcAft>
                      </a:pPr>
                      <a:r>
                        <a:rPr lang="en-GB" sz="1600" dirty="0">
                          <a:effectLst/>
                        </a:rPr>
                        <a:t> </a:t>
                      </a:r>
                    </a:p>
                    <a:p>
                      <a:pPr algn="l">
                        <a:lnSpc>
                          <a:spcPct val="115000"/>
                        </a:lnSpc>
                        <a:spcAft>
                          <a:spcPts val="0"/>
                        </a:spcAft>
                      </a:pPr>
                      <a:r>
                        <a:rPr lang="en-GB" sz="1600" dirty="0">
                          <a:effectLst/>
                        </a:rPr>
                        <a:t> </a:t>
                      </a:r>
                    </a:p>
                    <a:p>
                      <a:pPr algn="l">
                        <a:lnSpc>
                          <a:spcPct val="115000"/>
                        </a:lnSpc>
                        <a:spcAft>
                          <a:spcPts val="0"/>
                        </a:spcAft>
                      </a:pPr>
                      <a:r>
                        <a:rPr lang="en-GB" sz="1600" dirty="0">
                          <a:effectLst/>
                        </a:rPr>
                        <a:t> </a:t>
                      </a:r>
                    </a:p>
                    <a:p>
                      <a:pPr algn="l">
                        <a:lnSpc>
                          <a:spcPct val="115000"/>
                        </a:lnSpc>
                        <a:spcAft>
                          <a:spcPts val="0"/>
                        </a:spcAft>
                      </a:pPr>
                      <a:endParaRPr lang="en-GB" sz="1600" dirty="0">
                        <a:effectLst/>
                      </a:endParaRPr>
                    </a:p>
                  </a:txBody>
                  <a:tcPr marL="68580" marR="68580" marT="0" marB="0">
                    <a:solidFill>
                      <a:schemeClr val="tx2">
                        <a:lumMod val="75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46287666"/>
                  </a:ext>
                </a:extLst>
              </a:tr>
            </a:tbl>
          </a:graphicData>
        </a:graphic>
      </p:graphicFrame>
      <p:sp>
        <p:nvSpPr>
          <p:cNvPr id="7" name="Slide Number Placeholder 6">
            <a:extLst>
              <a:ext uri="{FF2B5EF4-FFF2-40B4-BE49-F238E27FC236}">
                <a16:creationId xmlns:a16="http://schemas.microsoft.com/office/drawing/2014/main" id="{1987847D-F5D5-4C75-B94C-0CAA679F6D78}"/>
              </a:ext>
            </a:extLst>
          </p:cNvPr>
          <p:cNvSpPr>
            <a:spLocks noGrp="1"/>
          </p:cNvSpPr>
          <p:nvPr>
            <p:ph type="sldNum" sz="quarter" idx="12"/>
          </p:nvPr>
        </p:nvSpPr>
        <p:spPr/>
        <p:txBody>
          <a:bodyPr/>
          <a:lstStyle/>
          <a:p>
            <a:fld id="{63A33278-8D2C-46E9-9145-8061F8ED03C5}" type="slidenum">
              <a:rPr lang="en-GB" smtClean="0"/>
              <a:t>32</a:t>
            </a:fld>
            <a:endParaRPr lang="en-GB" dirty="0"/>
          </a:p>
        </p:txBody>
      </p:sp>
      <p:sp>
        <p:nvSpPr>
          <p:cNvPr id="5" name="TextBox 4">
            <a:extLst>
              <a:ext uri="{FF2B5EF4-FFF2-40B4-BE49-F238E27FC236}">
                <a16:creationId xmlns:a16="http://schemas.microsoft.com/office/drawing/2014/main" id="{12818420-9460-4878-940A-E85F1EE6FF36}"/>
              </a:ext>
            </a:extLst>
          </p:cNvPr>
          <p:cNvSpPr txBox="1"/>
          <p:nvPr/>
        </p:nvSpPr>
        <p:spPr>
          <a:xfrm>
            <a:off x="4706061" y="2721138"/>
            <a:ext cx="1673604" cy="1015663"/>
          </a:xfrm>
          <a:prstGeom prst="rect">
            <a:avLst/>
          </a:prstGeom>
          <a:noFill/>
        </p:spPr>
        <p:txBody>
          <a:bodyPr wrap="square" rtlCol="0">
            <a:spAutoFit/>
          </a:bodyPr>
          <a:lstStyle/>
          <a:p>
            <a:pPr algn="ctr"/>
            <a:r>
              <a:rPr lang="en-GB" sz="2000" u="sng" dirty="0"/>
              <a:t>28,550</a:t>
            </a:r>
          </a:p>
          <a:p>
            <a:pPr algn="ctr"/>
            <a:r>
              <a:rPr lang="en-GB" sz="2000" dirty="0"/>
              <a:t>15,000</a:t>
            </a:r>
          </a:p>
          <a:p>
            <a:pPr algn="ctr"/>
            <a:r>
              <a:rPr lang="en-GB" sz="2000" dirty="0"/>
              <a:t>= 1.9 times</a:t>
            </a:r>
          </a:p>
        </p:txBody>
      </p:sp>
      <p:sp>
        <p:nvSpPr>
          <p:cNvPr id="6" name="TextBox 5">
            <a:extLst>
              <a:ext uri="{FF2B5EF4-FFF2-40B4-BE49-F238E27FC236}">
                <a16:creationId xmlns:a16="http://schemas.microsoft.com/office/drawing/2014/main" id="{B8A89E97-3A87-45BB-9345-208EFBD19376}"/>
              </a:ext>
            </a:extLst>
          </p:cNvPr>
          <p:cNvSpPr txBox="1"/>
          <p:nvPr/>
        </p:nvSpPr>
        <p:spPr>
          <a:xfrm>
            <a:off x="6948264" y="2721139"/>
            <a:ext cx="1835950" cy="1015663"/>
          </a:xfrm>
          <a:prstGeom prst="rect">
            <a:avLst/>
          </a:prstGeom>
          <a:noFill/>
        </p:spPr>
        <p:txBody>
          <a:bodyPr wrap="square" rtlCol="0">
            <a:spAutoFit/>
          </a:bodyPr>
          <a:lstStyle/>
          <a:p>
            <a:pPr algn="ctr"/>
            <a:r>
              <a:rPr lang="en-GB" sz="2000" u="sng" dirty="0"/>
              <a:t>36,500</a:t>
            </a:r>
          </a:p>
          <a:p>
            <a:pPr algn="ctr"/>
            <a:r>
              <a:rPr lang="en-GB" sz="2000" dirty="0"/>
              <a:t>10,000</a:t>
            </a:r>
          </a:p>
          <a:p>
            <a:pPr algn="ctr"/>
            <a:r>
              <a:rPr lang="en-GB" sz="2000" dirty="0"/>
              <a:t>= 3.6 times</a:t>
            </a:r>
          </a:p>
        </p:txBody>
      </p:sp>
      <p:sp>
        <p:nvSpPr>
          <p:cNvPr id="8" name="TextBox 7">
            <a:extLst>
              <a:ext uri="{FF2B5EF4-FFF2-40B4-BE49-F238E27FC236}">
                <a16:creationId xmlns:a16="http://schemas.microsoft.com/office/drawing/2014/main" id="{272319E2-22BF-4307-AD3D-B086D26BC720}"/>
              </a:ext>
            </a:extLst>
          </p:cNvPr>
          <p:cNvSpPr txBox="1"/>
          <p:nvPr/>
        </p:nvSpPr>
        <p:spPr>
          <a:xfrm>
            <a:off x="5148064" y="4329692"/>
            <a:ext cx="3372375" cy="369332"/>
          </a:xfrm>
          <a:prstGeom prst="rect">
            <a:avLst/>
          </a:prstGeom>
          <a:noFill/>
        </p:spPr>
        <p:txBody>
          <a:bodyPr wrap="square" rtlCol="0">
            <a:spAutoFit/>
          </a:bodyPr>
          <a:lstStyle/>
          <a:p>
            <a:pPr algn="ctr"/>
            <a:r>
              <a:rPr lang="en-GB" dirty="0"/>
              <a:t>Relative difference = -47.2%</a:t>
            </a:r>
          </a:p>
        </p:txBody>
      </p:sp>
    </p:spTree>
    <p:custDataLst>
      <p:tags r:id="rId1"/>
    </p:custDataLst>
    <p:extLst>
      <p:ext uri="{BB962C8B-B14F-4D97-AF65-F5344CB8AC3E}">
        <p14:creationId xmlns:p14="http://schemas.microsoft.com/office/powerpoint/2010/main" val="1296307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35C56-A317-44D7-AB45-428134999A9E}"/>
              </a:ext>
            </a:extLst>
          </p:cNvPr>
          <p:cNvSpPr>
            <a:spLocks noGrp="1"/>
          </p:cNvSpPr>
          <p:nvPr>
            <p:ph type="title"/>
          </p:nvPr>
        </p:nvSpPr>
        <p:spPr>
          <a:xfrm>
            <a:off x="0" y="0"/>
            <a:ext cx="9144000" cy="908719"/>
          </a:xfrm>
          <a:solidFill>
            <a:schemeClr val="tx2">
              <a:lumMod val="20000"/>
              <a:lumOff val="80000"/>
            </a:schemeClr>
          </a:solidFill>
        </p:spPr>
        <p:txBody>
          <a:bodyPr>
            <a:noAutofit/>
          </a:bodyPr>
          <a:lstStyle/>
          <a:p>
            <a:pPr algn="ctr"/>
            <a:r>
              <a:rPr lang="en-GB" sz="2800" dirty="0">
                <a:solidFill>
                  <a:schemeClr val="tx2"/>
                </a:solidFill>
              </a:rPr>
              <a:t>Investment ratios – care in calculating  numbers of shares </a:t>
            </a:r>
          </a:p>
        </p:txBody>
      </p:sp>
      <p:graphicFrame>
        <p:nvGraphicFramePr>
          <p:cNvPr id="4" name="Content Placeholder 3">
            <a:extLst>
              <a:ext uri="{FF2B5EF4-FFF2-40B4-BE49-F238E27FC236}">
                <a16:creationId xmlns:a16="http://schemas.microsoft.com/office/drawing/2014/main" id="{E8E7FB9E-BEE4-4BD6-AD85-E037BECABA19}"/>
              </a:ext>
            </a:extLst>
          </p:cNvPr>
          <p:cNvGraphicFramePr>
            <a:graphicFrameLocks noGrp="1"/>
          </p:cNvGraphicFramePr>
          <p:nvPr>
            <p:ph idx="1"/>
            <p:extLst>
              <p:ext uri="{D42A27DB-BD31-4B8C-83A1-F6EECF244321}">
                <p14:modId xmlns:p14="http://schemas.microsoft.com/office/powerpoint/2010/main" val="1488828816"/>
              </p:ext>
            </p:extLst>
          </p:nvPr>
        </p:nvGraphicFramePr>
        <p:xfrm>
          <a:off x="0" y="908719"/>
          <a:ext cx="9144000" cy="4824534"/>
        </p:xfrm>
        <a:graphic>
          <a:graphicData uri="http://schemas.openxmlformats.org/drawingml/2006/table">
            <a:tbl>
              <a:tblPr firstRow="1" bandRow="1">
                <a:tableStyleId>{7DF18680-E054-41AD-8BC1-D1AEF772440D}</a:tableStyleId>
              </a:tblPr>
              <a:tblGrid>
                <a:gridCol w="4402431">
                  <a:extLst>
                    <a:ext uri="{9D8B030D-6E8A-4147-A177-3AD203B41FA5}">
                      <a16:colId xmlns:a16="http://schemas.microsoft.com/office/drawing/2014/main" val="4040117992"/>
                    </a:ext>
                  </a:extLst>
                </a:gridCol>
                <a:gridCol w="2421139">
                  <a:extLst>
                    <a:ext uri="{9D8B030D-6E8A-4147-A177-3AD203B41FA5}">
                      <a16:colId xmlns:a16="http://schemas.microsoft.com/office/drawing/2014/main" val="2491187379"/>
                    </a:ext>
                  </a:extLst>
                </a:gridCol>
                <a:gridCol w="2320430">
                  <a:extLst>
                    <a:ext uri="{9D8B030D-6E8A-4147-A177-3AD203B41FA5}">
                      <a16:colId xmlns:a16="http://schemas.microsoft.com/office/drawing/2014/main" val="1280468230"/>
                    </a:ext>
                  </a:extLst>
                </a:gridCol>
              </a:tblGrid>
              <a:tr h="552890">
                <a:tc>
                  <a:txBody>
                    <a:bodyPr/>
                    <a:lstStyle/>
                    <a:p>
                      <a:endParaRPr lang="en-GB" dirty="0"/>
                    </a:p>
                  </a:txBody>
                  <a:tcPr>
                    <a:solidFill>
                      <a:schemeClr val="tx2">
                        <a:lumMod val="75000"/>
                      </a:schemeClr>
                    </a:solidFill>
                  </a:tcPr>
                </a:tc>
                <a:tc>
                  <a:txBody>
                    <a:bodyPr/>
                    <a:lstStyle/>
                    <a:p>
                      <a:pPr algn="ctr"/>
                      <a:r>
                        <a:rPr lang="en-GB" dirty="0"/>
                        <a:t>Company A</a:t>
                      </a:r>
                    </a:p>
                  </a:txBody>
                  <a:tcPr>
                    <a:solidFill>
                      <a:schemeClr val="tx2">
                        <a:lumMod val="75000"/>
                      </a:schemeClr>
                    </a:solidFill>
                  </a:tcPr>
                </a:tc>
                <a:tc>
                  <a:txBody>
                    <a:bodyPr/>
                    <a:lstStyle/>
                    <a:p>
                      <a:pPr algn="ctr"/>
                      <a:r>
                        <a:rPr lang="en-GB" dirty="0"/>
                        <a:t>Company B</a:t>
                      </a:r>
                    </a:p>
                  </a:txBody>
                  <a:tcPr>
                    <a:solidFill>
                      <a:schemeClr val="tx2">
                        <a:lumMod val="75000"/>
                      </a:schemeClr>
                    </a:solidFill>
                  </a:tcPr>
                </a:tc>
                <a:extLst>
                  <a:ext uri="{0D108BD9-81ED-4DB2-BD59-A6C34878D82A}">
                    <a16:rowId xmlns:a16="http://schemas.microsoft.com/office/drawing/2014/main" val="3998832447"/>
                  </a:ext>
                </a:extLst>
              </a:tr>
              <a:tr h="552890">
                <a:tc>
                  <a:txBody>
                    <a:bodyPr/>
                    <a:lstStyle/>
                    <a:p>
                      <a:r>
                        <a:rPr lang="en-GB" dirty="0"/>
                        <a:t>Profit after taxation</a:t>
                      </a:r>
                    </a:p>
                  </a:txBody>
                  <a:tcPr/>
                </a:tc>
                <a:tc>
                  <a:txBody>
                    <a:bodyPr/>
                    <a:lstStyle/>
                    <a:p>
                      <a:pPr algn="ctr"/>
                      <a:r>
                        <a:rPr lang="en-GB" dirty="0"/>
                        <a:t>£10,000</a:t>
                      </a:r>
                    </a:p>
                  </a:txBody>
                  <a:tcPr/>
                </a:tc>
                <a:tc>
                  <a:txBody>
                    <a:bodyPr/>
                    <a:lstStyle/>
                    <a:p>
                      <a:pPr algn="ctr"/>
                      <a:r>
                        <a:rPr lang="en-GB" dirty="0"/>
                        <a:t>£20,000</a:t>
                      </a:r>
                    </a:p>
                  </a:txBody>
                  <a:tcPr/>
                </a:tc>
                <a:extLst>
                  <a:ext uri="{0D108BD9-81ED-4DB2-BD59-A6C34878D82A}">
                    <a16:rowId xmlns:a16="http://schemas.microsoft.com/office/drawing/2014/main" val="3298462806"/>
                  </a:ext>
                </a:extLst>
              </a:tr>
              <a:tr h="552890">
                <a:tc>
                  <a:txBody>
                    <a:bodyPr/>
                    <a:lstStyle/>
                    <a:p>
                      <a:r>
                        <a:rPr lang="en-GB" dirty="0"/>
                        <a:t>Share capital:</a:t>
                      </a:r>
                    </a:p>
                  </a:txBody>
                  <a:tcPr/>
                </a:tc>
                <a:tc>
                  <a:txBody>
                    <a:bodyPr/>
                    <a:lstStyle/>
                    <a:p>
                      <a:pPr algn="ctr"/>
                      <a:endParaRPr lang="en-GB" dirty="0"/>
                    </a:p>
                  </a:txBody>
                  <a:tcPr/>
                </a:tc>
                <a:tc>
                  <a:txBody>
                    <a:bodyPr/>
                    <a:lstStyle/>
                    <a:p>
                      <a:pPr algn="ctr"/>
                      <a:endParaRPr lang="en-GB" dirty="0"/>
                    </a:p>
                  </a:txBody>
                  <a:tcPr/>
                </a:tc>
                <a:extLst>
                  <a:ext uri="{0D108BD9-81ED-4DB2-BD59-A6C34878D82A}">
                    <a16:rowId xmlns:a16="http://schemas.microsoft.com/office/drawing/2014/main" val="2689751968"/>
                  </a:ext>
                </a:extLst>
              </a:tr>
              <a:tr h="552890">
                <a:tc>
                  <a:txBody>
                    <a:bodyPr/>
                    <a:lstStyle/>
                    <a:p>
                      <a:r>
                        <a:rPr lang="en-GB" dirty="0"/>
                        <a:t>£1 ordinary shares (100,000)</a:t>
                      </a:r>
                    </a:p>
                  </a:txBody>
                  <a:tcPr/>
                </a:tc>
                <a:tc>
                  <a:txBody>
                    <a:bodyPr/>
                    <a:lstStyle/>
                    <a:p>
                      <a:pPr algn="ctr"/>
                      <a:r>
                        <a:rPr lang="en-GB" dirty="0"/>
                        <a:t>£100,000</a:t>
                      </a:r>
                    </a:p>
                  </a:txBody>
                  <a:tcPr/>
                </a:tc>
                <a:tc>
                  <a:txBody>
                    <a:bodyPr/>
                    <a:lstStyle/>
                    <a:p>
                      <a:pPr algn="ctr"/>
                      <a:endParaRPr lang="en-GB" dirty="0"/>
                    </a:p>
                  </a:txBody>
                  <a:tcPr/>
                </a:tc>
                <a:extLst>
                  <a:ext uri="{0D108BD9-81ED-4DB2-BD59-A6C34878D82A}">
                    <a16:rowId xmlns:a16="http://schemas.microsoft.com/office/drawing/2014/main" val="2807949934"/>
                  </a:ext>
                </a:extLst>
              </a:tr>
              <a:tr h="552890">
                <a:tc>
                  <a:txBody>
                    <a:bodyPr/>
                    <a:lstStyle/>
                    <a:p>
                      <a:r>
                        <a:rPr lang="en-GB" dirty="0"/>
                        <a:t>£0.50 </a:t>
                      </a:r>
                      <a:r>
                        <a:rPr lang="en-GB"/>
                        <a:t>ordinary shares (300,000)</a:t>
                      </a:r>
                      <a:endParaRPr lang="en-GB" dirty="0"/>
                    </a:p>
                  </a:txBody>
                  <a:tcPr/>
                </a:tc>
                <a:tc>
                  <a:txBody>
                    <a:bodyPr/>
                    <a:lstStyle/>
                    <a:p>
                      <a:pPr algn="ctr"/>
                      <a:endParaRPr lang="en-GB" dirty="0"/>
                    </a:p>
                  </a:txBody>
                  <a:tcPr/>
                </a:tc>
                <a:tc>
                  <a:txBody>
                    <a:bodyPr/>
                    <a:lstStyle/>
                    <a:p>
                      <a:pPr algn="ctr"/>
                      <a:r>
                        <a:rPr lang="en-GB" dirty="0"/>
                        <a:t>£150,000</a:t>
                      </a:r>
                    </a:p>
                  </a:txBody>
                  <a:tcPr/>
                </a:tc>
                <a:extLst>
                  <a:ext uri="{0D108BD9-81ED-4DB2-BD59-A6C34878D82A}">
                    <a16:rowId xmlns:a16="http://schemas.microsoft.com/office/drawing/2014/main" val="1287492833"/>
                  </a:ext>
                </a:extLst>
              </a:tr>
              <a:tr h="954304">
                <a:tc>
                  <a:txBody>
                    <a:bodyPr/>
                    <a:lstStyle/>
                    <a:p>
                      <a:r>
                        <a:rPr lang="en-GB" dirty="0"/>
                        <a:t>Earnings per share (EPS)</a:t>
                      </a:r>
                    </a:p>
                  </a:txBody>
                  <a:tcPr/>
                </a:tc>
                <a:tc>
                  <a:txBody>
                    <a:bodyPr/>
                    <a:lstStyle/>
                    <a:p>
                      <a:pPr algn="ctr"/>
                      <a:r>
                        <a:rPr lang="en-GB" sz="1800" kern="1200" dirty="0">
                          <a:effectLst/>
                        </a:rPr>
                        <a:t>£</a:t>
                      </a:r>
                      <a:r>
                        <a:rPr lang="en-GB" sz="1800" u="sng" kern="1200" dirty="0">
                          <a:effectLst/>
                        </a:rPr>
                        <a:t>10,000 x100</a:t>
                      </a:r>
                    </a:p>
                    <a:p>
                      <a:pPr algn="ctr"/>
                      <a:r>
                        <a:rPr lang="en-GB" sz="1800" u="none" kern="1200" dirty="0">
                          <a:effectLst/>
                        </a:rPr>
                        <a:t>100,000</a:t>
                      </a:r>
                      <a:endParaRPr lang="en-GB" u="none" dirty="0"/>
                    </a:p>
                  </a:txBody>
                  <a:tcPr/>
                </a:tc>
                <a:tc>
                  <a:txBody>
                    <a:bodyPr/>
                    <a:lstStyle/>
                    <a:p>
                      <a:pPr algn="ctr"/>
                      <a:r>
                        <a:rPr lang="en-GB" sz="1800" kern="1200" dirty="0">
                          <a:effectLst/>
                        </a:rPr>
                        <a:t>£</a:t>
                      </a:r>
                      <a:r>
                        <a:rPr lang="en-GB" sz="1800" u="sng" kern="1200" dirty="0">
                          <a:effectLst/>
                        </a:rPr>
                        <a:t>20,000 x 100 </a:t>
                      </a:r>
                    </a:p>
                    <a:p>
                      <a:pPr algn="ctr"/>
                      <a:r>
                        <a:rPr lang="en-GB" dirty="0"/>
                        <a:t>300,000</a:t>
                      </a:r>
                    </a:p>
                  </a:txBody>
                  <a:tcPr/>
                </a:tc>
                <a:extLst>
                  <a:ext uri="{0D108BD9-81ED-4DB2-BD59-A6C34878D82A}">
                    <a16:rowId xmlns:a16="http://schemas.microsoft.com/office/drawing/2014/main" val="1450639143"/>
                  </a:ext>
                </a:extLst>
              </a:tr>
              <a:tr h="552890">
                <a:tc>
                  <a:txBody>
                    <a:bodyPr/>
                    <a:lstStyle/>
                    <a:p>
                      <a:r>
                        <a:rPr lang="en-GB" dirty="0"/>
                        <a:t>EPS</a:t>
                      </a:r>
                    </a:p>
                  </a:txBody>
                  <a:tcPr/>
                </a:tc>
                <a:tc>
                  <a:txBody>
                    <a:bodyPr/>
                    <a:lstStyle/>
                    <a:p>
                      <a:pPr algn="ctr"/>
                      <a:r>
                        <a:rPr lang="en-GB" dirty="0"/>
                        <a:t>10 pence</a:t>
                      </a:r>
                    </a:p>
                  </a:txBody>
                  <a:tcPr/>
                </a:tc>
                <a:tc>
                  <a:txBody>
                    <a:bodyPr/>
                    <a:lstStyle/>
                    <a:p>
                      <a:pPr algn="ctr"/>
                      <a:r>
                        <a:rPr lang="en-GB" dirty="0"/>
                        <a:t>6.7 pence</a:t>
                      </a:r>
                    </a:p>
                  </a:txBody>
                  <a:tcPr/>
                </a:tc>
                <a:extLst>
                  <a:ext uri="{0D108BD9-81ED-4DB2-BD59-A6C34878D82A}">
                    <a16:rowId xmlns:a16="http://schemas.microsoft.com/office/drawing/2014/main" val="1319584881"/>
                  </a:ext>
                </a:extLst>
              </a:tr>
              <a:tr h="552890">
                <a:tc>
                  <a:txBody>
                    <a:bodyPr/>
                    <a:lstStyle/>
                    <a:p>
                      <a:endParaRPr lang="en-GB" dirty="0"/>
                    </a:p>
                  </a:txBody>
                  <a:tcPr/>
                </a:tc>
                <a:tc>
                  <a:txBody>
                    <a:bodyPr/>
                    <a:lstStyle/>
                    <a:p>
                      <a:pPr algn="ctr"/>
                      <a:endParaRPr lang="en-GB" dirty="0"/>
                    </a:p>
                  </a:txBody>
                  <a:tcPr/>
                </a:tc>
                <a:tc>
                  <a:txBody>
                    <a:bodyPr/>
                    <a:lstStyle/>
                    <a:p>
                      <a:pPr algn="ctr"/>
                      <a:endParaRPr lang="en-GB" dirty="0"/>
                    </a:p>
                  </a:txBody>
                  <a:tcPr/>
                </a:tc>
                <a:extLst>
                  <a:ext uri="{0D108BD9-81ED-4DB2-BD59-A6C34878D82A}">
                    <a16:rowId xmlns:a16="http://schemas.microsoft.com/office/drawing/2014/main" val="180967684"/>
                  </a:ext>
                </a:extLst>
              </a:tr>
            </a:tbl>
          </a:graphicData>
        </a:graphic>
      </p:graphicFrame>
      <p:sp>
        <p:nvSpPr>
          <p:cNvPr id="3" name="Slide Number Placeholder 2">
            <a:extLst>
              <a:ext uri="{FF2B5EF4-FFF2-40B4-BE49-F238E27FC236}">
                <a16:creationId xmlns:a16="http://schemas.microsoft.com/office/drawing/2014/main" id="{64BC1287-943A-46EF-A39E-A492EBF18A0F}"/>
              </a:ext>
            </a:extLst>
          </p:cNvPr>
          <p:cNvSpPr>
            <a:spLocks noGrp="1"/>
          </p:cNvSpPr>
          <p:nvPr>
            <p:ph type="sldNum" sz="quarter" idx="12"/>
          </p:nvPr>
        </p:nvSpPr>
        <p:spPr/>
        <p:txBody>
          <a:bodyPr/>
          <a:lstStyle/>
          <a:p>
            <a:fld id="{63A33278-8D2C-46E9-9145-8061F8ED03C5}" type="slidenum">
              <a:rPr lang="en-GB" smtClean="0"/>
              <a:t>33</a:t>
            </a:fld>
            <a:endParaRPr lang="en-GB" dirty="0"/>
          </a:p>
        </p:txBody>
      </p:sp>
    </p:spTree>
    <p:custDataLst>
      <p:tags r:id="rId1"/>
    </p:custDataLst>
    <p:extLst>
      <p:ext uri="{BB962C8B-B14F-4D97-AF65-F5344CB8AC3E}">
        <p14:creationId xmlns:p14="http://schemas.microsoft.com/office/powerpoint/2010/main" val="42534373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F513-BE46-4075-B29D-DFCE222C56A5}"/>
              </a:ext>
            </a:extLst>
          </p:cNvPr>
          <p:cNvSpPr>
            <a:spLocks noGrp="1"/>
          </p:cNvSpPr>
          <p:nvPr>
            <p:ph type="title"/>
          </p:nvPr>
        </p:nvSpPr>
        <p:spPr>
          <a:xfrm>
            <a:off x="0" y="1"/>
            <a:ext cx="9143999" cy="692696"/>
          </a:xfrm>
          <a:solidFill>
            <a:schemeClr val="tx2">
              <a:lumMod val="20000"/>
              <a:lumOff val="80000"/>
            </a:schemeClr>
          </a:solidFill>
        </p:spPr>
        <p:txBody>
          <a:bodyPr>
            <a:normAutofit/>
          </a:bodyPr>
          <a:lstStyle/>
          <a:p>
            <a:pPr algn="ctr"/>
            <a:r>
              <a:rPr lang="en-GB" sz="2800" dirty="0">
                <a:solidFill>
                  <a:schemeClr val="tx2"/>
                </a:solidFill>
              </a:rPr>
              <a:t>Investment ratios – earnings per share (EPS)</a:t>
            </a:r>
          </a:p>
        </p:txBody>
      </p:sp>
      <p:graphicFrame>
        <p:nvGraphicFramePr>
          <p:cNvPr id="4" name="Content Placeholder 3">
            <a:extLst>
              <a:ext uri="{FF2B5EF4-FFF2-40B4-BE49-F238E27FC236}">
                <a16:creationId xmlns:a16="http://schemas.microsoft.com/office/drawing/2014/main" id="{1EC8A80D-C12A-4C5D-AE44-9CBBE6CD8F4B}"/>
              </a:ext>
            </a:extLst>
          </p:cNvPr>
          <p:cNvGraphicFramePr>
            <a:graphicFrameLocks noGrp="1"/>
          </p:cNvGraphicFramePr>
          <p:nvPr>
            <p:ph idx="1"/>
            <p:extLst>
              <p:ext uri="{D42A27DB-BD31-4B8C-83A1-F6EECF244321}">
                <p14:modId xmlns:p14="http://schemas.microsoft.com/office/powerpoint/2010/main" val="1003073192"/>
              </p:ext>
            </p:extLst>
          </p:nvPr>
        </p:nvGraphicFramePr>
        <p:xfrm>
          <a:off x="1" y="692697"/>
          <a:ext cx="9143997" cy="5123509"/>
        </p:xfrm>
        <a:graphic>
          <a:graphicData uri="http://schemas.openxmlformats.org/drawingml/2006/table">
            <a:tbl>
              <a:tblPr firstRow="1" firstCol="1" bandRow="1">
                <a:tableStyleId>{7DF18680-E054-41AD-8BC1-D1AEF772440D}</a:tableStyleId>
              </a:tblPr>
              <a:tblGrid>
                <a:gridCol w="4869589">
                  <a:extLst>
                    <a:ext uri="{9D8B030D-6E8A-4147-A177-3AD203B41FA5}">
                      <a16:colId xmlns:a16="http://schemas.microsoft.com/office/drawing/2014/main" val="120673393"/>
                    </a:ext>
                  </a:extLst>
                </a:gridCol>
                <a:gridCol w="2137204">
                  <a:extLst>
                    <a:ext uri="{9D8B030D-6E8A-4147-A177-3AD203B41FA5}">
                      <a16:colId xmlns:a16="http://schemas.microsoft.com/office/drawing/2014/main" val="626248864"/>
                    </a:ext>
                  </a:extLst>
                </a:gridCol>
                <a:gridCol w="2137204">
                  <a:extLst>
                    <a:ext uri="{9D8B030D-6E8A-4147-A177-3AD203B41FA5}">
                      <a16:colId xmlns:a16="http://schemas.microsoft.com/office/drawing/2014/main" val="2390084094"/>
                    </a:ext>
                  </a:extLst>
                </a:gridCol>
              </a:tblGrid>
              <a:tr h="595548">
                <a:tc>
                  <a:txBody>
                    <a:bodyPr/>
                    <a:lstStyle/>
                    <a:p>
                      <a:pPr algn="l">
                        <a:lnSpc>
                          <a:spcPct val="115000"/>
                        </a:lnSpc>
                        <a:spcAft>
                          <a:spcPts val="0"/>
                        </a:spcAft>
                      </a:pPr>
                      <a:r>
                        <a:rPr lang="en-GB" sz="1600" dirty="0">
                          <a:effectLst/>
                        </a:rPr>
                        <a:t> </a:t>
                      </a:r>
                    </a:p>
                    <a:p>
                      <a:pPr algn="l">
                        <a:lnSpc>
                          <a:spcPct val="115000"/>
                        </a:lnSpc>
                        <a:spcAft>
                          <a:spcPts val="0"/>
                        </a:spcAft>
                      </a:pPr>
                      <a:r>
                        <a:rPr lang="en-GB" sz="1600" dirty="0">
                          <a:effectLst/>
                        </a:rPr>
                        <a:t>EARNINGS PER SHARE [EPS]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993154780"/>
                  </a:ext>
                </a:extLst>
              </a:tr>
              <a:tr h="4445011">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solidFill>
                            <a:schemeClr val="tx2">
                              <a:lumMod val="20000"/>
                              <a:lumOff val="80000"/>
                            </a:schemeClr>
                          </a:solidFill>
                          <a:effectLst/>
                        </a:rPr>
                        <a:t>Profit after interest and tax  x 100</a:t>
                      </a:r>
                      <a:endParaRPr lang="en-GB" sz="1600" dirty="0">
                        <a:solidFill>
                          <a:schemeClr val="tx2">
                            <a:lumMod val="20000"/>
                            <a:lumOff val="80000"/>
                          </a:schemeClr>
                        </a:solidFill>
                        <a:effectLst/>
                      </a:endParaRPr>
                    </a:p>
                    <a:p>
                      <a:pPr algn="l">
                        <a:lnSpc>
                          <a:spcPct val="115000"/>
                        </a:lnSpc>
                        <a:spcAft>
                          <a:spcPts val="0"/>
                        </a:spcAft>
                      </a:pPr>
                      <a:r>
                        <a:rPr lang="en-GB" sz="1600" dirty="0">
                          <a:solidFill>
                            <a:schemeClr val="tx2">
                              <a:lumMod val="20000"/>
                              <a:lumOff val="80000"/>
                            </a:schemeClr>
                          </a:solidFill>
                          <a:effectLst/>
                        </a:rPr>
                        <a:t>Number of ordinary shares in issue</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The EPS is the amount of profit on ordinary activities, after tax and all other charges, that has been earned for each ordinary share.</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An increasing EPS figure would be seen as a sign that the company’s performance is improving as the earnings attributable to the holder of a single share would be increasing.</a:t>
                      </a:r>
                    </a:p>
                    <a:p>
                      <a:pPr algn="l">
                        <a:lnSpc>
                          <a:spcPct val="115000"/>
                        </a:lnSpc>
                        <a:spcAft>
                          <a:spcPts val="0"/>
                        </a:spcAft>
                      </a:pPr>
                      <a:r>
                        <a:rPr lang="en-GB" sz="1600" dirty="0">
                          <a:effectLst/>
                        </a:rPr>
                        <a:t> </a:t>
                      </a:r>
                    </a:p>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82838861"/>
                  </a:ext>
                </a:extLst>
              </a:tr>
            </a:tbl>
          </a:graphicData>
        </a:graphic>
      </p:graphicFrame>
      <p:sp>
        <p:nvSpPr>
          <p:cNvPr id="6" name="Slide Number Placeholder 5">
            <a:extLst>
              <a:ext uri="{FF2B5EF4-FFF2-40B4-BE49-F238E27FC236}">
                <a16:creationId xmlns:a16="http://schemas.microsoft.com/office/drawing/2014/main" id="{CD7649E6-4FF4-4833-BEB9-2D8C62B98198}"/>
              </a:ext>
            </a:extLst>
          </p:cNvPr>
          <p:cNvSpPr>
            <a:spLocks noGrp="1"/>
          </p:cNvSpPr>
          <p:nvPr>
            <p:ph type="sldNum" sz="quarter" idx="12"/>
          </p:nvPr>
        </p:nvSpPr>
        <p:spPr/>
        <p:txBody>
          <a:bodyPr/>
          <a:lstStyle/>
          <a:p>
            <a:fld id="{63A33278-8D2C-46E9-9145-8061F8ED03C5}" type="slidenum">
              <a:rPr lang="en-GB" smtClean="0"/>
              <a:t>34</a:t>
            </a:fld>
            <a:endParaRPr lang="en-GB" dirty="0"/>
          </a:p>
        </p:txBody>
      </p:sp>
      <p:sp>
        <p:nvSpPr>
          <p:cNvPr id="3" name="TextBox 2">
            <a:extLst>
              <a:ext uri="{FF2B5EF4-FFF2-40B4-BE49-F238E27FC236}">
                <a16:creationId xmlns:a16="http://schemas.microsoft.com/office/drawing/2014/main" id="{7D94F56F-A515-4A16-8850-F807BCA37E78}"/>
              </a:ext>
            </a:extLst>
          </p:cNvPr>
          <p:cNvSpPr txBox="1"/>
          <p:nvPr/>
        </p:nvSpPr>
        <p:spPr>
          <a:xfrm>
            <a:off x="4932040" y="2437161"/>
            <a:ext cx="1728132" cy="1015663"/>
          </a:xfrm>
          <a:prstGeom prst="rect">
            <a:avLst/>
          </a:prstGeom>
          <a:noFill/>
        </p:spPr>
        <p:txBody>
          <a:bodyPr wrap="square" rtlCol="0">
            <a:spAutoFit/>
          </a:bodyPr>
          <a:lstStyle/>
          <a:p>
            <a:pPr algn="ctr"/>
            <a:r>
              <a:rPr lang="en-GB" sz="2000" u="sng" dirty="0"/>
              <a:t>12,000 x 100</a:t>
            </a:r>
          </a:p>
          <a:p>
            <a:pPr algn="ctr"/>
            <a:r>
              <a:rPr lang="en-GB" sz="2000" dirty="0"/>
              <a:t>300,000</a:t>
            </a:r>
          </a:p>
          <a:p>
            <a:pPr algn="ctr"/>
            <a:r>
              <a:rPr lang="en-GB" sz="2000" dirty="0"/>
              <a:t>= 4.0 pence</a:t>
            </a:r>
          </a:p>
        </p:txBody>
      </p:sp>
      <p:sp>
        <p:nvSpPr>
          <p:cNvPr id="5" name="TextBox 4">
            <a:extLst>
              <a:ext uri="{FF2B5EF4-FFF2-40B4-BE49-F238E27FC236}">
                <a16:creationId xmlns:a16="http://schemas.microsoft.com/office/drawing/2014/main" id="{DD485001-C6D3-4C75-A723-6F63210E6D6D}"/>
              </a:ext>
            </a:extLst>
          </p:cNvPr>
          <p:cNvSpPr txBox="1"/>
          <p:nvPr/>
        </p:nvSpPr>
        <p:spPr>
          <a:xfrm>
            <a:off x="6958668" y="2401322"/>
            <a:ext cx="1728132" cy="1015663"/>
          </a:xfrm>
          <a:prstGeom prst="rect">
            <a:avLst/>
          </a:prstGeom>
          <a:noFill/>
        </p:spPr>
        <p:txBody>
          <a:bodyPr wrap="square" rtlCol="0">
            <a:spAutoFit/>
          </a:bodyPr>
          <a:lstStyle/>
          <a:p>
            <a:pPr algn="ctr"/>
            <a:r>
              <a:rPr lang="en-GB" sz="2000" u="sng" dirty="0"/>
              <a:t>24,000 x 100</a:t>
            </a:r>
          </a:p>
          <a:p>
            <a:pPr algn="ctr"/>
            <a:r>
              <a:rPr lang="en-GB" sz="2000" dirty="0"/>
              <a:t>300,000</a:t>
            </a:r>
          </a:p>
          <a:p>
            <a:pPr algn="ctr"/>
            <a:r>
              <a:rPr lang="en-GB" sz="2000" dirty="0"/>
              <a:t>= 8.0 pence</a:t>
            </a:r>
          </a:p>
        </p:txBody>
      </p:sp>
      <p:sp>
        <p:nvSpPr>
          <p:cNvPr id="7" name="TextBox 6">
            <a:extLst>
              <a:ext uri="{FF2B5EF4-FFF2-40B4-BE49-F238E27FC236}">
                <a16:creationId xmlns:a16="http://schemas.microsoft.com/office/drawing/2014/main" id="{819C4E79-1E00-44C7-9345-92FA6BEB0AF8}"/>
              </a:ext>
            </a:extLst>
          </p:cNvPr>
          <p:cNvSpPr txBox="1"/>
          <p:nvPr/>
        </p:nvSpPr>
        <p:spPr>
          <a:xfrm>
            <a:off x="5415093" y="4263835"/>
            <a:ext cx="3271707" cy="369332"/>
          </a:xfrm>
          <a:prstGeom prst="rect">
            <a:avLst/>
          </a:prstGeom>
          <a:noFill/>
        </p:spPr>
        <p:txBody>
          <a:bodyPr wrap="square" rtlCol="0">
            <a:spAutoFit/>
          </a:bodyPr>
          <a:lstStyle/>
          <a:p>
            <a:pPr algn="ctr"/>
            <a:r>
              <a:rPr lang="en-GB" dirty="0"/>
              <a:t>Relative difference = -50.0%</a:t>
            </a:r>
          </a:p>
        </p:txBody>
      </p:sp>
    </p:spTree>
    <p:custDataLst>
      <p:tags r:id="rId1"/>
    </p:custDataLst>
    <p:extLst>
      <p:ext uri="{BB962C8B-B14F-4D97-AF65-F5344CB8AC3E}">
        <p14:creationId xmlns:p14="http://schemas.microsoft.com/office/powerpoint/2010/main" val="2611417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2BBA5-27AD-4C5F-85C1-075993ADB2D4}"/>
              </a:ext>
            </a:extLst>
          </p:cNvPr>
          <p:cNvSpPr>
            <a:spLocks noGrp="1"/>
          </p:cNvSpPr>
          <p:nvPr>
            <p:ph type="title"/>
          </p:nvPr>
        </p:nvSpPr>
        <p:spPr>
          <a:xfrm>
            <a:off x="35496" y="-1"/>
            <a:ext cx="9108504" cy="731135"/>
          </a:xfrm>
          <a:solidFill>
            <a:schemeClr val="tx2">
              <a:lumMod val="20000"/>
              <a:lumOff val="80000"/>
            </a:schemeClr>
          </a:solidFill>
        </p:spPr>
        <p:txBody>
          <a:bodyPr>
            <a:normAutofit/>
          </a:bodyPr>
          <a:lstStyle/>
          <a:p>
            <a:pPr algn="ctr"/>
            <a:r>
              <a:rPr lang="en-GB" sz="3100" dirty="0">
                <a:solidFill>
                  <a:schemeClr val="tx2">
                    <a:lumMod val="75000"/>
                  </a:schemeClr>
                </a:solidFill>
              </a:rPr>
              <a:t>Investment ratios – price earnings ratio (P/</a:t>
            </a:r>
            <a:r>
              <a:rPr lang="en-GB" sz="3100" dirty="0"/>
              <a:t>E)</a:t>
            </a:r>
          </a:p>
        </p:txBody>
      </p:sp>
      <p:graphicFrame>
        <p:nvGraphicFramePr>
          <p:cNvPr id="4" name="Content Placeholder 3">
            <a:extLst>
              <a:ext uri="{FF2B5EF4-FFF2-40B4-BE49-F238E27FC236}">
                <a16:creationId xmlns:a16="http://schemas.microsoft.com/office/drawing/2014/main" id="{CC835F82-FF84-47A0-98C2-CB8B19968DB4}"/>
              </a:ext>
            </a:extLst>
          </p:cNvPr>
          <p:cNvGraphicFramePr>
            <a:graphicFrameLocks noGrp="1"/>
          </p:cNvGraphicFramePr>
          <p:nvPr>
            <p:ph idx="1"/>
            <p:extLst>
              <p:ext uri="{D42A27DB-BD31-4B8C-83A1-F6EECF244321}">
                <p14:modId xmlns:p14="http://schemas.microsoft.com/office/powerpoint/2010/main" val="3617475165"/>
              </p:ext>
            </p:extLst>
          </p:nvPr>
        </p:nvGraphicFramePr>
        <p:xfrm>
          <a:off x="35496" y="731134"/>
          <a:ext cx="9073008" cy="5172693"/>
        </p:xfrm>
        <a:graphic>
          <a:graphicData uri="http://schemas.openxmlformats.org/drawingml/2006/table">
            <a:tbl>
              <a:tblPr firstRow="1" firstCol="1" bandRow="1">
                <a:tableStyleId>{7DF18680-E054-41AD-8BC1-D1AEF772440D}</a:tableStyleId>
              </a:tblPr>
              <a:tblGrid>
                <a:gridCol w="5085697">
                  <a:extLst>
                    <a:ext uri="{9D8B030D-6E8A-4147-A177-3AD203B41FA5}">
                      <a16:colId xmlns:a16="http://schemas.microsoft.com/office/drawing/2014/main" val="3935855640"/>
                    </a:ext>
                  </a:extLst>
                </a:gridCol>
                <a:gridCol w="1835386">
                  <a:extLst>
                    <a:ext uri="{9D8B030D-6E8A-4147-A177-3AD203B41FA5}">
                      <a16:colId xmlns:a16="http://schemas.microsoft.com/office/drawing/2014/main" val="544767860"/>
                    </a:ext>
                  </a:extLst>
                </a:gridCol>
                <a:gridCol w="2151925">
                  <a:extLst>
                    <a:ext uri="{9D8B030D-6E8A-4147-A177-3AD203B41FA5}">
                      <a16:colId xmlns:a16="http://schemas.microsoft.com/office/drawing/2014/main" val="1178093634"/>
                    </a:ext>
                  </a:extLst>
                </a:gridCol>
              </a:tblGrid>
              <a:tr h="507927">
                <a:tc>
                  <a:txBody>
                    <a:bodyPr/>
                    <a:lstStyle/>
                    <a:p>
                      <a:pPr algn="l">
                        <a:lnSpc>
                          <a:spcPct val="115000"/>
                        </a:lnSpc>
                        <a:spcAft>
                          <a:spcPts val="0"/>
                        </a:spcAft>
                      </a:pPr>
                      <a:r>
                        <a:rPr lang="en-GB" sz="1400" dirty="0">
                          <a:effectLst/>
                        </a:rPr>
                        <a:t> </a:t>
                      </a:r>
                    </a:p>
                    <a:p>
                      <a:pPr algn="l">
                        <a:lnSpc>
                          <a:spcPct val="115000"/>
                        </a:lnSpc>
                        <a:spcAft>
                          <a:spcPts val="0"/>
                        </a:spcAft>
                      </a:pPr>
                      <a:r>
                        <a:rPr lang="en-GB" sz="1400" dirty="0">
                          <a:effectLst/>
                        </a:rPr>
                        <a:t>PRICE/EARNINGS RATIO [P/E]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7771" marR="67771"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7771" marR="67771"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7771" marR="67771" marT="0" marB="0">
                    <a:solidFill>
                      <a:schemeClr val="tx2">
                        <a:lumMod val="75000"/>
                      </a:schemeClr>
                    </a:solidFill>
                  </a:tcPr>
                </a:tc>
                <a:extLst>
                  <a:ext uri="{0D108BD9-81ED-4DB2-BD59-A6C34878D82A}">
                    <a16:rowId xmlns:a16="http://schemas.microsoft.com/office/drawing/2014/main" val="2398054545"/>
                  </a:ext>
                </a:extLst>
              </a:tr>
              <a:tr h="4494195">
                <a:tc>
                  <a:txBody>
                    <a:bodyPr/>
                    <a:lstStyle/>
                    <a:p>
                      <a:pPr algn="l">
                        <a:lnSpc>
                          <a:spcPct val="115000"/>
                        </a:lnSpc>
                        <a:spcAft>
                          <a:spcPts val="0"/>
                        </a:spcAft>
                      </a:pPr>
                      <a:r>
                        <a:rPr lang="en-GB" sz="1400" dirty="0">
                          <a:effectLst/>
                        </a:rPr>
                        <a:t> </a:t>
                      </a:r>
                    </a:p>
                    <a:p>
                      <a:pPr algn="l">
                        <a:lnSpc>
                          <a:spcPct val="115000"/>
                        </a:lnSpc>
                        <a:spcAft>
                          <a:spcPts val="0"/>
                        </a:spcAft>
                      </a:pPr>
                      <a:r>
                        <a:rPr lang="en-GB" sz="1400" u="sng" dirty="0">
                          <a:solidFill>
                            <a:schemeClr val="tx2">
                              <a:lumMod val="20000"/>
                              <a:lumOff val="80000"/>
                            </a:schemeClr>
                          </a:solidFill>
                          <a:effectLst/>
                        </a:rPr>
                        <a:t>Share price in pence</a:t>
                      </a:r>
                      <a:r>
                        <a:rPr lang="en-GB" sz="1400" dirty="0">
                          <a:solidFill>
                            <a:schemeClr val="tx2">
                              <a:lumMod val="20000"/>
                              <a:lumOff val="80000"/>
                            </a:schemeClr>
                          </a:solidFill>
                          <a:effectLst/>
                        </a:rPr>
                        <a:t>        </a:t>
                      </a:r>
                    </a:p>
                    <a:p>
                      <a:pPr algn="l">
                        <a:lnSpc>
                          <a:spcPct val="115000"/>
                        </a:lnSpc>
                        <a:spcAft>
                          <a:spcPts val="0"/>
                        </a:spcAft>
                      </a:pPr>
                      <a:r>
                        <a:rPr lang="en-GB" sz="1400" dirty="0">
                          <a:solidFill>
                            <a:schemeClr val="tx2">
                              <a:lumMod val="20000"/>
                              <a:lumOff val="80000"/>
                            </a:schemeClr>
                          </a:solidFill>
                          <a:effectLst/>
                        </a:rPr>
                        <a:t>Earnings per Share</a:t>
                      </a:r>
                    </a:p>
                    <a:p>
                      <a:pPr algn="l">
                        <a:lnSpc>
                          <a:spcPct val="115000"/>
                        </a:lnSpc>
                        <a:spcAft>
                          <a:spcPts val="0"/>
                        </a:spcAft>
                      </a:pPr>
                      <a:r>
                        <a:rPr lang="en-GB" sz="1400" dirty="0">
                          <a:solidFill>
                            <a:schemeClr val="tx2">
                              <a:lumMod val="20000"/>
                              <a:lumOff val="80000"/>
                            </a:schemeClr>
                          </a:solidFill>
                          <a:effectLst/>
                        </a:rPr>
                        <a:t> </a:t>
                      </a:r>
                    </a:p>
                    <a:p>
                      <a:pPr algn="l">
                        <a:lnSpc>
                          <a:spcPct val="115000"/>
                        </a:lnSpc>
                        <a:spcAft>
                          <a:spcPts val="0"/>
                        </a:spcAft>
                      </a:pPr>
                      <a:r>
                        <a:rPr lang="en-GB" sz="1400" dirty="0">
                          <a:solidFill>
                            <a:schemeClr val="tx2">
                              <a:lumMod val="20000"/>
                              <a:lumOff val="80000"/>
                            </a:schemeClr>
                          </a:solidFill>
                          <a:effectLst/>
                        </a:rPr>
                        <a:t>The P/E ratio shows the relationship between the market price of an ordinary share and its earnings per share.</a:t>
                      </a:r>
                    </a:p>
                    <a:p>
                      <a:pPr algn="l">
                        <a:lnSpc>
                          <a:spcPct val="115000"/>
                        </a:lnSpc>
                        <a:spcAft>
                          <a:spcPts val="0"/>
                        </a:spcAft>
                      </a:pPr>
                      <a:r>
                        <a:rPr lang="en-GB" sz="1400" dirty="0">
                          <a:solidFill>
                            <a:schemeClr val="tx2">
                              <a:lumMod val="20000"/>
                              <a:lumOff val="80000"/>
                            </a:schemeClr>
                          </a:solidFill>
                          <a:effectLst/>
                        </a:rPr>
                        <a:t>The simplest way of looking at the P/E ratio is to regard it as the number of years’ earnings that are needed to recover the share price.</a:t>
                      </a:r>
                    </a:p>
                    <a:p>
                      <a:pPr algn="l">
                        <a:lnSpc>
                          <a:spcPct val="115000"/>
                        </a:lnSpc>
                        <a:spcAft>
                          <a:spcPts val="0"/>
                        </a:spcAft>
                      </a:pPr>
                      <a:r>
                        <a:rPr lang="en-GB" sz="1400" dirty="0">
                          <a:solidFill>
                            <a:schemeClr val="tx2">
                              <a:lumMod val="20000"/>
                              <a:lumOff val="80000"/>
                            </a:schemeClr>
                          </a:solidFill>
                          <a:effectLst/>
                        </a:rPr>
                        <a:t>A high or low ratio can only be judged in relation to other companies in the same sector of the market.</a:t>
                      </a:r>
                    </a:p>
                    <a:p>
                      <a:pPr algn="l">
                        <a:lnSpc>
                          <a:spcPct val="115000"/>
                        </a:lnSpc>
                        <a:spcAft>
                          <a:spcPts val="0"/>
                        </a:spcAft>
                      </a:pPr>
                      <a:r>
                        <a:rPr lang="en-GB" sz="1400" dirty="0">
                          <a:solidFill>
                            <a:schemeClr val="tx2">
                              <a:lumMod val="20000"/>
                              <a:lumOff val="80000"/>
                            </a:schemeClr>
                          </a:solidFill>
                          <a:effectLst/>
                        </a:rPr>
                        <a:t>The P/E ratio gives an indication of the confidence that investors have in the future prosperity of the business.</a:t>
                      </a:r>
                    </a:p>
                    <a:p>
                      <a:pPr algn="l">
                        <a:lnSpc>
                          <a:spcPct val="115000"/>
                        </a:lnSpc>
                        <a:spcAft>
                          <a:spcPts val="0"/>
                        </a:spcAft>
                      </a:pPr>
                      <a:r>
                        <a:rPr lang="en-GB" sz="1400" dirty="0">
                          <a:solidFill>
                            <a:schemeClr val="tx2">
                              <a:lumMod val="20000"/>
                              <a:lumOff val="80000"/>
                            </a:schemeClr>
                          </a:solidFill>
                          <a:effectLst/>
                        </a:rPr>
                        <a:t>Generally, a high ratio means that the market thinks that the company’s future is a good one.</a:t>
                      </a:r>
                    </a:p>
                    <a:p>
                      <a:pPr algn="l">
                        <a:lnSpc>
                          <a:spcPct val="115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7771" marR="67771" marT="0" marB="0">
                    <a:solidFill>
                      <a:schemeClr val="tx2">
                        <a:lumMod val="75000"/>
                      </a:schemeClr>
                    </a:solidFill>
                  </a:tcPr>
                </a:tc>
                <a:tc>
                  <a:txBody>
                    <a:bodyPr/>
                    <a:lstStyle/>
                    <a:p>
                      <a:pPr algn="l">
                        <a:lnSpc>
                          <a:spcPct val="115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7771" marR="67771" marT="0" marB="0"/>
                </a:tc>
                <a:tc>
                  <a:txBody>
                    <a:bodyPr/>
                    <a:lstStyle/>
                    <a:p>
                      <a:pPr algn="l">
                        <a:lnSpc>
                          <a:spcPct val="115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7771" marR="67771" marT="0" marB="0"/>
                </a:tc>
                <a:extLst>
                  <a:ext uri="{0D108BD9-81ED-4DB2-BD59-A6C34878D82A}">
                    <a16:rowId xmlns:a16="http://schemas.microsoft.com/office/drawing/2014/main" val="3759586559"/>
                  </a:ext>
                </a:extLst>
              </a:tr>
            </a:tbl>
          </a:graphicData>
        </a:graphic>
      </p:graphicFrame>
      <p:sp>
        <p:nvSpPr>
          <p:cNvPr id="6" name="Slide Number Placeholder 5">
            <a:extLst>
              <a:ext uri="{FF2B5EF4-FFF2-40B4-BE49-F238E27FC236}">
                <a16:creationId xmlns:a16="http://schemas.microsoft.com/office/drawing/2014/main" id="{ACBC392C-5647-4444-9500-5FF1665BC27C}"/>
              </a:ext>
            </a:extLst>
          </p:cNvPr>
          <p:cNvSpPr>
            <a:spLocks noGrp="1"/>
          </p:cNvSpPr>
          <p:nvPr>
            <p:ph type="sldNum" sz="quarter" idx="12"/>
          </p:nvPr>
        </p:nvSpPr>
        <p:spPr/>
        <p:txBody>
          <a:bodyPr/>
          <a:lstStyle/>
          <a:p>
            <a:fld id="{63A33278-8D2C-46E9-9145-8061F8ED03C5}" type="slidenum">
              <a:rPr lang="en-GB" smtClean="0"/>
              <a:t>35</a:t>
            </a:fld>
            <a:endParaRPr lang="en-GB" dirty="0"/>
          </a:p>
        </p:txBody>
      </p:sp>
      <p:sp>
        <p:nvSpPr>
          <p:cNvPr id="3" name="TextBox 2">
            <a:extLst>
              <a:ext uri="{FF2B5EF4-FFF2-40B4-BE49-F238E27FC236}">
                <a16:creationId xmlns:a16="http://schemas.microsoft.com/office/drawing/2014/main" id="{EC2B1EB8-0F54-4FE0-94FF-E1D571D799FE}"/>
              </a:ext>
            </a:extLst>
          </p:cNvPr>
          <p:cNvSpPr txBox="1"/>
          <p:nvPr/>
        </p:nvSpPr>
        <p:spPr>
          <a:xfrm>
            <a:off x="5076056" y="2227322"/>
            <a:ext cx="1904300" cy="1323439"/>
          </a:xfrm>
          <a:prstGeom prst="rect">
            <a:avLst/>
          </a:prstGeom>
          <a:noFill/>
        </p:spPr>
        <p:txBody>
          <a:bodyPr wrap="square" rtlCol="0">
            <a:spAutoFit/>
          </a:bodyPr>
          <a:lstStyle/>
          <a:p>
            <a:pPr algn="ctr"/>
            <a:r>
              <a:rPr lang="en-GB" sz="2000" u="sng" dirty="0"/>
              <a:t>162 </a:t>
            </a:r>
          </a:p>
          <a:p>
            <a:pPr algn="ctr"/>
            <a:r>
              <a:rPr lang="en-GB" sz="2000" dirty="0"/>
              <a:t>4</a:t>
            </a:r>
          </a:p>
          <a:p>
            <a:pPr algn="ctr"/>
            <a:r>
              <a:rPr lang="en-GB" sz="2000" dirty="0"/>
              <a:t>= 40.5 years</a:t>
            </a:r>
          </a:p>
          <a:p>
            <a:pPr algn="ctr"/>
            <a:endParaRPr lang="en-GB" sz="2000" dirty="0">
              <a:solidFill>
                <a:schemeClr val="bg1"/>
              </a:solidFill>
            </a:endParaRPr>
          </a:p>
        </p:txBody>
      </p:sp>
      <p:sp>
        <p:nvSpPr>
          <p:cNvPr id="5" name="TextBox 4">
            <a:extLst>
              <a:ext uri="{FF2B5EF4-FFF2-40B4-BE49-F238E27FC236}">
                <a16:creationId xmlns:a16="http://schemas.microsoft.com/office/drawing/2014/main" id="{606C10F6-24DF-40E7-94F2-56CB41ACBC89}"/>
              </a:ext>
            </a:extLst>
          </p:cNvPr>
          <p:cNvSpPr txBox="1"/>
          <p:nvPr/>
        </p:nvSpPr>
        <p:spPr>
          <a:xfrm>
            <a:off x="7056128" y="2276872"/>
            <a:ext cx="1904300" cy="1323439"/>
          </a:xfrm>
          <a:prstGeom prst="rect">
            <a:avLst/>
          </a:prstGeom>
          <a:noFill/>
        </p:spPr>
        <p:txBody>
          <a:bodyPr wrap="square" rtlCol="0">
            <a:spAutoFit/>
          </a:bodyPr>
          <a:lstStyle/>
          <a:p>
            <a:pPr algn="ctr"/>
            <a:r>
              <a:rPr lang="en-GB" sz="2000" u="sng" dirty="0"/>
              <a:t>144 </a:t>
            </a:r>
          </a:p>
          <a:p>
            <a:pPr algn="ctr"/>
            <a:r>
              <a:rPr lang="en-GB" sz="2000" dirty="0"/>
              <a:t>8</a:t>
            </a:r>
          </a:p>
          <a:p>
            <a:pPr algn="ctr"/>
            <a:r>
              <a:rPr lang="en-GB" sz="2000" dirty="0"/>
              <a:t>= 18.0 years</a:t>
            </a:r>
          </a:p>
          <a:p>
            <a:pPr algn="ctr"/>
            <a:endParaRPr lang="en-GB" sz="2000" dirty="0">
              <a:solidFill>
                <a:schemeClr val="bg1"/>
              </a:solidFill>
            </a:endParaRPr>
          </a:p>
        </p:txBody>
      </p:sp>
      <p:sp>
        <p:nvSpPr>
          <p:cNvPr id="7" name="TextBox 6">
            <a:extLst>
              <a:ext uri="{FF2B5EF4-FFF2-40B4-BE49-F238E27FC236}">
                <a16:creationId xmlns:a16="http://schemas.microsoft.com/office/drawing/2014/main" id="{587000E8-0C8D-4CE4-A1A2-4712A796F1B6}"/>
              </a:ext>
            </a:extLst>
          </p:cNvPr>
          <p:cNvSpPr txBox="1"/>
          <p:nvPr/>
        </p:nvSpPr>
        <p:spPr>
          <a:xfrm>
            <a:off x="5230443" y="4063361"/>
            <a:ext cx="3729985" cy="369332"/>
          </a:xfrm>
          <a:prstGeom prst="rect">
            <a:avLst/>
          </a:prstGeom>
          <a:noFill/>
        </p:spPr>
        <p:txBody>
          <a:bodyPr wrap="square" rtlCol="0">
            <a:spAutoFit/>
          </a:bodyPr>
          <a:lstStyle/>
          <a:p>
            <a:r>
              <a:rPr lang="en-GB" dirty="0"/>
              <a:t>Relative difference = +125.0%</a:t>
            </a:r>
          </a:p>
        </p:txBody>
      </p:sp>
    </p:spTree>
    <p:custDataLst>
      <p:tags r:id="rId1"/>
    </p:custDataLst>
    <p:extLst>
      <p:ext uri="{BB962C8B-B14F-4D97-AF65-F5344CB8AC3E}">
        <p14:creationId xmlns:p14="http://schemas.microsoft.com/office/powerpoint/2010/main" val="3313404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1C6AE-40AD-40DD-BAF4-85CFF5DA143B}"/>
              </a:ext>
            </a:extLst>
          </p:cNvPr>
          <p:cNvSpPr>
            <a:spLocks noGrp="1"/>
          </p:cNvSpPr>
          <p:nvPr>
            <p:ph type="title"/>
          </p:nvPr>
        </p:nvSpPr>
        <p:spPr>
          <a:xfrm>
            <a:off x="12592" y="-12215"/>
            <a:ext cx="9131408" cy="488887"/>
          </a:xfrm>
          <a:solidFill>
            <a:schemeClr val="tx2">
              <a:lumMod val="20000"/>
              <a:lumOff val="80000"/>
            </a:schemeClr>
          </a:solidFill>
        </p:spPr>
        <p:txBody>
          <a:bodyPr>
            <a:noAutofit/>
          </a:bodyPr>
          <a:lstStyle/>
          <a:p>
            <a:pPr algn="ctr"/>
            <a:r>
              <a:rPr lang="en-GB" sz="2800" dirty="0">
                <a:solidFill>
                  <a:schemeClr val="tx2"/>
                </a:solidFill>
              </a:rPr>
              <a:t>Investment ratios - dividends per share (DPS)</a:t>
            </a:r>
          </a:p>
        </p:txBody>
      </p:sp>
      <p:graphicFrame>
        <p:nvGraphicFramePr>
          <p:cNvPr id="4" name="Content Placeholder 3">
            <a:extLst>
              <a:ext uri="{FF2B5EF4-FFF2-40B4-BE49-F238E27FC236}">
                <a16:creationId xmlns:a16="http://schemas.microsoft.com/office/drawing/2014/main" id="{D8C986C0-EED3-4E76-A142-FB201D961CE5}"/>
              </a:ext>
            </a:extLst>
          </p:cNvPr>
          <p:cNvGraphicFramePr>
            <a:graphicFrameLocks noGrp="1"/>
          </p:cNvGraphicFramePr>
          <p:nvPr>
            <p:ph idx="1"/>
            <p:extLst>
              <p:ext uri="{D42A27DB-BD31-4B8C-83A1-F6EECF244321}">
                <p14:modId xmlns:p14="http://schemas.microsoft.com/office/powerpoint/2010/main" val="3650441095"/>
              </p:ext>
            </p:extLst>
          </p:nvPr>
        </p:nvGraphicFramePr>
        <p:xfrm>
          <a:off x="0" y="476672"/>
          <a:ext cx="9131408" cy="5184576"/>
        </p:xfrm>
        <a:graphic>
          <a:graphicData uri="http://schemas.openxmlformats.org/drawingml/2006/table">
            <a:tbl>
              <a:tblPr firstRow="1" firstCol="1" bandRow="1">
                <a:tableStyleId>{7DF18680-E054-41AD-8BC1-D1AEF772440D}</a:tableStyleId>
              </a:tblPr>
              <a:tblGrid>
                <a:gridCol w="5031787">
                  <a:extLst>
                    <a:ext uri="{9D8B030D-6E8A-4147-A177-3AD203B41FA5}">
                      <a16:colId xmlns:a16="http://schemas.microsoft.com/office/drawing/2014/main" val="4262130531"/>
                    </a:ext>
                  </a:extLst>
                </a:gridCol>
                <a:gridCol w="2044163">
                  <a:extLst>
                    <a:ext uri="{9D8B030D-6E8A-4147-A177-3AD203B41FA5}">
                      <a16:colId xmlns:a16="http://schemas.microsoft.com/office/drawing/2014/main" val="3626510109"/>
                    </a:ext>
                  </a:extLst>
                </a:gridCol>
                <a:gridCol w="2055458">
                  <a:extLst>
                    <a:ext uri="{9D8B030D-6E8A-4147-A177-3AD203B41FA5}">
                      <a16:colId xmlns:a16="http://schemas.microsoft.com/office/drawing/2014/main" val="2608802518"/>
                    </a:ext>
                  </a:extLst>
                </a:gridCol>
              </a:tblGrid>
              <a:tr h="692188">
                <a:tc>
                  <a:txBody>
                    <a:bodyPr/>
                    <a:lstStyle/>
                    <a:p>
                      <a:pPr algn="l">
                        <a:lnSpc>
                          <a:spcPct val="115000"/>
                        </a:lnSpc>
                        <a:spcAft>
                          <a:spcPts val="0"/>
                        </a:spcAft>
                      </a:pPr>
                      <a:r>
                        <a:rPr lang="en-GB" sz="1600" dirty="0">
                          <a:effectLst/>
                        </a:rPr>
                        <a:t> </a:t>
                      </a:r>
                    </a:p>
                    <a:p>
                      <a:pPr algn="l">
                        <a:lnSpc>
                          <a:spcPct val="115000"/>
                        </a:lnSpc>
                        <a:spcAft>
                          <a:spcPts val="0"/>
                        </a:spcAft>
                      </a:pPr>
                      <a:r>
                        <a:rPr lang="en-GB" sz="1600" dirty="0">
                          <a:effectLst/>
                        </a:rPr>
                        <a:t>DIVIDEND PER SHARE [DPS]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663963566"/>
                  </a:ext>
                </a:extLst>
              </a:tr>
              <a:tr h="4492388">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solidFill>
                            <a:schemeClr val="tx2">
                              <a:lumMod val="20000"/>
                              <a:lumOff val="80000"/>
                            </a:schemeClr>
                          </a:solidFill>
                          <a:effectLst/>
                        </a:rPr>
                        <a:t>Dividends  x 100</a:t>
                      </a:r>
                      <a:endParaRPr lang="en-GB" sz="1600" dirty="0">
                        <a:solidFill>
                          <a:schemeClr val="tx2">
                            <a:lumMod val="20000"/>
                            <a:lumOff val="80000"/>
                          </a:schemeClr>
                        </a:solidFill>
                        <a:effectLst/>
                      </a:endParaRPr>
                    </a:p>
                    <a:p>
                      <a:pPr algn="l">
                        <a:lnSpc>
                          <a:spcPct val="115000"/>
                        </a:lnSpc>
                        <a:spcAft>
                          <a:spcPts val="0"/>
                        </a:spcAft>
                      </a:pPr>
                      <a:r>
                        <a:rPr lang="en-GB" sz="1600" dirty="0">
                          <a:solidFill>
                            <a:schemeClr val="tx2">
                              <a:lumMod val="20000"/>
                              <a:lumOff val="80000"/>
                            </a:schemeClr>
                          </a:solidFill>
                          <a:effectLst/>
                        </a:rPr>
                        <a:t>Number of ordinary shares in issue</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This ratio shows the amount of dividend paid out to the holder of one ordinary share.</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NOTE:  As with EPS, you need to be careful  when calculating the number of shares</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effectLst/>
                        </a:rPr>
                        <a:t> </a:t>
                      </a:r>
                    </a:p>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00859395"/>
                  </a:ext>
                </a:extLst>
              </a:tr>
            </a:tbl>
          </a:graphicData>
        </a:graphic>
      </p:graphicFrame>
      <p:sp>
        <p:nvSpPr>
          <p:cNvPr id="6" name="Slide Number Placeholder 5">
            <a:extLst>
              <a:ext uri="{FF2B5EF4-FFF2-40B4-BE49-F238E27FC236}">
                <a16:creationId xmlns:a16="http://schemas.microsoft.com/office/drawing/2014/main" id="{BF21E710-E8EC-48A3-BECD-EBBDC68AAFF4}"/>
              </a:ext>
            </a:extLst>
          </p:cNvPr>
          <p:cNvSpPr>
            <a:spLocks noGrp="1"/>
          </p:cNvSpPr>
          <p:nvPr>
            <p:ph type="sldNum" sz="quarter" idx="12"/>
          </p:nvPr>
        </p:nvSpPr>
        <p:spPr/>
        <p:txBody>
          <a:bodyPr/>
          <a:lstStyle/>
          <a:p>
            <a:fld id="{63A33278-8D2C-46E9-9145-8061F8ED03C5}" type="slidenum">
              <a:rPr lang="en-GB" smtClean="0"/>
              <a:t>36</a:t>
            </a:fld>
            <a:endParaRPr lang="en-GB" dirty="0"/>
          </a:p>
        </p:txBody>
      </p:sp>
      <p:sp>
        <p:nvSpPr>
          <p:cNvPr id="3" name="TextBox 2">
            <a:extLst>
              <a:ext uri="{FF2B5EF4-FFF2-40B4-BE49-F238E27FC236}">
                <a16:creationId xmlns:a16="http://schemas.microsoft.com/office/drawing/2014/main" id="{72956E68-A52D-4B9E-A611-102CCE99B7B2}"/>
              </a:ext>
            </a:extLst>
          </p:cNvPr>
          <p:cNvSpPr txBox="1"/>
          <p:nvPr/>
        </p:nvSpPr>
        <p:spPr>
          <a:xfrm>
            <a:off x="5076056" y="2488772"/>
            <a:ext cx="1803633" cy="400110"/>
          </a:xfrm>
          <a:prstGeom prst="rect">
            <a:avLst/>
          </a:prstGeom>
          <a:noFill/>
        </p:spPr>
        <p:txBody>
          <a:bodyPr wrap="square" rtlCol="0">
            <a:spAutoFit/>
          </a:bodyPr>
          <a:lstStyle/>
          <a:p>
            <a:pPr algn="ctr"/>
            <a:r>
              <a:rPr lang="en-GB" sz="2000" dirty="0"/>
              <a:t>Nil</a:t>
            </a:r>
          </a:p>
        </p:txBody>
      </p:sp>
      <p:sp>
        <p:nvSpPr>
          <p:cNvPr id="5" name="TextBox 4">
            <a:extLst>
              <a:ext uri="{FF2B5EF4-FFF2-40B4-BE49-F238E27FC236}">
                <a16:creationId xmlns:a16="http://schemas.microsoft.com/office/drawing/2014/main" id="{89EB7517-056E-4747-8EBE-169722CFF426}"/>
              </a:ext>
            </a:extLst>
          </p:cNvPr>
          <p:cNvSpPr txBox="1"/>
          <p:nvPr/>
        </p:nvSpPr>
        <p:spPr>
          <a:xfrm>
            <a:off x="7164288" y="2286741"/>
            <a:ext cx="1803632" cy="1015663"/>
          </a:xfrm>
          <a:prstGeom prst="rect">
            <a:avLst/>
          </a:prstGeom>
          <a:noFill/>
        </p:spPr>
        <p:txBody>
          <a:bodyPr wrap="square" rtlCol="0">
            <a:spAutoFit/>
          </a:bodyPr>
          <a:lstStyle/>
          <a:p>
            <a:pPr algn="ctr"/>
            <a:r>
              <a:rPr lang="en-GB" sz="2000" u="sng" dirty="0"/>
              <a:t>12,000 x 100</a:t>
            </a:r>
          </a:p>
          <a:p>
            <a:pPr algn="ctr"/>
            <a:r>
              <a:rPr lang="en-GB" sz="2000" dirty="0"/>
              <a:t>300,000</a:t>
            </a:r>
          </a:p>
          <a:p>
            <a:pPr algn="ctr"/>
            <a:r>
              <a:rPr lang="en-GB" sz="2000" dirty="0"/>
              <a:t>= 4 pence</a:t>
            </a:r>
          </a:p>
        </p:txBody>
      </p:sp>
      <p:sp>
        <p:nvSpPr>
          <p:cNvPr id="7" name="TextBox 6">
            <a:extLst>
              <a:ext uri="{FF2B5EF4-FFF2-40B4-BE49-F238E27FC236}">
                <a16:creationId xmlns:a16="http://schemas.microsoft.com/office/drawing/2014/main" id="{B51B7BC8-CBFC-46FE-BB13-014B271C1DA9}"/>
              </a:ext>
            </a:extLst>
          </p:cNvPr>
          <p:cNvSpPr txBox="1"/>
          <p:nvPr/>
        </p:nvSpPr>
        <p:spPr>
          <a:xfrm>
            <a:off x="5078641" y="3969119"/>
            <a:ext cx="3729985" cy="369332"/>
          </a:xfrm>
          <a:prstGeom prst="rect">
            <a:avLst/>
          </a:prstGeom>
          <a:noFill/>
        </p:spPr>
        <p:txBody>
          <a:bodyPr wrap="square" rtlCol="0">
            <a:spAutoFit/>
          </a:bodyPr>
          <a:lstStyle/>
          <a:p>
            <a:pPr algn="ctr"/>
            <a:r>
              <a:rPr lang="en-GB" dirty="0"/>
              <a:t>Relative difference = N/a</a:t>
            </a:r>
          </a:p>
        </p:txBody>
      </p:sp>
    </p:spTree>
    <p:custDataLst>
      <p:tags r:id="rId1"/>
    </p:custDataLst>
    <p:extLst>
      <p:ext uri="{BB962C8B-B14F-4D97-AF65-F5344CB8AC3E}">
        <p14:creationId xmlns:p14="http://schemas.microsoft.com/office/powerpoint/2010/main" val="3426142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141DA-C045-4330-B187-0819E60D4EEC}"/>
              </a:ext>
            </a:extLst>
          </p:cNvPr>
          <p:cNvSpPr>
            <a:spLocks noGrp="1"/>
          </p:cNvSpPr>
          <p:nvPr>
            <p:ph type="title"/>
          </p:nvPr>
        </p:nvSpPr>
        <p:spPr>
          <a:xfrm>
            <a:off x="0" y="0"/>
            <a:ext cx="9143999" cy="662457"/>
          </a:xfrm>
          <a:solidFill>
            <a:schemeClr val="tx2">
              <a:lumMod val="20000"/>
              <a:lumOff val="80000"/>
            </a:schemeClr>
          </a:solidFill>
        </p:spPr>
        <p:txBody>
          <a:bodyPr>
            <a:normAutofit/>
          </a:bodyPr>
          <a:lstStyle/>
          <a:p>
            <a:pPr algn="ctr"/>
            <a:r>
              <a:rPr lang="en-GB" sz="2800" dirty="0">
                <a:solidFill>
                  <a:schemeClr val="tx2">
                    <a:lumMod val="75000"/>
                  </a:schemeClr>
                </a:solidFill>
              </a:rPr>
              <a:t>Investment ratios - dividends percentage payout</a:t>
            </a:r>
          </a:p>
        </p:txBody>
      </p:sp>
      <p:graphicFrame>
        <p:nvGraphicFramePr>
          <p:cNvPr id="4" name="Content Placeholder 3">
            <a:extLst>
              <a:ext uri="{FF2B5EF4-FFF2-40B4-BE49-F238E27FC236}">
                <a16:creationId xmlns:a16="http://schemas.microsoft.com/office/drawing/2014/main" id="{90938020-C61A-4065-BE2E-9D39B25955DC}"/>
              </a:ext>
            </a:extLst>
          </p:cNvPr>
          <p:cNvGraphicFramePr>
            <a:graphicFrameLocks noGrp="1"/>
          </p:cNvGraphicFramePr>
          <p:nvPr>
            <p:ph idx="1"/>
            <p:extLst>
              <p:ext uri="{D42A27DB-BD31-4B8C-83A1-F6EECF244321}">
                <p14:modId xmlns:p14="http://schemas.microsoft.com/office/powerpoint/2010/main" val="4070884501"/>
              </p:ext>
            </p:extLst>
          </p:nvPr>
        </p:nvGraphicFramePr>
        <p:xfrm>
          <a:off x="0" y="662457"/>
          <a:ext cx="9143999" cy="5122204"/>
        </p:xfrm>
        <a:graphic>
          <a:graphicData uri="http://schemas.openxmlformats.org/drawingml/2006/table">
            <a:tbl>
              <a:tblPr firstRow="1" firstCol="1" bandRow="1">
                <a:tableStyleId>{7DF18680-E054-41AD-8BC1-D1AEF772440D}</a:tableStyleId>
              </a:tblPr>
              <a:tblGrid>
                <a:gridCol w="5278127">
                  <a:extLst>
                    <a:ext uri="{9D8B030D-6E8A-4147-A177-3AD203B41FA5}">
                      <a16:colId xmlns:a16="http://schemas.microsoft.com/office/drawing/2014/main" val="145858002"/>
                    </a:ext>
                  </a:extLst>
                </a:gridCol>
                <a:gridCol w="1932936">
                  <a:extLst>
                    <a:ext uri="{9D8B030D-6E8A-4147-A177-3AD203B41FA5}">
                      <a16:colId xmlns:a16="http://schemas.microsoft.com/office/drawing/2014/main" val="3874652154"/>
                    </a:ext>
                  </a:extLst>
                </a:gridCol>
                <a:gridCol w="1932936">
                  <a:extLst>
                    <a:ext uri="{9D8B030D-6E8A-4147-A177-3AD203B41FA5}">
                      <a16:colId xmlns:a16="http://schemas.microsoft.com/office/drawing/2014/main" val="3823046836"/>
                    </a:ext>
                  </a:extLst>
                </a:gridCol>
              </a:tblGrid>
              <a:tr h="572512">
                <a:tc>
                  <a:txBody>
                    <a:bodyPr/>
                    <a:lstStyle/>
                    <a:p>
                      <a:pPr algn="l">
                        <a:lnSpc>
                          <a:spcPct val="115000"/>
                        </a:lnSpc>
                        <a:spcAft>
                          <a:spcPts val="0"/>
                        </a:spcAft>
                      </a:pPr>
                      <a:r>
                        <a:rPr lang="en-GB" sz="1600" dirty="0">
                          <a:effectLst/>
                        </a:rPr>
                        <a:t> </a:t>
                      </a:r>
                    </a:p>
                    <a:p>
                      <a:pPr algn="l">
                        <a:lnSpc>
                          <a:spcPct val="115000"/>
                        </a:lnSpc>
                        <a:spcAft>
                          <a:spcPts val="0"/>
                        </a:spcAft>
                      </a:pPr>
                      <a:r>
                        <a:rPr lang="en-GB" sz="1600" dirty="0">
                          <a:effectLst/>
                        </a:rPr>
                        <a:t>DIVIDEND PAYOUT PERCENTAGE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tc>
                  <a:txBody>
                    <a:bodyPr/>
                    <a:lstStyle/>
                    <a:p>
                      <a:pPr algn="ctr">
                        <a:lnSpc>
                          <a:spcPct val="115000"/>
                        </a:lnSpc>
                        <a:spcAft>
                          <a:spcPts val="0"/>
                        </a:spcAft>
                      </a:pPr>
                      <a:r>
                        <a:rPr lang="en-GB" sz="2000" dirty="0">
                          <a:effectLst/>
                        </a:rPr>
                        <a:t> </a:t>
                      </a:r>
                    </a:p>
                    <a:p>
                      <a:pPr algn="ctr">
                        <a:lnSpc>
                          <a:spcPct val="115000"/>
                        </a:lnSpc>
                        <a:spcAft>
                          <a:spcPts val="0"/>
                        </a:spcAft>
                      </a:pPr>
                      <a:r>
                        <a:rPr lang="en-GB" sz="2000" dirty="0">
                          <a:effectLst/>
                        </a:rPr>
                        <a:t>2021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372132747"/>
                  </a:ext>
                </a:extLst>
              </a:tr>
              <a:tr h="4443706">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solidFill>
                            <a:schemeClr val="tx2">
                              <a:lumMod val="20000"/>
                              <a:lumOff val="80000"/>
                            </a:schemeClr>
                          </a:solidFill>
                          <a:effectLst/>
                        </a:rPr>
                        <a:t>Dividends x 100</a:t>
                      </a:r>
                      <a:endParaRPr lang="en-GB" sz="1600" dirty="0">
                        <a:solidFill>
                          <a:schemeClr val="tx2">
                            <a:lumMod val="20000"/>
                            <a:lumOff val="80000"/>
                          </a:schemeClr>
                        </a:solidFill>
                        <a:effectLst/>
                      </a:endParaRPr>
                    </a:p>
                    <a:p>
                      <a:pPr algn="l">
                        <a:lnSpc>
                          <a:spcPct val="115000"/>
                        </a:lnSpc>
                        <a:spcAft>
                          <a:spcPts val="0"/>
                        </a:spcAft>
                      </a:pPr>
                      <a:r>
                        <a:rPr lang="en-GB" sz="1600" dirty="0">
                          <a:solidFill>
                            <a:schemeClr val="tx2">
                              <a:lumMod val="20000"/>
                              <a:lumOff val="80000"/>
                            </a:schemeClr>
                          </a:solidFill>
                          <a:effectLst/>
                        </a:rPr>
                        <a:t>Profit after interest and tax</a:t>
                      </a:r>
                    </a:p>
                    <a:p>
                      <a:pPr algn="l">
                        <a:lnSpc>
                          <a:spcPct val="115000"/>
                        </a:lnSpc>
                        <a:spcAft>
                          <a:spcPts val="0"/>
                        </a:spcAft>
                      </a:pPr>
                      <a:r>
                        <a:rPr lang="en-GB" sz="1600" u="none" strike="noStrike" dirty="0">
                          <a:solidFill>
                            <a:schemeClr val="tx2">
                              <a:lumMod val="20000"/>
                              <a:lumOff val="80000"/>
                            </a:schemeClr>
                          </a:solidFill>
                          <a:effectLst/>
                        </a:rPr>
                        <a:t> </a:t>
                      </a:r>
                      <a:endParaRPr lang="en-GB" sz="1600" dirty="0">
                        <a:solidFill>
                          <a:schemeClr val="tx2">
                            <a:lumMod val="20000"/>
                            <a:lumOff val="80000"/>
                          </a:schemeClr>
                        </a:solidFill>
                        <a:effectLst/>
                      </a:endParaRPr>
                    </a:p>
                    <a:p>
                      <a:pPr algn="l">
                        <a:lnSpc>
                          <a:spcPct val="115000"/>
                        </a:lnSpc>
                        <a:spcAft>
                          <a:spcPts val="0"/>
                        </a:spcAft>
                      </a:pPr>
                      <a:r>
                        <a:rPr lang="en-GB" sz="1600" u="none" strike="noStrike" dirty="0">
                          <a:solidFill>
                            <a:schemeClr val="tx2">
                              <a:lumMod val="20000"/>
                              <a:lumOff val="80000"/>
                            </a:schemeClr>
                          </a:solidFill>
                          <a:effectLst/>
                        </a:rPr>
                        <a:t> </a:t>
                      </a:r>
                      <a:endParaRPr lang="en-GB" sz="1600" dirty="0">
                        <a:solidFill>
                          <a:schemeClr val="tx2">
                            <a:lumMod val="20000"/>
                            <a:lumOff val="80000"/>
                          </a:schemeClr>
                        </a:solidFill>
                        <a:effectLst/>
                      </a:endParaRPr>
                    </a:p>
                    <a:p>
                      <a:pPr algn="l">
                        <a:lnSpc>
                          <a:spcPct val="115000"/>
                        </a:lnSpc>
                        <a:spcAft>
                          <a:spcPts val="0"/>
                        </a:spcAft>
                      </a:pPr>
                      <a:r>
                        <a:rPr lang="en-GB" sz="1600" dirty="0">
                          <a:solidFill>
                            <a:schemeClr val="tx2">
                              <a:lumMod val="20000"/>
                              <a:lumOff val="80000"/>
                            </a:schemeClr>
                          </a:solidFill>
                          <a:effectLst/>
                        </a:rPr>
                        <a:t>This the profit attributable to shareholders   </a:t>
                      </a:r>
                    </a:p>
                    <a:p>
                      <a:pPr algn="l">
                        <a:lnSpc>
                          <a:spcPct val="115000"/>
                        </a:lnSpc>
                        <a:spcAft>
                          <a:spcPts val="0"/>
                        </a:spcAft>
                      </a:pPr>
                      <a:r>
                        <a:rPr lang="en-GB" sz="1600" dirty="0">
                          <a:solidFill>
                            <a:schemeClr val="tx2">
                              <a:lumMod val="20000"/>
                              <a:lumOff val="80000"/>
                            </a:schemeClr>
                          </a:solidFill>
                          <a:effectLst/>
                        </a:rPr>
                        <a:t> </a:t>
                      </a:r>
                    </a:p>
                    <a:p>
                      <a:pPr algn="l">
                        <a:lnSpc>
                          <a:spcPct val="115000"/>
                        </a:lnSpc>
                        <a:spcAft>
                          <a:spcPts val="0"/>
                        </a:spcAft>
                      </a:pPr>
                      <a:r>
                        <a:rPr lang="en-GB" sz="1600" dirty="0">
                          <a:solidFill>
                            <a:schemeClr val="tx2">
                              <a:lumMod val="20000"/>
                              <a:lumOff val="80000"/>
                            </a:schemeClr>
                          </a:solidFill>
                          <a:effectLst/>
                        </a:rPr>
                        <a:t>This ratio shows the amount of dividend paid out to the shareholders compared to earnings. Useful for year-on-year investment comparisons</a:t>
                      </a:r>
                    </a:p>
                    <a:p>
                      <a:pPr algn="l">
                        <a:lnSpc>
                          <a:spcPct val="115000"/>
                        </a:lnSpc>
                        <a:spcAft>
                          <a:spcPts val="0"/>
                        </a:spcAft>
                      </a:pPr>
                      <a:r>
                        <a:rPr lang="en-GB" sz="1600" dirty="0">
                          <a:effectLst/>
                        </a:rPr>
                        <a:t> </a:t>
                      </a:r>
                    </a:p>
                  </a:txBody>
                  <a:tcPr marL="68580" marR="68580" marT="0" marB="0">
                    <a:solidFill>
                      <a:schemeClr val="tx2">
                        <a:lumMod val="75000"/>
                      </a:schemeClr>
                    </a:solidFill>
                  </a:tcPr>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30609660"/>
                  </a:ext>
                </a:extLst>
              </a:tr>
            </a:tbl>
          </a:graphicData>
        </a:graphic>
      </p:graphicFrame>
      <p:sp>
        <p:nvSpPr>
          <p:cNvPr id="6" name="Slide Number Placeholder 5">
            <a:extLst>
              <a:ext uri="{FF2B5EF4-FFF2-40B4-BE49-F238E27FC236}">
                <a16:creationId xmlns:a16="http://schemas.microsoft.com/office/drawing/2014/main" id="{9A5D0874-F9D0-4A2E-867F-314FF4493890}"/>
              </a:ext>
            </a:extLst>
          </p:cNvPr>
          <p:cNvSpPr>
            <a:spLocks noGrp="1"/>
          </p:cNvSpPr>
          <p:nvPr>
            <p:ph type="sldNum" sz="quarter" idx="12"/>
          </p:nvPr>
        </p:nvSpPr>
        <p:spPr/>
        <p:txBody>
          <a:bodyPr/>
          <a:lstStyle/>
          <a:p>
            <a:fld id="{63A33278-8D2C-46E9-9145-8061F8ED03C5}" type="slidenum">
              <a:rPr lang="en-GB" smtClean="0"/>
              <a:t>37</a:t>
            </a:fld>
            <a:endParaRPr lang="en-GB" dirty="0"/>
          </a:p>
        </p:txBody>
      </p:sp>
      <p:sp>
        <p:nvSpPr>
          <p:cNvPr id="3" name="TextBox 2">
            <a:extLst>
              <a:ext uri="{FF2B5EF4-FFF2-40B4-BE49-F238E27FC236}">
                <a16:creationId xmlns:a16="http://schemas.microsoft.com/office/drawing/2014/main" id="{0B99729E-1C9B-42B5-845A-4CFEB694B0D2}"/>
              </a:ext>
            </a:extLst>
          </p:cNvPr>
          <p:cNvSpPr txBox="1"/>
          <p:nvPr/>
        </p:nvSpPr>
        <p:spPr>
          <a:xfrm>
            <a:off x="5220072" y="2860329"/>
            <a:ext cx="2004968" cy="400110"/>
          </a:xfrm>
          <a:prstGeom prst="rect">
            <a:avLst/>
          </a:prstGeom>
          <a:noFill/>
        </p:spPr>
        <p:txBody>
          <a:bodyPr wrap="square" rtlCol="0">
            <a:spAutoFit/>
          </a:bodyPr>
          <a:lstStyle/>
          <a:p>
            <a:pPr algn="ctr"/>
            <a:r>
              <a:rPr lang="en-GB" sz="2000" dirty="0"/>
              <a:t>Nil</a:t>
            </a:r>
          </a:p>
        </p:txBody>
      </p:sp>
      <p:sp>
        <p:nvSpPr>
          <p:cNvPr id="5" name="TextBox 4">
            <a:extLst>
              <a:ext uri="{FF2B5EF4-FFF2-40B4-BE49-F238E27FC236}">
                <a16:creationId xmlns:a16="http://schemas.microsoft.com/office/drawing/2014/main" id="{DA96D7BA-5353-44DB-99BB-BB7609D23797}"/>
              </a:ext>
            </a:extLst>
          </p:cNvPr>
          <p:cNvSpPr txBox="1"/>
          <p:nvPr/>
        </p:nvSpPr>
        <p:spPr>
          <a:xfrm>
            <a:off x="7117790" y="2598719"/>
            <a:ext cx="2004968" cy="1323439"/>
          </a:xfrm>
          <a:prstGeom prst="rect">
            <a:avLst/>
          </a:prstGeom>
          <a:noFill/>
        </p:spPr>
        <p:txBody>
          <a:bodyPr wrap="square" rtlCol="0">
            <a:spAutoFit/>
          </a:bodyPr>
          <a:lstStyle/>
          <a:p>
            <a:pPr algn="ctr"/>
            <a:r>
              <a:rPr lang="en-GB" sz="2000" u="sng" dirty="0"/>
              <a:t>12,000 x 100</a:t>
            </a:r>
          </a:p>
          <a:p>
            <a:pPr algn="ctr"/>
            <a:r>
              <a:rPr lang="en-GB" sz="2000" dirty="0"/>
              <a:t>24,000</a:t>
            </a:r>
          </a:p>
          <a:p>
            <a:pPr algn="ctr"/>
            <a:r>
              <a:rPr lang="en-GB" sz="2000" dirty="0"/>
              <a:t>= 50%</a:t>
            </a:r>
          </a:p>
          <a:p>
            <a:pPr algn="ctr"/>
            <a:endParaRPr lang="en-GB" sz="2000" u="sng" dirty="0">
              <a:solidFill>
                <a:schemeClr val="bg1"/>
              </a:solidFill>
            </a:endParaRPr>
          </a:p>
        </p:txBody>
      </p:sp>
      <p:sp>
        <p:nvSpPr>
          <p:cNvPr id="7" name="TextBox 6">
            <a:extLst>
              <a:ext uri="{FF2B5EF4-FFF2-40B4-BE49-F238E27FC236}">
                <a16:creationId xmlns:a16="http://schemas.microsoft.com/office/drawing/2014/main" id="{B8B1EA4E-DB99-4ED4-BE64-A6F59FF421D4}"/>
              </a:ext>
            </a:extLst>
          </p:cNvPr>
          <p:cNvSpPr txBox="1"/>
          <p:nvPr/>
        </p:nvSpPr>
        <p:spPr>
          <a:xfrm>
            <a:off x="5338439" y="4018560"/>
            <a:ext cx="3722937" cy="369332"/>
          </a:xfrm>
          <a:prstGeom prst="rect">
            <a:avLst/>
          </a:prstGeom>
          <a:noFill/>
        </p:spPr>
        <p:txBody>
          <a:bodyPr wrap="square" rtlCol="0">
            <a:spAutoFit/>
          </a:bodyPr>
          <a:lstStyle/>
          <a:p>
            <a:pPr algn="ctr"/>
            <a:r>
              <a:rPr lang="en-GB" dirty="0"/>
              <a:t>Relative difference = N/a</a:t>
            </a:r>
          </a:p>
        </p:txBody>
      </p:sp>
      <mc:AlternateContent xmlns:mc="http://schemas.openxmlformats.org/markup-compatibility/2006" xmlns:p14="http://schemas.microsoft.com/office/powerpoint/2010/main">
        <mc:Choice Requires="p14">
          <p:contentPart p14:bwMode="auto" r:id="rId3">
            <p14:nvContentPartPr>
              <p14:cNvPr id="8" name="Ink 7">
                <a:extLst>
                  <a:ext uri="{FF2B5EF4-FFF2-40B4-BE49-F238E27FC236}">
                    <a16:creationId xmlns:a16="http://schemas.microsoft.com/office/drawing/2014/main" id="{629BE94B-C3BE-45A7-906E-AF9C750C18FE}"/>
                  </a:ext>
                </a:extLst>
              </p14:cNvPr>
              <p14:cNvContentPartPr/>
              <p14:nvPr/>
            </p14:nvContentPartPr>
            <p14:xfrm>
              <a:off x="9209020" y="5177998"/>
              <a:ext cx="360" cy="360"/>
            </p14:xfrm>
          </p:contentPart>
        </mc:Choice>
        <mc:Fallback xmlns="">
          <p:pic>
            <p:nvPicPr>
              <p:cNvPr id="8" name="Ink 7">
                <a:extLst>
                  <a:ext uri="{FF2B5EF4-FFF2-40B4-BE49-F238E27FC236}">
                    <a16:creationId xmlns:a16="http://schemas.microsoft.com/office/drawing/2014/main" id="{629BE94B-C3BE-45A7-906E-AF9C750C18FE}"/>
                  </a:ext>
                </a:extLst>
              </p:cNvPr>
              <p:cNvPicPr/>
              <p:nvPr/>
            </p:nvPicPr>
            <p:blipFill>
              <a:blip r:embed="rId4"/>
              <a:stretch>
                <a:fillRect/>
              </a:stretch>
            </p:blipFill>
            <p:spPr>
              <a:xfrm>
                <a:off x="9191020" y="5160358"/>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9" name="Ink 8">
                <a:extLst>
                  <a:ext uri="{FF2B5EF4-FFF2-40B4-BE49-F238E27FC236}">
                    <a16:creationId xmlns:a16="http://schemas.microsoft.com/office/drawing/2014/main" id="{866B21FC-E9FE-48A6-AFD5-D5D8B43DAC73}"/>
                  </a:ext>
                </a:extLst>
              </p14:cNvPr>
              <p14:cNvContentPartPr/>
              <p14:nvPr/>
            </p14:nvContentPartPr>
            <p14:xfrm>
              <a:off x="8527900" y="5084758"/>
              <a:ext cx="360" cy="360"/>
            </p14:xfrm>
          </p:contentPart>
        </mc:Choice>
        <mc:Fallback xmlns="">
          <p:pic>
            <p:nvPicPr>
              <p:cNvPr id="9" name="Ink 8">
                <a:extLst>
                  <a:ext uri="{FF2B5EF4-FFF2-40B4-BE49-F238E27FC236}">
                    <a16:creationId xmlns:a16="http://schemas.microsoft.com/office/drawing/2014/main" id="{866B21FC-E9FE-48A6-AFD5-D5D8B43DAC73}"/>
                  </a:ext>
                </a:extLst>
              </p:cNvPr>
              <p:cNvPicPr/>
              <p:nvPr/>
            </p:nvPicPr>
            <p:blipFill>
              <a:blip r:embed="rId4"/>
              <a:stretch>
                <a:fillRect/>
              </a:stretch>
            </p:blipFill>
            <p:spPr>
              <a:xfrm>
                <a:off x="8510260" y="5066758"/>
                <a:ext cx="36000" cy="36000"/>
              </a:xfrm>
              <a:prstGeom prst="rect">
                <a:avLst/>
              </a:prstGeom>
            </p:spPr>
          </p:pic>
        </mc:Fallback>
      </mc:AlternateContent>
    </p:spTree>
    <p:custDataLst>
      <p:tags r:id="rId1"/>
    </p:custDataLst>
    <p:extLst>
      <p:ext uri="{BB962C8B-B14F-4D97-AF65-F5344CB8AC3E}">
        <p14:creationId xmlns:p14="http://schemas.microsoft.com/office/powerpoint/2010/main" val="233759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F2D16-66C1-4EB4-AAB5-B237B3AAD040}"/>
              </a:ext>
            </a:extLst>
          </p:cNvPr>
          <p:cNvSpPr>
            <a:spLocks noGrp="1"/>
          </p:cNvSpPr>
          <p:nvPr>
            <p:ph type="title"/>
          </p:nvPr>
        </p:nvSpPr>
        <p:spPr>
          <a:xfrm>
            <a:off x="0" y="1"/>
            <a:ext cx="9143999" cy="534152"/>
          </a:xfrm>
          <a:noFill/>
        </p:spPr>
        <p:txBody>
          <a:bodyPr>
            <a:normAutofit/>
          </a:bodyPr>
          <a:lstStyle/>
          <a:p>
            <a:pPr algn="ctr"/>
            <a:r>
              <a:rPr lang="en-GB" sz="2800" dirty="0">
                <a:solidFill>
                  <a:schemeClr val="tx2">
                    <a:lumMod val="75000"/>
                  </a:schemeClr>
                </a:solidFill>
              </a:rPr>
              <a:t>Summary table - 1 </a:t>
            </a:r>
          </a:p>
        </p:txBody>
      </p:sp>
      <p:graphicFrame>
        <p:nvGraphicFramePr>
          <p:cNvPr id="4" name="Content Placeholder 3">
            <a:extLst>
              <a:ext uri="{FF2B5EF4-FFF2-40B4-BE49-F238E27FC236}">
                <a16:creationId xmlns:a16="http://schemas.microsoft.com/office/drawing/2014/main" id="{A1F4B81D-80B7-480B-929B-8BE4A33D7BD4}"/>
              </a:ext>
            </a:extLst>
          </p:cNvPr>
          <p:cNvGraphicFramePr>
            <a:graphicFrameLocks noGrp="1"/>
          </p:cNvGraphicFramePr>
          <p:nvPr>
            <p:ph idx="1"/>
            <p:extLst>
              <p:ext uri="{D42A27DB-BD31-4B8C-83A1-F6EECF244321}">
                <p14:modId xmlns:p14="http://schemas.microsoft.com/office/powerpoint/2010/main" val="1537928097"/>
              </p:ext>
            </p:extLst>
          </p:nvPr>
        </p:nvGraphicFramePr>
        <p:xfrm>
          <a:off x="0" y="534153"/>
          <a:ext cx="9143999" cy="5295902"/>
        </p:xfrm>
        <a:graphic>
          <a:graphicData uri="http://schemas.openxmlformats.org/drawingml/2006/table">
            <a:tbl>
              <a:tblPr firstRow="1" firstCol="1" bandRow="1">
                <a:tableStyleId>{7DF18680-E054-41AD-8BC1-D1AEF772440D}</a:tableStyleId>
              </a:tblPr>
              <a:tblGrid>
                <a:gridCol w="3491880">
                  <a:extLst>
                    <a:ext uri="{9D8B030D-6E8A-4147-A177-3AD203B41FA5}">
                      <a16:colId xmlns:a16="http://schemas.microsoft.com/office/drawing/2014/main" val="3235174462"/>
                    </a:ext>
                  </a:extLst>
                </a:gridCol>
                <a:gridCol w="1368152">
                  <a:extLst>
                    <a:ext uri="{9D8B030D-6E8A-4147-A177-3AD203B41FA5}">
                      <a16:colId xmlns:a16="http://schemas.microsoft.com/office/drawing/2014/main" val="1820317717"/>
                    </a:ext>
                  </a:extLst>
                </a:gridCol>
                <a:gridCol w="1080120">
                  <a:extLst>
                    <a:ext uri="{9D8B030D-6E8A-4147-A177-3AD203B41FA5}">
                      <a16:colId xmlns:a16="http://schemas.microsoft.com/office/drawing/2014/main" val="125462813"/>
                    </a:ext>
                  </a:extLst>
                </a:gridCol>
                <a:gridCol w="1440160">
                  <a:extLst>
                    <a:ext uri="{9D8B030D-6E8A-4147-A177-3AD203B41FA5}">
                      <a16:colId xmlns:a16="http://schemas.microsoft.com/office/drawing/2014/main" val="3592663697"/>
                    </a:ext>
                  </a:extLst>
                </a:gridCol>
                <a:gridCol w="1763687">
                  <a:extLst>
                    <a:ext uri="{9D8B030D-6E8A-4147-A177-3AD203B41FA5}">
                      <a16:colId xmlns:a16="http://schemas.microsoft.com/office/drawing/2014/main" val="1336046565"/>
                    </a:ext>
                  </a:extLst>
                </a:gridCol>
              </a:tblGrid>
              <a:tr h="706725">
                <a:tc>
                  <a:txBody>
                    <a:bodyPr/>
                    <a:lstStyle/>
                    <a:p>
                      <a:pPr>
                        <a:lnSpc>
                          <a:spcPct val="115000"/>
                        </a:lnSpc>
                        <a:spcAft>
                          <a:spcPts val="1000"/>
                        </a:spcAft>
                      </a:pPr>
                      <a:r>
                        <a:rPr lang="en-GB" sz="1600" dirty="0">
                          <a:effectLst/>
                          <a:latin typeface="Arial" panose="020B0604020202020204" pitchFamily="34" charset="0"/>
                          <a:cs typeface="Arial" panose="020B0604020202020204" pitchFamily="34" charset="0"/>
                        </a:rPr>
                        <a:t> </a:t>
                      </a:r>
                    </a:p>
                    <a:p>
                      <a:pPr>
                        <a:lnSpc>
                          <a:spcPct val="115000"/>
                        </a:lnSpc>
                        <a:spcAft>
                          <a:spcPts val="1000"/>
                        </a:spcAft>
                      </a:pPr>
                      <a:r>
                        <a:rPr lang="en-GB" sz="1600" dirty="0">
                          <a:effectLst/>
                          <a:latin typeface="Arial" panose="020B0604020202020204" pitchFamily="34" charset="0"/>
                          <a:cs typeface="Arial" panose="020B0604020202020204" pitchFamily="34" charset="0"/>
                        </a:rPr>
                        <a:t>RATIO</a:t>
                      </a: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ctr">
                        <a:lnSpc>
                          <a:spcPct val="100000"/>
                        </a:lnSpc>
                        <a:spcAft>
                          <a:spcPts val="0"/>
                        </a:spcAft>
                      </a:pPr>
                      <a:r>
                        <a:rPr lang="en-GB" sz="1600" dirty="0">
                          <a:effectLst/>
                          <a:latin typeface="Arial" panose="020B0604020202020204" pitchFamily="34" charset="0"/>
                          <a:cs typeface="Arial" panose="020B0604020202020204" pitchFamily="34" charset="0"/>
                        </a:rPr>
                        <a:t> </a:t>
                      </a:r>
                    </a:p>
                    <a:p>
                      <a:pPr algn="ctr">
                        <a:lnSpc>
                          <a:spcPct val="100000"/>
                        </a:lnSpc>
                        <a:spcAft>
                          <a:spcPts val="0"/>
                        </a:spcAft>
                      </a:pPr>
                      <a:r>
                        <a:rPr lang="en-GB" sz="1600" dirty="0">
                          <a:effectLst/>
                          <a:latin typeface="Arial" panose="020B0604020202020204" pitchFamily="34" charset="0"/>
                          <a:cs typeface="Arial" panose="020B0604020202020204" pitchFamily="34" charset="0"/>
                        </a:rPr>
                        <a:t>2022</a:t>
                      </a: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ctr">
                        <a:lnSpc>
                          <a:spcPct val="100000"/>
                        </a:lnSpc>
                        <a:spcAft>
                          <a:spcPts val="0"/>
                        </a:spcAft>
                      </a:pPr>
                      <a:endParaRPr lang="en-GB" sz="1600" dirty="0">
                        <a:effectLst/>
                        <a:latin typeface="Arial" panose="020B0604020202020204" pitchFamily="34" charset="0"/>
                        <a:cs typeface="Arial" panose="020B0604020202020204" pitchFamily="34" charset="0"/>
                      </a:endParaRPr>
                    </a:p>
                    <a:p>
                      <a:pPr algn="ctr">
                        <a:lnSpc>
                          <a:spcPct val="100000"/>
                        </a:lnSpc>
                        <a:spcAft>
                          <a:spcPts val="0"/>
                        </a:spcAft>
                      </a:pPr>
                      <a:r>
                        <a:rPr lang="en-GB" sz="1600" dirty="0">
                          <a:effectLst/>
                          <a:latin typeface="Arial" panose="020B0604020202020204" pitchFamily="34" charset="0"/>
                          <a:cs typeface="Arial" panose="020B0604020202020204" pitchFamily="34" charset="0"/>
                        </a:rPr>
                        <a:t> 2021</a:t>
                      </a: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ctr">
                        <a:lnSpc>
                          <a:spcPct val="100000"/>
                        </a:lnSpc>
                        <a:spcAft>
                          <a:spcPts val="0"/>
                        </a:spcAft>
                      </a:pPr>
                      <a:r>
                        <a:rPr lang="en-GB" sz="1600" dirty="0">
                          <a:effectLst/>
                          <a:latin typeface="Arial" panose="020B0604020202020204" pitchFamily="34" charset="0"/>
                          <a:cs typeface="Arial" panose="020B0604020202020204" pitchFamily="34" charset="0"/>
                        </a:rPr>
                        <a:t> </a:t>
                      </a:r>
                    </a:p>
                    <a:p>
                      <a:pPr algn="ctr">
                        <a:lnSpc>
                          <a:spcPct val="100000"/>
                        </a:lnSpc>
                        <a:spcAft>
                          <a:spcPts val="0"/>
                        </a:spcAft>
                      </a:pPr>
                      <a:r>
                        <a:rPr lang="en-GB" sz="1600" dirty="0">
                          <a:effectLst/>
                          <a:latin typeface="Arial" panose="020B0604020202020204" pitchFamily="34" charset="0"/>
                          <a:cs typeface="Arial" panose="020B0604020202020204" pitchFamily="34" charset="0"/>
                        </a:rPr>
                        <a:t>Percentage change</a:t>
                      </a: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ctr">
                        <a:lnSpc>
                          <a:spcPct val="100000"/>
                        </a:lnSpc>
                        <a:spcAft>
                          <a:spcPts val="0"/>
                        </a:spcAft>
                      </a:pPr>
                      <a:r>
                        <a:rPr lang="en-GB" sz="1600" dirty="0">
                          <a:effectLst/>
                          <a:latin typeface="Arial" panose="020B0604020202020204" pitchFamily="34" charset="0"/>
                          <a:cs typeface="Arial" panose="020B0604020202020204" pitchFamily="34" charset="0"/>
                        </a:rPr>
                        <a:t> </a:t>
                      </a:r>
                    </a:p>
                    <a:p>
                      <a:pPr algn="ctr">
                        <a:lnSpc>
                          <a:spcPct val="100000"/>
                        </a:lnSpc>
                        <a:spcAft>
                          <a:spcPts val="0"/>
                        </a:spcAft>
                      </a:pPr>
                      <a:r>
                        <a:rPr lang="en-GB" sz="1600" dirty="0">
                          <a:effectLst/>
                          <a:latin typeface="Arial" panose="020B0604020202020204" pitchFamily="34" charset="0"/>
                          <a:cs typeface="Arial" panose="020B0604020202020204" pitchFamily="34" charset="0"/>
                        </a:rPr>
                        <a:t>Outcome</a:t>
                      </a: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extLst>
                  <a:ext uri="{0D108BD9-81ED-4DB2-BD59-A6C34878D82A}">
                    <a16:rowId xmlns:a16="http://schemas.microsoft.com/office/drawing/2014/main" val="475587876"/>
                  </a:ext>
                </a:extLst>
              </a:tr>
              <a:tr h="252942">
                <a:tc>
                  <a:txBody>
                    <a:bodyPr/>
                    <a:lstStyle/>
                    <a:p>
                      <a:pPr>
                        <a:lnSpc>
                          <a:spcPct val="115000"/>
                        </a:lnSpc>
                        <a:spcAft>
                          <a:spcPts val="1000"/>
                        </a:spcAft>
                      </a:pPr>
                      <a:r>
                        <a:rPr lang="en-GB" sz="1500" b="1"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Profitability</a:t>
                      </a: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190706051"/>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Return on capital employed (ROCE)</a:t>
                      </a: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4.5%</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 6.5%</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512971412"/>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cs typeface="Arial" panose="020B0604020202020204" pitchFamily="34" charset="0"/>
                        </a:rPr>
                        <a:t>Asset Turnover</a:t>
                      </a:r>
                      <a:endPar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47.4p</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44.5p</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025614963"/>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cs typeface="Arial" panose="020B0604020202020204" pitchFamily="34" charset="0"/>
                        </a:rPr>
                        <a:t>Gross Profit Margin</a:t>
                      </a:r>
                      <a:endPar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 32.0%</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 30.0%</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15202388"/>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cs typeface="Arial" panose="020B0604020202020204" pitchFamily="34" charset="0"/>
                        </a:rPr>
                        <a:t>Net Operating Profit Margin</a:t>
                      </a:r>
                      <a:endPar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 9.5%</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14.6%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89011076"/>
                  </a:ext>
                </a:extLst>
              </a:tr>
              <a:tr h="252942">
                <a:tc>
                  <a:txBody>
                    <a:bodyPr/>
                    <a:lstStyle/>
                    <a:p>
                      <a:pPr>
                        <a:lnSpc>
                          <a:spcPct val="115000"/>
                        </a:lnSpc>
                        <a:spcAft>
                          <a:spcPts val="1000"/>
                        </a:spcAft>
                      </a:pPr>
                      <a:endParaRPr lang="en-GB" sz="150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31234375"/>
                  </a:ext>
                </a:extLst>
              </a:tr>
              <a:tr h="252942">
                <a:tc>
                  <a:txBody>
                    <a:bodyPr/>
                    <a:lstStyle/>
                    <a:p>
                      <a:pPr>
                        <a:lnSpc>
                          <a:spcPct val="115000"/>
                        </a:lnSpc>
                        <a:spcAft>
                          <a:spcPts val="1000"/>
                        </a:spcAft>
                      </a:pPr>
                      <a:r>
                        <a:rPr lang="en-GB" sz="150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Efficiency</a:t>
                      </a: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715362861"/>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cs typeface="Arial" panose="020B0604020202020204" pitchFamily="34" charset="0"/>
                        </a:rPr>
                        <a:t>Inventory Days</a:t>
                      </a:r>
                      <a:endPar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 57.3 days</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37.5 days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99139221"/>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Trade payable days</a:t>
                      </a: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71.6 days</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65.7 days</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92890520"/>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Trade receivable days</a:t>
                      </a: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38.0 days</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36.5 days</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278832850"/>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Working Capital Holding days</a:t>
                      </a: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31521769"/>
                  </a:ext>
                </a:extLst>
              </a:tr>
              <a:tr h="252942">
                <a:tc>
                  <a:txBody>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GB" sz="1500" b="0" dirty="0">
                          <a:solidFill>
                            <a:schemeClr val="tx2">
                              <a:lumMod val="20000"/>
                              <a:lumOff val="80000"/>
                            </a:schemeClr>
                          </a:solidFill>
                          <a:effectLst/>
                          <a:latin typeface="Arial" panose="020B0604020202020204" pitchFamily="34" charset="0"/>
                          <a:cs typeface="Arial" panose="020B0604020202020204" pitchFamily="34" charset="0"/>
                        </a:rPr>
                        <a:t>Non-Current Asset Turnover</a:t>
                      </a:r>
                      <a:endPar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49.0p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47.3p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64148959"/>
                  </a:ext>
                </a:extLst>
              </a:tr>
              <a:tr h="264368">
                <a:tc>
                  <a:txBody>
                    <a:bodyPr/>
                    <a:lstStyle/>
                    <a:p>
                      <a:pPr>
                        <a:lnSpc>
                          <a:spcPct val="115000"/>
                        </a:lnSpc>
                        <a:spcAft>
                          <a:spcPts val="1000"/>
                        </a:spcAft>
                      </a:pPr>
                      <a:endParaRPr lang="en-GB" sz="160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079135701"/>
                  </a:ext>
                </a:extLst>
              </a:tr>
              <a:tr h="252942">
                <a:tc>
                  <a:txBody>
                    <a:bodyPr/>
                    <a:lstStyle/>
                    <a:p>
                      <a:pPr>
                        <a:lnSpc>
                          <a:spcPct val="115000"/>
                        </a:lnSpc>
                        <a:spcAft>
                          <a:spcPts val="1000"/>
                        </a:spcAft>
                      </a:pPr>
                      <a:r>
                        <a:rPr lang="en-GB" sz="150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Liquidity</a:t>
                      </a: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9"/>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Current ratio</a:t>
                      </a: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 1.5 times</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2.1 times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10"/>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Acid test/quick ratio</a:t>
                      </a: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 0.7 times</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1.5 times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233326684"/>
                  </a:ext>
                </a:extLst>
              </a:tr>
              <a:tr h="252942">
                <a:tc>
                  <a:txBody>
                    <a:bodyPr/>
                    <a:lstStyle/>
                    <a:p>
                      <a:pPr>
                        <a:lnSpc>
                          <a:spcPct val="115000"/>
                        </a:lnSpc>
                        <a:spcAft>
                          <a:spcPts val="1000"/>
                        </a:spcAft>
                      </a:pPr>
                      <a:r>
                        <a:rPr lang="en-GB" sz="1500" b="0" dirty="0">
                          <a:effectLst/>
                          <a:latin typeface="Arial" panose="020B0604020202020204" pitchFamily="34" charset="0"/>
                          <a:ea typeface="Calibri" panose="020F0502020204030204" pitchFamily="34" charset="0"/>
                          <a:cs typeface="Arial" panose="020B0604020202020204" pitchFamily="34" charset="0"/>
                        </a:rPr>
                        <a:t>Cash ratio</a:t>
                      </a: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latin typeface="Arial" panose="020B0604020202020204" pitchFamily="34" charset="0"/>
                          <a:ea typeface="Calibri" panose="020F0502020204030204" pitchFamily="34" charset="0"/>
                          <a:cs typeface="Arial" panose="020B0604020202020204" pitchFamily="34" charset="0"/>
                        </a:rPr>
                        <a:t>7.5%</a:t>
                      </a:r>
                    </a:p>
                  </a:txBody>
                  <a:tcPr marL="68580" marR="68580" marT="0" marB="0"/>
                </a:tc>
                <a:tc>
                  <a:txBody>
                    <a:bodyPr/>
                    <a:lstStyle/>
                    <a:p>
                      <a:pPr algn="r">
                        <a:lnSpc>
                          <a:spcPct val="115000"/>
                        </a:lnSpc>
                        <a:spcAft>
                          <a:spcPts val="1000"/>
                        </a:spcAft>
                      </a:pPr>
                      <a:r>
                        <a:rPr lang="en-GB" sz="1500" dirty="0">
                          <a:effectLst/>
                          <a:latin typeface="Arial" panose="020B0604020202020204" pitchFamily="34" charset="0"/>
                          <a:ea typeface="Calibri" panose="020F0502020204030204" pitchFamily="34" charset="0"/>
                          <a:cs typeface="Arial" panose="020B0604020202020204" pitchFamily="34" charset="0"/>
                        </a:rPr>
                        <a:t>85.7</a:t>
                      </a: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93588104"/>
                  </a:ext>
                </a:extLst>
              </a:tr>
              <a:tr h="252942">
                <a:tc>
                  <a:txBody>
                    <a:bodyPr/>
                    <a:lstStyle/>
                    <a:p>
                      <a:pP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endParaRPr lang="en-GB" sz="15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42887378"/>
                  </a:ext>
                </a:extLst>
              </a:tr>
            </a:tbl>
          </a:graphicData>
        </a:graphic>
      </p:graphicFrame>
      <p:sp>
        <p:nvSpPr>
          <p:cNvPr id="3" name="Slide Number Placeholder 2">
            <a:extLst>
              <a:ext uri="{FF2B5EF4-FFF2-40B4-BE49-F238E27FC236}">
                <a16:creationId xmlns:a16="http://schemas.microsoft.com/office/drawing/2014/main" id="{9BA86F9F-8F4B-4F4E-B6C8-4CF19E41F985}"/>
              </a:ext>
            </a:extLst>
          </p:cNvPr>
          <p:cNvSpPr>
            <a:spLocks noGrp="1"/>
          </p:cNvSpPr>
          <p:nvPr>
            <p:ph type="sldNum" sz="quarter" idx="12"/>
          </p:nvPr>
        </p:nvSpPr>
        <p:spPr/>
        <p:txBody>
          <a:bodyPr/>
          <a:lstStyle/>
          <a:p>
            <a:fld id="{63A33278-8D2C-46E9-9145-8061F8ED03C5}" type="slidenum">
              <a:rPr lang="en-GB" smtClean="0"/>
              <a:t>38</a:t>
            </a:fld>
            <a:endParaRPr lang="en-GB" dirty="0"/>
          </a:p>
        </p:txBody>
      </p:sp>
      <p:sp>
        <p:nvSpPr>
          <p:cNvPr id="5" name="Rectangle 1">
            <a:extLst>
              <a:ext uri="{FF2B5EF4-FFF2-40B4-BE49-F238E27FC236}">
                <a16:creationId xmlns:a16="http://schemas.microsoft.com/office/drawing/2014/main" id="{B4F60CE5-D9CC-457E-9213-CAE91F2F1DA3}"/>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Tree>
    <p:custDataLst>
      <p:tags r:id="rId1"/>
    </p:custDataLst>
    <p:extLst>
      <p:ext uri="{BB962C8B-B14F-4D97-AF65-F5344CB8AC3E}">
        <p14:creationId xmlns:p14="http://schemas.microsoft.com/office/powerpoint/2010/main" val="2618103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F2D16-66C1-4EB4-AAB5-B237B3AAD040}"/>
              </a:ext>
            </a:extLst>
          </p:cNvPr>
          <p:cNvSpPr>
            <a:spLocks noGrp="1"/>
          </p:cNvSpPr>
          <p:nvPr>
            <p:ph type="title"/>
          </p:nvPr>
        </p:nvSpPr>
        <p:spPr>
          <a:xfrm>
            <a:off x="0" y="1"/>
            <a:ext cx="9143999" cy="534152"/>
          </a:xfrm>
          <a:noFill/>
        </p:spPr>
        <p:txBody>
          <a:bodyPr>
            <a:normAutofit/>
          </a:bodyPr>
          <a:lstStyle/>
          <a:p>
            <a:pPr algn="ctr"/>
            <a:r>
              <a:rPr lang="en-GB" sz="2800" dirty="0">
                <a:solidFill>
                  <a:schemeClr val="tx2">
                    <a:lumMod val="75000"/>
                  </a:schemeClr>
                </a:solidFill>
              </a:rPr>
              <a:t>Summary table - 2 </a:t>
            </a:r>
          </a:p>
        </p:txBody>
      </p:sp>
      <p:graphicFrame>
        <p:nvGraphicFramePr>
          <p:cNvPr id="4" name="Content Placeholder 3">
            <a:extLst>
              <a:ext uri="{FF2B5EF4-FFF2-40B4-BE49-F238E27FC236}">
                <a16:creationId xmlns:a16="http://schemas.microsoft.com/office/drawing/2014/main" id="{A1F4B81D-80B7-480B-929B-8BE4A33D7BD4}"/>
              </a:ext>
            </a:extLst>
          </p:cNvPr>
          <p:cNvGraphicFramePr>
            <a:graphicFrameLocks noGrp="1"/>
          </p:cNvGraphicFramePr>
          <p:nvPr>
            <p:ph idx="1"/>
            <p:extLst>
              <p:ext uri="{D42A27DB-BD31-4B8C-83A1-F6EECF244321}">
                <p14:modId xmlns:p14="http://schemas.microsoft.com/office/powerpoint/2010/main" val="3237330014"/>
              </p:ext>
            </p:extLst>
          </p:nvPr>
        </p:nvGraphicFramePr>
        <p:xfrm>
          <a:off x="0" y="534153"/>
          <a:ext cx="9143999" cy="5295902"/>
        </p:xfrm>
        <a:graphic>
          <a:graphicData uri="http://schemas.openxmlformats.org/drawingml/2006/table">
            <a:tbl>
              <a:tblPr firstRow="1" firstCol="1" bandRow="1">
                <a:tableStyleId>{7DF18680-E054-41AD-8BC1-D1AEF772440D}</a:tableStyleId>
              </a:tblPr>
              <a:tblGrid>
                <a:gridCol w="3851920">
                  <a:extLst>
                    <a:ext uri="{9D8B030D-6E8A-4147-A177-3AD203B41FA5}">
                      <a16:colId xmlns:a16="http://schemas.microsoft.com/office/drawing/2014/main" val="3235174462"/>
                    </a:ext>
                  </a:extLst>
                </a:gridCol>
                <a:gridCol w="1152128">
                  <a:extLst>
                    <a:ext uri="{9D8B030D-6E8A-4147-A177-3AD203B41FA5}">
                      <a16:colId xmlns:a16="http://schemas.microsoft.com/office/drawing/2014/main" val="1820317717"/>
                    </a:ext>
                  </a:extLst>
                </a:gridCol>
                <a:gridCol w="1152128">
                  <a:extLst>
                    <a:ext uri="{9D8B030D-6E8A-4147-A177-3AD203B41FA5}">
                      <a16:colId xmlns:a16="http://schemas.microsoft.com/office/drawing/2014/main" val="125462813"/>
                    </a:ext>
                  </a:extLst>
                </a:gridCol>
                <a:gridCol w="1296144">
                  <a:extLst>
                    <a:ext uri="{9D8B030D-6E8A-4147-A177-3AD203B41FA5}">
                      <a16:colId xmlns:a16="http://schemas.microsoft.com/office/drawing/2014/main" val="3592663697"/>
                    </a:ext>
                  </a:extLst>
                </a:gridCol>
                <a:gridCol w="1691679">
                  <a:extLst>
                    <a:ext uri="{9D8B030D-6E8A-4147-A177-3AD203B41FA5}">
                      <a16:colId xmlns:a16="http://schemas.microsoft.com/office/drawing/2014/main" val="1336046565"/>
                    </a:ext>
                  </a:extLst>
                </a:gridCol>
              </a:tblGrid>
              <a:tr h="706725">
                <a:tc>
                  <a:txBody>
                    <a:bodyPr/>
                    <a:lstStyle/>
                    <a:p>
                      <a:pPr>
                        <a:lnSpc>
                          <a:spcPct val="115000"/>
                        </a:lnSpc>
                        <a:spcAft>
                          <a:spcPts val="1000"/>
                        </a:spcAft>
                      </a:pPr>
                      <a:r>
                        <a:rPr lang="en-GB" sz="1500" dirty="0">
                          <a:effectLst/>
                          <a:latin typeface="Arial" panose="020B0604020202020204" pitchFamily="34" charset="0"/>
                          <a:cs typeface="Arial" panose="020B0604020202020204" pitchFamily="34" charset="0"/>
                        </a:rPr>
                        <a:t> </a:t>
                      </a:r>
                    </a:p>
                    <a:p>
                      <a:pPr>
                        <a:lnSpc>
                          <a:spcPct val="115000"/>
                        </a:lnSpc>
                        <a:spcAft>
                          <a:spcPts val="1000"/>
                        </a:spcAft>
                      </a:pPr>
                      <a:r>
                        <a:rPr lang="en-GB" sz="1500" dirty="0">
                          <a:effectLst/>
                          <a:latin typeface="Arial" panose="020B0604020202020204" pitchFamily="34" charset="0"/>
                          <a:cs typeface="Arial" panose="020B0604020202020204" pitchFamily="34" charset="0"/>
                        </a:rPr>
                        <a:t>RATIO</a:t>
                      </a: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ctr">
                        <a:lnSpc>
                          <a:spcPct val="100000"/>
                        </a:lnSpc>
                        <a:spcAft>
                          <a:spcPts val="0"/>
                        </a:spcAft>
                      </a:pPr>
                      <a:r>
                        <a:rPr lang="en-GB" sz="1600" dirty="0">
                          <a:effectLst/>
                          <a:latin typeface="Arial" panose="020B0604020202020204" pitchFamily="34" charset="0"/>
                          <a:cs typeface="Arial" panose="020B0604020202020204" pitchFamily="34" charset="0"/>
                        </a:rPr>
                        <a:t> </a:t>
                      </a:r>
                    </a:p>
                    <a:p>
                      <a:pPr algn="ctr">
                        <a:lnSpc>
                          <a:spcPct val="100000"/>
                        </a:lnSpc>
                        <a:spcAft>
                          <a:spcPts val="0"/>
                        </a:spcAft>
                      </a:pPr>
                      <a:r>
                        <a:rPr lang="en-GB" sz="1600" dirty="0">
                          <a:effectLst/>
                          <a:latin typeface="Arial" panose="020B0604020202020204" pitchFamily="34" charset="0"/>
                          <a:cs typeface="Arial" panose="020B0604020202020204" pitchFamily="34" charset="0"/>
                        </a:rPr>
                        <a:t>2022</a:t>
                      </a: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ctr">
                        <a:lnSpc>
                          <a:spcPct val="100000"/>
                        </a:lnSpc>
                        <a:spcAft>
                          <a:spcPts val="0"/>
                        </a:spcAft>
                      </a:pPr>
                      <a:endParaRPr lang="en-GB" sz="1600" dirty="0">
                        <a:effectLst/>
                        <a:latin typeface="Arial" panose="020B0604020202020204" pitchFamily="34" charset="0"/>
                        <a:cs typeface="Arial" panose="020B0604020202020204" pitchFamily="34" charset="0"/>
                      </a:endParaRPr>
                    </a:p>
                    <a:p>
                      <a:pPr algn="ctr">
                        <a:lnSpc>
                          <a:spcPct val="100000"/>
                        </a:lnSpc>
                        <a:spcAft>
                          <a:spcPts val="0"/>
                        </a:spcAft>
                      </a:pPr>
                      <a:r>
                        <a:rPr lang="en-GB" sz="1600" dirty="0">
                          <a:effectLst/>
                          <a:latin typeface="Arial" panose="020B0604020202020204" pitchFamily="34" charset="0"/>
                          <a:cs typeface="Arial" panose="020B0604020202020204" pitchFamily="34" charset="0"/>
                        </a:rPr>
                        <a:t> 2021</a:t>
                      </a: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ctr">
                        <a:lnSpc>
                          <a:spcPct val="100000"/>
                        </a:lnSpc>
                        <a:spcAft>
                          <a:spcPts val="0"/>
                        </a:spcAft>
                      </a:pPr>
                      <a:r>
                        <a:rPr lang="en-GB" sz="1600" dirty="0">
                          <a:effectLst/>
                          <a:latin typeface="Arial" panose="020B0604020202020204" pitchFamily="34" charset="0"/>
                          <a:cs typeface="Arial" panose="020B0604020202020204" pitchFamily="34" charset="0"/>
                        </a:rPr>
                        <a:t> </a:t>
                      </a:r>
                    </a:p>
                    <a:p>
                      <a:pPr algn="ctr">
                        <a:lnSpc>
                          <a:spcPct val="100000"/>
                        </a:lnSpc>
                        <a:spcAft>
                          <a:spcPts val="0"/>
                        </a:spcAft>
                      </a:pPr>
                      <a:r>
                        <a:rPr lang="en-GB" sz="1600" dirty="0">
                          <a:effectLst/>
                          <a:latin typeface="Arial" panose="020B0604020202020204" pitchFamily="34" charset="0"/>
                          <a:cs typeface="Arial" panose="020B0604020202020204" pitchFamily="34" charset="0"/>
                        </a:rPr>
                        <a:t>Percentage change</a:t>
                      </a: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ctr">
                        <a:lnSpc>
                          <a:spcPct val="100000"/>
                        </a:lnSpc>
                        <a:spcAft>
                          <a:spcPts val="0"/>
                        </a:spcAft>
                      </a:pPr>
                      <a:r>
                        <a:rPr lang="en-GB" sz="1600" dirty="0">
                          <a:effectLst/>
                          <a:latin typeface="Arial" panose="020B0604020202020204" pitchFamily="34" charset="0"/>
                          <a:cs typeface="Arial" panose="020B0604020202020204" pitchFamily="34" charset="0"/>
                        </a:rPr>
                        <a:t> </a:t>
                      </a:r>
                    </a:p>
                    <a:p>
                      <a:pPr algn="ctr">
                        <a:lnSpc>
                          <a:spcPct val="100000"/>
                        </a:lnSpc>
                        <a:spcAft>
                          <a:spcPts val="0"/>
                        </a:spcAft>
                      </a:pPr>
                      <a:r>
                        <a:rPr lang="en-GB" sz="1600" dirty="0">
                          <a:effectLst/>
                          <a:latin typeface="Arial" panose="020B0604020202020204" pitchFamily="34" charset="0"/>
                          <a:cs typeface="Arial" panose="020B0604020202020204" pitchFamily="34" charset="0"/>
                        </a:rPr>
                        <a:t>Outcome</a:t>
                      </a: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extLst>
                  <a:ext uri="{0D108BD9-81ED-4DB2-BD59-A6C34878D82A}">
                    <a16:rowId xmlns:a16="http://schemas.microsoft.com/office/drawing/2014/main" val="475587876"/>
                  </a:ext>
                </a:extLst>
              </a:tr>
              <a:tr h="252942">
                <a:tc>
                  <a:txBody>
                    <a:bodyPr/>
                    <a:lstStyle/>
                    <a:p>
                      <a:pPr>
                        <a:lnSpc>
                          <a:spcPct val="115000"/>
                        </a:lnSpc>
                        <a:spcAft>
                          <a:spcPts val="1000"/>
                        </a:spcAft>
                      </a:pPr>
                      <a:r>
                        <a:rPr lang="en-GB" sz="150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Capital structure and gearing</a:t>
                      </a: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190706051"/>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Debt/equity gearing (Leverage)</a:t>
                      </a: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31.1%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21.6%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512971412"/>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Debt to total capital (Capital structure)</a:t>
                      </a: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23.7%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17.8%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025614963"/>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Interest cover</a:t>
                      </a: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1.9 times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3.6 times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15202388"/>
                  </a:ext>
                </a:extLst>
              </a:tr>
              <a:tr h="252942">
                <a:tc>
                  <a:txBody>
                    <a:bodyPr/>
                    <a:lstStyle/>
                    <a:p>
                      <a:pPr>
                        <a:lnSpc>
                          <a:spcPct val="115000"/>
                        </a:lnSpc>
                        <a:spcAft>
                          <a:spcPts val="1000"/>
                        </a:spcAft>
                      </a:pPr>
                      <a:endParaRPr lang="en-GB" sz="150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89011076"/>
                  </a:ext>
                </a:extLst>
              </a:tr>
              <a:tr h="252942">
                <a:tc>
                  <a:txBody>
                    <a:bodyPr/>
                    <a:lstStyle/>
                    <a:p>
                      <a:pPr>
                        <a:lnSpc>
                          <a:spcPct val="115000"/>
                        </a:lnSpc>
                        <a:spcAft>
                          <a:spcPts val="1000"/>
                        </a:spcAft>
                      </a:pPr>
                      <a:r>
                        <a:rPr lang="en-GB" sz="150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Investment </a:t>
                      </a: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31234375"/>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Earnings per share (EPS)</a:t>
                      </a: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4.0p </a:t>
                      </a:r>
                      <a:endParaRPr lang="en-GB" sz="15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8.0p </a:t>
                      </a:r>
                      <a:endParaRPr lang="en-GB" sz="15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715362861"/>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Price earnings (P/E)</a:t>
                      </a: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40.5 years</a:t>
                      </a:r>
                      <a:endParaRPr lang="en-GB" sz="15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18.0 years </a:t>
                      </a:r>
                      <a:endParaRPr lang="en-GB" sz="15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99139221"/>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Dividends per share (DPS)</a:t>
                      </a: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   Nil </a:t>
                      </a:r>
                      <a:endParaRPr lang="en-GB" sz="15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4.0p </a:t>
                      </a:r>
                      <a:endParaRPr lang="en-GB" sz="15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92890520"/>
                  </a:ext>
                </a:extLst>
              </a:tr>
              <a:tr h="252942">
                <a:tc>
                  <a:txBody>
                    <a:bodyPr/>
                    <a:lstStyle/>
                    <a:p>
                      <a:pPr>
                        <a:lnSpc>
                          <a:spcPct val="115000"/>
                        </a:lnSpc>
                        <a:spcAft>
                          <a:spcPts val="1000"/>
                        </a:spcAft>
                      </a:pPr>
                      <a:r>
                        <a:rPr lang="en-GB" sz="1500" b="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Dividend percentage payout</a:t>
                      </a:r>
                    </a:p>
                  </a:txBody>
                  <a:tcPr marL="68580" marR="68580" marT="0" marB="0">
                    <a:solidFill>
                      <a:schemeClr val="tx2">
                        <a:lumMod val="75000"/>
                      </a:schemeClr>
                    </a:solidFill>
                  </a:tcPr>
                </a:tc>
                <a:tc>
                  <a:txBody>
                    <a:bodyPr/>
                    <a:lstStyle/>
                    <a:p>
                      <a:pPr algn="r">
                        <a:lnSpc>
                          <a:spcPct val="115000"/>
                        </a:lnSpc>
                        <a:spcAft>
                          <a:spcPts val="1000"/>
                        </a:spcAft>
                      </a:pPr>
                      <a:r>
                        <a:rPr lang="en-GB" sz="1500" dirty="0">
                          <a:effectLst/>
                        </a:rPr>
                        <a:t>Nil</a:t>
                      </a:r>
                      <a:endParaRPr lang="en-GB" sz="15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1500" dirty="0">
                          <a:effectLst/>
                        </a:rPr>
                        <a:t> 50.0%</a:t>
                      </a:r>
                      <a:endParaRPr lang="en-GB" sz="15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278832850"/>
                  </a:ext>
                </a:extLst>
              </a:tr>
              <a:tr h="252942">
                <a:tc>
                  <a:txBody>
                    <a:bodyPr/>
                    <a:lstStyle/>
                    <a:p>
                      <a:pP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31521769"/>
                  </a:ext>
                </a:extLst>
              </a:tr>
              <a:tr h="252942">
                <a:tc>
                  <a:txBody>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GB" sz="1500" dirty="0">
                          <a:solidFill>
                            <a:schemeClr val="tx2">
                              <a:lumMod val="20000"/>
                              <a:lumOff val="80000"/>
                            </a:schemeClr>
                          </a:solidFill>
                          <a:effectLst/>
                          <a:latin typeface="Arial" panose="020B0604020202020204" pitchFamily="34" charset="0"/>
                          <a:ea typeface="Calibri" panose="020F0502020204030204" pitchFamily="34" charset="0"/>
                          <a:cs typeface="Arial" panose="020B0604020202020204" pitchFamily="34" charset="0"/>
                        </a:rPr>
                        <a:t>Other ratios</a:t>
                      </a: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64148959"/>
                  </a:ext>
                </a:extLst>
              </a:tr>
              <a:tr h="264368">
                <a:tc>
                  <a:txBody>
                    <a:bodyPr/>
                    <a:lstStyle/>
                    <a:p>
                      <a:pPr>
                        <a:lnSpc>
                          <a:spcPct val="115000"/>
                        </a:lnSpc>
                        <a:spcAft>
                          <a:spcPts val="100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079135701"/>
                  </a:ext>
                </a:extLst>
              </a:tr>
              <a:tr h="252942">
                <a:tc>
                  <a:txBody>
                    <a:bodyPr/>
                    <a:lstStyle/>
                    <a:p>
                      <a:pP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9"/>
                  </a:ext>
                </a:extLst>
              </a:tr>
              <a:tr h="252942">
                <a:tc>
                  <a:txBody>
                    <a:bodyPr/>
                    <a:lstStyle/>
                    <a:p>
                      <a:pP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10"/>
                  </a:ext>
                </a:extLst>
              </a:tr>
              <a:tr h="252942">
                <a:tc>
                  <a:txBody>
                    <a:bodyPr/>
                    <a:lstStyle/>
                    <a:p>
                      <a:pP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233326684"/>
                  </a:ext>
                </a:extLst>
              </a:tr>
              <a:tr h="252942">
                <a:tc>
                  <a:txBody>
                    <a:bodyPr/>
                    <a:lstStyle/>
                    <a:p>
                      <a:pP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lumMod val="75000"/>
                      </a:schemeClr>
                    </a:solidFill>
                  </a:tcPr>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93588104"/>
                  </a:ext>
                </a:extLst>
              </a:tr>
              <a:tr h="252942">
                <a:tc>
                  <a:txBody>
                    <a:bodyPr/>
                    <a:lstStyle/>
                    <a:p>
                      <a:pPr>
                        <a:lnSpc>
                          <a:spcPct val="115000"/>
                        </a:lnSpc>
                        <a:spcAft>
                          <a:spcPts val="1000"/>
                        </a:spcAft>
                      </a:pPr>
                      <a:endParaRPr lang="en-GB" sz="15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1000"/>
                        </a:spcAft>
                      </a:pPr>
                      <a:endParaRPr lang="en-GB" sz="15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42887378"/>
                  </a:ext>
                </a:extLst>
              </a:tr>
            </a:tbl>
          </a:graphicData>
        </a:graphic>
      </p:graphicFrame>
      <p:sp>
        <p:nvSpPr>
          <p:cNvPr id="3" name="Slide Number Placeholder 2">
            <a:extLst>
              <a:ext uri="{FF2B5EF4-FFF2-40B4-BE49-F238E27FC236}">
                <a16:creationId xmlns:a16="http://schemas.microsoft.com/office/drawing/2014/main" id="{9BA86F9F-8F4B-4F4E-B6C8-4CF19E41F985}"/>
              </a:ext>
            </a:extLst>
          </p:cNvPr>
          <p:cNvSpPr>
            <a:spLocks noGrp="1"/>
          </p:cNvSpPr>
          <p:nvPr>
            <p:ph type="sldNum" sz="quarter" idx="12"/>
          </p:nvPr>
        </p:nvSpPr>
        <p:spPr/>
        <p:txBody>
          <a:bodyPr/>
          <a:lstStyle/>
          <a:p>
            <a:fld id="{63A33278-8D2C-46E9-9145-8061F8ED03C5}" type="slidenum">
              <a:rPr lang="en-GB" smtClean="0"/>
              <a:t>39</a:t>
            </a:fld>
            <a:endParaRPr lang="en-GB" dirty="0"/>
          </a:p>
        </p:txBody>
      </p:sp>
      <p:sp>
        <p:nvSpPr>
          <p:cNvPr id="5" name="Rectangle 1">
            <a:extLst>
              <a:ext uri="{FF2B5EF4-FFF2-40B4-BE49-F238E27FC236}">
                <a16:creationId xmlns:a16="http://schemas.microsoft.com/office/drawing/2014/main" id="{B4F60CE5-D9CC-457E-9213-CAE91F2F1DA3}"/>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Tree>
    <p:custDataLst>
      <p:tags r:id="rId1"/>
    </p:custDataLst>
    <p:extLst>
      <p:ext uri="{BB962C8B-B14F-4D97-AF65-F5344CB8AC3E}">
        <p14:creationId xmlns:p14="http://schemas.microsoft.com/office/powerpoint/2010/main" val="4280454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ppt</Template>
  <TotalTime>12157</TotalTime>
  <Words>4096</Words>
  <Application>Microsoft Office PowerPoint</Application>
  <PresentationFormat>On-screen Show (4:3)</PresentationFormat>
  <Paragraphs>1123</Paragraphs>
  <Slides>39</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Times New Roman</vt:lpstr>
      <vt:lpstr>Wingdings</vt:lpstr>
      <vt:lpstr>20140311PresentationUWTSDTemplate</vt:lpstr>
      <vt:lpstr>MBA International Business</vt:lpstr>
      <vt:lpstr>Overview</vt:lpstr>
      <vt:lpstr>What are ratios?</vt:lpstr>
      <vt:lpstr>Types or groups or families of ratios</vt:lpstr>
      <vt:lpstr>Worked example –  Northern Travel plc</vt:lpstr>
      <vt:lpstr>Worked example –  Northern Travel plc</vt:lpstr>
      <vt:lpstr>Starting the analysis</vt:lpstr>
      <vt:lpstr>Calculating relative performance difference</vt:lpstr>
      <vt:lpstr>PowerPoint Presentation</vt:lpstr>
      <vt:lpstr>Assessing profitability - ROCE</vt:lpstr>
      <vt:lpstr>Assessing profitability – asset turnover</vt:lpstr>
      <vt:lpstr>Assessing profitability – gross profit margin</vt:lpstr>
      <vt:lpstr>Assessing profitability – net operating profit margin</vt:lpstr>
      <vt:lpstr>Assessing efficiency of assets – non-current asset turnover</vt:lpstr>
      <vt:lpstr>Assessing efficiency of assets – inventory turnover days</vt:lpstr>
      <vt:lpstr>Assessing efficiency of assets – trade payables days</vt:lpstr>
      <vt:lpstr>Assessing efficiency of assets – trade receivable days days</vt:lpstr>
      <vt:lpstr>Assessing asset efficiency - trade payables and trade receivables as working capital holding days</vt:lpstr>
      <vt:lpstr>Assessing liquidity – current ratio</vt:lpstr>
      <vt:lpstr>Assessing liquidity – acid test or quick ratio</vt:lpstr>
      <vt:lpstr>Assessing liquidity - cash ratio</vt:lpstr>
      <vt:lpstr>Capital structure – introduction to gearing</vt:lpstr>
      <vt:lpstr>Types of gearing - 1</vt:lpstr>
      <vt:lpstr>Types of gearing - 2</vt:lpstr>
      <vt:lpstr>Types of gearing - 4</vt:lpstr>
      <vt:lpstr>Types of gearing - 5</vt:lpstr>
      <vt:lpstr>Gearing - summary</vt:lpstr>
      <vt:lpstr>Levels of of gearing – example</vt:lpstr>
      <vt:lpstr>Levels of gearing – student exercise</vt:lpstr>
      <vt:lpstr>Gearing ratios</vt:lpstr>
      <vt:lpstr>Capital structure variations and return on capital</vt:lpstr>
      <vt:lpstr>Capital structure – interest cover</vt:lpstr>
      <vt:lpstr>Investment ratios – care in calculating  numbers of shares </vt:lpstr>
      <vt:lpstr>Investment ratios – earnings per share (EPS)</vt:lpstr>
      <vt:lpstr>Investment ratios – price earnings ratio (P/E)</vt:lpstr>
      <vt:lpstr>Investment ratios - dividends per share (DPS)</vt:lpstr>
      <vt:lpstr>Investment ratios - dividends percentage payout</vt:lpstr>
      <vt:lpstr>Summary table - 1 </vt:lpstr>
      <vt:lpstr>Summary table - 2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pburns</dc:creator>
  <cp:lastModifiedBy>David Jenkins</cp:lastModifiedBy>
  <cp:revision>309</cp:revision>
  <cp:lastPrinted>2024-09-27T09:40:34Z</cp:lastPrinted>
  <dcterms:created xsi:type="dcterms:W3CDTF">2013-10-11T12:05:37Z</dcterms:created>
  <dcterms:modified xsi:type="dcterms:W3CDTF">2024-10-03T09:50:13Z</dcterms:modified>
</cp:coreProperties>
</file>