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0"/>
  </p:notesMasterIdLst>
  <p:sldIdLst>
    <p:sldId id="328" r:id="rId2"/>
    <p:sldId id="303" r:id="rId3"/>
    <p:sldId id="269" r:id="rId4"/>
    <p:sldId id="304" r:id="rId5"/>
    <p:sldId id="305" r:id="rId6"/>
    <p:sldId id="307" r:id="rId7"/>
    <p:sldId id="306" r:id="rId8"/>
    <p:sldId id="308" r:id="rId9"/>
    <p:sldId id="309" r:id="rId10"/>
    <p:sldId id="310" r:id="rId11"/>
    <p:sldId id="319" r:id="rId12"/>
    <p:sldId id="311" r:id="rId13"/>
    <p:sldId id="312" r:id="rId14"/>
    <p:sldId id="313" r:id="rId15"/>
    <p:sldId id="318" r:id="rId16"/>
    <p:sldId id="315" r:id="rId17"/>
    <p:sldId id="317" r:id="rId18"/>
    <p:sldId id="314" r:id="rId19"/>
    <p:sldId id="316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0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99CC00"/>
    <a:srgbClr val="FFC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53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1/21/2026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8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Arial" panose="020B0604020202020204" pitchFamily="34" charset="0"/>
              <a:buChar char="•"/>
              <a:defRPr/>
            </a:lvl2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Arial" panose="020B0604020202020204" pitchFamily="34" charset="0"/>
        <a:buChar char="•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Data Mining &amp; Visualisation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0"/>
            <a:ext cx="7543800" cy="1643427"/>
          </a:xfrm>
        </p:spPr>
        <p:txBody>
          <a:bodyPr>
            <a:noAutofit/>
          </a:bodyPr>
          <a:lstStyle/>
          <a:p>
            <a:r>
              <a:rPr lang="en-GB" dirty="0"/>
              <a:t>ACCA7015</a:t>
            </a:r>
          </a:p>
          <a:p>
            <a:r>
              <a:rPr lang="en-GB" cap="none" dirty="0"/>
              <a:t>Lecture </a:t>
            </a:r>
            <a:r>
              <a:rPr lang="en-GB" dirty="0"/>
              <a:t>3 – Pre-processing data</a:t>
            </a:r>
            <a:endParaRPr lang="en-GB" cap="none" dirty="0"/>
          </a:p>
          <a:p>
            <a:r>
              <a:rPr lang="en-GB" cap="none" dirty="0"/>
              <a:t>Prof Nik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F8E3B-F406-7411-1A5B-34AA07D17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Garbage In, Garbage 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CE623-92BB-2E2A-0664-3CC2BB05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 lnSpcReduction="10000"/>
          </a:bodyPr>
          <a:lstStyle/>
          <a:p>
            <a:r>
              <a:rPr lang="en-GB" noProof="0" dirty="0"/>
              <a:t>Data quality is one of the most important factors to any data analyst</a:t>
            </a:r>
          </a:p>
          <a:p>
            <a:r>
              <a:rPr lang="en-GB" noProof="0" dirty="0"/>
              <a:t>Data needs to be</a:t>
            </a:r>
          </a:p>
          <a:p>
            <a:pPr lvl="1"/>
            <a:r>
              <a:rPr lang="en-GB" noProof="0" dirty="0"/>
              <a:t>Appropriate – don’t analyse 10 years where 5 will do</a:t>
            </a:r>
          </a:p>
          <a:p>
            <a:pPr lvl="1"/>
            <a:r>
              <a:rPr lang="en-GB" noProof="0" dirty="0"/>
              <a:t>Clean – impossible</a:t>
            </a:r>
            <a:r>
              <a:rPr lang="en-GB" baseline="30000" noProof="0" dirty="0"/>
              <a:t>*</a:t>
            </a:r>
            <a:r>
              <a:rPr lang="en-GB" noProof="0" dirty="0"/>
              <a:t> and missing data needs to be fixed</a:t>
            </a:r>
          </a:p>
          <a:p>
            <a:r>
              <a:rPr lang="en-GB" noProof="0" dirty="0"/>
              <a:t>Even after data has been cleaned it may need to have new columns generated to allow a wider range of analyses to be performed upon it</a:t>
            </a:r>
          </a:p>
          <a:p>
            <a:r>
              <a:rPr lang="en-GB" noProof="0" dirty="0"/>
              <a:t>This is all done at the </a:t>
            </a:r>
            <a:r>
              <a:rPr lang="en-GB" i="1" noProof="0" dirty="0"/>
              <a:t>preprocessing</a:t>
            </a:r>
            <a:r>
              <a:rPr lang="en-GB" noProof="0" dirty="0"/>
              <a:t> stage</a:t>
            </a:r>
          </a:p>
          <a:p>
            <a:endParaRPr lang="en-GB" noProof="0" dirty="0"/>
          </a:p>
          <a:p>
            <a:endParaRPr lang="en-GB" noProof="0" dirty="0"/>
          </a:p>
          <a:p>
            <a:pPr marL="109728" indent="0">
              <a:buNone/>
            </a:pPr>
            <a:r>
              <a:rPr lang="en-GB" sz="2400" noProof="0" dirty="0"/>
              <a:t>* Bhatia (p56) includes a controversial example of ‘impossible’ data. Be aware that cultural differences may lead to different ways of coding data.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37457-2284-FCFC-F361-FA0E2F81D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40729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3</a:t>
            </a:fld>
            <a:endParaRPr lang="en-GB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Preprocessing in CRISP-DM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4D649F-D16D-D9AF-2250-747146E0921B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solidFill>
                  <a:schemeClr val="tx1"/>
                </a:solidFill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</a:t>
                </a:r>
                <a:r>
                  <a:rPr lang="en-GB" sz="1400" noProof="0" dirty="0">
                    <a:solidFill>
                      <a:schemeClr val="bg1"/>
                    </a:solidFill>
                  </a:rPr>
                  <a:t>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     Data</a:t>
                </a:r>
              </a:p>
              <a:p>
                <a:pPr algn="ctr"/>
                <a:r>
                  <a:rPr lang="en-GB" sz="1400" noProof="0" dirty="0"/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Format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Integrate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Construct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Clean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Business</a:t>
                </a:r>
              </a:p>
              <a:p>
                <a:pPr algn="ctr"/>
                <a:r>
                  <a:rPr lang="en-GB" sz="1400" noProof="0" dirty="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Final</a:t>
                </a:r>
              </a:p>
              <a:p>
                <a:pPr algn="ctr"/>
                <a:r>
                  <a:rPr lang="en-GB" sz="1400" noProof="0" dirty="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 Monitoring</a:t>
                </a:r>
              </a:p>
              <a:p>
                <a:pPr algn="ctr"/>
                <a:r>
                  <a:rPr lang="en-GB" sz="1400" noProof="0" dirty="0"/>
                  <a:t>&amp;</a:t>
                </a:r>
              </a:p>
              <a:p>
                <a:pPr algn="ctr"/>
                <a:r>
                  <a:rPr lang="en-GB" sz="1400" noProof="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</a:t>
                </a:r>
              </a:p>
              <a:p>
                <a:pPr algn="ctr"/>
                <a:r>
                  <a:rPr lang="en-GB" sz="1400" noProof="0" dirty="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Evaluate</a:t>
                </a:r>
              </a:p>
              <a:p>
                <a:pPr algn="ctr"/>
                <a:r>
                  <a:rPr lang="en-GB" sz="1400" noProof="0" dirty="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Build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Generate</a:t>
                </a:r>
              </a:p>
              <a:p>
                <a:pPr algn="ctr"/>
                <a:r>
                  <a:rPr lang="en-GB" sz="1400" noProof="0" dirty="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Modelling</a:t>
                </a:r>
              </a:p>
              <a:p>
                <a:pPr algn="ctr"/>
                <a:r>
                  <a:rPr lang="en-GB" sz="1400" noProof="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Explore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Describe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Collect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Initial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Data Mining</a:t>
                </a:r>
              </a:p>
              <a:p>
                <a:pPr algn="ctr"/>
                <a:r>
                  <a:rPr lang="en-GB" sz="1400" noProof="0" dirty="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Verify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6123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E1AEB-8232-4052-A803-5EFAF9527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Data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E69CF-BD1F-D353-3B4D-987E24374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lnSpcReduction="10000"/>
          </a:bodyPr>
          <a:lstStyle/>
          <a:p>
            <a:r>
              <a:rPr lang="en-GB" noProof="0" dirty="0"/>
              <a:t>Before cleaning the data you need to understand the data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do each of the attributes represent?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are the descriptive statistics for each attribute?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does the attribute look like graphically?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Is the data skewed?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counts as an outlier?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kinds of errors exist within the data?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Are there any obvious relationships between attributes that might be useful in your analyses?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Is the data formatted sensibly?</a:t>
            </a:r>
          </a:p>
          <a:p>
            <a:r>
              <a:rPr lang="en-GB" noProof="0" dirty="0"/>
              <a:t>These can be viewed in Weka, but Tableau is a good alternative for exploring data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More of Tableau in a few weeks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15B8AA-82C5-8B03-3A72-9F0A18597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9048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3604C-FA16-C5F3-FC4F-A5431BB2A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Weka’s ‘Visualize All’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B52A9-32E6-4579-BA05-0D7165F87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The Weka attribute visualizer has a ‘Visualize All’ option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25311-77D5-06A8-4704-43657EE11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5</a:t>
            </a:fld>
            <a:endParaRPr lang="en-GB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07EF41-7911-7909-070C-13C7674AA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64" y="2188695"/>
            <a:ext cx="7020272" cy="423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92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0FB5E-C55C-3D0D-D606-EAC052872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9137D3-2C54-D790-91C4-2220E9F34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6</a:t>
            </a:fld>
            <a:endParaRPr lang="en-GB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0BAC07A-FE32-5CF3-E77B-37C8EADBC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Preprocessing in CRISP-DM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956CD3-8441-D628-CEA2-AC087AC9426C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>
              <a:extLst>
                <a:ext uri="{FF2B5EF4-FFF2-40B4-BE49-F238E27FC236}">
                  <a16:creationId xmlns:a16="http://schemas.microsoft.com/office/drawing/2014/main" id="{868520A4-9A8C-1807-952B-41E06BF5BD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>
                <a:extLst>
                  <a:ext uri="{FF2B5EF4-FFF2-40B4-BE49-F238E27FC236}">
                    <a16:creationId xmlns:a16="http://schemas.microsoft.com/office/drawing/2014/main" id="{CBD5E2E8-29F6-1CBA-E4A4-94ABAE61F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>
                <a:extLst>
                  <a:ext uri="{FF2B5EF4-FFF2-40B4-BE49-F238E27FC236}">
                    <a16:creationId xmlns:a16="http://schemas.microsoft.com/office/drawing/2014/main" id="{F2A7A8F5-C11C-FDD5-0107-E2706CA93E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>
                <a:solidFill>
                  <a:schemeClr val="tx1"/>
                </a:solidFill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 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>
                <a:extLst>
                  <a:ext uri="{FF2B5EF4-FFF2-40B4-BE49-F238E27FC236}">
                    <a16:creationId xmlns:a16="http://schemas.microsoft.com/office/drawing/2014/main" id="{C14021EA-8BCB-5EAD-CF4F-9D11851512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chemeClr val="accent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>
                <a:extLst>
                  <a:ext uri="{FF2B5EF4-FFF2-40B4-BE49-F238E27FC236}">
                    <a16:creationId xmlns:a16="http://schemas.microsoft.com/office/drawing/2014/main" id="{5A142033-D582-3A91-2613-1A803379A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>
                <a:extLst>
                  <a:ext uri="{FF2B5EF4-FFF2-40B4-BE49-F238E27FC236}">
                    <a16:creationId xmlns:a16="http://schemas.microsoft.com/office/drawing/2014/main" id="{F6478046-D2FB-A366-5B8C-0A8D73A4DE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>
                <a:extLst>
                  <a:ext uri="{FF2B5EF4-FFF2-40B4-BE49-F238E27FC236}">
                    <a16:creationId xmlns:a16="http://schemas.microsoft.com/office/drawing/2014/main" id="{7B5C04B0-5FEA-7619-D66F-5C429093C2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>
              <a:extLst>
                <a:ext uri="{FF2B5EF4-FFF2-40B4-BE49-F238E27FC236}">
                  <a16:creationId xmlns:a16="http://schemas.microsoft.com/office/drawing/2014/main" id="{CAEB8573-347C-C713-4C4C-F0AC361048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>
                <a:extLst>
                  <a:ext uri="{FF2B5EF4-FFF2-40B4-BE49-F238E27FC236}">
                    <a16:creationId xmlns:a16="http://schemas.microsoft.com/office/drawing/2014/main" id="{D70D29C4-D179-0AE5-94E0-51BD7FD599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Format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4" name="AutoShape 73">
                <a:extLst>
                  <a:ext uri="{FF2B5EF4-FFF2-40B4-BE49-F238E27FC236}">
                    <a16:creationId xmlns:a16="http://schemas.microsoft.com/office/drawing/2014/main" id="{3E44A93E-8F7C-7524-2F71-A07DE8AC12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Integrate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5" name="AutoShape 74">
                <a:extLst>
                  <a:ext uri="{FF2B5EF4-FFF2-40B4-BE49-F238E27FC236}">
                    <a16:creationId xmlns:a16="http://schemas.microsoft.com/office/drawing/2014/main" id="{5FAFB0A0-1F1A-36F6-26A2-FBC9AB29A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Construct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6" name="AutoShape 75">
                <a:extLst>
                  <a:ext uri="{FF2B5EF4-FFF2-40B4-BE49-F238E27FC236}">
                    <a16:creationId xmlns:a16="http://schemas.microsoft.com/office/drawing/2014/main" id="{D340A8B4-CE7B-3894-A6A6-A09536622A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Clean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7" name="AutoShape 76">
                <a:extLst>
                  <a:ext uri="{FF2B5EF4-FFF2-40B4-BE49-F238E27FC236}">
                    <a16:creationId xmlns:a16="http://schemas.microsoft.com/office/drawing/2014/main" id="{7892DBF2-96D9-69C9-25BD-B373323739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8" name="AutoShape 77">
                <a:extLst>
                  <a:ext uri="{FF2B5EF4-FFF2-40B4-BE49-F238E27FC236}">
                    <a16:creationId xmlns:a16="http://schemas.microsoft.com/office/drawing/2014/main" id="{646147D5-EC0E-B872-1319-C570BB576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Business</a:t>
                </a:r>
              </a:p>
              <a:p>
                <a:pPr algn="ctr"/>
                <a:r>
                  <a:rPr lang="en-GB" sz="1400" noProof="0" dirty="0"/>
                  <a:t>Objectives</a:t>
                </a:r>
              </a:p>
            </p:txBody>
          </p:sp>
          <p:sp>
            <p:nvSpPr>
              <p:cNvPr id="19" name="AutoShape 78">
                <a:extLst>
                  <a:ext uri="{FF2B5EF4-FFF2-40B4-BE49-F238E27FC236}">
                    <a16:creationId xmlns:a16="http://schemas.microsoft.com/office/drawing/2014/main" id="{F5F28718-A31E-2F73-D3CD-16291CF90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Project</a:t>
                </a:r>
              </a:p>
            </p:txBody>
          </p:sp>
          <p:sp>
            <p:nvSpPr>
              <p:cNvPr id="20" name="AutoShape 79">
                <a:extLst>
                  <a:ext uri="{FF2B5EF4-FFF2-40B4-BE49-F238E27FC236}">
                    <a16:creationId xmlns:a16="http://schemas.microsoft.com/office/drawing/2014/main" id="{A075DAA7-ECD6-3EF0-C541-D3B78C3116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Final</a:t>
                </a:r>
              </a:p>
              <a:p>
                <a:pPr algn="ctr"/>
                <a:r>
                  <a:rPr lang="en-GB" sz="1400" noProof="0" dirty="0"/>
                  <a:t>Report</a:t>
                </a:r>
              </a:p>
            </p:txBody>
          </p:sp>
          <p:sp>
            <p:nvSpPr>
              <p:cNvPr id="21" name="AutoShape 80">
                <a:extLst>
                  <a:ext uri="{FF2B5EF4-FFF2-40B4-BE49-F238E27FC236}">
                    <a16:creationId xmlns:a16="http://schemas.microsoft.com/office/drawing/2014/main" id="{5804F1D7-1520-9CBA-21D6-33C75E24E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 Monitoring</a:t>
                </a:r>
              </a:p>
              <a:p>
                <a:pPr algn="ctr"/>
                <a:r>
                  <a:rPr lang="en-GB" sz="1400" noProof="0" dirty="0"/>
                  <a:t>&amp;</a:t>
                </a:r>
              </a:p>
              <a:p>
                <a:pPr algn="ctr"/>
                <a:r>
                  <a:rPr lang="en-GB" sz="1400" noProof="0" dirty="0"/>
                  <a:t>Maintenance</a:t>
                </a:r>
              </a:p>
            </p:txBody>
          </p:sp>
          <p:sp>
            <p:nvSpPr>
              <p:cNvPr id="22" name="AutoShape 82">
                <a:extLst>
                  <a:ext uri="{FF2B5EF4-FFF2-40B4-BE49-F238E27FC236}">
                    <a16:creationId xmlns:a16="http://schemas.microsoft.com/office/drawing/2014/main" id="{399E9D22-D6A4-C9A7-494B-CFAA608B3F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</a:t>
                </a:r>
              </a:p>
              <a:p>
                <a:pPr algn="ctr"/>
                <a:r>
                  <a:rPr lang="en-GB" sz="1400" noProof="0" dirty="0"/>
                  <a:t>Deployment</a:t>
                </a:r>
              </a:p>
            </p:txBody>
          </p:sp>
          <p:sp>
            <p:nvSpPr>
              <p:cNvPr id="23" name="AutoShape 83">
                <a:extLst>
                  <a:ext uri="{FF2B5EF4-FFF2-40B4-BE49-F238E27FC236}">
                    <a16:creationId xmlns:a16="http://schemas.microsoft.com/office/drawing/2014/main" id="{D687CA70-FF01-480C-F57E-B723EA8E6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Next Steps</a:t>
                </a:r>
              </a:p>
            </p:txBody>
          </p:sp>
          <p:sp>
            <p:nvSpPr>
              <p:cNvPr id="24" name="AutoShape 84">
                <a:extLst>
                  <a:ext uri="{FF2B5EF4-FFF2-40B4-BE49-F238E27FC236}">
                    <a16:creationId xmlns:a16="http://schemas.microsoft.com/office/drawing/2014/main" id="{5A535B3B-FB6B-282B-EBD1-94B3B37ADF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Process</a:t>
                </a:r>
              </a:p>
            </p:txBody>
          </p:sp>
          <p:sp>
            <p:nvSpPr>
              <p:cNvPr id="25" name="AutoShape 85">
                <a:extLst>
                  <a:ext uri="{FF2B5EF4-FFF2-40B4-BE49-F238E27FC236}">
                    <a16:creationId xmlns:a16="http://schemas.microsoft.com/office/drawing/2014/main" id="{819E5C93-70E2-51C1-66E5-5DFD13096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Evaluate</a:t>
                </a:r>
              </a:p>
              <a:p>
                <a:pPr algn="ctr"/>
                <a:r>
                  <a:rPr lang="en-GB" sz="1400" noProof="0" dirty="0"/>
                  <a:t>Results</a:t>
                </a:r>
              </a:p>
            </p:txBody>
          </p:sp>
          <p:sp>
            <p:nvSpPr>
              <p:cNvPr id="26" name="AutoShape 86">
                <a:extLst>
                  <a:ext uri="{FF2B5EF4-FFF2-40B4-BE49-F238E27FC236}">
                    <a16:creationId xmlns:a16="http://schemas.microsoft.com/office/drawing/2014/main" id="{964AEAE9-40A1-425D-860C-5D0065C64E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7" name="AutoShape 87">
                <a:extLst>
                  <a:ext uri="{FF2B5EF4-FFF2-40B4-BE49-F238E27FC236}">
                    <a16:creationId xmlns:a16="http://schemas.microsoft.com/office/drawing/2014/main" id="{81D264FE-D191-FEB7-B926-EDC41982DE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Build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8" name="AutoShape 88">
                <a:extLst>
                  <a:ext uri="{FF2B5EF4-FFF2-40B4-BE49-F238E27FC236}">
                    <a16:creationId xmlns:a16="http://schemas.microsoft.com/office/drawing/2014/main" id="{9FD47FC4-53EA-64F1-2A5F-FA1BAFA0EF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Generate</a:t>
                </a:r>
              </a:p>
              <a:p>
                <a:pPr algn="ctr"/>
                <a:r>
                  <a:rPr lang="en-GB" sz="1400" noProof="0" dirty="0"/>
                  <a:t>Test Design</a:t>
                </a:r>
              </a:p>
            </p:txBody>
          </p:sp>
          <p:sp>
            <p:nvSpPr>
              <p:cNvPr id="29" name="AutoShape 89">
                <a:extLst>
                  <a:ext uri="{FF2B5EF4-FFF2-40B4-BE49-F238E27FC236}">
                    <a16:creationId xmlns:a16="http://schemas.microsoft.com/office/drawing/2014/main" id="{5EA3E39E-D109-AB7F-AE35-3A8514FFF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Modelling</a:t>
                </a:r>
              </a:p>
              <a:p>
                <a:pPr algn="ctr"/>
                <a:r>
                  <a:rPr lang="en-GB" sz="1400" noProof="0" dirty="0"/>
                  <a:t>Technique</a:t>
                </a:r>
              </a:p>
            </p:txBody>
          </p:sp>
          <p:sp>
            <p:nvSpPr>
              <p:cNvPr id="30" name="AutoShape 95">
                <a:extLst>
                  <a:ext uri="{FF2B5EF4-FFF2-40B4-BE49-F238E27FC236}">
                    <a16:creationId xmlns:a16="http://schemas.microsoft.com/office/drawing/2014/main" id="{652DB906-9832-AFB3-4219-906EE3896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Situation</a:t>
                </a:r>
              </a:p>
            </p:txBody>
          </p:sp>
          <p:sp>
            <p:nvSpPr>
              <p:cNvPr id="31" name="AutoShape 96">
                <a:extLst>
                  <a:ext uri="{FF2B5EF4-FFF2-40B4-BE49-F238E27FC236}">
                    <a16:creationId xmlns:a16="http://schemas.microsoft.com/office/drawing/2014/main" id="{A03B31C4-0E42-56D9-75ED-8DFE98E00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Explore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2" name="AutoShape 97">
                <a:extLst>
                  <a:ext uri="{FF2B5EF4-FFF2-40B4-BE49-F238E27FC236}">
                    <a16:creationId xmlns:a16="http://schemas.microsoft.com/office/drawing/2014/main" id="{8A84692A-9C24-65A4-AD65-3680DA7C8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Describe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3" name="AutoShape 98">
                <a:extLst>
                  <a:ext uri="{FF2B5EF4-FFF2-40B4-BE49-F238E27FC236}">
                    <a16:creationId xmlns:a16="http://schemas.microsoft.com/office/drawing/2014/main" id="{1B982D2E-A8E4-4645-9AF2-B2A3C2C4BD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Collect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Initial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4" name="AutoShape 99">
                <a:extLst>
                  <a:ext uri="{FF2B5EF4-FFF2-40B4-BE49-F238E27FC236}">
                    <a16:creationId xmlns:a16="http://schemas.microsoft.com/office/drawing/2014/main" id="{2BD5481A-CF06-3CDF-BE6D-0446474FEC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Data Mining</a:t>
                </a:r>
              </a:p>
              <a:p>
                <a:pPr algn="ctr"/>
                <a:r>
                  <a:rPr lang="en-GB" sz="1400" noProof="0" dirty="0"/>
                  <a:t>Goals</a:t>
                </a:r>
              </a:p>
            </p:txBody>
          </p:sp>
          <p:sp>
            <p:nvSpPr>
              <p:cNvPr id="35" name="AutoShape 100">
                <a:extLst>
                  <a:ext uri="{FF2B5EF4-FFF2-40B4-BE49-F238E27FC236}">
                    <a16:creationId xmlns:a16="http://schemas.microsoft.com/office/drawing/2014/main" id="{ACFDD1E5-3FDA-6145-D329-F8ABEA426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Verify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Quality</a:t>
                </a:r>
              </a:p>
            </p:txBody>
          </p:sp>
          <p:sp>
            <p:nvSpPr>
              <p:cNvPr id="36" name="AutoShape 101">
                <a:extLst>
                  <a:ext uri="{FF2B5EF4-FFF2-40B4-BE49-F238E27FC236}">
                    <a16:creationId xmlns:a16="http://schemas.microsoft.com/office/drawing/2014/main" id="{F661B0DF-AF5D-0956-664D-79840C101C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10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089D-7213-8DDE-132C-C5BEF3328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Data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F643C-2CBC-6117-95E3-72321CC50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Selecting Data</a:t>
            </a:r>
          </a:p>
          <a:p>
            <a:pPr lvl="1"/>
            <a:r>
              <a:rPr lang="en-GB" noProof="0" dirty="0"/>
              <a:t>Try to select/filter the data before you clean it – cleaning can take a lot of time so minimize how much you need to do</a:t>
            </a:r>
          </a:p>
          <a:p>
            <a:r>
              <a:rPr lang="en-GB" noProof="0" dirty="0"/>
              <a:t>Cleaning data</a:t>
            </a:r>
          </a:p>
          <a:p>
            <a:pPr lvl="1"/>
            <a:r>
              <a:rPr lang="en-GB" noProof="0" dirty="0"/>
              <a:t>Handling missing values</a:t>
            </a:r>
          </a:p>
          <a:p>
            <a:pPr lvl="1"/>
            <a:r>
              <a:rPr lang="en-GB" noProof="0" dirty="0"/>
              <a:t>Detecting (and possibly removing) outliers</a:t>
            </a:r>
          </a:p>
          <a:p>
            <a:r>
              <a:rPr lang="en-GB" noProof="0" dirty="0"/>
              <a:t>Data transformation</a:t>
            </a:r>
          </a:p>
          <a:p>
            <a:pPr lvl="1"/>
            <a:r>
              <a:rPr lang="en-GB" noProof="0" dirty="0"/>
              <a:t>Normalisation</a:t>
            </a:r>
          </a:p>
          <a:p>
            <a:pPr lvl="1"/>
            <a:r>
              <a:rPr lang="en-GB" noProof="0" dirty="0"/>
              <a:t>Encoding categorical variables</a:t>
            </a:r>
          </a:p>
          <a:p>
            <a:r>
              <a:rPr lang="en-GB" dirty="0"/>
              <a:t>Data reduction</a:t>
            </a:r>
            <a:endParaRPr lang="en-GB" noProof="0" dirty="0"/>
          </a:p>
          <a:p>
            <a:pPr lvl="1"/>
            <a:r>
              <a:rPr lang="en-GB" noProof="0" dirty="0"/>
              <a:t>Dimensionality reduction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A3265-1714-641C-0969-947CDC526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24096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A982B-E367-452B-F416-2291C8F45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Handling Missing Values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3FC5A-8FE9-AFB8-EB90-88A055736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large dataset you can often just delete rows with missing values</a:t>
            </a:r>
          </a:p>
          <a:p>
            <a:r>
              <a:rPr lang="en-US" dirty="0"/>
              <a:t>Non-deletion alternatives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Fill in the missing value manually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Can take a lot of work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a global constant such as “Unknown” or “-999”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Use with caution as data mining may identify patterns based upon this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the attribute mean value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some other calculated value with a high probability of being close to the actual value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Even better than the mean, but calculation time can be high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CE02C-D8DA-3D43-BCA5-1162BA263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6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DA86D-E334-1E28-F733-0CEB44336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Binning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5CC01-4775-2BAF-B504-DE96EFC50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often useful to convert continuous data into categorical data in order to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See frequency patterns more clearly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Increase the type and number of mining algorithms that can be applied to the data</a:t>
            </a:r>
          </a:p>
          <a:p>
            <a:r>
              <a:rPr lang="en-US" dirty="0"/>
              <a:t>Equal interval binning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Each bin is the same width (range)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0-9, 10-19, 20-29…</a:t>
            </a:r>
          </a:p>
          <a:p>
            <a:r>
              <a:rPr lang="en-US" dirty="0"/>
              <a:t>Equal interval binning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Each bin contains the same number of data points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Bin widths can vary widely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C0B928-999A-505B-0B3A-A6DD6356C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824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F571-AF91-6E65-4DE0-1B30DD280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 Hot Encoding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FB2D0-F0E0-B402-A02F-E4935096F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some analyses it is useful to convert categorical attributes into binary attributes</a:t>
            </a:r>
          </a:p>
          <a:p>
            <a:pPr lvl="1"/>
            <a:r>
              <a:rPr lang="en-US" dirty="0"/>
              <a:t>1 category with 3 members (small, medium large) becomes 3 new attributes that show if the category value is present or not</a:t>
            </a:r>
          </a:p>
          <a:p>
            <a:r>
              <a:rPr lang="en-US" dirty="0"/>
              <a:t>Avoids accidental ranking of numerical categorical data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57B037-0956-BE06-6B73-CE25F2842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736A720-DEA4-C7FA-BC90-6DE95DB2E1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411574"/>
              </p:ext>
            </p:extLst>
          </p:nvPr>
        </p:nvGraphicFramePr>
        <p:xfrm>
          <a:off x="1691680" y="4005064"/>
          <a:ext cx="6096000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1945588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7411655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64010905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402272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Size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Small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Medium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Large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5868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837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Small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9600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667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Small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125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2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438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70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AE47F-E96A-85D0-31BB-664E301E6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F5280-5315-1ABE-8856-255A46B78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are preparing a dataset for analysis that includes special category data</a:t>
            </a:r>
          </a:p>
          <a:p>
            <a:pPr lvl="1"/>
            <a:r>
              <a:rPr lang="en-GB" dirty="0"/>
              <a:t>What key ethical issues must be considered during the preprocessing stage?</a:t>
            </a:r>
          </a:p>
          <a:p>
            <a:pPr lvl="1"/>
            <a:r>
              <a:rPr lang="en-GB" dirty="0"/>
              <a:t>How might choices such as removing outliers or inputting missing values affect the fairness and transparency of the final analysis</a:t>
            </a:r>
          </a:p>
          <a:p>
            <a:pPr lvl="1"/>
            <a:r>
              <a:rPr lang="en-GB" dirty="0"/>
              <a:t>Propose guidelines for ensuring ethical data handling during the preprocessing stage of a data mining project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B0A059-DED1-623B-D65E-1D3C63B8D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83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CDA53-F720-00C6-CB2B-5775D2601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Integration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BFA5F-E2E0-B6F9-F777-42A856F29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US" dirty="0"/>
              <a:t>If data comes from multiple sources then there may be differences in how the same data is stored in each dataset</a:t>
            </a:r>
          </a:p>
          <a:p>
            <a:pPr lvl="1"/>
            <a:r>
              <a:rPr lang="en-US" dirty="0"/>
              <a:t>Which one should be the single source of truth (SSOT)?</a:t>
            </a:r>
          </a:p>
          <a:p>
            <a:pPr lvl="1"/>
            <a:r>
              <a:rPr lang="en-US" dirty="0"/>
              <a:t>Is the SSOT the same for every attribute?</a:t>
            </a:r>
          </a:p>
          <a:p>
            <a:r>
              <a:rPr lang="en-GB" dirty="0"/>
              <a:t>Beware redundancy!</a:t>
            </a:r>
          </a:p>
          <a:p>
            <a:pPr lvl="1"/>
            <a:r>
              <a:rPr lang="en-GB" dirty="0"/>
              <a:t>Check that the same data does not exist twice with different titles</a:t>
            </a:r>
          </a:p>
          <a:p>
            <a:r>
              <a:rPr lang="en-GB" dirty="0"/>
              <a:t>Text normalisation</a:t>
            </a:r>
          </a:p>
          <a:p>
            <a:pPr lvl="1"/>
            <a:r>
              <a:rPr lang="en-GB" dirty="0"/>
              <a:t>Text values may exist in different combinations of upper and lower case, so converting everything to upper case ensures that the mining algorithms treat all text equally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C00EB-5BC9-988F-0A8E-6ACD8CBFB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181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61AB8-CE89-3B7F-555F-91B9CC568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 Transformation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94498-63A0-51DC-336B-E57649DBE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good practice to have all numerical data of a similar scale</a:t>
            </a:r>
          </a:p>
          <a:p>
            <a:r>
              <a:rPr lang="en-GB" dirty="0"/>
              <a:t>Normalisation</a:t>
            </a:r>
          </a:p>
          <a:p>
            <a:pPr lvl="1"/>
            <a:r>
              <a:rPr lang="en-GB" dirty="0"/>
              <a:t>All attributes are converted to a standard scale, normally a (0,1) range</a:t>
            </a:r>
          </a:p>
          <a:p>
            <a:pPr lvl="1"/>
            <a:r>
              <a:rPr lang="en-GB" dirty="0"/>
              <a:t>Should only be done after outlier removal or the values can be very skewed</a:t>
            </a:r>
          </a:p>
          <a:p>
            <a:r>
              <a:rPr lang="en-GB" dirty="0"/>
              <a:t>Standardisation</a:t>
            </a:r>
          </a:p>
          <a:p>
            <a:pPr lvl="1"/>
            <a:r>
              <a:rPr lang="en-GB" dirty="0"/>
              <a:t>If the data contains outliers or is otherwise very skewed convert to the Z-score instead</a:t>
            </a:r>
          </a:p>
          <a:p>
            <a:pPr lvl="1"/>
            <a:r>
              <a:rPr lang="en-GB" dirty="0"/>
              <a:t>Z-score (aka standard score): shows how many standard deviations away from the mean a data point lies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5262B-3501-A31A-ACFF-0E0DB5CA8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929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812C4-3006-23D9-CAFB-C2E3D5F0F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 Formatting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264EC-4816-56B5-911E-700369AF6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Data pre-processing and data mining may occur in different tools</a:t>
            </a:r>
          </a:p>
          <a:p>
            <a:pPr lvl="1"/>
            <a:r>
              <a:rPr lang="en-GB" dirty="0"/>
              <a:t>E.g. pre-process in Excel, mine in Weka</a:t>
            </a:r>
          </a:p>
          <a:p>
            <a:r>
              <a:rPr lang="en-GB" dirty="0"/>
              <a:t>This may require data to be reformatted to move between one and the other</a:t>
            </a:r>
          </a:p>
          <a:p>
            <a:pPr lvl="1"/>
            <a:r>
              <a:rPr lang="en-GB" dirty="0"/>
              <a:t>Generative AI is your friend for this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If the same tool is used for both, e.g. R or Weka, then no further formatting is needed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6A8EE-717F-D425-1F05-C88118C41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96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2E4BD-F895-9EF7-FF1E-14611C9DF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Dimension Reduction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B81F4-D0D2-775E-88EA-54276E787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Curse of Dimensionality – the more attributes you have, the longer it will take to process and the more likely it will generate overfitted models</a:t>
            </a:r>
          </a:p>
          <a:p>
            <a:r>
              <a:rPr lang="en-GB" dirty="0"/>
              <a:t>Not all data in a dataset is equally useful</a:t>
            </a:r>
          </a:p>
          <a:p>
            <a:pPr lvl="1"/>
            <a:r>
              <a:rPr lang="en-GB" dirty="0"/>
              <a:t>There are often many attributes that are correlated to each other</a:t>
            </a:r>
          </a:p>
          <a:p>
            <a:r>
              <a:rPr lang="en-GB" dirty="0"/>
              <a:t>Principal Component Analysis (PCA) identifies the most useful attributes within a dataset</a:t>
            </a:r>
          </a:p>
          <a:p>
            <a:pPr lvl="1"/>
            <a:r>
              <a:rPr lang="en-GB" dirty="0"/>
              <a:t>Identifies how much of the variance in the dataset is due to variance in each attribute</a:t>
            </a:r>
          </a:p>
          <a:p>
            <a:pPr lvl="1"/>
            <a:r>
              <a:rPr lang="en-GB" dirty="0"/>
              <a:t>Any attributes with low variance can be ignored (removed)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268D2-A044-C686-7F17-9048FB2A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08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8B7FFF8-A2C8-4F87-9D52-CC550EFE7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Preprocessing in R and Weka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C924957-7DA1-BE5E-8FCD-892DC239A4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8158A-C06E-61D7-EAF1-62D134974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598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27B70F3-3D71-08C3-63CA-2B40E3EA1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Preprocessing Process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802EF5-4B98-2B87-CEF2-E91DBEC32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/>
          </a:bodyPr>
          <a:lstStyle/>
          <a:p>
            <a:r>
              <a:rPr lang="en-GB" dirty="0"/>
              <a:t>Do NOT just load your data and do stuff at random!!!</a:t>
            </a:r>
          </a:p>
          <a:p>
            <a:r>
              <a:rPr lang="en-GB" dirty="0"/>
              <a:t>PLAN the operations you need to apply</a:t>
            </a:r>
          </a:p>
          <a:p>
            <a:endParaRPr lang="en-GB" sz="2400" dirty="0"/>
          </a:p>
          <a:p>
            <a:r>
              <a:rPr lang="en-GB" dirty="0"/>
              <a:t>Select the required data</a:t>
            </a:r>
          </a:p>
          <a:p>
            <a:r>
              <a:rPr lang="en-GB" dirty="0"/>
              <a:t>Clean data</a:t>
            </a:r>
          </a:p>
          <a:p>
            <a:pPr lvl="1"/>
            <a:r>
              <a:rPr lang="en-GB" dirty="0"/>
              <a:t>Handle missing values, remove duplicates, identify and manage outliers, correct other errors</a:t>
            </a:r>
          </a:p>
          <a:p>
            <a:r>
              <a:rPr lang="en-GB" dirty="0"/>
              <a:t>Integrate data from multiple sources (optional)</a:t>
            </a:r>
          </a:p>
          <a:p>
            <a:pPr lvl="1"/>
            <a:r>
              <a:rPr lang="en-GB" dirty="0"/>
              <a:t>Solve inconsistencies and redundancies</a:t>
            </a:r>
          </a:p>
          <a:p>
            <a:r>
              <a:rPr lang="en-GB" dirty="0"/>
              <a:t>Transform data</a:t>
            </a:r>
          </a:p>
          <a:p>
            <a:pPr lvl="1"/>
            <a:r>
              <a:rPr lang="en-GB" dirty="0"/>
              <a:t>Scale, normalise, encode, bin</a:t>
            </a:r>
          </a:p>
          <a:p>
            <a:r>
              <a:rPr lang="en-GB" dirty="0"/>
              <a:t>Reduce data</a:t>
            </a:r>
          </a:p>
          <a:p>
            <a:pPr lvl="1"/>
            <a:r>
              <a:rPr lang="en-GB" dirty="0"/>
              <a:t>Principle component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0CCD4C-7E34-2AF3-CA57-639D989D5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134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1F8A0-6D6F-3D15-0AF3-FBC7DB52C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Useful R Functions for Preprocessing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093D8-4058-6720-0925-90B10D37F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/>
          <a:lstStyle/>
          <a:p>
            <a:r>
              <a:rPr lang="en-GB" dirty="0"/>
              <a:t>Data loading</a:t>
            </a:r>
          </a:p>
          <a:p>
            <a:pPr lvl="1"/>
            <a:r>
              <a:rPr lang="en-GB" dirty="0"/>
              <a:t>read.csv(), head(), summary()</a:t>
            </a:r>
          </a:p>
          <a:p>
            <a:r>
              <a:rPr lang="en-GB" dirty="0"/>
              <a:t>Data cleaning</a:t>
            </a:r>
          </a:p>
          <a:p>
            <a:pPr lvl="1"/>
            <a:r>
              <a:rPr lang="en-GB" dirty="0"/>
              <a:t>is.na(), </a:t>
            </a:r>
            <a:r>
              <a:rPr lang="en-GB" dirty="0" err="1"/>
              <a:t>complete.cases</a:t>
            </a:r>
            <a:r>
              <a:rPr lang="en-GB" dirty="0"/>
              <a:t>(), </a:t>
            </a:r>
            <a:r>
              <a:rPr lang="en-GB" dirty="0" err="1"/>
              <a:t>as.numeric</a:t>
            </a:r>
            <a:r>
              <a:rPr lang="en-GB" dirty="0"/>
              <a:t>(), </a:t>
            </a:r>
            <a:r>
              <a:rPr lang="en-GB" dirty="0" err="1"/>
              <a:t>as.factor</a:t>
            </a:r>
            <a:r>
              <a:rPr lang="en-GB" dirty="0"/>
              <a:t>()</a:t>
            </a:r>
          </a:p>
          <a:p>
            <a:r>
              <a:rPr lang="en-GB" dirty="0"/>
              <a:t>Handling missing values</a:t>
            </a:r>
          </a:p>
          <a:p>
            <a:pPr lvl="1"/>
            <a:r>
              <a:rPr lang="en-GB" dirty="0" err="1"/>
              <a:t>data$age</a:t>
            </a:r>
            <a:r>
              <a:rPr lang="en-GB" dirty="0"/>
              <a:t>[is.na(</a:t>
            </a:r>
            <a:r>
              <a:rPr lang="en-GB" dirty="0" err="1"/>
              <a:t>data$age</a:t>
            </a:r>
            <a:r>
              <a:rPr lang="en-GB" dirty="0"/>
              <a:t>)]&lt;- median(</a:t>
            </a:r>
            <a:r>
              <a:rPr lang="en-GB" dirty="0" err="1"/>
              <a:t>data$age</a:t>
            </a:r>
            <a:r>
              <a:rPr lang="en-GB" dirty="0"/>
              <a:t>, na.rm=T)</a:t>
            </a:r>
          </a:p>
          <a:p>
            <a:r>
              <a:rPr lang="en-GB" dirty="0"/>
              <a:t>Normalisation</a:t>
            </a:r>
          </a:p>
          <a:p>
            <a:pPr lvl="1"/>
            <a:r>
              <a:rPr lang="en-GB" sz="2000" dirty="0" err="1"/>
              <a:t>data$age</a:t>
            </a:r>
            <a:r>
              <a:rPr lang="en-GB" sz="2000" dirty="0"/>
              <a:t> &lt;- (</a:t>
            </a:r>
            <a:r>
              <a:rPr lang="en-GB" sz="2000" dirty="0" err="1"/>
              <a:t>data$age-min</a:t>
            </a:r>
            <a:r>
              <a:rPr lang="en-GB" sz="2000" dirty="0"/>
              <a:t>(</a:t>
            </a:r>
            <a:r>
              <a:rPr lang="en-GB" sz="2000" dirty="0" err="1"/>
              <a:t>data$age</a:t>
            </a:r>
            <a:r>
              <a:rPr lang="en-GB" sz="2000" dirty="0"/>
              <a:t>))/(max(</a:t>
            </a:r>
            <a:r>
              <a:rPr lang="en-GB" sz="2000" dirty="0" err="1"/>
              <a:t>data$age</a:t>
            </a:r>
            <a:r>
              <a:rPr lang="en-GB" sz="2000" dirty="0"/>
              <a:t>)-min(</a:t>
            </a:r>
            <a:r>
              <a:rPr lang="en-GB" sz="2000" dirty="0" err="1"/>
              <a:t>data$age</a:t>
            </a:r>
            <a:r>
              <a:rPr lang="en-GB" sz="2000" dirty="0"/>
              <a:t>))</a:t>
            </a:r>
          </a:p>
          <a:p>
            <a:r>
              <a:rPr lang="en-GB" dirty="0"/>
              <a:t>Standardisation</a:t>
            </a:r>
          </a:p>
          <a:p>
            <a:pPr lvl="1"/>
            <a:r>
              <a:rPr lang="en-GB" dirty="0"/>
              <a:t>scale()</a:t>
            </a:r>
          </a:p>
          <a:p>
            <a:r>
              <a:rPr lang="en-GB" dirty="0"/>
              <a:t>One-hot encoding</a:t>
            </a:r>
          </a:p>
          <a:p>
            <a:pPr lvl="1"/>
            <a:r>
              <a:rPr lang="en-GB" dirty="0" err="1"/>
              <a:t>model.matrix</a:t>
            </a:r>
            <a:r>
              <a:rPr lang="en-GB" dirty="0"/>
              <a:t>()</a:t>
            </a:r>
          </a:p>
          <a:p>
            <a:r>
              <a:rPr lang="en-GB" dirty="0"/>
              <a:t>Also: </a:t>
            </a:r>
            <a:r>
              <a:rPr lang="en-GB" dirty="0" err="1"/>
              <a:t>tidyverse</a:t>
            </a:r>
            <a:r>
              <a:rPr lang="en-GB" dirty="0"/>
              <a:t> package (includes </a:t>
            </a:r>
            <a:r>
              <a:rPr lang="en-GB" dirty="0" err="1"/>
              <a:t>dplyr</a:t>
            </a:r>
            <a:r>
              <a:rPr lang="en-GB" dirty="0"/>
              <a:t> and </a:t>
            </a:r>
            <a:r>
              <a:rPr lang="en-GB" dirty="0" err="1"/>
              <a:t>tidyr</a:t>
            </a:r>
            <a:r>
              <a:rPr lang="en-GB" dirty="0"/>
              <a:t>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DB2BA-53CA-9D2E-E5DB-060C47C0D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8414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827ED-EC49-053B-7693-7083E8178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Worked Example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9C49C0-5268-82EA-8215-3DB52BA72C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/>
              <a:t>Preprocessing sequence</a:t>
            </a:r>
          </a:p>
          <a:p>
            <a:r>
              <a:rPr lang="en-GB" dirty="0"/>
              <a:t>Identify missing values</a:t>
            </a:r>
          </a:p>
          <a:p>
            <a:r>
              <a:rPr lang="en-GB" dirty="0"/>
              <a:t>Inputting the medial to replace any missing values</a:t>
            </a:r>
          </a:p>
          <a:p>
            <a:r>
              <a:rPr lang="en-GB" dirty="0"/>
              <a:t>Normalisation</a:t>
            </a:r>
          </a:p>
          <a:p>
            <a:r>
              <a:rPr lang="en-GB" dirty="0"/>
              <a:t>Binning data into equal interval bins</a:t>
            </a:r>
          </a:p>
          <a:p>
            <a:r>
              <a:rPr lang="en-GB" dirty="0"/>
              <a:t>One-hot encoding</a:t>
            </a:r>
          </a:p>
          <a:p>
            <a:r>
              <a:rPr lang="en-GB" dirty="0"/>
              <a:t>Principal Component Analysis</a:t>
            </a:r>
          </a:p>
          <a:p>
            <a:pPr lvl="1"/>
            <a:endParaRPr lang="en-GB" dirty="0"/>
          </a:p>
          <a:p>
            <a:r>
              <a:rPr lang="en-GB" dirty="0"/>
              <a:t>Download the 3-StudentData.arff file and we will work through these together</a:t>
            </a:r>
          </a:p>
          <a:p>
            <a:endParaRPr lang="en-GB" dirty="0"/>
          </a:p>
          <a:p>
            <a:r>
              <a:rPr lang="en-GB" dirty="0"/>
              <a:t>Feel free to ask questions as we go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756F53-729F-F1AD-33A1-FC7B1DA53F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87727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/>
              <a:t>@relation </a:t>
            </a:r>
            <a:r>
              <a:rPr lang="en-US" dirty="0" err="1"/>
              <a:t>students_data</a:t>
            </a:r>
            <a:endParaRPr lang="en-US" dirty="0"/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@attribute age numeric</a:t>
            </a:r>
          </a:p>
          <a:p>
            <a:pPr marL="109728" indent="0">
              <a:buNone/>
            </a:pPr>
            <a:r>
              <a:rPr lang="en-US" dirty="0"/>
              <a:t>@attribute </a:t>
            </a:r>
            <a:r>
              <a:rPr lang="en-US" dirty="0" err="1"/>
              <a:t>test_score</a:t>
            </a:r>
            <a:r>
              <a:rPr lang="en-US" dirty="0"/>
              <a:t> numeric</a:t>
            </a:r>
          </a:p>
          <a:p>
            <a:pPr marL="109728" indent="0">
              <a:buNone/>
            </a:pPr>
            <a:r>
              <a:rPr lang="en-US" dirty="0"/>
              <a:t>@attribute </a:t>
            </a:r>
            <a:r>
              <a:rPr lang="en-US" dirty="0" err="1"/>
              <a:t>study_hours</a:t>
            </a:r>
            <a:r>
              <a:rPr lang="en-US" dirty="0"/>
              <a:t> numeric</a:t>
            </a:r>
          </a:p>
          <a:p>
            <a:pPr marL="109728" indent="0">
              <a:buNone/>
            </a:pPr>
            <a:r>
              <a:rPr lang="en-US" dirty="0"/>
              <a:t>@attribute gender {male, female, nonbinary}</a:t>
            </a:r>
          </a:p>
          <a:p>
            <a:pPr marL="109728" indent="0">
              <a:buNone/>
            </a:pPr>
            <a:r>
              <a:rPr lang="en-US" dirty="0"/>
              <a:t>@attribute grade {A, B, C, D, F}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@data</a:t>
            </a:r>
          </a:p>
          <a:p>
            <a:pPr marL="109728" indent="0">
              <a:buNone/>
            </a:pPr>
            <a:r>
              <a:rPr lang="en-US" dirty="0"/>
              <a:t>20, 85, 10, male, B</a:t>
            </a:r>
          </a:p>
          <a:p>
            <a:pPr marL="109728" indent="0">
              <a:buNone/>
            </a:pPr>
            <a:r>
              <a:rPr lang="en-US" dirty="0"/>
              <a:t>22, 90, 12, female, A</a:t>
            </a:r>
          </a:p>
          <a:p>
            <a:pPr marL="109728" indent="0">
              <a:buNone/>
            </a:pPr>
            <a:r>
              <a:rPr lang="en-US" dirty="0"/>
              <a:t>19, 78, 8, female, C</a:t>
            </a:r>
          </a:p>
          <a:p>
            <a:pPr marL="109728" indent="0">
              <a:buNone/>
            </a:pPr>
            <a:r>
              <a:rPr lang="en-US" dirty="0"/>
              <a:t>21, 92, 15, male, A</a:t>
            </a:r>
          </a:p>
          <a:p>
            <a:pPr marL="109728" indent="0">
              <a:buNone/>
            </a:pPr>
            <a:r>
              <a:rPr lang="en-US" dirty="0"/>
              <a:t>20, 88, 11, nonbinary, B</a:t>
            </a:r>
          </a:p>
          <a:p>
            <a:pPr marL="109728" indent="0">
              <a:buNone/>
            </a:pPr>
            <a:r>
              <a:rPr lang="en-US" dirty="0"/>
              <a:t>23, 95, 16, female, A</a:t>
            </a:r>
          </a:p>
          <a:p>
            <a:pPr marL="109728" indent="0">
              <a:buNone/>
            </a:pPr>
            <a:r>
              <a:rPr lang="en-US" dirty="0"/>
              <a:t>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812B9-B0CD-CCE6-544A-DEA395B42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17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96EF6-891A-7409-7CA5-6FF923672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64EFE-4BD8-DAA5-D69E-04C1459C8B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Weka will not allow blank values in an ARFF file</a:t>
            </a:r>
          </a:p>
          <a:p>
            <a:pPr lvl="1"/>
            <a:r>
              <a:rPr lang="en-GB" sz="2700" dirty="0"/>
              <a:t>All missing values need to be replaced with ? before the file will load</a:t>
            </a:r>
          </a:p>
          <a:p>
            <a:r>
              <a:rPr lang="en-GB" sz="2800" dirty="0"/>
              <a:t>Any missing values will be highlighted in the data viewer</a:t>
            </a:r>
          </a:p>
          <a:p>
            <a:pPr lvl="1"/>
            <a:r>
              <a:rPr lang="en-GB" sz="2700" dirty="0"/>
              <a:t>Preprocess ¦ Edit…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68DE61-4260-CF2A-3F6F-427F4D3F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20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7ADE9E-0388-A67F-FF64-B536A0730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163" y="2149851"/>
            <a:ext cx="4029637" cy="332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91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0416C-2FF3-CD08-FBD5-521BB985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Inputting the Median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9E4D0-B4E1-97BB-F8C1-41ED8973D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438121" cy="5593808"/>
          </a:xfrm>
        </p:spPr>
        <p:txBody>
          <a:bodyPr>
            <a:normAutofit/>
          </a:bodyPr>
          <a:lstStyle/>
          <a:p>
            <a:r>
              <a:rPr lang="en-GB" sz="2800" dirty="0"/>
              <a:t>Use Weka’s </a:t>
            </a:r>
            <a:r>
              <a:rPr lang="en-GB" sz="2800" dirty="0" err="1"/>
              <a:t>ReplaceMissing</a:t>
            </a:r>
            <a:r>
              <a:rPr lang="en-GB" dirty="0" err="1"/>
              <a:t>Values</a:t>
            </a:r>
            <a:r>
              <a:rPr lang="en-GB" dirty="0"/>
              <a:t>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</a:t>
            </a:r>
            <a:r>
              <a:rPr lang="en-GB" sz="2400" dirty="0" err="1"/>
              <a:t>ReplaceMissingValues</a:t>
            </a:r>
            <a:endParaRPr lang="en-GB" sz="2400" dirty="0"/>
          </a:p>
          <a:p>
            <a:r>
              <a:rPr lang="en-GB" dirty="0"/>
              <a:t>After selecting the filter you must click on the Apply button to the right of the filter to run it</a:t>
            </a:r>
          </a:p>
          <a:p>
            <a:r>
              <a:rPr lang="en-GB" dirty="0"/>
              <a:t>Weka uses mean or median as appropriate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A6033-D492-330B-B257-381511B10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ED940A-E333-2C95-C681-B9127562D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321" y="1723787"/>
            <a:ext cx="3791479" cy="341042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19F611A-7EA3-2796-A33A-920F34655E9F}"/>
              </a:ext>
            </a:extLst>
          </p:cNvPr>
          <p:cNvSpPr/>
          <p:nvPr/>
        </p:nvSpPr>
        <p:spPr>
          <a:xfrm>
            <a:off x="5868144" y="3933056"/>
            <a:ext cx="792088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10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094C-1854-72DC-E06D-A681403A6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Normalising</a:t>
            </a:r>
            <a:r>
              <a:rPr lang="en-US" dirty="0"/>
              <a:t> Numerical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639DB-4D35-B6FD-CA77-5151208FD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330824" cy="5593808"/>
          </a:xfrm>
        </p:spPr>
        <p:txBody>
          <a:bodyPr/>
          <a:lstStyle/>
          <a:p>
            <a:r>
              <a:rPr lang="en-GB" dirty="0"/>
              <a:t>Use Weka’s Normalize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Normalize</a:t>
            </a:r>
          </a:p>
          <a:p>
            <a:endParaRPr lang="en-GB" dirty="0"/>
          </a:p>
          <a:p>
            <a:r>
              <a:rPr lang="en-GB" dirty="0"/>
              <a:t>NB: This will normalise ALL numerical attributes</a:t>
            </a:r>
          </a:p>
          <a:p>
            <a:r>
              <a:rPr lang="en-GB" dirty="0"/>
              <a:t>Can normalise to intervals other than (0,1) by clicking the filter space and changing the scale and translation values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040F2-36C6-E5BD-7708-FCAA7D037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22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93A28B-28B8-2E82-37F3-7627759E9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9183" y="2058129"/>
            <a:ext cx="3810532" cy="343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55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F48C1-F224-707A-2330-53C37B02D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Generating Equal Interval Bins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537EC-51BC-2B6F-91AD-DAD8ABDEC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7"/>
            <a:ext cx="3702336" cy="5851903"/>
          </a:xfrm>
        </p:spPr>
        <p:txBody>
          <a:bodyPr>
            <a:normAutofit/>
          </a:bodyPr>
          <a:lstStyle/>
          <a:p>
            <a:r>
              <a:rPr lang="en-GB" dirty="0"/>
              <a:t>Use Weka’s Normalize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Normalize</a:t>
            </a:r>
          </a:p>
          <a:p>
            <a:endParaRPr lang="en-GB" dirty="0"/>
          </a:p>
          <a:p>
            <a:r>
              <a:rPr lang="en-GB" dirty="0"/>
              <a:t>Identify the index of the attribute you want to bin</a:t>
            </a:r>
          </a:p>
          <a:p>
            <a:endParaRPr lang="en-GB" dirty="0"/>
          </a:p>
          <a:p>
            <a:r>
              <a:rPr lang="en-GB" dirty="0"/>
              <a:t>Choose the number of bins</a:t>
            </a:r>
          </a:p>
          <a:p>
            <a:endParaRPr lang="en-GB" dirty="0"/>
          </a:p>
          <a:p>
            <a:r>
              <a:rPr lang="en-GB" dirty="0"/>
              <a:t>Click on OK -&gt; Apply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772C24-CAD2-4AFD-52F3-C97B8B953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23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782241-C31E-044E-0674-7264BBF6C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151" y="926307"/>
            <a:ext cx="4648849" cy="5906324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4F2614DF-9F72-6C24-9B75-6692356D9D98}"/>
              </a:ext>
            </a:extLst>
          </p:cNvPr>
          <p:cNvSpPr/>
          <p:nvPr/>
        </p:nvSpPr>
        <p:spPr>
          <a:xfrm>
            <a:off x="6423531" y="2348880"/>
            <a:ext cx="596741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D1355B-A306-4B1D-04CA-F1C775E44B5B}"/>
              </a:ext>
            </a:extLst>
          </p:cNvPr>
          <p:cNvSpPr/>
          <p:nvPr/>
        </p:nvSpPr>
        <p:spPr>
          <a:xfrm>
            <a:off x="6415206" y="2907155"/>
            <a:ext cx="596741" cy="360040"/>
          </a:xfrm>
          <a:prstGeom prst="ellipse">
            <a:avLst/>
          </a:prstGeom>
          <a:noFill/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129C4E-C7DA-64DD-F7B8-2F97AAE7CDD5}"/>
              </a:ext>
            </a:extLst>
          </p:cNvPr>
          <p:cNvCxnSpPr>
            <a:cxnSpLocks/>
          </p:cNvCxnSpPr>
          <p:nvPr/>
        </p:nvCxnSpPr>
        <p:spPr>
          <a:xfrm flipH="1">
            <a:off x="3635896" y="2636912"/>
            <a:ext cx="2880320" cy="1242557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32E8013-DE23-41DB-CBC6-437E0F294E7F}"/>
              </a:ext>
            </a:extLst>
          </p:cNvPr>
          <p:cNvCxnSpPr>
            <a:cxnSpLocks/>
          </p:cNvCxnSpPr>
          <p:nvPr/>
        </p:nvCxnSpPr>
        <p:spPr>
          <a:xfrm flipH="1">
            <a:off x="3635896" y="3230563"/>
            <a:ext cx="2880838" cy="230509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765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A375A-4440-4A08-EFF2-E6AA25EDF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Generating Equal Interval Bins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5D412-E643-7289-09E1-7EA8C2FC2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980728"/>
            <a:ext cx="4016381" cy="5593808"/>
          </a:xfrm>
        </p:spPr>
        <p:txBody>
          <a:bodyPr/>
          <a:lstStyle/>
          <a:p>
            <a:r>
              <a:rPr lang="en-US" dirty="0"/>
              <a:t>Notice that the values</a:t>
            </a:r>
            <a:r>
              <a:rPr lang="en-GB" dirty="0"/>
              <a:t> have been replaced with strings describing the bins</a:t>
            </a:r>
          </a:p>
          <a:p>
            <a:endParaRPr lang="en-GB" dirty="0"/>
          </a:p>
          <a:p>
            <a:r>
              <a:rPr lang="en-GB" dirty="0"/>
              <a:t>You can then use </a:t>
            </a:r>
            <a:r>
              <a:rPr lang="en-GB" dirty="0" err="1"/>
              <a:t>RenameNominalValues</a:t>
            </a:r>
            <a:r>
              <a:rPr lang="en-GB" dirty="0"/>
              <a:t> to change the bin names but I find search and replace in Notepad++ easier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053FD-28E5-76DA-FD7C-54C8F8C21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24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A85579-FCDD-A391-9058-3F8738D2D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581" y="1196752"/>
            <a:ext cx="4463155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072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40455-BA63-F573-A07F-04396B6DB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One-Hot Encoding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A3573-0D0D-0312-F05F-074E82747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114800" cy="5593808"/>
          </a:xfrm>
        </p:spPr>
        <p:txBody>
          <a:bodyPr/>
          <a:lstStyle/>
          <a:p>
            <a:r>
              <a:rPr lang="en-GB" dirty="0"/>
              <a:t>Use </a:t>
            </a:r>
            <a:r>
              <a:rPr lang="en-GB" dirty="0" err="1"/>
              <a:t>NominalToBinary</a:t>
            </a:r>
            <a:endParaRPr lang="en-GB" dirty="0"/>
          </a:p>
          <a:p>
            <a:r>
              <a:rPr lang="en-GB" sz="2400" dirty="0"/>
              <a:t>Filters -&gt; Unsupervised -&gt; attribute -&gt; </a:t>
            </a:r>
            <a:r>
              <a:rPr lang="en-GB" sz="2400" dirty="0" err="1"/>
              <a:t>NominalToBinary</a:t>
            </a:r>
            <a:endParaRPr lang="en-GB" sz="2400" dirty="0"/>
          </a:p>
          <a:p>
            <a:endParaRPr lang="en-GB" dirty="0"/>
          </a:p>
          <a:p>
            <a:r>
              <a:rPr lang="en-GB" dirty="0"/>
              <a:t>Set the attribute index</a:t>
            </a:r>
          </a:p>
          <a:p>
            <a:endParaRPr lang="en-GB" dirty="0"/>
          </a:p>
          <a:p>
            <a:r>
              <a:rPr lang="en-GB" dirty="0"/>
              <a:t>Set </a:t>
            </a:r>
            <a:r>
              <a:rPr lang="en-GB" dirty="0" err="1"/>
              <a:t>transformAllValues</a:t>
            </a:r>
            <a:r>
              <a:rPr lang="en-GB" dirty="0"/>
              <a:t> to True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Click on OK -&gt; Apply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CA5F5D-F44A-6B0F-D6A0-487A4B570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25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EDC073-B929-F4CB-C889-3536C9E52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678" y="1423707"/>
            <a:ext cx="4639322" cy="4010585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E0A5BAC-528F-1883-F534-173D7704E74E}"/>
              </a:ext>
            </a:extLst>
          </p:cNvPr>
          <p:cNvSpPr/>
          <p:nvPr/>
        </p:nvSpPr>
        <p:spPr>
          <a:xfrm>
            <a:off x="5734288" y="2775074"/>
            <a:ext cx="596741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4F3303D-0767-EACB-58AD-B065D626D003}"/>
              </a:ext>
            </a:extLst>
          </p:cNvPr>
          <p:cNvSpPr/>
          <p:nvPr/>
        </p:nvSpPr>
        <p:spPr>
          <a:xfrm>
            <a:off x="5909721" y="4584795"/>
            <a:ext cx="596741" cy="360040"/>
          </a:xfrm>
          <a:prstGeom prst="ellipse">
            <a:avLst/>
          </a:prstGeom>
          <a:noFill/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9A0944-9EE4-E26D-9478-86B4E4C84FA2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4006198" y="3082387"/>
            <a:ext cx="1815481" cy="495706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B8411BC-FF77-C9BC-CD02-5AFB5C852AE1}"/>
              </a:ext>
            </a:extLst>
          </p:cNvPr>
          <p:cNvCxnSpPr>
            <a:cxnSpLocks/>
            <a:stCxn id="8" idx="2"/>
          </p:cNvCxnSpPr>
          <p:nvPr/>
        </p:nvCxnSpPr>
        <p:spPr>
          <a:xfrm flipH="1" flipV="1">
            <a:off x="3234280" y="4584795"/>
            <a:ext cx="2675441" cy="18002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453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4AF31-7DF0-F1FE-0D44-81FD65D42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Principal Component Analysis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6B341-E2E4-10C5-7E0B-19646D966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</a:t>
            </a:r>
            <a:r>
              <a:rPr lang="en-GB" dirty="0" err="1"/>
              <a:t>PrincipalComponents</a:t>
            </a:r>
            <a:endParaRPr lang="en-GB" dirty="0"/>
          </a:p>
          <a:p>
            <a:pPr marL="411480" lvl="1" indent="0">
              <a:buNone/>
            </a:pPr>
            <a:r>
              <a:rPr lang="en-GB" sz="2400" dirty="0"/>
              <a:t>Filters -&gt; Unsupervised -&gt; attribute -&gt; </a:t>
            </a:r>
            <a:r>
              <a:rPr lang="en-GB" sz="2400" dirty="0" err="1"/>
              <a:t>PrincipalComponents</a:t>
            </a:r>
            <a:endParaRPr lang="en-GB" sz="2400" dirty="0"/>
          </a:p>
          <a:p>
            <a:endParaRPr lang="en-GB" dirty="0"/>
          </a:p>
          <a:p>
            <a:r>
              <a:rPr lang="en-GB" dirty="0"/>
              <a:t>NB: This will replace the original attributes with the principal components in the Attributes area</a:t>
            </a:r>
          </a:p>
          <a:p>
            <a:r>
              <a:rPr lang="en-GB" dirty="0"/>
              <a:t>Examine the first few components and note which attributes they include</a:t>
            </a:r>
          </a:p>
          <a:p>
            <a:pPr lvl="1"/>
            <a:r>
              <a:rPr lang="en-GB" dirty="0"/>
              <a:t>These are the most important attributes in your dataset</a:t>
            </a:r>
          </a:p>
          <a:p>
            <a:pPr lvl="1"/>
            <a:r>
              <a:rPr lang="en-GB" dirty="0"/>
              <a:t>If an attribute doesn’t appear in the first three principal components then consider removing it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D287-FB57-2DCB-B733-E3F527EA1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13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4DA67-D055-24A9-7CD5-03BDBB33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Exercise/Homework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E7959-DBFF-DEAF-E8EE-4509EDDD2E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US" dirty="0"/>
              <a:t>Download 3-health_check_data.arff and load into Weka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/>
              <a:t>Identify any missing values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/>
              <a:t>Use a filter to replace the missing value in </a:t>
            </a:r>
            <a:r>
              <a:rPr lang="en-US" dirty="0" err="1"/>
              <a:t>bmi</a:t>
            </a:r>
            <a:r>
              <a:rPr lang="en-US" dirty="0"/>
              <a:t> with the median value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err="1"/>
              <a:t>Normalise</a:t>
            </a:r>
            <a:r>
              <a:rPr lang="en-US" dirty="0"/>
              <a:t> all numerical attributes to (0,1)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Bin the cholesterol attribute into 3 equal-width bins (low, medium, high) and rename them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Apply one-hot encoding to </a:t>
            </a:r>
            <a:r>
              <a:rPr lang="en-GB" dirty="0" err="1"/>
              <a:t>exercise_level</a:t>
            </a: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Use PCA to identify which of the original attributes contribute most to the first principal </a:t>
            </a:r>
            <a:r>
              <a:rPr lang="en-GB" dirty="0" err="1"/>
              <a:t>compnent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2EF6BD-E092-A415-2711-5A730D596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6557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Next session: Classification Analysis</a:t>
            </a:r>
          </a:p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28</a:t>
            </a:fld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Looking ahead</a:t>
            </a:r>
          </a:p>
        </p:txBody>
      </p:sp>
    </p:spTree>
    <p:extLst>
      <p:ext uri="{BB962C8B-B14F-4D97-AF65-F5344CB8AC3E}">
        <p14:creationId xmlns:p14="http://schemas.microsoft.com/office/powerpoint/2010/main" val="2074464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8369</TotalTime>
  <Words>1797</Words>
  <Application>Microsoft Office PowerPoint</Application>
  <PresentationFormat>On-screen Show (4:3)</PresentationFormat>
  <Paragraphs>396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Cambria</vt:lpstr>
      <vt:lpstr>Georgia</vt:lpstr>
      <vt:lpstr>Wingdings</vt:lpstr>
      <vt:lpstr>Wingdings 2</vt:lpstr>
      <vt:lpstr>Nik2013</vt:lpstr>
      <vt:lpstr>Data Mining &amp; Visualisation</vt:lpstr>
      <vt:lpstr>Garbage In, Garbage Out</vt:lpstr>
      <vt:lpstr>Preprocessing in CRISP-DM</vt:lpstr>
      <vt:lpstr>Data Understanding</vt:lpstr>
      <vt:lpstr>Weka’s ‘Visualize All’</vt:lpstr>
      <vt:lpstr>Preprocessing in CRISP-DM</vt:lpstr>
      <vt:lpstr>Data Preparation</vt:lpstr>
      <vt:lpstr>Handling Missing Values</vt:lpstr>
      <vt:lpstr>Binning Data</vt:lpstr>
      <vt:lpstr>One Hot Encoding</vt:lpstr>
      <vt:lpstr>Exercise</vt:lpstr>
      <vt:lpstr>Data Integration</vt:lpstr>
      <vt:lpstr>Data Transformation</vt:lpstr>
      <vt:lpstr>Data Formatting</vt:lpstr>
      <vt:lpstr>Dimension Reduction</vt:lpstr>
      <vt:lpstr>Preprocessing in R and Weka</vt:lpstr>
      <vt:lpstr>The Preprocessing Process</vt:lpstr>
      <vt:lpstr>Useful R Functions for Preprocessing</vt:lpstr>
      <vt:lpstr>Worked Example</vt:lpstr>
      <vt:lpstr>Missing Values</vt:lpstr>
      <vt:lpstr>Inputting the Median</vt:lpstr>
      <vt:lpstr>Normalising Numerical Data</vt:lpstr>
      <vt:lpstr>Generating Equal Interval Bins</vt:lpstr>
      <vt:lpstr>Generating Equal Interval Bins</vt:lpstr>
      <vt:lpstr>One-Hot Encoding</vt:lpstr>
      <vt:lpstr>Principal Component Analysis</vt:lpstr>
      <vt:lpstr>Exercise/Homework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Dr. Nik Whitehead</dc:creator>
  <cp:lastModifiedBy>Nik Whitehead</cp:lastModifiedBy>
  <cp:revision>293</cp:revision>
  <dcterms:created xsi:type="dcterms:W3CDTF">2011-09-13T10:27:46Z</dcterms:created>
  <dcterms:modified xsi:type="dcterms:W3CDTF">2026-01-21T10:51:05Z</dcterms:modified>
</cp:coreProperties>
</file>