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392" r:id="rId2"/>
    <p:sldId id="418" r:id="rId3"/>
    <p:sldId id="419" r:id="rId4"/>
    <p:sldId id="420" r:id="rId5"/>
    <p:sldId id="421" r:id="rId6"/>
    <p:sldId id="411" r:id="rId7"/>
    <p:sldId id="422" r:id="rId8"/>
    <p:sldId id="395" r:id="rId9"/>
    <p:sldId id="396" r:id="rId10"/>
    <p:sldId id="397" r:id="rId11"/>
    <p:sldId id="398" r:id="rId12"/>
    <p:sldId id="412" r:id="rId13"/>
    <p:sldId id="399" r:id="rId14"/>
    <p:sldId id="413" r:id="rId15"/>
    <p:sldId id="400" r:id="rId16"/>
    <p:sldId id="414" r:id="rId17"/>
    <p:sldId id="415" r:id="rId18"/>
    <p:sldId id="416" r:id="rId19"/>
    <p:sldId id="407" r:id="rId20"/>
    <p:sldId id="408" r:id="rId21"/>
    <p:sldId id="417" r:id="rId22"/>
    <p:sldId id="423" r:id="rId23"/>
    <p:sldId id="393" r:id="rId24"/>
    <p:sldId id="409" r:id="rId2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FBB5EC-2CBA-47B0-ACDC-786C5E6055BF}" v="6" dt="2023-04-03T13:51:13.6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69775" autoAdjust="0"/>
  </p:normalViewPr>
  <p:slideViewPr>
    <p:cSldViewPr>
      <p:cViewPr>
        <p:scale>
          <a:sx n="73" d="100"/>
          <a:sy n="73" d="100"/>
        </p:scale>
        <p:origin x="832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F6FBB5EC-2CBA-47B0-ACDC-786C5E6055BF}"/>
    <pc:docChg chg="undo custSel addSld delSld modSld">
      <pc:chgData name="Mohamed Asim" userId="463e8671-0eec-4074-8616-21d10d9d1eab" providerId="ADAL" clId="{F6FBB5EC-2CBA-47B0-ACDC-786C5E6055BF}" dt="2023-04-03T14:02:59.975" v="1628" actId="20577"/>
      <pc:docMkLst>
        <pc:docMk/>
      </pc:docMkLst>
      <pc:sldChg chg="del">
        <pc:chgData name="Mohamed Asim" userId="463e8671-0eec-4074-8616-21d10d9d1eab" providerId="ADAL" clId="{F6FBB5EC-2CBA-47B0-ACDC-786C5E6055BF}" dt="2023-04-03T13:42:03.517" v="1107" actId="2696"/>
        <pc:sldMkLst>
          <pc:docMk/>
          <pc:sldMk cId="2539968842" sldId="369"/>
        </pc:sldMkLst>
      </pc:sldChg>
      <pc:sldChg chg="add del">
        <pc:chgData name="Mohamed Asim" userId="463e8671-0eec-4074-8616-21d10d9d1eab" providerId="ADAL" clId="{F6FBB5EC-2CBA-47B0-ACDC-786C5E6055BF}" dt="2023-04-03T13:47:20.220" v="1115"/>
        <pc:sldMkLst>
          <pc:docMk/>
          <pc:sldMk cId="28620623" sldId="394"/>
        </pc:sldMkLst>
      </pc:sldChg>
      <pc:sldChg chg="modSp mod">
        <pc:chgData name="Mohamed Asim" userId="463e8671-0eec-4074-8616-21d10d9d1eab" providerId="ADAL" clId="{F6FBB5EC-2CBA-47B0-ACDC-786C5E6055BF}" dt="2023-04-03T13:53:21.660" v="1302" actId="15"/>
        <pc:sldMkLst>
          <pc:docMk/>
          <pc:sldMk cId="1332534162" sldId="395"/>
        </pc:sldMkLst>
        <pc:spChg chg="mod">
          <ac:chgData name="Mohamed Asim" userId="463e8671-0eec-4074-8616-21d10d9d1eab" providerId="ADAL" clId="{F6FBB5EC-2CBA-47B0-ACDC-786C5E6055BF}" dt="2023-04-03T13:53:21.660" v="1302" actId="15"/>
          <ac:spMkLst>
            <pc:docMk/>
            <pc:sldMk cId="1332534162" sldId="395"/>
            <ac:spMk id="4" creationId="{8C70F991-1FE8-474B-9044-DCC7B8111D17}"/>
          </ac:spMkLst>
        </pc:spChg>
      </pc:sldChg>
      <pc:sldChg chg="modSp new mod">
        <pc:chgData name="Mohamed Asim" userId="463e8671-0eec-4074-8616-21d10d9d1eab" providerId="ADAL" clId="{F6FBB5EC-2CBA-47B0-ACDC-786C5E6055BF}" dt="2023-04-03T13:44:19.900" v="1110" actId="113"/>
        <pc:sldMkLst>
          <pc:docMk/>
          <pc:sldMk cId="2362123204" sldId="418"/>
        </pc:sldMkLst>
        <pc:spChg chg="mod">
          <ac:chgData name="Mohamed Asim" userId="463e8671-0eec-4074-8616-21d10d9d1eab" providerId="ADAL" clId="{F6FBB5EC-2CBA-47B0-ACDC-786C5E6055BF}" dt="2023-04-03T13:44:19.900" v="1110" actId="113"/>
          <ac:spMkLst>
            <pc:docMk/>
            <pc:sldMk cId="2362123204" sldId="418"/>
            <ac:spMk id="2" creationId="{9DAFA8E0-83AE-5777-A5D7-81E79BA3BFF8}"/>
          </ac:spMkLst>
        </pc:spChg>
        <pc:spChg chg="mod">
          <ac:chgData name="Mohamed Asim" userId="463e8671-0eec-4074-8616-21d10d9d1eab" providerId="ADAL" clId="{F6FBB5EC-2CBA-47B0-ACDC-786C5E6055BF}" dt="2023-04-03T13:30:48.905" v="323" actId="5793"/>
          <ac:spMkLst>
            <pc:docMk/>
            <pc:sldMk cId="2362123204" sldId="418"/>
            <ac:spMk id="3" creationId="{819A2618-D3AE-5D25-B049-238DAB3E6BD3}"/>
          </ac:spMkLst>
        </pc:spChg>
      </pc:sldChg>
      <pc:sldChg chg="modSp new mod">
        <pc:chgData name="Mohamed Asim" userId="463e8671-0eec-4074-8616-21d10d9d1eab" providerId="ADAL" clId="{F6FBB5EC-2CBA-47B0-ACDC-786C5E6055BF}" dt="2023-04-03T13:32:56.625" v="522" actId="20577"/>
        <pc:sldMkLst>
          <pc:docMk/>
          <pc:sldMk cId="2748493325" sldId="419"/>
        </pc:sldMkLst>
        <pc:spChg chg="mod">
          <ac:chgData name="Mohamed Asim" userId="463e8671-0eec-4074-8616-21d10d9d1eab" providerId="ADAL" clId="{F6FBB5EC-2CBA-47B0-ACDC-786C5E6055BF}" dt="2023-04-03T13:31:29.030" v="332" actId="20577"/>
          <ac:spMkLst>
            <pc:docMk/>
            <pc:sldMk cId="2748493325" sldId="419"/>
            <ac:spMk id="2" creationId="{2757C127-F40A-7F7D-AAB0-6313404C10A4}"/>
          </ac:spMkLst>
        </pc:spChg>
        <pc:spChg chg="mod">
          <ac:chgData name="Mohamed Asim" userId="463e8671-0eec-4074-8616-21d10d9d1eab" providerId="ADAL" clId="{F6FBB5EC-2CBA-47B0-ACDC-786C5E6055BF}" dt="2023-04-03T13:32:56.625" v="522" actId="20577"/>
          <ac:spMkLst>
            <pc:docMk/>
            <pc:sldMk cId="2748493325" sldId="419"/>
            <ac:spMk id="3" creationId="{3B6A0695-4C8A-F9B1-6962-5FDA13BDA080}"/>
          </ac:spMkLst>
        </pc:spChg>
      </pc:sldChg>
      <pc:sldChg chg="modSp new mod">
        <pc:chgData name="Mohamed Asim" userId="463e8671-0eec-4074-8616-21d10d9d1eab" providerId="ADAL" clId="{F6FBB5EC-2CBA-47B0-ACDC-786C5E6055BF}" dt="2023-04-03T13:41:05.401" v="1060" actId="113"/>
        <pc:sldMkLst>
          <pc:docMk/>
          <pc:sldMk cId="744113513" sldId="420"/>
        </pc:sldMkLst>
        <pc:spChg chg="mod">
          <ac:chgData name="Mohamed Asim" userId="463e8671-0eec-4074-8616-21d10d9d1eab" providerId="ADAL" clId="{F6FBB5EC-2CBA-47B0-ACDC-786C5E6055BF}" dt="2023-04-03T13:41:05.401" v="1060" actId="113"/>
          <ac:spMkLst>
            <pc:docMk/>
            <pc:sldMk cId="744113513" sldId="420"/>
            <ac:spMk id="2" creationId="{4A257D85-BEE3-DDCC-3BEC-463ADAD41899}"/>
          </ac:spMkLst>
        </pc:spChg>
        <pc:spChg chg="mod">
          <ac:chgData name="Mohamed Asim" userId="463e8671-0eec-4074-8616-21d10d9d1eab" providerId="ADAL" clId="{F6FBB5EC-2CBA-47B0-ACDC-786C5E6055BF}" dt="2023-04-03T13:38:34.503" v="1026" actId="20577"/>
          <ac:spMkLst>
            <pc:docMk/>
            <pc:sldMk cId="744113513" sldId="420"/>
            <ac:spMk id="3" creationId="{C88FB485-6F8D-E107-28A5-4A5B941C033C}"/>
          </ac:spMkLst>
        </pc:spChg>
      </pc:sldChg>
      <pc:sldChg chg="modSp new mod">
        <pc:chgData name="Mohamed Asim" userId="463e8671-0eec-4074-8616-21d10d9d1eab" providerId="ADAL" clId="{F6FBB5EC-2CBA-47B0-ACDC-786C5E6055BF}" dt="2023-04-03T13:41:42.309" v="1106" actId="20577"/>
        <pc:sldMkLst>
          <pc:docMk/>
          <pc:sldMk cId="758438639" sldId="421"/>
        </pc:sldMkLst>
        <pc:spChg chg="mod">
          <ac:chgData name="Mohamed Asim" userId="463e8671-0eec-4074-8616-21d10d9d1eab" providerId="ADAL" clId="{F6FBB5EC-2CBA-47B0-ACDC-786C5E6055BF}" dt="2023-04-03T13:41:20.487" v="1062" actId="113"/>
          <ac:spMkLst>
            <pc:docMk/>
            <pc:sldMk cId="758438639" sldId="421"/>
            <ac:spMk id="2" creationId="{F074B48C-7F68-1507-7A9D-BC8647C5EC18}"/>
          </ac:spMkLst>
        </pc:spChg>
        <pc:spChg chg="mod">
          <ac:chgData name="Mohamed Asim" userId="463e8671-0eec-4074-8616-21d10d9d1eab" providerId="ADAL" clId="{F6FBB5EC-2CBA-47B0-ACDC-786C5E6055BF}" dt="2023-04-03T13:41:42.309" v="1106" actId="20577"/>
          <ac:spMkLst>
            <pc:docMk/>
            <pc:sldMk cId="758438639" sldId="421"/>
            <ac:spMk id="3" creationId="{5D04731D-0F8C-35C0-D37D-D03D5B236AE2}"/>
          </ac:spMkLst>
        </pc:spChg>
      </pc:sldChg>
      <pc:sldChg chg="new del">
        <pc:chgData name="Mohamed Asim" userId="463e8671-0eec-4074-8616-21d10d9d1eab" providerId="ADAL" clId="{F6FBB5EC-2CBA-47B0-ACDC-786C5E6055BF}" dt="2023-04-03T13:47:05.306" v="1112" actId="680"/>
        <pc:sldMkLst>
          <pc:docMk/>
          <pc:sldMk cId="159287160" sldId="422"/>
        </pc:sldMkLst>
      </pc:sldChg>
      <pc:sldChg chg="addSp modSp new mod">
        <pc:chgData name="Mohamed Asim" userId="463e8671-0eec-4074-8616-21d10d9d1eab" providerId="ADAL" clId="{F6FBB5EC-2CBA-47B0-ACDC-786C5E6055BF}" dt="2023-04-03T13:52:43.078" v="1301" actId="20577"/>
        <pc:sldMkLst>
          <pc:docMk/>
          <pc:sldMk cId="576100191" sldId="422"/>
        </pc:sldMkLst>
        <pc:spChg chg="mod">
          <ac:chgData name="Mohamed Asim" userId="463e8671-0eec-4074-8616-21d10d9d1eab" providerId="ADAL" clId="{F6FBB5EC-2CBA-47B0-ACDC-786C5E6055BF}" dt="2023-04-03T13:50:16.404" v="1198" actId="113"/>
          <ac:spMkLst>
            <pc:docMk/>
            <pc:sldMk cId="576100191" sldId="422"/>
            <ac:spMk id="2" creationId="{90F1DD9D-8464-204C-F2FE-77BBE4B8DFF7}"/>
          </ac:spMkLst>
        </pc:spChg>
        <pc:spChg chg="mod">
          <ac:chgData name="Mohamed Asim" userId="463e8671-0eec-4074-8616-21d10d9d1eab" providerId="ADAL" clId="{F6FBB5EC-2CBA-47B0-ACDC-786C5E6055BF}" dt="2023-04-03T13:50:39.245" v="1206" actId="20577"/>
          <ac:spMkLst>
            <pc:docMk/>
            <pc:sldMk cId="576100191" sldId="422"/>
            <ac:spMk id="3" creationId="{93C2A74C-5CDB-F631-C2A2-0102F5A0D0A1}"/>
          </ac:spMkLst>
        </pc:spChg>
        <pc:spChg chg="add mod">
          <ac:chgData name="Mohamed Asim" userId="463e8671-0eec-4074-8616-21d10d9d1eab" providerId="ADAL" clId="{F6FBB5EC-2CBA-47B0-ACDC-786C5E6055BF}" dt="2023-04-03T13:52:43.078" v="1301" actId="20577"/>
          <ac:spMkLst>
            <pc:docMk/>
            <pc:sldMk cId="576100191" sldId="422"/>
            <ac:spMk id="4" creationId="{8D47056B-D11E-30D4-8828-AF9481EE4110}"/>
          </ac:spMkLst>
        </pc:spChg>
      </pc:sldChg>
      <pc:sldChg chg="new del">
        <pc:chgData name="Mohamed Asim" userId="463e8671-0eec-4074-8616-21d10d9d1eab" providerId="ADAL" clId="{F6FBB5EC-2CBA-47B0-ACDC-786C5E6055BF}" dt="2023-04-03T13:38:43.967" v="1028" actId="680"/>
        <pc:sldMkLst>
          <pc:docMk/>
          <pc:sldMk cId="627670756" sldId="422"/>
        </pc:sldMkLst>
      </pc:sldChg>
      <pc:sldChg chg="new del">
        <pc:chgData name="Mohamed Asim" userId="463e8671-0eec-4074-8616-21d10d9d1eab" providerId="ADAL" clId="{F6FBB5EC-2CBA-47B0-ACDC-786C5E6055BF}" dt="2023-04-03T14:00:22.697" v="1304" actId="680"/>
        <pc:sldMkLst>
          <pc:docMk/>
          <pc:sldMk cId="635612246" sldId="423"/>
        </pc:sldMkLst>
      </pc:sldChg>
      <pc:sldChg chg="modSp new mod">
        <pc:chgData name="Mohamed Asim" userId="463e8671-0eec-4074-8616-21d10d9d1eab" providerId="ADAL" clId="{F6FBB5EC-2CBA-47B0-ACDC-786C5E6055BF}" dt="2023-04-03T14:02:59.975" v="1628" actId="20577"/>
        <pc:sldMkLst>
          <pc:docMk/>
          <pc:sldMk cId="4273756746" sldId="423"/>
        </pc:sldMkLst>
        <pc:spChg chg="mod">
          <ac:chgData name="Mohamed Asim" userId="463e8671-0eec-4074-8616-21d10d9d1eab" providerId="ADAL" clId="{F6FBB5EC-2CBA-47B0-ACDC-786C5E6055BF}" dt="2023-04-03T14:02:59.975" v="1628" actId="20577"/>
          <ac:spMkLst>
            <pc:docMk/>
            <pc:sldMk cId="4273756746" sldId="423"/>
            <ac:spMk id="2" creationId="{252D7B8D-3C1F-0AF8-F25E-DFDB14C0E32C}"/>
          </ac:spMkLst>
        </pc:spChg>
        <pc:spChg chg="mod">
          <ac:chgData name="Mohamed Asim" userId="463e8671-0eec-4074-8616-21d10d9d1eab" providerId="ADAL" clId="{F6FBB5EC-2CBA-47B0-ACDC-786C5E6055BF}" dt="2023-04-03T14:02:42.381" v="1609" actId="20577"/>
          <ac:spMkLst>
            <pc:docMk/>
            <pc:sldMk cId="4273756746" sldId="423"/>
            <ac:spMk id="3" creationId="{1A651EAD-F72E-4A12-9A5E-36F85899434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009330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558467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372580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658198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985735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94421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468238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395257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085576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532862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58693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186021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891788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40123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761445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143073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677678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89087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LCMB7013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737312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8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Managing Underperformance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Managing Performance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FA8E0-83AE-5777-A5D7-81E79BA3B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Lesson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A2618-D3AE-5D25-B049-238DAB3E6B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Last week review </a:t>
            </a:r>
          </a:p>
          <a:p>
            <a:pPr lvl="1"/>
            <a:r>
              <a:rPr lang="en-GB" dirty="0"/>
              <a:t>Pay &amp; Reward – effectiveness in performance</a:t>
            </a:r>
          </a:p>
          <a:p>
            <a:r>
              <a:rPr lang="en-GB" dirty="0"/>
              <a:t>This week</a:t>
            </a:r>
          </a:p>
          <a:p>
            <a:pPr lvl="1"/>
            <a:r>
              <a:rPr lang="en-GB" dirty="0"/>
              <a:t>Concerns – employee and organisational</a:t>
            </a:r>
          </a:p>
          <a:p>
            <a:pPr lvl="1"/>
            <a:r>
              <a:rPr lang="en-GB" dirty="0"/>
              <a:t>Underperformance</a:t>
            </a:r>
          </a:p>
          <a:p>
            <a:pPr lvl="1"/>
            <a:r>
              <a:rPr lang="en-GB" dirty="0"/>
              <a:t>Implications of under performance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123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7C127-F40A-7F7D-AAB0-6313404C1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concerns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A0695-4C8A-F9B1-6962-5FDA13BDA0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PM is related to </a:t>
            </a:r>
          </a:p>
          <a:p>
            <a:pPr lvl="1"/>
            <a:r>
              <a:rPr lang="en-GB" dirty="0"/>
              <a:t>higher output and growth and </a:t>
            </a:r>
          </a:p>
          <a:p>
            <a:pPr lvl="1"/>
            <a:r>
              <a:rPr lang="en-GB" dirty="0"/>
              <a:t>Employee productivity, development </a:t>
            </a:r>
          </a:p>
          <a:p>
            <a:endParaRPr lang="en-GB" dirty="0"/>
          </a:p>
          <a:p>
            <a:r>
              <a:rPr lang="en-GB" dirty="0"/>
              <a:t>So what are the concerns here and implications for PM?</a:t>
            </a:r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493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57D85-BEE3-DDCC-3BEC-463ADAD41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PM concerns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FB485-6F8D-E107-28A5-4A5B941C03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24744"/>
            <a:ext cx="10972800" cy="3917032"/>
          </a:xfrm>
        </p:spPr>
        <p:txBody>
          <a:bodyPr/>
          <a:lstStyle/>
          <a:p>
            <a:r>
              <a:rPr lang="en-GB" dirty="0"/>
              <a:t>Concern with outputs, measurement</a:t>
            </a:r>
          </a:p>
          <a:p>
            <a:r>
              <a:rPr lang="en-GB" dirty="0"/>
              <a:t>Concern with process &amp; operations</a:t>
            </a:r>
          </a:p>
          <a:p>
            <a:r>
              <a:rPr lang="en-GB" dirty="0"/>
              <a:t>Concern with planning</a:t>
            </a:r>
          </a:p>
          <a:p>
            <a:r>
              <a:rPr lang="en-GB" dirty="0"/>
              <a:t>Concern with continuous development</a:t>
            </a:r>
          </a:p>
          <a:p>
            <a:r>
              <a:rPr lang="en-GB" dirty="0"/>
              <a:t>Concern with learning and development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Transparency</a:t>
            </a:r>
          </a:p>
          <a:p>
            <a:pPr lvl="1"/>
            <a:r>
              <a:rPr lang="en-GB" dirty="0">
                <a:highlight>
                  <a:srgbClr val="FFFF00"/>
                </a:highlight>
              </a:rPr>
              <a:t>Which ones are organisational and which, employee oriented?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4113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4B48C-7F68-1507-7A9D-BC8647C5E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Employee concerns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4731D-0F8C-35C0-D37D-D03D5B236A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  <a:latin typeface="Nunito" panose="020B0604020202020204" pitchFamily="2" charset="0"/>
              </a:rPr>
              <a:t>Four ethical principles that should govern the operation of the performance management process. These are −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Nunito" panose="020B0604020202020204" pitchFamily="2" charset="0"/>
              </a:rPr>
              <a:t>Respect for the individual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Nunito" panose="020B0604020202020204" pitchFamily="2" charset="0"/>
              </a:rPr>
              <a:t>Mutual respect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Nunito" panose="020B0604020202020204" pitchFamily="2" charset="0"/>
              </a:rPr>
              <a:t>Procedural fairness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Nunito" panose="020B0604020202020204" pitchFamily="2" charset="0"/>
              </a:rPr>
              <a:t>Transparency of decision making</a:t>
            </a:r>
          </a:p>
          <a:p>
            <a:r>
              <a:rPr lang="en-GB" dirty="0"/>
              <a:t>Under performance </a:t>
            </a:r>
          </a:p>
        </p:txBody>
      </p:sp>
    </p:spTree>
    <p:extLst>
      <p:ext uri="{BB962C8B-B14F-4D97-AF65-F5344CB8AC3E}">
        <p14:creationId xmlns:p14="http://schemas.microsoft.com/office/powerpoint/2010/main" val="758438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The Scope of Underperformance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189037"/>
            <a:ext cx="10441160" cy="4525963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Survey data (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Suff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, 2006, 2009, 2011; Tasker, 2006) reveal that underperformance is perceived as a ‘major problem’, ‘an organisational issue’ or ‘an issue to some extent’.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Assessing the extent that underperformance is problematic: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need to collect sufficient data to make generalisations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organisational definitions of underperformance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responses depend on who is asked (managers, HR practitioners and employees?). </a:t>
            </a:r>
          </a:p>
        </p:txBody>
      </p:sp>
    </p:spTree>
    <p:extLst>
      <p:ext uri="{BB962C8B-B14F-4D97-AF65-F5344CB8AC3E}">
        <p14:creationId xmlns:p14="http://schemas.microsoft.com/office/powerpoint/2010/main" val="1919645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1DD9D-8464-204C-F2FE-77BBE4B8D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4624"/>
            <a:ext cx="10972800" cy="1143000"/>
          </a:xfrm>
        </p:spPr>
        <p:txBody>
          <a:bodyPr/>
          <a:lstStyle/>
          <a:p>
            <a:r>
              <a:rPr lang="en-GB" sz="3600" b="1" dirty="0">
                <a:solidFill>
                  <a:schemeClr val="accent5">
                    <a:lumMod val="50000"/>
                  </a:schemeClr>
                </a:solidFill>
              </a:rPr>
              <a:t>Common manifestations of individual under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2A74C-5CDB-F631-C2A2-0102F5A0D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24744"/>
            <a:ext cx="10972800" cy="3917032"/>
          </a:xfrm>
        </p:spPr>
        <p:txBody>
          <a:bodyPr/>
          <a:lstStyle/>
          <a:p>
            <a:r>
              <a:rPr lang="en-GB" sz="2400" dirty="0"/>
              <a:t>absence•</a:t>
            </a:r>
          </a:p>
          <a:p>
            <a:r>
              <a:rPr lang="en-GB" sz="2400" dirty="0"/>
              <a:t>(in)capability</a:t>
            </a:r>
          </a:p>
          <a:p>
            <a:r>
              <a:rPr lang="en-GB" sz="2400" dirty="0"/>
              <a:t>inappropriate attitudes and behaviours towards colleagues and customers</a:t>
            </a:r>
          </a:p>
          <a:p>
            <a:r>
              <a:rPr lang="en-GB" sz="2400" dirty="0"/>
              <a:t>a poor standard of work</a:t>
            </a:r>
          </a:p>
          <a:p>
            <a:r>
              <a:rPr lang="en-GB" sz="2400" dirty="0"/>
              <a:t>failing to meet objectives</a:t>
            </a:r>
          </a:p>
          <a:p>
            <a:r>
              <a:rPr lang="en-GB" sz="2400" dirty="0"/>
              <a:t>bad time-keeping</a:t>
            </a:r>
          </a:p>
          <a:p>
            <a:r>
              <a:rPr lang="en-GB" sz="2400" dirty="0"/>
              <a:t>failing to meet deadlines</a:t>
            </a:r>
          </a:p>
          <a:p>
            <a:r>
              <a:rPr lang="en-GB" sz="2400" dirty="0"/>
              <a:t>disregarding workplace norms and rules</a:t>
            </a:r>
          </a:p>
          <a:p>
            <a:r>
              <a:rPr lang="en-GB" sz="2400" dirty="0"/>
              <a:t>insubordination</a:t>
            </a:r>
          </a:p>
          <a:p>
            <a:r>
              <a:rPr lang="en-GB" sz="2400" dirty="0"/>
              <a:t>low output</a:t>
            </a:r>
            <a:r>
              <a:rPr lang="en-GB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47056B-D11E-30D4-8828-AF9481EE4110}"/>
              </a:ext>
            </a:extLst>
          </p:cNvPr>
          <p:cNvSpPr txBox="1"/>
          <p:nvPr/>
        </p:nvSpPr>
        <p:spPr>
          <a:xfrm>
            <a:off x="8040216" y="3047290"/>
            <a:ext cx="28334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Can you think of any other under performance issues?</a:t>
            </a:r>
          </a:p>
        </p:txBody>
      </p:sp>
    </p:spTree>
    <p:extLst>
      <p:ext uri="{BB962C8B-B14F-4D97-AF65-F5344CB8AC3E}">
        <p14:creationId xmlns:p14="http://schemas.microsoft.com/office/powerpoint/2010/main" val="576100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Explaining Underperformance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767408" y="1340768"/>
            <a:ext cx="10657184" cy="437423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Underperformance can be explained as:</a:t>
            </a:r>
          </a:p>
          <a:p>
            <a:pPr lvl="1" indent="-342900" algn="just" eaLnBrk="1" fontAlgn="auto" hangingPunct="1">
              <a:spcBef>
                <a:spcPts val="3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an individual worker’s problem</a:t>
            </a:r>
          </a:p>
          <a:p>
            <a:pPr lvl="2" indent="-342900" algn="just" eaLnBrk="1" fontAlgn="auto" hangingPunct="1">
              <a:spcBef>
                <a:spcPts val="3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 terms of the complex relationship between trust, commitment and motivation</a:t>
            </a:r>
          </a:p>
          <a:p>
            <a:pPr lvl="1" indent="-342900" algn="just" eaLnBrk="1" fontAlgn="auto" hangingPunct="1">
              <a:spcBef>
                <a:spcPts val="3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as a structural labour problem.</a:t>
            </a:r>
          </a:p>
        </p:txBody>
      </p:sp>
    </p:spTree>
    <p:extLst>
      <p:ext uri="{BB962C8B-B14F-4D97-AF65-F5344CB8AC3E}">
        <p14:creationId xmlns:p14="http://schemas.microsoft.com/office/powerpoint/2010/main" val="1332534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Trust, Motivation and Commitment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189037"/>
            <a:ext cx="1044116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Trust is an antecedent to organisational commitment.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Trust is associated with motivation.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Trust is a multifaceted concept:</a:t>
            </a:r>
          </a:p>
          <a:p>
            <a:pPr marL="742950" marR="0" lvl="1" indent="-2857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on an individual level as an attitude</a:t>
            </a:r>
          </a:p>
          <a:p>
            <a:pPr marL="742950" marR="0" lvl="1" indent="-2857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on an organisational level as ‘systems trust’.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Complex relationship between trust, motivation and commitment – one manifestation of which is under-performance.</a:t>
            </a:r>
          </a:p>
        </p:txBody>
      </p:sp>
    </p:spTree>
    <p:extLst>
      <p:ext uri="{BB962C8B-B14F-4D97-AF65-F5344CB8AC3E}">
        <p14:creationId xmlns:p14="http://schemas.microsoft.com/office/powerpoint/2010/main" val="2650564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Underperformance as a ‘Structural Labour Problem’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189037"/>
            <a:ext cx="1044116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The labour problem: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A power struggle for control over production between the forces of capital and of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labour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The contested nature of the employment relationship.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Ideology and the relationship between capital and labour.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Applying the unitary, pluralist and radical perspectives to the employment relationship.</a:t>
            </a:r>
          </a:p>
        </p:txBody>
      </p:sp>
    </p:spTree>
    <p:extLst>
      <p:ext uri="{BB962C8B-B14F-4D97-AF65-F5344CB8AC3E}">
        <p14:creationId xmlns:p14="http://schemas.microsoft.com/office/powerpoint/2010/main" val="1557012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Managing Underperformance (1)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142999"/>
            <a:ext cx="10441160" cy="4572001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Managing underperformance is based on two broad assumptions:</a:t>
            </a:r>
          </a:p>
          <a:p>
            <a:pPr lvl="1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Employees lack the necessary skills and abilities.</a:t>
            </a:r>
          </a:p>
          <a:p>
            <a:pPr lvl="1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They are unwilling to perform at the required level.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Early attempts to manage (under)performance:</a:t>
            </a:r>
          </a:p>
          <a:p>
            <a:pPr lvl="1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scientific management</a:t>
            </a:r>
          </a:p>
          <a:p>
            <a:pPr lvl="1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human relations/neo-human relations.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3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0124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Managing Underperformance (2)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142999"/>
            <a:ext cx="10441160" cy="4572001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The role of line managers:</a:t>
            </a:r>
          </a:p>
          <a:p>
            <a:pPr lvl="1" indent="-342900"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confidence and competence in managing under-performance.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Line managers often receive training in managing performance but are less well versed in:</a:t>
            </a:r>
          </a:p>
          <a:p>
            <a:pPr lvl="1" indent="-342900"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managing difficult conversations</a:t>
            </a:r>
          </a:p>
          <a:p>
            <a:pPr lvl="1" indent="-342900"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coaching</a:t>
            </a:r>
          </a:p>
          <a:p>
            <a:pPr lvl="1" indent="-342900"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conflict management.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3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26512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Informal Techniques for Managing Underperformance (1)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484783"/>
            <a:ext cx="10441160" cy="4230217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The importance of informal regular feedback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Coaching:</a:t>
            </a:r>
          </a:p>
          <a:p>
            <a:pPr marL="742950" marR="0" lvl="1" indent="-2857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interventions designed to develop appropriate skills, abilities and attitudes</a:t>
            </a:r>
          </a:p>
          <a:p>
            <a:pPr marL="742950" marR="0" lvl="1" indent="-2857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successful coaching depends on skilled ‘practitioners’ and an organisational culture that is supportive of the philosophy of coaching.  </a:t>
            </a:r>
          </a:p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3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879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Informal Techniques for Managing Underperformance (2)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313891"/>
            <a:ext cx="10441160" cy="4230217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200" dirty="0">
                <a:latin typeface="Arial" pitchFamily="34" charset="0"/>
                <a:cs typeface="Arial" pitchFamily="34" charset="0"/>
              </a:rPr>
              <a:t>Mentoring:</a:t>
            </a:r>
          </a:p>
          <a:p>
            <a:r>
              <a:rPr lang="en-GB" sz="3200" dirty="0">
                <a:latin typeface="Arial" pitchFamily="34" charset="0"/>
                <a:cs typeface="Arial" pitchFamily="34" charset="0"/>
              </a:rPr>
              <a:t>Some organisations do not distinguish between coaching and mentoring.</a:t>
            </a:r>
          </a:p>
          <a:p>
            <a:r>
              <a:rPr lang="en-GB" sz="3200" dirty="0">
                <a:latin typeface="Arial" pitchFamily="34" charset="0"/>
                <a:cs typeface="Arial" pitchFamily="34" charset="0"/>
              </a:rPr>
              <a:t>The mentoring relationship can be qualitatively different.</a:t>
            </a:r>
          </a:p>
          <a:p>
            <a:r>
              <a:rPr lang="en-GB" sz="3200" dirty="0">
                <a:latin typeface="Arial" pitchFamily="34" charset="0"/>
                <a:cs typeface="Arial" pitchFamily="34" charset="0"/>
              </a:rPr>
              <a:t> Informal or long-term.</a:t>
            </a:r>
          </a:p>
          <a:p>
            <a:r>
              <a:rPr lang="en-GB" sz="3200" dirty="0">
                <a:latin typeface="Arial" pitchFamily="34" charset="0"/>
                <a:cs typeface="Arial" pitchFamily="34" charset="0"/>
              </a:rPr>
              <a:t>More likely to be used with ‘new’ or ‘less experienced’ employees.</a:t>
            </a:r>
          </a:p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3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39488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Managing Underperformance Using Capability Procedures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268759"/>
            <a:ext cx="10441160" cy="4446241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Employees are encouraged to achieve an acceptable level of performance: </a:t>
            </a:r>
          </a:p>
          <a:p>
            <a:pPr lvl="1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use of informal interventions</a:t>
            </a:r>
          </a:p>
          <a:p>
            <a:pPr lvl="1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individual performance improvement plans.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Formal capability interventions:</a:t>
            </a:r>
          </a:p>
          <a:p>
            <a:pPr lvl="1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formal meetings between employee and manager(s)</a:t>
            </a:r>
          </a:p>
          <a:p>
            <a:pPr lvl="1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formal / final written warnings / dismissal.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Capability procedures must be fair and transparent.</a:t>
            </a:r>
          </a:p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3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76825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Managing Underperformance using Disciplinary Procedures (1)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556792"/>
            <a:ext cx="10441160" cy="4158208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 alternative way to manage underperformance: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lvl="1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has a broader scope than capability procedures</a:t>
            </a:r>
          </a:p>
          <a:p>
            <a:pPr lvl="1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lvl="1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evidence gathering/possible suspension/formal hearing/possible dismissal.</a:t>
            </a:r>
          </a:p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3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93985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Managing Underperformance using Disciplinary Procedures (2)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556792"/>
            <a:ext cx="10441160" cy="4158208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 the context of managing underperformance disciplinary procedures function to: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communicate acceptable standards of performance and conduct, and the consequences of failing to meet these.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reveal  potential barriers to acceptable levels of performance and conduct, and direct employees accordingly.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enable employees to improve levels of performance or conduct using agreed time-bound improvement plans.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redress issues of performance and conduct without recourse to employment tribunals. 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CIPD (2012)</a:t>
            </a:r>
          </a:p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3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23270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Managing Underperformance using Disciplinary Procedures (3)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556792"/>
            <a:ext cx="10441160" cy="4158208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 critical examination of workplace discipline: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the importance of workplace rules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rule makers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rule breakers.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Approaches to discipline: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punitive v corrective</a:t>
            </a:r>
          </a:p>
          <a:p>
            <a:pPr marL="0" marR="0" lvl="0" indent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3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3379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Conclusion (1)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282534"/>
            <a:ext cx="10657184" cy="4378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129225"/>
            <a:ext cx="10441160" cy="4446241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Underperformance is often conceptualised in terms of dysfunctional workplace behaviour: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some ‘dysfunctional behaviours’ may be seen as rational from a worker perspective.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Empirical evidence suggest that underperformance is an enduring concern for employers: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assessing the extent of workplace underperformance is problematic.</a:t>
            </a:r>
          </a:p>
        </p:txBody>
      </p:sp>
    </p:spTree>
    <p:extLst>
      <p:ext uri="{BB962C8B-B14F-4D97-AF65-F5344CB8AC3E}">
        <p14:creationId xmlns:p14="http://schemas.microsoft.com/office/powerpoint/2010/main" val="20350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Conclusion (2)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057219"/>
            <a:ext cx="10441160" cy="4518247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Underperformance can be explained: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as an individual worker’s problem.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 terms of the complex relationship between trust, commitment and motivation.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as a structural labour problem.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Underperformance can be managed informally by: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informal feedback.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coaching.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mentoring.</a:t>
            </a:r>
          </a:p>
        </p:txBody>
      </p:sp>
    </p:spTree>
    <p:extLst>
      <p:ext uri="{BB962C8B-B14F-4D97-AF65-F5344CB8AC3E}">
        <p14:creationId xmlns:p14="http://schemas.microsoft.com/office/powerpoint/2010/main" val="1036066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Conclusion (3)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06D15D3-654F-4F14-ADD5-0B3B44EA8C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4" cy="451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>
              <a:latin typeface="Arial Nova" panose="020B0504020202020204" pitchFamily="34" charset="0"/>
            </a:endParaRP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70F991-1FE8-474B-9044-DCC7B8111D17}"/>
              </a:ext>
            </a:extLst>
          </p:cNvPr>
          <p:cNvSpPr txBox="1">
            <a:spLocks/>
          </p:cNvSpPr>
          <p:nvPr/>
        </p:nvSpPr>
        <p:spPr>
          <a:xfrm>
            <a:off x="875420" y="1129225"/>
            <a:ext cx="10441160" cy="4446241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Underperformance can also be managed formally using: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capability procedures.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disciplinary procedures – the importance of rules – the impact of punitive and corrective approaches on managing underperformance.</a:t>
            </a:r>
          </a:p>
        </p:txBody>
      </p:sp>
    </p:spTree>
    <p:extLst>
      <p:ext uri="{BB962C8B-B14F-4D97-AF65-F5344CB8AC3E}">
        <p14:creationId xmlns:p14="http://schemas.microsoft.com/office/powerpoint/2010/main" val="4043622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D7B8D-3C1F-0AF8-F25E-DFDB14C0E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51EAD-F72E-4A12-9A5E-36F8589943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Case Study 9.3 – WESTCOLL</a:t>
            </a:r>
          </a:p>
          <a:p>
            <a:pPr marL="0" indent="0">
              <a:buNone/>
            </a:pPr>
            <a:r>
              <a:rPr lang="en-GB" b="1" dirty="0"/>
              <a:t>Hutchinson Chapter 9 on Underperformance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</a:rPr>
              <a:t>READ CASE READING AND ANSWER THE THREE QUESTIONS –Expand themes with other references.</a:t>
            </a: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</a:rPr>
              <a:t>PRESENT TO CLASS FOR OPEN DISCUSSIONS</a:t>
            </a:r>
          </a:p>
        </p:txBody>
      </p:sp>
    </p:spTree>
    <p:extLst>
      <p:ext uri="{BB962C8B-B14F-4D97-AF65-F5344CB8AC3E}">
        <p14:creationId xmlns:p14="http://schemas.microsoft.com/office/powerpoint/2010/main" val="42737567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7117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143000"/>
            <a:ext cx="10729191" cy="4338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2022.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Armstrong's Handbook of Performance Management: An Evidence-Based Guide to Performance Leadership.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 ed. London: Kogan Page.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Hutchinson, S., 2013.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 ed. London: CIPD - Kogan Page.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Pulakos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D., &amp; and Battista, M., 2020.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 Transformation: Lessons Learned and Next Steps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New York: Oxford University Press.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Rees, G. &amp; Smith, P. E., 2021.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Human Resource Management: An International Perspective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3 ed. London: SAGE Publication.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Torrington, D., Hall, L., Taylor, S. &amp; Atkinson, C., 2014.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9 ed. Harlow: Pearson Education Limited.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2909932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1125</Words>
  <Application>Microsoft Office PowerPoint</Application>
  <PresentationFormat>Widescreen</PresentationFormat>
  <Paragraphs>196</Paragraphs>
  <Slides>24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Myriad Pro</vt:lpstr>
      <vt:lpstr>Aharoni</vt:lpstr>
      <vt:lpstr>Arial</vt:lpstr>
      <vt:lpstr>Arial Nova</vt:lpstr>
      <vt:lpstr>Candara</vt:lpstr>
      <vt:lpstr>Nunito</vt:lpstr>
      <vt:lpstr>Symbol</vt:lpstr>
      <vt:lpstr>Verdana</vt:lpstr>
      <vt:lpstr>20140311PresentationUWTSDTemplate</vt:lpstr>
      <vt:lpstr>LCMB7013</vt:lpstr>
      <vt:lpstr>Lesson Plan </vt:lpstr>
      <vt:lpstr>concerns</vt:lpstr>
      <vt:lpstr>PM concerns</vt:lpstr>
      <vt:lpstr>Employee concerns</vt:lpstr>
      <vt:lpstr>The Scope of Underperformance</vt:lpstr>
      <vt:lpstr>Common manifestations of individual under performance</vt:lpstr>
      <vt:lpstr>Explaining Underperformance</vt:lpstr>
      <vt:lpstr>Trust, Motivation and Commitment</vt:lpstr>
      <vt:lpstr>Underperformance as a ‘Structural Labour Problem’</vt:lpstr>
      <vt:lpstr>Managing Underperformance (1)</vt:lpstr>
      <vt:lpstr>Managing Underperformance (2)</vt:lpstr>
      <vt:lpstr>Informal Techniques for Managing Underperformance (1)</vt:lpstr>
      <vt:lpstr>Informal Techniques for Managing Underperformance (2)</vt:lpstr>
      <vt:lpstr>Managing Underperformance Using Capability Procedures</vt:lpstr>
      <vt:lpstr>Managing Underperformance using Disciplinary Procedures (1)</vt:lpstr>
      <vt:lpstr>Managing Underperformance using Disciplinary Procedures (2)</vt:lpstr>
      <vt:lpstr>Managing Underperformance using Disciplinary Procedures (3)</vt:lpstr>
      <vt:lpstr>Conclusion (1)</vt:lpstr>
      <vt:lpstr>Conclusion (2)</vt:lpstr>
      <vt:lpstr>Conclusion (3)</vt:lpstr>
      <vt:lpstr>Seminar Activity</vt:lpstr>
      <vt:lpstr>Any Questions?</vt:lpstr>
      <vt:lpstr>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81</cp:revision>
  <dcterms:created xsi:type="dcterms:W3CDTF">2020-09-30T03:06:41Z</dcterms:created>
  <dcterms:modified xsi:type="dcterms:W3CDTF">2023-04-03T14:03:08Z</dcterms:modified>
</cp:coreProperties>
</file>