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9" r:id="rId3"/>
    <p:sldId id="260" r:id="rId4"/>
    <p:sldId id="261" r:id="rId5"/>
    <p:sldId id="263" r:id="rId6"/>
    <p:sldId id="257"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BFD25E-CC77-131E-532A-2509A8112F7A}" v="51" dt="2021-11-16T14:26:18.414"/>
    <p1510:client id="{6DF39E3B-A9CB-1895-11DD-85C7CC76E2C0}" v="9" dt="2021-11-16T14:29:13.709"/>
    <p1510:client id="{94B97D7F-1521-A6E1-E57E-3F261A12F9C1}" v="70" dt="2021-11-16T14:27:09.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11/16/2021</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23917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11/16/2021</a:t>
            </a:fld>
            <a:endParaRPr lang="en-US"/>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01628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11/16/2021</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86008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11/16/2021</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49447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11/16/2021</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16205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11/16/2021</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21805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11/16/2021</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2266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11/16/2021</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04907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11/16/2021</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539654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11/16/2021</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37417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11/16/2021</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25365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11/16/2021</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4222461771"/>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39" r:id="rId4"/>
    <p:sldLayoutId id="2147483740" r:id="rId5"/>
    <p:sldLayoutId id="2147483745" r:id="rId6"/>
    <p:sldLayoutId id="2147483741" r:id="rId7"/>
    <p:sldLayoutId id="2147483742" r:id="rId8"/>
    <p:sldLayoutId id="2147483743" r:id="rId9"/>
    <p:sldLayoutId id="2147483744" r:id="rId10"/>
    <p:sldLayoutId id="2147483746"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centreformentalhealth.org.uk/news/mental-health-problems-work-cost-uk-economy-ps349bn-last-year-says-centre-mental-health"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unison.org.uk/get-help/knowledge/health-and-safety/stress/?amp" TargetMode="External"/><Relationship Id="rId2" Type="http://schemas.openxmlformats.org/officeDocument/2006/relationships/hyperlink" Target="https://www.gov.uk/government/publications/health-matters-health-and-work/health-matters-health-and-wor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E4165CA-2930-4841-AFB7-DD41E95F2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3">
            <a:extLst>
              <a:ext uri="{FF2B5EF4-FFF2-40B4-BE49-F238E27FC236}">
                <a16:creationId xmlns:a16="http://schemas.microsoft.com/office/drawing/2014/main" id="{C48A9587-5E46-41C7-894E-8B7AFCE72EC8}"/>
              </a:ext>
            </a:extLst>
          </p:cNvPr>
          <p:cNvPicPr>
            <a:picLocks noChangeAspect="1"/>
          </p:cNvPicPr>
          <p:nvPr/>
        </p:nvPicPr>
        <p:blipFill rotWithShape="1">
          <a:blip r:embed="rId2"/>
          <a:srcRect r="888" b="-1"/>
          <a:stretch/>
        </p:blipFill>
        <p:spPr>
          <a:xfrm>
            <a:off x="-1154" y="10"/>
            <a:ext cx="12192000" cy="6857990"/>
          </a:xfrm>
          <a:prstGeom prst="rect">
            <a:avLst/>
          </a:prstGeom>
        </p:spPr>
      </p:pic>
      <p:sp>
        <p:nvSpPr>
          <p:cNvPr id="22" name="Rectangle 21">
            <a:extLst>
              <a:ext uri="{FF2B5EF4-FFF2-40B4-BE49-F238E27FC236}">
                <a16:creationId xmlns:a16="http://schemas.microsoft.com/office/drawing/2014/main" id="{D8BE8C52-9C3E-4691-A186-7582BDF4B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 y="696037"/>
            <a:ext cx="12188952" cy="5172500"/>
          </a:xfrm>
          <a:prstGeom prst="rect">
            <a:avLst/>
          </a:prstGeom>
          <a:gradFill>
            <a:gsLst>
              <a:gs pos="42000">
                <a:srgbClr val="000000">
                  <a:alpha val="23000"/>
                </a:srgbClr>
              </a:gs>
              <a:gs pos="0">
                <a:srgbClr val="000000">
                  <a:alpha val="0"/>
                </a:srgbClr>
              </a:gs>
              <a:gs pos="71000">
                <a:srgbClr val="000000">
                  <a:alpha val="24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2846" y="1264024"/>
            <a:ext cx="9144000" cy="2611940"/>
          </a:xfrm>
        </p:spPr>
        <p:txBody>
          <a:bodyPr>
            <a:normAutofit/>
          </a:bodyPr>
          <a:lstStyle/>
          <a:p>
            <a:r>
              <a:rPr lang="en-GB" sz="5400" b="1">
                <a:solidFill>
                  <a:srgbClr val="FFFFFF"/>
                </a:solidFill>
                <a:cs typeface="Calibri Light"/>
              </a:rPr>
              <a:t>PROBLEM SOLVING AND DECISION MAKING </a:t>
            </a:r>
          </a:p>
        </p:txBody>
      </p:sp>
      <p:sp>
        <p:nvSpPr>
          <p:cNvPr id="3" name="Subtitle 2"/>
          <p:cNvSpPr>
            <a:spLocks noGrp="1"/>
          </p:cNvSpPr>
          <p:nvPr>
            <p:ph type="subTitle" idx="1"/>
          </p:nvPr>
        </p:nvSpPr>
        <p:spPr>
          <a:xfrm>
            <a:off x="2551546" y="4175312"/>
            <a:ext cx="7086601" cy="927848"/>
          </a:xfrm>
        </p:spPr>
        <p:txBody>
          <a:bodyPr vert="horz" lIns="91440" tIns="45720" rIns="91440" bIns="45720" rtlCol="0">
            <a:normAutofit/>
          </a:bodyPr>
          <a:lstStyle/>
          <a:p>
            <a:r>
              <a:rPr lang="en-GB">
                <a:solidFill>
                  <a:srgbClr val="FFFFFF"/>
                </a:solidFill>
                <a:cs typeface="Calibri"/>
              </a:rPr>
              <a:t>Roxann Richmond</a:t>
            </a:r>
            <a:endParaRPr lang="en-GB">
              <a:solidFill>
                <a:srgbClr val="FFFFFF"/>
              </a:solidFill>
            </a:endParaRPr>
          </a:p>
        </p:txBody>
      </p:sp>
      <p:sp>
        <p:nvSpPr>
          <p:cNvPr id="4" name="TextBox 3">
            <a:extLst>
              <a:ext uri="{FF2B5EF4-FFF2-40B4-BE49-F238E27FC236}">
                <a16:creationId xmlns:a16="http://schemas.microsoft.com/office/drawing/2014/main" id="{D74E92B2-A26A-4A8D-AD91-DE6EB496953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TextBox 4">
            <a:extLst>
              <a:ext uri="{FF2B5EF4-FFF2-40B4-BE49-F238E27FC236}">
                <a16:creationId xmlns:a16="http://schemas.microsoft.com/office/drawing/2014/main" id="{2F359F0A-312A-49A3-9E47-64FF70CF0BF7}"/>
              </a:ext>
            </a:extLst>
          </p:cNvPr>
          <p:cNvSpPr txBox="1"/>
          <p:nvPr/>
        </p:nvSpPr>
        <p:spPr>
          <a:xfrm>
            <a:off x="1170" y="6217486"/>
            <a:ext cx="2743200" cy="646331"/>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number: 1714480</a:t>
            </a:r>
          </a:p>
          <a:p>
            <a:endParaRPr lang="en-GB"/>
          </a:p>
        </p:txBody>
      </p:sp>
      <p:sp>
        <p:nvSpPr>
          <p:cNvPr id="6" name="TextBox 5">
            <a:extLst>
              <a:ext uri="{FF2B5EF4-FFF2-40B4-BE49-F238E27FC236}">
                <a16:creationId xmlns:a16="http://schemas.microsoft.com/office/drawing/2014/main" id="{CE9EB419-B42D-4946-82D9-A5CF0FED1040}"/>
              </a:ext>
            </a:extLst>
          </p:cNvPr>
          <p:cNvSpPr txBox="1"/>
          <p:nvPr/>
        </p:nvSpPr>
        <p:spPr>
          <a:xfrm>
            <a:off x="9443453" y="6489032"/>
            <a:ext cx="2743200"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Module code: </a:t>
            </a:r>
            <a:r>
              <a:rPr lang="en-GB">
                <a:ea typeface="+mn-lt"/>
                <a:cs typeface="+mn-lt"/>
              </a:rPr>
              <a:t>BMSW 4004</a:t>
            </a:r>
            <a:endParaRPr lang="en-GB"/>
          </a:p>
        </p:txBody>
      </p:sp>
      <p:sp>
        <p:nvSpPr>
          <p:cNvPr id="7" name="TextBox 6">
            <a:extLst>
              <a:ext uri="{FF2B5EF4-FFF2-40B4-BE49-F238E27FC236}">
                <a16:creationId xmlns:a16="http://schemas.microsoft.com/office/drawing/2014/main" id="{D632C3CB-F5FF-440F-9621-3C662A863CD1}"/>
              </a:ext>
            </a:extLst>
          </p:cNvPr>
          <p:cNvSpPr txBox="1"/>
          <p:nvPr/>
        </p:nvSpPr>
        <p:spPr>
          <a:xfrm>
            <a:off x="9546222" y="6110538"/>
            <a:ext cx="2743200"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Tutor name: </a:t>
            </a:r>
            <a:r>
              <a:rPr lang="en-GB" dirty="0">
                <a:ea typeface="+mn-lt"/>
                <a:cs typeface="+mn-lt"/>
              </a:rPr>
              <a:t>Chijioke Uba</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5CC9B77-6855-461E-84A3-7CF2F3308811}"/>
              </a:ext>
            </a:extLst>
          </p:cNvPr>
          <p:cNvPicPr>
            <a:picLocks noChangeAspect="1"/>
          </p:cNvPicPr>
          <p:nvPr/>
        </p:nvPicPr>
        <p:blipFill rotWithShape="1">
          <a:blip r:embed="rId2"/>
          <a:srcRect l="25999" r="30913"/>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88E67AC2-B848-4847-8F13-27DECAF423A6}"/>
              </a:ext>
            </a:extLst>
          </p:cNvPr>
          <p:cNvSpPr>
            <a:spLocks noGrp="1"/>
          </p:cNvSpPr>
          <p:nvPr>
            <p:ph type="title"/>
          </p:nvPr>
        </p:nvSpPr>
        <p:spPr>
          <a:xfrm>
            <a:off x="1104901" y="467834"/>
            <a:ext cx="6132605" cy="1738422"/>
          </a:xfrm>
        </p:spPr>
        <p:txBody>
          <a:bodyPr>
            <a:normAutofit/>
          </a:bodyPr>
          <a:lstStyle/>
          <a:p>
            <a:r>
              <a:rPr lang="en-GB" sz="3700"/>
              <a:t>What are the challenges that employees face?</a:t>
            </a:r>
          </a:p>
        </p:txBody>
      </p:sp>
      <p:cxnSp>
        <p:nvCxnSpPr>
          <p:cNvPr id="11" name="Straight Connector 10">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268A28-1332-4C95-8FC4-7EB4C389E14F}"/>
              </a:ext>
            </a:extLst>
          </p:cNvPr>
          <p:cNvSpPr>
            <a:spLocks noGrp="1"/>
          </p:cNvSpPr>
          <p:nvPr>
            <p:ph idx="1"/>
          </p:nvPr>
        </p:nvSpPr>
        <p:spPr>
          <a:xfrm>
            <a:off x="1104902" y="2206255"/>
            <a:ext cx="5487146" cy="4118345"/>
          </a:xfrm>
        </p:spPr>
        <p:txBody>
          <a:bodyPr vert="horz" lIns="91440" tIns="45720" rIns="91440" bIns="45720" rtlCol="0">
            <a:normAutofit/>
          </a:bodyPr>
          <a:lstStyle/>
          <a:p>
            <a:pPr>
              <a:lnSpc>
                <a:spcPct val="90000"/>
              </a:lnSpc>
            </a:pPr>
            <a:r>
              <a:rPr lang="en-GB" sz="1300"/>
              <a:t>The first internal factor I'll be highlighting is</a:t>
            </a:r>
            <a:r>
              <a:rPr lang="en-GB" sz="1300" b="1"/>
              <a:t> poor working environments</a:t>
            </a:r>
            <a:r>
              <a:rPr lang="en-GB" sz="1300"/>
              <a:t> because this is a major limiting factor to employees' growth. Because not having regulated work areas reduces productivity for that work sector; aligns many contracted illnesses. For instance, the building is having a ventilation issue for some time now; there is a person who suffers from severe asthma attacks. Without getting this fixed it will most definitely increase the chances of asthma attacks happening. That's why it's so crucial for a work environment to always be regulated effectively. Additionally, due to not working In a healthy environment it will take a toll on a person physical health, mental well being </a:t>
            </a:r>
          </a:p>
          <a:p>
            <a:pPr marL="0" indent="0">
              <a:lnSpc>
                <a:spcPct val="90000"/>
              </a:lnSpc>
              <a:buNone/>
            </a:pPr>
            <a:r>
              <a:rPr lang="en-GB" sz="1300"/>
              <a:t>In addition to overcoming this limiting factor is to consult an environmental expert to handle the unhealthy environmental situation. And another way to combat this negative factor is for managers to give deeper insight into what they expect the environment to be like. Because managers outline the expected targets to employees it gives them hindsight on what is expected of them on a regular basis.  And these set of rules could be the workplace should </a:t>
            </a:r>
            <a:r>
              <a:rPr lang="en-GB" sz="1300" b="1"/>
              <a:t>never remain untidy at the end of the working day, there should always be moderation in terms of making noise.  </a:t>
            </a:r>
            <a:r>
              <a:rPr lang="en-GB" sz="1300"/>
              <a:t>Therefore, through regulation it brings peace and harmony for the work sector.</a:t>
            </a:r>
          </a:p>
        </p:txBody>
      </p:sp>
    </p:spTree>
    <p:extLst>
      <p:ext uri="{BB962C8B-B14F-4D97-AF65-F5344CB8AC3E}">
        <p14:creationId xmlns:p14="http://schemas.microsoft.com/office/powerpoint/2010/main" val="2593327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2214F-B42D-4BE0-9378-082D5D174423}"/>
              </a:ext>
            </a:extLst>
          </p:cNvPr>
          <p:cNvSpPr>
            <a:spLocks noGrp="1"/>
          </p:cNvSpPr>
          <p:nvPr>
            <p:ph type="title"/>
          </p:nvPr>
        </p:nvSpPr>
        <p:spPr/>
        <p:txBody>
          <a:bodyPr>
            <a:normAutofit fontScale="90000"/>
          </a:bodyPr>
          <a:lstStyle/>
          <a:p>
            <a:r>
              <a:rPr lang="en-GB">
                <a:ea typeface="+mj-lt"/>
                <a:cs typeface="+mj-lt"/>
              </a:rPr>
              <a:t>WHAT ARE THE CHALLENGES THAT EMPLOYEES FACE?</a:t>
            </a:r>
            <a:endParaRPr lang="en-US"/>
          </a:p>
        </p:txBody>
      </p:sp>
      <p:sp>
        <p:nvSpPr>
          <p:cNvPr id="3" name="Content Placeholder 2">
            <a:extLst>
              <a:ext uri="{FF2B5EF4-FFF2-40B4-BE49-F238E27FC236}">
                <a16:creationId xmlns:a16="http://schemas.microsoft.com/office/drawing/2014/main" id="{B4E7C52B-691F-4703-98F6-7D20161AAFEB}"/>
              </a:ext>
            </a:extLst>
          </p:cNvPr>
          <p:cNvSpPr>
            <a:spLocks noGrp="1"/>
          </p:cNvSpPr>
          <p:nvPr>
            <p:ph idx="1"/>
          </p:nvPr>
        </p:nvSpPr>
        <p:spPr/>
        <p:txBody>
          <a:bodyPr vert="horz" lIns="91440" tIns="45720" rIns="91440" bIns="45720" rtlCol="0" anchor="t">
            <a:normAutofit/>
          </a:bodyPr>
          <a:lstStyle/>
          <a:p>
            <a:r>
              <a:rPr lang="en-GB" sz="1600"/>
              <a:t>In contrary to the other factor, I'll be now discussing another detrimental area that is very much correlated with the negative factors within a workplace. </a:t>
            </a:r>
            <a:r>
              <a:rPr lang="en-GB" sz="1600" b="1"/>
              <a:t>Which is corruption.</a:t>
            </a:r>
            <a:r>
              <a:rPr lang="en-GB" sz="1600" b="1">
                <a:ea typeface="+mn-lt"/>
                <a:cs typeface="+mn-lt"/>
              </a:rPr>
              <a:t> </a:t>
            </a:r>
            <a:r>
              <a:rPr lang="en-GB" sz="1600">
                <a:ea typeface="+mn-lt"/>
                <a:cs typeface="+mn-lt"/>
              </a:rPr>
              <a:t>Corruption is a serious issue that impacts many industries and sectors and leads to mistrust, economic downturn and instability. Corruption has many factors aligned with it which are </a:t>
            </a:r>
            <a:r>
              <a:rPr lang="en-GB" sz="1600" b="1">
                <a:ea typeface="+mn-lt"/>
                <a:cs typeface="+mn-lt"/>
              </a:rPr>
              <a:t>fraud and bribery.  </a:t>
            </a:r>
            <a:r>
              <a:rPr lang="en-GB" sz="1600">
                <a:ea typeface="+mn-lt"/>
                <a:cs typeface="+mn-lt"/>
              </a:rPr>
              <a:t>They have the potential to overthrow a business and leave employees in the rabbit hole. Consequently, the effects of corruption are not minuscule, and they come with many heavy baggages employees gain to withhold. Which are loss of </a:t>
            </a:r>
            <a:r>
              <a:rPr lang="en-GB" sz="1600" b="1">
                <a:ea typeface="+mn-lt"/>
                <a:cs typeface="+mn-lt"/>
              </a:rPr>
              <a:t>employee spirit,  reputational damage, etc.</a:t>
            </a:r>
            <a:r>
              <a:rPr lang="en-GB" sz="1600">
                <a:ea typeface="+mn-lt"/>
                <a:cs typeface="+mn-lt"/>
              </a:rPr>
              <a:t> Furthermore, that the reason why employee spirit is a huge effect for working for an untrustworthy company is that they know by working for an unethical company, where bribery is tolerated and practised. Is most likely to be unmotivated and disinterested in their work.  And this can negatively spiral onto their performance, output and overall staff morale.</a:t>
            </a:r>
            <a:r>
              <a:rPr lang="en-GB">
                <a:ea typeface="+mn-lt"/>
                <a:cs typeface="+mn-lt"/>
              </a:rPr>
              <a:t> </a:t>
            </a:r>
          </a:p>
          <a:p>
            <a:pPr marL="0" indent="0">
              <a:buNone/>
            </a:pPr>
            <a:endParaRPr lang="en-GB" sz="1600">
              <a:ea typeface="+mn-lt"/>
              <a:cs typeface="+mn-lt"/>
            </a:endParaRPr>
          </a:p>
          <a:p>
            <a:pPr marL="0" indent="0">
              <a:buNone/>
            </a:pPr>
            <a:r>
              <a:rPr lang="en-GB" sz="1600">
                <a:ea typeface="+mn-lt"/>
                <a:cs typeface="+mn-lt"/>
              </a:rPr>
              <a:t>On the other hand, to combat this negative factor workplaces need to ensure from governance </a:t>
            </a:r>
            <a:r>
              <a:rPr lang="en-GB" sz="1600" b="1">
                <a:ea typeface="+mn-lt"/>
                <a:cs typeface="+mn-lt"/>
              </a:rPr>
              <a:t>regular monitoring and reviewing assessments, rights to communication </a:t>
            </a:r>
            <a:r>
              <a:rPr lang="en-GB" sz="1600">
                <a:ea typeface="+mn-lt"/>
                <a:cs typeface="+mn-lt"/>
              </a:rPr>
              <a:t>nor matter the regarding the situation. Because by having these protocols established decreases the levels of deception taking place within the workplace. And ensures a fair and reputable workplace deprived of any fraud or corruption. That will also lead to increasing recruitment for that work sector.</a:t>
            </a:r>
            <a:endParaRPr lang="en-GB"/>
          </a:p>
          <a:p>
            <a:pPr marL="0" indent="0">
              <a:buNone/>
            </a:pPr>
            <a:endParaRPr lang="en-GB" sz="1800">
              <a:ea typeface="+mn-lt"/>
              <a:cs typeface="+mn-lt"/>
            </a:endParaRPr>
          </a:p>
        </p:txBody>
      </p:sp>
    </p:spTree>
    <p:extLst>
      <p:ext uri="{BB962C8B-B14F-4D97-AF65-F5344CB8AC3E}">
        <p14:creationId xmlns:p14="http://schemas.microsoft.com/office/powerpoint/2010/main" val="3920205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2">
            <a:extLst>
              <a:ext uri="{FF2B5EF4-FFF2-40B4-BE49-F238E27FC236}">
                <a16:creationId xmlns:a16="http://schemas.microsoft.com/office/drawing/2014/main" id="{DD16DE02-C2C8-477C-9FD7-70A983BDE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34">
            <a:extLst>
              <a:ext uri="{FF2B5EF4-FFF2-40B4-BE49-F238E27FC236}">
                <a16:creationId xmlns:a16="http://schemas.microsoft.com/office/drawing/2014/main" id="{D13AF29F-D5EC-4489-BF8F-3B356C597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36">
            <a:extLst>
              <a:ext uri="{FF2B5EF4-FFF2-40B4-BE49-F238E27FC236}">
                <a16:creationId xmlns:a16="http://schemas.microsoft.com/office/drawing/2014/main" id="{60173A01-F891-430E-B39E-483E711B20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38">
            <a:extLst>
              <a:ext uri="{FF2B5EF4-FFF2-40B4-BE49-F238E27FC236}">
                <a16:creationId xmlns:a16="http://schemas.microsoft.com/office/drawing/2014/main" id="{1E0363E9-7CD0-497E-88D7-9401364903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0">
            <a:extLst>
              <a:ext uri="{FF2B5EF4-FFF2-40B4-BE49-F238E27FC236}">
                <a16:creationId xmlns:a16="http://schemas.microsoft.com/office/drawing/2014/main" id="{ECCD4B14-FFCC-4CE5-BC9D-DF47AA1AD7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5DED734-54E5-48ED-AEE6-165F24827C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62F7674-0FC5-4931-8566-8F80FDAC3916}"/>
              </a:ext>
            </a:extLst>
          </p:cNvPr>
          <p:cNvSpPr>
            <a:spLocks noGrp="1"/>
          </p:cNvSpPr>
          <p:nvPr>
            <p:ph type="title"/>
          </p:nvPr>
        </p:nvSpPr>
        <p:spPr>
          <a:xfrm>
            <a:off x="1129553" y="584791"/>
            <a:ext cx="10064376" cy="1086847"/>
          </a:xfrm>
        </p:spPr>
        <p:txBody>
          <a:bodyPr>
            <a:normAutofit/>
          </a:bodyPr>
          <a:lstStyle/>
          <a:p>
            <a:r>
              <a:rPr lang="en-GB" sz="3400">
                <a:ea typeface="+mj-lt"/>
                <a:cs typeface="+mj-lt"/>
              </a:rPr>
              <a:t>WHAT ARE THE CHALLENGES THAT EMPLOYEES FACE?</a:t>
            </a:r>
            <a:endParaRPr lang="en-US" sz="3400">
              <a:ea typeface="+mj-lt"/>
              <a:cs typeface="+mj-lt"/>
            </a:endParaRPr>
          </a:p>
        </p:txBody>
      </p:sp>
      <p:cxnSp>
        <p:nvCxnSpPr>
          <p:cNvPr id="45" name="Straight Connector 44">
            <a:extLst>
              <a:ext uri="{FF2B5EF4-FFF2-40B4-BE49-F238E27FC236}">
                <a16:creationId xmlns:a16="http://schemas.microsoft.com/office/drawing/2014/main" id="{34222167-616B-448F-A79B-219A4FD3DD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C2338F-4098-4812-8E52-38B42174C586}"/>
              </a:ext>
            </a:extLst>
          </p:cNvPr>
          <p:cNvSpPr>
            <a:spLocks noGrp="1"/>
          </p:cNvSpPr>
          <p:nvPr>
            <p:ph idx="1"/>
          </p:nvPr>
        </p:nvSpPr>
        <p:spPr>
          <a:xfrm>
            <a:off x="1129554" y="2499694"/>
            <a:ext cx="5831833" cy="3824906"/>
          </a:xfrm>
        </p:spPr>
        <p:txBody>
          <a:bodyPr vert="horz" lIns="91440" tIns="45720" rIns="91440" bIns="45720" rtlCol="0" anchor="ctr">
            <a:normAutofit fontScale="85000" lnSpcReduction="20000"/>
          </a:bodyPr>
          <a:lstStyle/>
          <a:p>
            <a:pPr>
              <a:lnSpc>
                <a:spcPct val="90000"/>
              </a:lnSpc>
            </a:pPr>
            <a:r>
              <a:rPr lang="en-GB" sz="1500"/>
              <a:t>Another costly effect what many future and current employees face is </a:t>
            </a:r>
            <a:r>
              <a:rPr lang="en-GB" sz="1500" b="1"/>
              <a:t>ageism. </a:t>
            </a:r>
            <a:r>
              <a:rPr lang="en-GB" sz="1500"/>
              <a:t>Ageism, or age discrimination, is the prejudice of someone’s age. Ageism in the workplace can come in many different forms. This has a serious impact on working environments because some businesses use age as an experienced guideline to assess person productivity. This is entirely not accurate at times because it leads to certain generations being penalised even if they acquire the approved skill set. For instance, they say a young worker lacks the extensive background of first-hand knowledge than an older worker. Due to the experience, the older worker has gained over time, but this isn't always the case because the younger people can have tendencies/ practical skills the older generation don’t have like digital literacy. Many businesses need a great amount of digital literacy to be incorporated into that working sector. Therefore, by making recruitment decisions solely of a person's age is quite immoral because the opportunities are being limited if every employer acquired the same mentality.</a:t>
            </a:r>
            <a:endParaRPr lang="en-US" sz="1500"/>
          </a:p>
          <a:p>
            <a:pPr>
              <a:lnSpc>
                <a:spcPct val="90000"/>
              </a:lnSpc>
            </a:pPr>
            <a:r>
              <a:rPr lang="en-GB" sz="1500"/>
              <a:t>Furthermore, to overcome this barrier there are many programs put in place to help promote future employees who are aged from 40-55 to help integrate them back into the world of employment. They also deliver many workshops which </a:t>
            </a:r>
            <a:r>
              <a:rPr lang="en-GB" sz="1500" b="1"/>
              <a:t>provide provides paid, on-the-job training to low-income individuals. And while on these programmes participants also receive individual employment plans and </a:t>
            </a:r>
            <a:r>
              <a:rPr lang="en-GB" sz="1500"/>
              <a:t>assistance with their resumes, job searches, and interview skills. Which will most definitely boost their self-confidence; physical skill set to help progress them to the next level where they would like to be</a:t>
            </a:r>
            <a:r>
              <a:rPr lang="en-GB" sz="1100"/>
              <a:t>. </a:t>
            </a:r>
          </a:p>
          <a:p>
            <a:pPr>
              <a:lnSpc>
                <a:spcPct val="90000"/>
              </a:lnSpc>
            </a:pPr>
            <a:endParaRPr lang="en-GB" sz="1100"/>
          </a:p>
          <a:p>
            <a:pPr>
              <a:lnSpc>
                <a:spcPct val="90000"/>
              </a:lnSpc>
            </a:pPr>
            <a:endParaRPr lang="en-GB" sz="1100"/>
          </a:p>
          <a:p>
            <a:pPr marL="0" indent="0">
              <a:lnSpc>
                <a:spcPct val="90000"/>
              </a:lnSpc>
              <a:buNone/>
            </a:pPr>
            <a:br>
              <a:rPr lang="en-US" sz="1100"/>
            </a:br>
            <a:endParaRPr lang="en-US" sz="1100"/>
          </a:p>
        </p:txBody>
      </p:sp>
      <p:pic>
        <p:nvPicPr>
          <p:cNvPr id="5" name="Picture 5" descr="Text&#10;&#10;Description automatically generated">
            <a:extLst>
              <a:ext uri="{FF2B5EF4-FFF2-40B4-BE49-F238E27FC236}">
                <a16:creationId xmlns:a16="http://schemas.microsoft.com/office/drawing/2014/main" id="{B6D157D8-0700-48CF-97CF-4C3B9C4A8033}"/>
              </a:ext>
            </a:extLst>
          </p:cNvPr>
          <p:cNvPicPr>
            <a:picLocks noChangeAspect="1"/>
          </p:cNvPicPr>
          <p:nvPr/>
        </p:nvPicPr>
        <p:blipFill>
          <a:blip r:embed="rId2"/>
          <a:stretch>
            <a:fillRect/>
          </a:stretch>
        </p:blipFill>
        <p:spPr>
          <a:xfrm>
            <a:off x="7521974" y="3357407"/>
            <a:ext cx="4136627" cy="2068313"/>
          </a:xfrm>
          <a:prstGeom prst="rect">
            <a:avLst/>
          </a:prstGeom>
        </p:spPr>
      </p:pic>
    </p:spTree>
    <p:extLst>
      <p:ext uri="{BB962C8B-B14F-4D97-AF65-F5344CB8AC3E}">
        <p14:creationId xmlns:p14="http://schemas.microsoft.com/office/powerpoint/2010/main" val="2357848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6C190-B5F8-8A41-BEBF-2B8F2D638555}"/>
              </a:ext>
            </a:extLst>
          </p:cNvPr>
          <p:cNvSpPr>
            <a:spLocks noGrp="1"/>
          </p:cNvSpPr>
          <p:nvPr>
            <p:ph type="title"/>
          </p:nvPr>
        </p:nvSpPr>
        <p:spPr/>
        <p:txBody>
          <a:bodyPr/>
          <a:lstStyle/>
          <a:p>
            <a:r>
              <a:rPr lang="en-GB"/>
              <a:t>Stress in the workplace </a:t>
            </a:r>
            <a:endParaRPr lang="en-US"/>
          </a:p>
        </p:txBody>
      </p:sp>
      <p:sp>
        <p:nvSpPr>
          <p:cNvPr id="3" name="Content Placeholder 2">
            <a:extLst>
              <a:ext uri="{FF2B5EF4-FFF2-40B4-BE49-F238E27FC236}">
                <a16:creationId xmlns:a16="http://schemas.microsoft.com/office/drawing/2014/main" id="{FB746274-9569-D545-A805-A94F33199F37}"/>
              </a:ext>
            </a:extLst>
          </p:cNvPr>
          <p:cNvSpPr>
            <a:spLocks noGrp="1"/>
          </p:cNvSpPr>
          <p:nvPr>
            <p:ph idx="1"/>
          </p:nvPr>
        </p:nvSpPr>
        <p:spPr>
          <a:xfrm>
            <a:off x="878611" y="1980538"/>
            <a:ext cx="9906000" cy="5672883"/>
          </a:xfrm>
        </p:spPr>
        <p:txBody>
          <a:bodyPr>
            <a:normAutofit/>
          </a:bodyPr>
          <a:lstStyle/>
          <a:p>
            <a:r>
              <a:rPr lang="en-GB" sz="2100" b="0" i="0">
                <a:effectLst/>
                <a:latin typeface="UICTFontTextStyleBody"/>
              </a:rPr>
              <a:t>‘Mental health problems in the UK workforce cost employers almost £35 billion last year, according to research published today by Centre for Mental Health.’  </a:t>
            </a:r>
            <a:r>
              <a:rPr lang="en-GB" sz="2100" b="0" i="0">
                <a:effectLst/>
                <a:latin typeface="UICTFontTextStyleBody"/>
                <a:hlinkClick r:id="rId2"/>
              </a:rPr>
              <a:t>https://www.centreformentalhealth.org.uk/news/mental-health-problems-work-cost-uk-economy-</a:t>
            </a:r>
            <a:r>
              <a:rPr lang="en-GB" sz="2100" b="0" i="0" err="1">
                <a:effectLst/>
                <a:latin typeface="UICTFontTextStyleBody"/>
                <a:hlinkClick r:id="rId2"/>
              </a:rPr>
              <a:t>ps349bn-last-year-says</a:t>
            </a:r>
            <a:r>
              <a:rPr lang="en-GB" sz="2100" b="0" i="0">
                <a:effectLst/>
                <a:latin typeface="UICTFontTextStyleBody"/>
                <a:hlinkClick r:id="rId2"/>
              </a:rPr>
              <a:t>-centre-mental-health</a:t>
            </a:r>
            <a:endParaRPr lang="en-GB" sz="2100">
              <a:latin typeface="UICTFontTextStyleBody"/>
            </a:endParaRPr>
          </a:p>
          <a:p>
            <a:r>
              <a:rPr lang="en-GB" sz="2100" b="0" i="0">
                <a:effectLst/>
                <a:latin typeface="UICTFontTextStyleBody"/>
              </a:rPr>
              <a:t>Work related stress is a huge concern in the UK workforce, costing employers lots of money and causing employees to feel unhappy and unfulfilled at work which can then lead to a range of mental  and physical illnesses. To overcome work related stress, employers can benefit from a range of stress reducing tactics designed to promote better wellbeing and more job satisfaction. Examples of these are exercise, mindfulness, including all employees in </a:t>
            </a:r>
            <a:r>
              <a:rPr lang="en-GB" sz="2100" b="0" i="0" err="1">
                <a:effectLst/>
                <a:latin typeface="UICTFontTextStyleBody"/>
              </a:rPr>
              <a:t>descion</a:t>
            </a:r>
            <a:r>
              <a:rPr lang="en-GB" sz="2100" b="0" i="0">
                <a:effectLst/>
                <a:latin typeface="UICTFontTextStyleBody"/>
              </a:rPr>
              <a:t> making, award recognition for employees who perform well in various areas. </a:t>
            </a:r>
            <a:endParaRPr lang="en-GB" sz="2100">
              <a:effectLst/>
              <a:latin typeface=".AppleSystemUIFont"/>
            </a:endParaRPr>
          </a:p>
          <a:p>
            <a:endParaRPr lang="en-GB" sz="2100" b="0" i="0">
              <a:effectLst/>
              <a:latin typeface="UICTFontTextStyleBody"/>
            </a:endParaRPr>
          </a:p>
          <a:p>
            <a:endParaRPr lang="en-GB" sz="2100">
              <a:latin typeface="UICTFontTextStyleBody"/>
            </a:endParaRPr>
          </a:p>
        </p:txBody>
      </p:sp>
    </p:spTree>
    <p:extLst>
      <p:ext uri="{BB962C8B-B14F-4D97-AF65-F5344CB8AC3E}">
        <p14:creationId xmlns:p14="http://schemas.microsoft.com/office/powerpoint/2010/main" val="1085192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8222250-799A-4AD0-9BD1-BE6EB7A06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B770432A-C0A6-4D4F-AE2C-705049DAB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6244921" y="-5976"/>
            <a:ext cx="5947079" cy="6874927"/>
          </a:xfrm>
          <a:custGeom>
            <a:avLst/>
            <a:gdLst>
              <a:gd name="connsiteX0" fmla="*/ 0 w 4584879"/>
              <a:gd name="connsiteY0" fmla="*/ 0 h 6863976"/>
              <a:gd name="connsiteX1" fmla="*/ 4584879 w 4584879"/>
              <a:gd name="connsiteY1" fmla="*/ 0 h 6863976"/>
              <a:gd name="connsiteX2" fmla="*/ 2493114 w 4584879"/>
              <a:gd name="connsiteY2" fmla="*/ 6863976 h 6863976"/>
              <a:gd name="connsiteX3" fmla="*/ 0 w 4584879"/>
              <a:gd name="connsiteY3" fmla="*/ 6863976 h 6863976"/>
              <a:gd name="connsiteX0" fmla="*/ 0 w 4584879"/>
              <a:gd name="connsiteY0" fmla="*/ 0 h 6863976"/>
              <a:gd name="connsiteX1" fmla="*/ 4584879 w 4584879"/>
              <a:gd name="connsiteY1" fmla="*/ 0 h 6863976"/>
              <a:gd name="connsiteX2" fmla="*/ 3571269 w 4584879"/>
              <a:gd name="connsiteY2" fmla="*/ 6853025 h 6863976"/>
              <a:gd name="connsiteX3" fmla="*/ 0 w 4584879"/>
              <a:gd name="connsiteY3" fmla="*/ 6863976 h 6863976"/>
              <a:gd name="connsiteX4" fmla="*/ 0 w 4584879"/>
              <a:gd name="connsiteY4" fmla="*/ 0 h 6863976"/>
              <a:gd name="connsiteX0" fmla="*/ 0 w 4584879"/>
              <a:gd name="connsiteY0" fmla="*/ 0 h 6863976"/>
              <a:gd name="connsiteX1" fmla="*/ 4584879 w 4584879"/>
              <a:gd name="connsiteY1" fmla="*/ 0 h 6863976"/>
              <a:gd name="connsiteX2" fmla="*/ 3571269 w 4584879"/>
              <a:gd name="connsiteY2" fmla="*/ 6853025 h 6863976"/>
              <a:gd name="connsiteX3" fmla="*/ 0 w 4584879"/>
              <a:gd name="connsiteY3" fmla="*/ 6863976 h 6863976"/>
              <a:gd name="connsiteX4" fmla="*/ 0 w 4584879"/>
              <a:gd name="connsiteY4" fmla="*/ 0 h 6863976"/>
              <a:gd name="connsiteX0" fmla="*/ 0 w 4584879"/>
              <a:gd name="connsiteY0" fmla="*/ 0 h 6863976"/>
              <a:gd name="connsiteX1" fmla="*/ 4584879 w 4584879"/>
              <a:gd name="connsiteY1" fmla="*/ 0 h 6863976"/>
              <a:gd name="connsiteX2" fmla="*/ 3677452 w 4584879"/>
              <a:gd name="connsiteY2" fmla="*/ 6853025 h 6863976"/>
              <a:gd name="connsiteX3" fmla="*/ 0 w 4584879"/>
              <a:gd name="connsiteY3" fmla="*/ 6863976 h 6863976"/>
              <a:gd name="connsiteX4" fmla="*/ 0 w 4584879"/>
              <a:gd name="connsiteY4" fmla="*/ 0 h 6863976"/>
              <a:gd name="connsiteX0" fmla="*/ 0 w 4584879"/>
              <a:gd name="connsiteY0" fmla="*/ 0 h 6874927"/>
              <a:gd name="connsiteX1" fmla="*/ 4584879 w 4584879"/>
              <a:gd name="connsiteY1" fmla="*/ 0 h 6874927"/>
              <a:gd name="connsiteX2" fmla="*/ 3693787 w 4584879"/>
              <a:gd name="connsiteY2" fmla="*/ 6874927 h 6874927"/>
              <a:gd name="connsiteX3" fmla="*/ 0 w 4584879"/>
              <a:gd name="connsiteY3" fmla="*/ 6863976 h 6874927"/>
              <a:gd name="connsiteX4" fmla="*/ 0 w 4584879"/>
              <a:gd name="connsiteY4" fmla="*/ 0 h 6874927"/>
              <a:gd name="connsiteX0" fmla="*/ 0 w 4584879"/>
              <a:gd name="connsiteY0" fmla="*/ 0 h 6874927"/>
              <a:gd name="connsiteX1" fmla="*/ 4584879 w 4584879"/>
              <a:gd name="connsiteY1" fmla="*/ 0 h 6874927"/>
              <a:gd name="connsiteX2" fmla="*/ 3842978 w 4584879"/>
              <a:gd name="connsiteY2" fmla="*/ 6874927 h 6874927"/>
              <a:gd name="connsiteX3" fmla="*/ 0 w 4584879"/>
              <a:gd name="connsiteY3" fmla="*/ 6863976 h 6874927"/>
              <a:gd name="connsiteX4" fmla="*/ 0 w 4584879"/>
              <a:gd name="connsiteY4" fmla="*/ 0 h 6874927"/>
              <a:gd name="connsiteX0" fmla="*/ 0 w 4435688"/>
              <a:gd name="connsiteY0" fmla="*/ 0 h 6874927"/>
              <a:gd name="connsiteX1" fmla="*/ 4435688 w 4435688"/>
              <a:gd name="connsiteY1" fmla="*/ 4763 h 6874927"/>
              <a:gd name="connsiteX2" fmla="*/ 3842978 w 4435688"/>
              <a:gd name="connsiteY2" fmla="*/ 6874927 h 6874927"/>
              <a:gd name="connsiteX3" fmla="*/ 0 w 4435688"/>
              <a:gd name="connsiteY3" fmla="*/ 6863976 h 6874927"/>
              <a:gd name="connsiteX4" fmla="*/ 0 w 4435688"/>
              <a:gd name="connsiteY4" fmla="*/ 0 h 6874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35688" h="6874927">
                <a:moveTo>
                  <a:pt x="0" y="0"/>
                </a:moveTo>
                <a:lnTo>
                  <a:pt x="4435688" y="4763"/>
                </a:lnTo>
                <a:lnTo>
                  <a:pt x="3842978" y="6874927"/>
                </a:lnTo>
                <a:lnTo>
                  <a:pt x="0" y="6863976"/>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1C1BB3-0054-4D0E-A7E0-93BE11A3E724}"/>
              </a:ext>
            </a:extLst>
          </p:cNvPr>
          <p:cNvSpPr>
            <a:spLocks noGrp="1"/>
          </p:cNvSpPr>
          <p:nvPr>
            <p:ph type="title"/>
          </p:nvPr>
        </p:nvSpPr>
        <p:spPr>
          <a:xfrm>
            <a:off x="7218705" y="542926"/>
            <a:ext cx="4439894" cy="1668143"/>
          </a:xfrm>
        </p:spPr>
        <p:txBody>
          <a:bodyPr>
            <a:normAutofit/>
          </a:bodyPr>
          <a:lstStyle/>
          <a:p>
            <a:r>
              <a:rPr lang="en-GB" sz="3700" b="1"/>
              <a:t>What is Pestel Analysis</a:t>
            </a:r>
          </a:p>
        </p:txBody>
      </p:sp>
      <p:pic>
        <p:nvPicPr>
          <p:cNvPr id="4" name="Picture 4" descr="Diagram&#10;&#10;Description automatically generated">
            <a:extLst>
              <a:ext uri="{FF2B5EF4-FFF2-40B4-BE49-F238E27FC236}">
                <a16:creationId xmlns:a16="http://schemas.microsoft.com/office/drawing/2014/main" id="{3AE91F69-E55C-480C-ABA1-10944334AFA1}"/>
              </a:ext>
            </a:extLst>
          </p:cNvPr>
          <p:cNvPicPr>
            <a:picLocks noChangeAspect="1"/>
          </p:cNvPicPr>
          <p:nvPr/>
        </p:nvPicPr>
        <p:blipFill>
          <a:blip r:embed="rId2"/>
          <a:stretch>
            <a:fillRect/>
          </a:stretch>
        </p:blipFill>
        <p:spPr>
          <a:xfrm>
            <a:off x="533400" y="2111487"/>
            <a:ext cx="5270053" cy="2635026"/>
          </a:xfrm>
          <a:prstGeom prst="rect">
            <a:avLst/>
          </a:prstGeom>
        </p:spPr>
      </p:pic>
      <p:cxnSp>
        <p:nvCxnSpPr>
          <p:cNvPr id="26" name="Straight Connector 25">
            <a:extLst>
              <a:ext uri="{FF2B5EF4-FFF2-40B4-BE49-F238E27FC236}">
                <a16:creationId xmlns:a16="http://schemas.microsoft.com/office/drawing/2014/main" id="{78FBE787-8B1D-40E5-8468-6F665BB5D7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43268" y="0"/>
            <a:ext cx="488370" cy="688040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CB8D81-FB52-49A9-8F85-8B2B000F6B65}"/>
              </a:ext>
            </a:extLst>
          </p:cNvPr>
          <p:cNvSpPr>
            <a:spLocks noGrp="1"/>
          </p:cNvSpPr>
          <p:nvPr>
            <p:ph idx="1"/>
          </p:nvPr>
        </p:nvSpPr>
        <p:spPr>
          <a:xfrm>
            <a:off x="7218706" y="2211069"/>
            <a:ext cx="4439894" cy="4113531"/>
          </a:xfrm>
        </p:spPr>
        <p:txBody>
          <a:bodyPr vert="horz" lIns="91440" tIns="45720" rIns="91440" bIns="45720" rtlCol="0">
            <a:normAutofit/>
          </a:bodyPr>
          <a:lstStyle/>
          <a:p>
            <a:pPr marL="0" indent="0">
              <a:lnSpc>
                <a:spcPct val="90000"/>
              </a:lnSpc>
              <a:buNone/>
            </a:pPr>
            <a:endParaRPr lang="en-GB" sz="2200" b="1">
              <a:latin typeface="Walbaum Display"/>
            </a:endParaRPr>
          </a:p>
          <a:p>
            <a:pPr>
              <a:lnSpc>
                <a:spcPct val="90000"/>
              </a:lnSpc>
              <a:buNone/>
            </a:pPr>
            <a:r>
              <a:rPr lang="en-GB" sz="2200">
                <a:latin typeface="Walbaum Display"/>
                <a:ea typeface="+mn-lt"/>
                <a:cs typeface="+mn-lt"/>
              </a:rPr>
              <a:t>-  PESTLE analysis is an outlet to analyse the key factors (</a:t>
            </a:r>
            <a:r>
              <a:rPr lang="en-GB" sz="2200" b="1">
                <a:latin typeface="Walbaum Display"/>
                <a:ea typeface="+mn-lt"/>
                <a:cs typeface="+mn-lt"/>
              </a:rPr>
              <a:t>Political, Economic, Sociological, Technological, Legal and Environmental)</a:t>
            </a:r>
            <a:r>
              <a:rPr lang="en-GB" sz="2200">
                <a:latin typeface="Walbaum Display"/>
                <a:ea typeface="+mn-lt"/>
                <a:cs typeface="+mn-lt"/>
              </a:rPr>
              <a:t> influencing an organisation from the outside. It gives a deeper insight to people professionals about the external factors impacting their organisation.</a:t>
            </a:r>
            <a:endParaRPr lang="en-GB" sz="2200">
              <a:latin typeface="Univers Condensed Light"/>
            </a:endParaRPr>
          </a:p>
          <a:p>
            <a:pPr marL="0" indent="0">
              <a:lnSpc>
                <a:spcPct val="90000"/>
              </a:lnSpc>
              <a:buNone/>
            </a:pPr>
            <a:endParaRPr lang="en-GB" sz="2200"/>
          </a:p>
          <a:p>
            <a:pPr marL="0" indent="0">
              <a:lnSpc>
                <a:spcPct val="90000"/>
              </a:lnSpc>
              <a:buNone/>
            </a:pPr>
            <a:endParaRPr lang="en-GB" sz="2200"/>
          </a:p>
          <a:p>
            <a:pPr marL="457200" indent="-457200">
              <a:lnSpc>
                <a:spcPct val="90000"/>
              </a:lnSpc>
              <a:buAutoNum type="arabicPeriod"/>
            </a:pPr>
            <a:endParaRPr lang="en-GB" sz="2200"/>
          </a:p>
        </p:txBody>
      </p:sp>
    </p:spTree>
    <p:extLst>
      <p:ext uri="{BB962C8B-B14F-4D97-AF65-F5344CB8AC3E}">
        <p14:creationId xmlns:p14="http://schemas.microsoft.com/office/powerpoint/2010/main" val="3011980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5E6AC-60A5-874E-ABC8-877A9CB0AFA1}"/>
              </a:ext>
            </a:extLst>
          </p:cNvPr>
          <p:cNvSpPr>
            <a:spLocks noGrp="1"/>
          </p:cNvSpPr>
          <p:nvPr>
            <p:ph type="title"/>
          </p:nvPr>
        </p:nvSpPr>
        <p:spPr/>
        <p:txBody>
          <a:bodyPr/>
          <a:lstStyle/>
          <a:p>
            <a:r>
              <a:rPr lang="en-GB"/>
              <a:t>PESTLE ANALYSIS</a:t>
            </a:r>
            <a:endParaRPr lang="en-US"/>
          </a:p>
        </p:txBody>
      </p:sp>
      <p:sp>
        <p:nvSpPr>
          <p:cNvPr id="3" name="Content Placeholder 2">
            <a:extLst>
              <a:ext uri="{FF2B5EF4-FFF2-40B4-BE49-F238E27FC236}">
                <a16:creationId xmlns:a16="http://schemas.microsoft.com/office/drawing/2014/main" id="{BA09404D-72D2-1147-AC1B-5893C9895F77}"/>
              </a:ext>
            </a:extLst>
          </p:cNvPr>
          <p:cNvSpPr>
            <a:spLocks noGrp="1"/>
          </p:cNvSpPr>
          <p:nvPr>
            <p:ph idx="1"/>
          </p:nvPr>
        </p:nvSpPr>
        <p:spPr/>
        <p:txBody>
          <a:bodyPr>
            <a:normAutofit fontScale="40000" lnSpcReduction="20000"/>
          </a:bodyPr>
          <a:lstStyle/>
          <a:p>
            <a:r>
              <a:rPr lang="en-GB" b="1" i="0">
                <a:effectLst/>
                <a:latin typeface="UICTFontTextStyleBody"/>
              </a:rPr>
              <a:t>Political</a:t>
            </a:r>
            <a:endParaRPr lang="en-GB" b="1">
              <a:effectLst/>
              <a:latin typeface=".AppleSystemUIFont"/>
            </a:endParaRPr>
          </a:p>
          <a:p>
            <a:r>
              <a:rPr lang="en-GB" b="0" i="0">
                <a:effectLst/>
                <a:latin typeface="UICTFontTextStyleBody"/>
              </a:rPr>
              <a:t>According to the UK Government website ‘good work improves health and wellbeing across people’s lives and protects against social exclusion.’ (Reference)A healthy and safe work environment is good for individuals to avoid the ‘increased risk of mortality and morbidity.’ </a:t>
            </a:r>
            <a:r>
              <a:rPr lang="en-GB" b="0" i="0">
                <a:effectLst/>
                <a:latin typeface="UICTFontTextStyleBody"/>
                <a:hlinkClick r:id="rId2"/>
              </a:rPr>
              <a:t>https://www.gov.uk/government/publications/health-matters-health-and-work/health-matters-health-and-work </a:t>
            </a:r>
            <a:r>
              <a:rPr lang="en-GB" b="0" i="0">
                <a:effectLst/>
                <a:latin typeface="UICTFontTextStyleBody"/>
              </a:rPr>
              <a:t>(reference)</a:t>
            </a:r>
            <a:endParaRPr lang="en-GB">
              <a:effectLst/>
              <a:latin typeface=".AppleSystemUIFont"/>
            </a:endParaRPr>
          </a:p>
          <a:p>
            <a:r>
              <a:rPr lang="en-GB" b="1" i="0">
                <a:effectLst/>
                <a:latin typeface="UICTFontTextStyleBody"/>
              </a:rPr>
              <a:t>Economic </a:t>
            </a:r>
            <a:endParaRPr lang="en-GB" b="1">
              <a:effectLst/>
              <a:latin typeface=".AppleSystemUIFont"/>
            </a:endParaRPr>
          </a:p>
          <a:p>
            <a:r>
              <a:rPr lang="en-GB" i="0">
                <a:effectLst/>
                <a:latin typeface="UICTFontTextStyleBody"/>
              </a:rPr>
              <a:t>Excess</a:t>
            </a:r>
            <a:r>
              <a:rPr lang="en-GB" b="0" i="0">
                <a:effectLst/>
                <a:latin typeface="UICTFontTextStyleBody"/>
              </a:rPr>
              <a:t> levels of stress within the workforce lead to short and long term stress related illnesses, leading to staff shortages and potentially having to bring in temporary agency staff to cover this. Increasing the staff costs. Which can cause a significant impact on the wider economy if businesses are unable to sustain costs. </a:t>
            </a:r>
            <a:endParaRPr lang="en-GB">
              <a:effectLst/>
              <a:latin typeface=".AppleSystemUIFont"/>
            </a:endParaRPr>
          </a:p>
          <a:p>
            <a:r>
              <a:rPr lang="en-GB" b="1" i="0">
                <a:effectLst/>
                <a:latin typeface="UICTFontTextStyleBody"/>
              </a:rPr>
              <a:t>Social</a:t>
            </a:r>
            <a:r>
              <a:rPr lang="en-GB" b="0" i="0">
                <a:effectLst/>
                <a:latin typeface="UICTFontTextStyleBody"/>
              </a:rPr>
              <a:t> </a:t>
            </a:r>
            <a:endParaRPr lang="en-GB">
              <a:effectLst/>
              <a:latin typeface=".AppleSystemUIFont"/>
            </a:endParaRPr>
          </a:p>
          <a:p>
            <a:r>
              <a:rPr lang="en-GB" b="0" i="0">
                <a:effectLst/>
                <a:latin typeface="UICTFontTextStyleBody"/>
              </a:rPr>
              <a:t>A work place know for stress will not be well received by its service users or consumers nor by potential employees </a:t>
            </a:r>
            <a:br>
              <a:rPr lang="en-GB">
                <a:effectLst/>
                <a:latin typeface=".AppleSystemUIFont"/>
              </a:rPr>
            </a:br>
            <a:endParaRPr lang="en-GB">
              <a:effectLst/>
              <a:latin typeface=".AppleSystemUIFont"/>
            </a:endParaRPr>
          </a:p>
          <a:p>
            <a:r>
              <a:rPr lang="en-GB" b="1" i="0">
                <a:effectLst/>
                <a:latin typeface="UICTFontTextStyleBody"/>
              </a:rPr>
              <a:t>Technology</a:t>
            </a:r>
            <a:r>
              <a:rPr lang="en-GB" b="0" i="0">
                <a:effectLst/>
                <a:latin typeface="UICTFontTextStyleBody"/>
              </a:rPr>
              <a:t> </a:t>
            </a:r>
            <a:endParaRPr lang="en-GB">
              <a:effectLst/>
              <a:latin typeface=".AppleSystemUIFont"/>
            </a:endParaRPr>
          </a:p>
          <a:p>
            <a:r>
              <a:rPr lang="en-GB" b="0" i="0">
                <a:effectLst/>
                <a:latin typeface="UICTFontTextStyleBody"/>
              </a:rPr>
              <a:t>Mindfulness, exercise apps are readily available. As are newer ways of encourage flexible working such as teams, zoom, WhatsApp</a:t>
            </a:r>
            <a:endParaRPr lang="en-GB">
              <a:effectLst/>
              <a:latin typeface=".AppleSystemUIFont"/>
            </a:endParaRPr>
          </a:p>
          <a:p>
            <a:r>
              <a:rPr lang="en-GB" b="1" i="0">
                <a:effectLst/>
                <a:latin typeface="UICTFontTextStyleBody"/>
              </a:rPr>
              <a:t>Legal</a:t>
            </a:r>
            <a:r>
              <a:rPr lang="en-GB" b="0" i="0">
                <a:effectLst/>
                <a:latin typeface="UICTFontTextStyleBody"/>
              </a:rPr>
              <a:t> </a:t>
            </a:r>
            <a:endParaRPr lang="en-GB">
              <a:effectLst/>
              <a:latin typeface=".AppleSystemUIFont"/>
            </a:endParaRPr>
          </a:p>
          <a:p>
            <a:r>
              <a:rPr lang="en-GB" b="0" i="0">
                <a:effectLst/>
                <a:latin typeface="UICTFontTextStyleBody"/>
              </a:rPr>
              <a:t>Employers have a legal obligation to ensure the safety of their employees both mental and physical ‘Under the Management of Health and Safety at Work Regulations 1999 (in Northern Ireland under the Management of Health and Safety at Work Regulations (Northern Ireland) 2000), your employer must assess the nature and scale of health risks at work (including stress).’ (Reference ) </a:t>
            </a:r>
            <a:r>
              <a:rPr lang="en-GB" b="0" i="0">
                <a:effectLst/>
                <a:latin typeface="UICTFontTextStyleBody"/>
                <a:hlinkClick r:id="rId3"/>
              </a:rPr>
              <a:t>https://www.unison.org.uk/get-help/knowledge/health-and-safety/stress/?amp</a:t>
            </a:r>
            <a:endParaRPr lang="en-GB">
              <a:effectLst/>
              <a:latin typeface=".AppleSystemUIFont"/>
            </a:endParaRPr>
          </a:p>
          <a:p>
            <a:r>
              <a:rPr lang="en-GB" b="1" i="0">
                <a:effectLst/>
                <a:latin typeface="UICTFontTextStyleBody"/>
              </a:rPr>
              <a:t>Environmental</a:t>
            </a:r>
            <a:r>
              <a:rPr lang="en-GB" b="0" i="0">
                <a:effectLst/>
                <a:latin typeface="UICTFontTextStyleBody"/>
              </a:rPr>
              <a:t> </a:t>
            </a:r>
            <a:endParaRPr lang="en-GB">
              <a:effectLst/>
              <a:latin typeface=".AppleSystemUIFont"/>
            </a:endParaRPr>
          </a:p>
          <a:p>
            <a:r>
              <a:rPr lang="en-GB" b="0" i="0">
                <a:effectLst/>
                <a:latin typeface="UICTFontTextStyleBody"/>
              </a:rPr>
              <a:t>Encouraging physical well-being which has a link to stress, like walking, healthy eating etc can help with things such as climate change if employers are also encouraging employees to walk or cycle to work. </a:t>
            </a:r>
            <a:endParaRPr lang="en-GB">
              <a:effectLst/>
              <a:latin typeface=".AppleSystemUIFont"/>
            </a:endParaRPr>
          </a:p>
        </p:txBody>
      </p:sp>
    </p:spTree>
    <p:extLst>
      <p:ext uri="{BB962C8B-B14F-4D97-AF65-F5344CB8AC3E}">
        <p14:creationId xmlns:p14="http://schemas.microsoft.com/office/powerpoint/2010/main" val="1001362446"/>
      </p:ext>
    </p:extLst>
  </p:cSld>
  <p:clrMapOvr>
    <a:masterClrMapping/>
  </p:clrMapOvr>
</p:sld>
</file>

<file path=ppt/theme/theme1.xml><?xml version="1.0" encoding="utf-8"?>
<a:theme xmlns:a="http://schemas.openxmlformats.org/drawingml/2006/main" name="AngleLinesVTI">
  <a:themeElements>
    <a:clrScheme name="AnalogousFromRegularSeedRightStep">
      <a:dk1>
        <a:srgbClr val="000000"/>
      </a:dk1>
      <a:lt1>
        <a:srgbClr val="FFFFFF"/>
      </a:lt1>
      <a:dk2>
        <a:srgbClr val="1C2031"/>
      </a:dk2>
      <a:lt2>
        <a:srgbClr val="F3F0F0"/>
      </a:lt2>
      <a:accent1>
        <a:srgbClr val="20B3AA"/>
      </a:accent1>
      <a:accent2>
        <a:srgbClr val="1791D5"/>
      </a:accent2>
      <a:accent3>
        <a:srgbClr val="2954E7"/>
      </a:accent3>
      <a:accent4>
        <a:srgbClr val="4D2CD9"/>
      </a:accent4>
      <a:accent5>
        <a:srgbClr val="9C29E7"/>
      </a:accent5>
      <a:accent6>
        <a:srgbClr val="D517D1"/>
      </a:accent6>
      <a:hlink>
        <a:srgbClr val="BF3F47"/>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AngleLinesVTI</vt:lpstr>
      <vt:lpstr>PROBLEM SOLVING AND DECISION MAKING </vt:lpstr>
      <vt:lpstr>What are the challenges that employees face?</vt:lpstr>
      <vt:lpstr>WHAT ARE THE CHALLENGES THAT EMPLOYEES FACE?</vt:lpstr>
      <vt:lpstr>WHAT ARE THE CHALLENGES THAT EMPLOYEES FACE?</vt:lpstr>
      <vt:lpstr>Stress in the workplace </vt:lpstr>
      <vt:lpstr>What is Pestel Analysis</vt:lpstr>
      <vt:lpstr>PESTLE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cp:revision>
  <dcterms:created xsi:type="dcterms:W3CDTF">2021-11-08T19:32:44Z</dcterms:created>
  <dcterms:modified xsi:type="dcterms:W3CDTF">2021-11-16T14:29:33Z</dcterms:modified>
</cp:coreProperties>
</file>