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2"/>
  </p:notesMasterIdLst>
  <p:sldIdLst>
    <p:sldId id="256" r:id="rId3"/>
    <p:sldId id="257" r:id="rId4"/>
    <p:sldId id="316" r:id="rId5"/>
    <p:sldId id="288" r:id="rId6"/>
    <p:sldId id="286" r:id="rId7"/>
    <p:sldId id="287" r:id="rId8"/>
    <p:sldId id="261" r:id="rId9"/>
    <p:sldId id="296" r:id="rId10"/>
    <p:sldId id="297" r:id="rId11"/>
    <p:sldId id="289" r:id="rId12"/>
    <p:sldId id="329" r:id="rId13"/>
    <p:sldId id="310" r:id="rId14"/>
    <p:sldId id="264" r:id="rId15"/>
    <p:sldId id="330" r:id="rId16"/>
    <p:sldId id="331" r:id="rId17"/>
    <p:sldId id="337" r:id="rId18"/>
    <p:sldId id="265" r:id="rId19"/>
    <p:sldId id="303" r:id="rId20"/>
    <p:sldId id="266" r:id="rId21"/>
    <p:sldId id="332" r:id="rId22"/>
    <p:sldId id="281" r:id="rId23"/>
    <p:sldId id="292" r:id="rId24"/>
    <p:sldId id="317" r:id="rId25"/>
    <p:sldId id="333" r:id="rId26"/>
    <p:sldId id="321" r:id="rId27"/>
    <p:sldId id="312" r:id="rId28"/>
    <p:sldId id="318" r:id="rId29"/>
    <p:sldId id="336" r:id="rId30"/>
    <p:sldId id="284" r:id="rId31"/>
    <p:sldId id="285" r:id="rId32"/>
    <p:sldId id="259" r:id="rId33"/>
    <p:sldId id="334" r:id="rId34"/>
    <p:sldId id="335" r:id="rId35"/>
    <p:sldId id="262" r:id="rId36"/>
    <p:sldId id="271" r:id="rId37"/>
    <p:sldId id="272" r:id="rId38"/>
    <p:sldId id="273" r:id="rId39"/>
    <p:sldId id="274" r:id="rId40"/>
    <p:sldId id="275" r:id="rId41"/>
    <p:sldId id="322" r:id="rId42"/>
    <p:sldId id="323" r:id="rId43"/>
    <p:sldId id="326" r:id="rId44"/>
    <p:sldId id="327" r:id="rId45"/>
    <p:sldId id="328" r:id="rId46"/>
    <p:sldId id="325" r:id="rId47"/>
    <p:sldId id="324" r:id="rId48"/>
    <p:sldId id="319" r:id="rId49"/>
    <p:sldId id="315" r:id="rId50"/>
    <p:sldId id="258"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2AAF66-176D-65CC-D0F6-6283D9C09901}" v="57" dt="2025-02-27T11:56:57.454"/>
    <p1510:client id="{DD3BE69F-9C53-4DEC-79F2-49AAA5EF96C2}" v="218" dt="2025-02-27T09:40:31.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microsoft.com/office/2015/10/relationships/revisionInfo" Target="revisionInfo.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8212F1-C093-466C-9347-F6EC06DC8AEC}" type="doc">
      <dgm:prSet loTypeId="urn:microsoft.com/office/officeart/2018/5/layout/IconLeafLabelList" loCatId="icon" qsTypeId="urn:microsoft.com/office/officeart/2005/8/quickstyle/simple1#1" qsCatId="simple" csTypeId="urn:microsoft.com/office/officeart/2018/5/colors/Iconchunking_neutralicon_colorful1" csCatId="colorful" phldr="1"/>
      <dgm:spPr/>
      <dgm:t>
        <a:bodyPr/>
        <a:lstStyle/>
        <a:p>
          <a:endParaRPr lang="en-US"/>
        </a:p>
      </dgm:t>
    </dgm:pt>
    <dgm:pt modelId="{1366A1DF-F989-4304-B5E7-92D79E0C506B}">
      <dgm:prSet/>
      <dgm:spPr/>
      <dgm:t>
        <a:bodyPr/>
        <a:lstStyle/>
        <a:p>
          <a:pPr>
            <a:lnSpc>
              <a:spcPct val="100000"/>
            </a:lnSpc>
            <a:defRPr cap="all"/>
          </a:pPr>
          <a:r>
            <a:rPr lang="en-GB"/>
            <a:t>Problem Solving and Decision Making</a:t>
          </a:r>
          <a:endParaRPr lang="en-US"/>
        </a:p>
      </dgm:t>
    </dgm:pt>
    <dgm:pt modelId="{D09A0B35-2559-4BCD-9CD7-878F187657E7}" type="parTrans" cxnId="{C91B18E9-2134-43BE-A999-B1AB6DFCCEEA}">
      <dgm:prSet/>
      <dgm:spPr/>
      <dgm:t>
        <a:bodyPr/>
        <a:lstStyle/>
        <a:p>
          <a:endParaRPr lang="en-US"/>
        </a:p>
      </dgm:t>
    </dgm:pt>
    <dgm:pt modelId="{4B4775F6-3310-4BE2-A86F-E5BFF4C1D343}" type="sibTrans" cxnId="{C91B18E9-2134-43BE-A999-B1AB6DFCCEEA}">
      <dgm:prSet/>
      <dgm:spPr/>
      <dgm:t>
        <a:bodyPr/>
        <a:lstStyle/>
        <a:p>
          <a:endParaRPr lang="en-US"/>
        </a:p>
      </dgm:t>
    </dgm:pt>
    <dgm:pt modelId="{4A900EE9-A20E-4BD6-A297-5509393568C0}">
      <dgm:prSet/>
      <dgm:spPr/>
      <dgm:t>
        <a:bodyPr/>
        <a:lstStyle/>
        <a:p>
          <a:pPr>
            <a:lnSpc>
              <a:spcPct val="100000"/>
            </a:lnSpc>
            <a:defRPr cap="all"/>
          </a:pPr>
          <a:r>
            <a:rPr lang="en-GB"/>
            <a:t>Goal setting and its importance</a:t>
          </a:r>
          <a:endParaRPr lang="en-US"/>
        </a:p>
      </dgm:t>
    </dgm:pt>
    <dgm:pt modelId="{E85EEF6A-B5C1-4987-86B9-498A0EDA1162}" type="parTrans" cxnId="{C7D0B976-0688-4511-B06F-20CB9A514CE7}">
      <dgm:prSet/>
      <dgm:spPr/>
      <dgm:t>
        <a:bodyPr/>
        <a:lstStyle/>
        <a:p>
          <a:endParaRPr lang="en-US"/>
        </a:p>
      </dgm:t>
    </dgm:pt>
    <dgm:pt modelId="{E7EA4807-9E13-4022-BB33-D1C9ED10FDC3}" type="sibTrans" cxnId="{C7D0B976-0688-4511-B06F-20CB9A514CE7}">
      <dgm:prSet/>
      <dgm:spPr/>
      <dgm:t>
        <a:bodyPr/>
        <a:lstStyle/>
        <a:p>
          <a:endParaRPr lang="en-US"/>
        </a:p>
      </dgm:t>
    </dgm:pt>
    <dgm:pt modelId="{3DECB558-897D-4266-AED8-83774D7BAE64}">
      <dgm:prSet/>
      <dgm:spPr/>
      <dgm:t>
        <a:bodyPr/>
        <a:lstStyle/>
        <a:p>
          <a:pPr>
            <a:lnSpc>
              <a:spcPct val="100000"/>
            </a:lnSpc>
            <a:defRPr cap="all"/>
          </a:pPr>
          <a:r>
            <a:rPr lang="en-GB"/>
            <a:t>Project Management </a:t>
          </a:r>
          <a:endParaRPr lang="en-US"/>
        </a:p>
      </dgm:t>
    </dgm:pt>
    <dgm:pt modelId="{46B56192-5A03-4365-B558-8CB874C87380}" type="parTrans" cxnId="{C7FC009C-C1C4-4971-93A1-272297E72E8E}">
      <dgm:prSet/>
      <dgm:spPr/>
      <dgm:t>
        <a:bodyPr/>
        <a:lstStyle/>
        <a:p>
          <a:endParaRPr lang="en-US"/>
        </a:p>
      </dgm:t>
    </dgm:pt>
    <dgm:pt modelId="{778E8008-8557-464D-BB77-163715B061FD}" type="sibTrans" cxnId="{C7FC009C-C1C4-4971-93A1-272297E72E8E}">
      <dgm:prSet/>
      <dgm:spPr/>
      <dgm:t>
        <a:bodyPr/>
        <a:lstStyle/>
        <a:p>
          <a:endParaRPr lang="en-US"/>
        </a:p>
      </dgm:t>
    </dgm:pt>
    <dgm:pt modelId="{7E5FE464-2085-4ED3-9DEE-F459E20E635B}">
      <dgm:prSet phldr="0"/>
      <dgm:spPr/>
      <dgm:t>
        <a:bodyPr/>
        <a:lstStyle/>
        <a:p>
          <a:pPr>
            <a:lnSpc>
              <a:spcPct val="100000"/>
            </a:lnSpc>
            <a:defRPr cap="all"/>
          </a:pPr>
          <a:r>
            <a:rPr lang="en-GB">
              <a:latin typeface="Calibri Light" panose="020F0302020204030204"/>
            </a:rPr>
            <a:t>Gantt Chart</a:t>
          </a:r>
        </a:p>
      </dgm:t>
    </dgm:pt>
    <dgm:pt modelId="{A0BB25BA-5FDD-4FC0-AE63-F19D9B189A6A}" type="parTrans" cxnId="{F73954AB-AD8D-46B7-83A8-650EAB731135}">
      <dgm:prSet/>
      <dgm:spPr/>
    </dgm:pt>
    <dgm:pt modelId="{FEFC4B1E-D2D3-494B-900D-5B7CC27EE3B3}" type="sibTrans" cxnId="{F73954AB-AD8D-46B7-83A8-650EAB731135}">
      <dgm:prSet/>
      <dgm:spPr/>
    </dgm:pt>
    <dgm:pt modelId="{AE5BD089-F5BA-4BFF-A0C8-0B87A61427AC}">
      <dgm:prSet phldr="0"/>
      <dgm:spPr/>
      <dgm:t>
        <a:bodyPr/>
        <a:lstStyle/>
        <a:p>
          <a:pPr rtl="0">
            <a:lnSpc>
              <a:spcPct val="100000"/>
            </a:lnSpc>
            <a:defRPr cap="all"/>
          </a:pPr>
          <a:r>
            <a:rPr lang="en-GB">
              <a:latin typeface="Calibri Light" panose="020F0302020204030204"/>
            </a:rPr>
            <a:t>Your Career</a:t>
          </a:r>
        </a:p>
      </dgm:t>
    </dgm:pt>
    <dgm:pt modelId="{61A37083-8FFC-479E-AF12-BA07052302E1}" type="parTrans" cxnId="{0D12C03F-307A-4CE6-8397-A6E419E3E9A6}">
      <dgm:prSet/>
      <dgm:spPr/>
    </dgm:pt>
    <dgm:pt modelId="{41318EDB-F45D-49DD-B6A0-0B9B896D979C}" type="sibTrans" cxnId="{0D12C03F-307A-4CE6-8397-A6E419E3E9A6}">
      <dgm:prSet/>
      <dgm:spPr/>
    </dgm:pt>
    <dgm:pt modelId="{AAEEBAE1-6F24-4DC5-B70B-345587B3A510}" type="pres">
      <dgm:prSet presAssocID="{0E8212F1-C093-466C-9347-F6EC06DC8AEC}" presName="root" presStyleCnt="0">
        <dgm:presLayoutVars>
          <dgm:dir/>
          <dgm:resizeHandles val="exact"/>
        </dgm:presLayoutVars>
      </dgm:prSet>
      <dgm:spPr/>
    </dgm:pt>
    <dgm:pt modelId="{B2B6831B-19AC-45A8-9397-669FB0612DCB}" type="pres">
      <dgm:prSet presAssocID="{1366A1DF-F989-4304-B5E7-92D79E0C506B}" presName="compNode" presStyleCnt="0"/>
      <dgm:spPr/>
    </dgm:pt>
    <dgm:pt modelId="{290BE92F-429F-4B53-A287-C354589FF4DA}" type="pres">
      <dgm:prSet presAssocID="{1366A1DF-F989-4304-B5E7-92D79E0C506B}" presName="iconBgRect" presStyleLbl="bgShp" presStyleIdx="0" presStyleCnt="5"/>
      <dgm:spPr>
        <a:prstGeom prst="round2DiagRect">
          <a:avLst>
            <a:gd name="adj1" fmla="val 29727"/>
            <a:gd name="adj2" fmla="val 0"/>
          </a:avLst>
        </a:prstGeom>
      </dgm:spPr>
    </dgm:pt>
    <dgm:pt modelId="{6336E1A5-B4DC-48DA-A2FE-65546096BA68}" type="pres">
      <dgm:prSet presAssocID="{1366A1DF-F989-4304-B5E7-92D79E0C506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87D43CCE-7598-48D4-8985-D9ECB4BCF305}" type="pres">
      <dgm:prSet presAssocID="{1366A1DF-F989-4304-B5E7-92D79E0C506B}" presName="spaceRect" presStyleCnt="0"/>
      <dgm:spPr/>
    </dgm:pt>
    <dgm:pt modelId="{199E02A2-E922-4325-8D93-8DE7750068C8}" type="pres">
      <dgm:prSet presAssocID="{1366A1DF-F989-4304-B5E7-92D79E0C506B}" presName="textRect" presStyleLbl="revTx" presStyleIdx="0" presStyleCnt="5">
        <dgm:presLayoutVars>
          <dgm:chMax val="1"/>
          <dgm:chPref val="1"/>
        </dgm:presLayoutVars>
      </dgm:prSet>
      <dgm:spPr/>
    </dgm:pt>
    <dgm:pt modelId="{4EB597A4-A49E-47F4-ABFD-6978C537CD73}" type="pres">
      <dgm:prSet presAssocID="{4B4775F6-3310-4BE2-A86F-E5BFF4C1D343}" presName="sibTrans" presStyleCnt="0"/>
      <dgm:spPr/>
    </dgm:pt>
    <dgm:pt modelId="{B7AF534A-41AF-4884-9429-BFEA63F13D06}" type="pres">
      <dgm:prSet presAssocID="{4A900EE9-A20E-4BD6-A297-5509393568C0}" presName="compNode" presStyleCnt="0"/>
      <dgm:spPr/>
    </dgm:pt>
    <dgm:pt modelId="{8A5B7926-AF9F-45C4-810E-25820193887A}" type="pres">
      <dgm:prSet presAssocID="{4A900EE9-A20E-4BD6-A297-5509393568C0}" presName="iconBgRect" presStyleLbl="bgShp" presStyleIdx="1" presStyleCnt="5"/>
      <dgm:spPr>
        <a:prstGeom prst="round2DiagRect">
          <a:avLst>
            <a:gd name="adj1" fmla="val 29727"/>
            <a:gd name="adj2" fmla="val 0"/>
          </a:avLst>
        </a:prstGeom>
      </dgm:spPr>
    </dgm:pt>
    <dgm:pt modelId="{6E3FC694-8235-4381-B8CA-D9F8D875AA89}" type="pres">
      <dgm:prSet presAssocID="{4A900EE9-A20E-4BD6-A297-5509393568C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9BE5B30-BB81-4565-877C-2BBFBE815B3C}" type="pres">
      <dgm:prSet presAssocID="{4A900EE9-A20E-4BD6-A297-5509393568C0}" presName="spaceRect" presStyleCnt="0"/>
      <dgm:spPr/>
    </dgm:pt>
    <dgm:pt modelId="{EB7F7471-C197-49E7-80BA-D72DAFEC63B7}" type="pres">
      <dgm:prSet presAssocID="{4A900EE9-A20E-4BD6-A297-5509393568C0}" presName="textRect" presStyleLbl="revTx" presStyleIdx="1" presStyleCnt="5">
        <dgm:presLayoutVars>
          <dgm:chMax val="1"/>
          <dgm:chPref val="1"/>
        </dgm:presLayoutVars>
      </dgm:prSet>
      <dgm:spPr/>
    </dgm:pt>
    <dgm:pt modelId="{87A25158-C2C1-4023-9246-8A78BB82F07E}" type="pres">
      <dgm:prSet presAssocID="{E7EA4807-9E13-4022-BB33-D1C9ED10FDC3}" presName="sibTrans" presStyleCnt="0"/>
      <dgm:spPr/>
    </dgm:pt>
    <dgm:pt modelId="{3D2AF330-6241-40F7-8079-439C2E64D73A}" type="pres">
      <dgm:prSet presAssocID="{3DECB558-897D-4266-AED8-83774D7BAE64}" presName="compNode" presStyleCnt="0"/>
      <dgm:spPr/>
    </dgm:pt>
    <dgm:pt modelId="{642C5153-B737-42B0-9020-362B64D60ECC}" type="pres">
      <dgm:prSet presAssocID="{3DECB558-897D-4266-AED8-83774D7BAE64}" presName="iconBgRect" presStyleLbl="bgShp" presStyleIdx="2" presStyleCnt="5"/>
      <dgm:spPr>
        <a:prstGeom prst="round2DiagRect">
          <a:avLst>
            <a:gd name="adj1" fmla="val 29727"/>
            <a:gd name="adj2" fmla="val 0"/>
          </a:avLst>
        </a:prstGeom>
      </dgm:spPr>
    </dgm:pt>
    <dgm:pt modelId="{3CF9B447-FE10-476B-8234-E469829FACBB}" type="pres">
      <dgm:prSet presAssocID="{3DECB558-897D-4266-AED8-83774D7BAE6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11175ED7-EDFB-40EA-AF81-F093574E0A18}" type="pres">
      <dgm:prSet presAssocID="{3DECB558-897D-4266-AED8-83774D7BAE64}" presName="spaceRect" presStyleCnt="0"/>
      <dgm:spPr/>
    </dgm:pt>
    <dgm:pt modelId="{BD7E8590-8FB6-452E-B16F-FA57BC75F1BB}" type="pres">
      <dgm:prSet presAssocID="{3DECB558-897D-4266-AED8-83774D7BAE64}" presName="textRect" presStyleLbl="revTx" presStyleIdx="2" presStyleCnt="5">
        <dgm:presLayoutVars>
          <dgm:chMax val="1"/>
          <dgm:chPref val="1"/>
        </dgm:presLayoutVars>
      </dgm:prSet>
      <dgm:spPr/>
    </dgm:pt>
    <dgm:pt modelId="{9E8F4F09-BB0C-412F-B14C-FB6CD47A6653}" type="pres">
      <dgm:prSet presAssocID="{778E8008-8557-464D-BB77-163715B061FD}" presName="sibTrans" presStyleCnt="0"/>
      <dgm:spPr/>
    </dgm:pt>
    <dgm:pt modelId="{26B48F4D-EF53-403B-B0AA-2821D9224B3B}" type="pres">
      <dgm:prSet presAssocID="{7E5FE464-2085-4ED3-9DEE-F459E20E635B}" presName="compNode" presStyleCnt="0"/>
      <dgm:spPr/>
    </dgm:pt>
    <dgm:pt modelId="{7DF91C40-0AF8-4009-945A-0F0A2FAC725C}" type="pres">
      <dgm:prSet presAssocID="{7E5FE464-2085-4ED3-9DEE-F459E20E635B}" presName="iconBgRect" presStyleLbl="bgShp" presStyleIdx="3" presStyleCnt="5"/>
      <dgm:spPr>
        <a:prstGeom prst="round2DiagRect">
          <a:avLst>
            <a:gd name="adj1" fmla="val 29727"/>
            <a:gd name="adj2" fmla="val 0"/>
          </a:avLst>
        </a:prstGeom>
      </dgm:spPr>
    </dgm:pt>
    <dgm:pt modelId="{2F03E709-82F6-4E29-A29D-BB41C4A7CA38}" type="pres">
      <dgm:prSet presAssocID="{7E5FE464-2085-4ED3-9DEE-F459E20E635B}" presName="iconRect" presStyleLbl="node1" presStyleIdx="3" presStyleCnt="5"/>
      <dgm:spPr/>
    </dgm:pt>
    <dgm:pt modelId="{59D533AE-C375-4E0A-9F3C-1B9AADC0EAC9}" type="pres">
      <dgm:prSet presAssocID="{7E5FE464-2085-4ED3-9DEE-F459E20E635B}" presName="spaceRect" presStyleCnt="0"/>
      <dgm:spPr/>
    </dgm:pt>
    <dgm:pt modelId="{228A7AF5-66AD-49DE-AC44-013872A67B1F}" type="pres">
      <dgm:prSet presAssocID="{7E5FE464-2085-4ED3-9DEE-F459E20E635B}" presName="textRect" presStyleLbl="revTx" presStyleIdx="3" presStyleCnt="5">
        <dgm:presLayoutVars>
          <dgm:chMax val="1"/>
          <dgm:chPref val="1"/>
        </dgm:presLayoutVars>
      </dgm:prSet>
      <dgm:spPr/>
    </dgm:pt>
    <dgm:pt modelId="{5581E09C-4D5E-4786-92F7-9CAC7F502813}" type="pres">
      <dgm:prSet presAssocID="{FEFC4B1E-D2D3-494B-900D-5B7CC27EE3B3}" presName="sibTrans" presStyleCnt="0"/>
      <dgm:spPr/>
    </dgm:pt>
    <dgm:pt modelId="{39833C50-7318-47E1-8780-908A0A9A535F}" type="pres">
      <dgm:prSet presAssocID="{AE5BD089-F5BA-4BFF-A0C8-0B87A61427AC}" presName="compNode" presStyleCnt="0"/>
      <dgm:spPr/>
    </dgm:pt>
    <dgm:pt modelId="{214DF94D-06A1-4EF4-8E0B-FB96E7D44DE5}" type="pres">
      <dgm:prSet presAssocID="{AE5BD089-F5BA-4BFF-A0C8-0B87A61427AC}" presName="iconBgRect" presStyleLbl="bgShp" presStyleIdx="4" presStyleCnt="5"/>
      <dgm:spPr>
        <a:prstGeom prst="round2DiagRect">
          <a:avLst>
            <a:gd name="adj1" fmla="val 29727"/>
            <a:gd name="adj2" fmla="val 0"/>
          </a:avLst>
        </a:prstGeom>
      </dgm:spPr>
    </dgm:pt>
    <dgm:pt modelId="{FB25D4ED-98C0-44B8-A729-1CEF2BA34ED7}" type="pres">
      <dgm:prSet presAssocID="{AE5BD089-F5BA-4BFF-A0C8-0B87A61427AC}" presName="iconRect" presStyleLbl="node1" presStyleIdx="4" presStyleCnt="5"/>
      <dgm:spPr/>
    </dgm:pt>
    <dgm:pt modelId="{625BEE48-A0D8-472A-93FD-374B8D036C49}" type="pres">
      <dgm:prSet presAssocID="{AE5BD089-F5BA-4BFF-A0C8-0B87A61427AC}" presName="spaceRect" presStyleCnt="0"/>
      <dgm:spPr/>
    </dgm:pt>
    <dgm:pt modelId="{E1EB8523-12C3-4673-BA3C-5E7B86E58D7C}" type="pres">
      <dgm:prSet presAssocID="{AE5BD089-F5BA-4BFF-A0C8-0B87A61427AC}" presName="textRect" presStyleLbl="revTx" presStyleIdx="4" presStyleCnt="5">
        <dgm:presLayoutVars>
          <dgm:chMax val="1"/>
          <dgm:chPref val="1"/>
        </dgm:presLayoutVars>
      </dgm:prSet>
      <dgm:spPr/>
    </dgm:pt>
  </dgm:ptLst>
  <dgm:cxnLst>
    <dgm:cxn modelId="{698E632A-DA39-42E1-B262-DB9369FAB30A}" type="presOf" srcId="{7E5FE464-2085-4ED3-9DEE-F459E20E635B}" destId="{228A7AF5-66AD-49DE-AC44-013872A67B1F}" srcOrd="0" destOrd="0" presId="urn:microsoft.com/office/officeart/2018/5/layout/IconLeafLabelList"/>
    <dgm:cxn modelId="{5C25AB37-E334-488D-B745-A454FF3F4D84}" type="presOf" srcId="{0E8212F1-C093-466C-9347-F6EC06DC8AEC}" destId="{AAEEBAE1-6F24-4DC5-B70B-345587B3A510}" srcOrd="0" destOrd="0" presId="urn:microsoft.com/office/officeart/2018/5/layout/IconLeafLabelList"/>
    <dgm:cxn modelId="{0D12C03F-307A-4CE6-8397-A6E419E3E9A6}" srcId="{0E8212F1-C093-466C-9347-F6EC06DC8AEC}" destId="{AE5BD089-F5BA-4BFF-A0C8-0B87A61427AC}" srcOrd="4" destOrd="0" parTransId="{61A37083-8FFC-479E-AF12-BA07052302E1}" sibTransId="{41318EDB-F45D-49DD-B6A0-0B9B896D979C}"/>
    <dgm:cxn modelId="{096FEC5C-9F43-422A-AF78-5384D21FBFA6}" type="presOf" srcId="{3DECB558-897D-4266-AED8-83774D7BAE64}" destId="{BD7E8590-8FB6-452E-B16F-FA57BC75F1BB}" srcOrd="0" destOrd="0" presId="urn:microsoft.com/office/officeart/2018/5/layout/IconLeafLabelList"/>
    <dgm:cxn modelId="{C7D0B976-0688-4511-B06F-20CB9A514CE7}" srcId="{0E8212F1-C093-466C-9347-F6EC06DC8AEC}" destId="{4A900EE9-A20E-4BD6-A297-5509393568C0}" srcOrd="1" destOrd="0" parTransId="{E85EEF6A-B5C1-4987-86B9-498A0EDA1162}" sibTransId="{E7EA4807-9E13-4022-BB33-D1C9ED10FDC3}"/>
    <dgm:cxn modelId="{C7FC009C-C1C4-4971-93A1-272297E72E8E}" srcId="{0E8212F1-C093-466C-9347-F6EC06DC8AEC}" destId="{3DECB558-897D-4266-AED8-83774D7BAE64}" srcOrd="2" destOrd="0" parTransId="{46B56192-5A03-4365-B558-8CB874C87380}" sibTransId="{778E8008-8557-464D-BB77-163715B061FD}"/>
    <dgm:cxn modelId="{5AAD28A7-D857-46CB-81C0-FE8108571306}" type="presOf" srcId="{4A900EE9-A20E-4BD6-A297-5509393568C0}" destId="{EB7F7471-C197-49E7-80BA-D72DAFEC63B7}" srcOrd="0" destOrd="0" presId="urn:microsoft.com/office/officeart/2018/5/layout/IconLeafLabelList"/>
    <dgm:cxn modelId="{F73954AB-AD8D-46B7-83A8-650EAB731135}" srcId="{0E8212F1-C093-466C-9347-F6EC06DC8AEC}" destId="{7E5FE464-2085-4ED3-9DEE-F459E20E635B}" srcOrd="3" destOrd="0" parTransId="{A0BB25BA-5FDD-4FC0-AE63-F19D9B189A6A}" sibTransId="{FEFC4B1E-D2D3-494B-900D-5B7CC27EE3B3}"/>
    <dgm:cxn modelId="{6819FEB0-D7FD-4529-98F8-F4EDE85441EF}" type="presOf" srcId="{AE5BD089-F5BA-4BFF-A0C8-0B87A61427AC}" destId="{E1EB8523-12C3-4673-BA3C-5E7B86E58D7C}" srcOrd="0" destOrd="0" presId="urn:microsoft.com/office/officeart/2018/5/layout/IconLeafLabelList"/>
    <dgm:cxn modelId="{C91B18E9-2134-43BE-A999-B1AB6DFCCEEA}" srcId="{0E8212F1-C093-466C-9347-F6EC06DC8AEC}" destId="{1366A1DF-F989-4304-B5E7-92D79E0C506B}" srcOrd="0" destOrd="0" parTransId="{D09A0B35-2559-4BCD-9CD7-878F187657E7}" sibTransId="{4B4775F6-3310-4BE2-A86F-E5BFF4C1D343}"/>
    <dgm:cxn modelId="{CD1D27F1-973C-48F8-A69F-2A4BB6945C65}" type="presOf" srcId="{1366A1DF-F989-4304-B5E7-92D79E0C506B}" destId="{199E02A2-E922-4325-8D93-8DE7750068C8}" srcOrd="0" destOrd="0" presId="urn:microsoft.com/office/officeart/2018/5/layout/IconLeafLabelList"/>
    <dgm:cxn modelId="{BCB3219D-1959-47AC-B94B-548FC2492C14}" type="presParOf" srcId="{AAEEBAE1-6F24-4DC5-B70B-345587B3A510}" destId="{B2B6831B-19AC-45A8-9397-669FB0612DCB}" srcOrd="0" destOrd="0" presId="urn:microsoft.com/office/officeart/2018/5/layout/IconLeafLabelList"/>
    <dgm:cxn modelId="{C080AD80-0F81-4DA8-9188-FF4F61029513}" type="presParOf" srcId="{B2B6831B-19AC-45A8-9397-669FB0612DCB}" destId="{290BE92F-429F-4B53-A287-C354589FF4DA}" srcOrd="0" destOrd="0" presId="urn:microsoft.com/office/officeart/2018/5/layout/IconLeafLabelList"/>
    <dgm:cxn modelId="{783179B4-2B0C-482B-B9D7-13924700C525}" type="presParOf" srcId="{B2B6831B-19AC-45A8-9397-669FB0612DCB}" destId="{6336E1A5-B4DC-48DA-A2FE-65546096BA68}" srcOrd="1" destOrd="0" presId="urn:microsoft.com/office/officeart/2018/5/layout/IconLeafLabelList"/>
    <dgm:cxn modelId="{E45D22CE-3B83-4FB6-AF8C-7D969E2035DB}" type="presParOf" srcId="{B2B6831B-19AC-45A8-9397-669FB0612DCB}" destId="{87D43CCE-7598-48D4-8985-D9ECB4BCF305}" srcOrd="2" destOrd="0" presId="urn:microsoft.com/office/officeart/2018/5/layout/IconLeafLabelList"/>
    <dgm:cxn modelId="{2FC098AE-A571-46A5-AD33-2F1D0AAC4A49}" type="presParOf" srcId="{B2B6831B-19AC-45A8-9397-669FB0612DCB}" destId="{199E02A2-E922-4325-8D93-8DE7750068C8}" srcOrd="3" destOrd="0" presId="urn:microsoft.com/office/officeart/2018/5/layout/IconLeafLabelList"/>
    <dgm:cxn modelId="{07781346-2FA3-4EC9-8DBF-516022F73153}" type="presParOf" srcId="{AAEEBAE1-6F24-4DC5-B70B-345587B3A510}" destId="{4EB597A4-A49E-47F4-ABFD-6978C537CD73}" srcOrd="1" destOrd="0" presId="urn:microsoft.com/office/officeart/2018/5/layout/IconLeafLabelList"/>
    <dgm:cxn modelId="{CE560F12-44F9-4B2D-B066-E278428F14C6}" type="presParOf" srcId="{AAEEBAE1-6F24-4DC5-B70B-345587B3A510}" destId="{B7AF534A-41AF-4884-9429-BFEA63F13D06}" srcOrd="2" destOrd="0" presId="urn:microsoft.com/office/officeart/2018/5/layout/IconLeafLabelList"/>
    <dgm:cxn modelId="{FDB03C2C-4AA5-47A1-BFA7-1E476E558B36}" type="presParOf" srcId="{B7AF534A-41AF-4884-9429-BFEA63F13D06}" destId="{8A5B7926-AF9F-45C4-810E-25820193887A}" srcOrd="0" destOrd="0" presId="urn:microsoft.com/office/officeart/2018/5/layout/IconLeafLabelList"/>
    <dgm:cxn modelId="{2D2D289B-C1E2-4C22-BE62-BF98BE04DD05}" type="presParOf" srcId="{B7AF534A-41AF-4884-9429-BFEA63F13D06}" destId="{6E3FC694-8235-4381-B8CA-D9F8D875AA89}" srcOrd="1" destOrd="0" presId="urn:microsoft.com/office/officeart/2018/5/layout/IconLeafLabelList"/>
    <dgm:cxn modelId="{DC81929D-3C08-4532-90E1-45EFC28020F6}" type="presParOf" srcId="{B7AF534A-41AF-4884-9429-BFEA63F13D06}" destId="{19BE5B30-BB81-4565-877C-2BBFBE815B3C}" srcOrd="2" destOrd="0" presId="urn:microsoft.com/office/officeart/2018/5/layout/IconLeafLabelList"/>
    <dgm:cxn modelId="{F3FD093B-B0AD-44F3-B58D-9F98B17F2161}" type="presParOf" srcId="{B7AF534A-41AF-4884-9429-BFEA63F13D06}" destId="{EB7F7471-C197-49E7-80BA-D72DAFEC63B7}" srcOrd="3" destOrd="0" presId="urn:microsoft.com/office/officeart/2018/5/layout/IconLeafLabelList"/>
    <dgm:cxn modelId="{77D4DA6F-E0FB-4874-A462-2046DDDC2BF8}" type="presParOf" srcId="{AAEEBAE1-6F24-4DC5-B70B-345587B3A510}" destId="{87A25158-C2C1-4023-9246-8A78BB82F07E}" srcOrd="3" destOrd="0" presId="urn:microsoft.com/office/officeart/2018/5/layout/IconLeafLabelList"/>
    <dgm:cxn modelId="{159CB87C-538F-4D31-A719-F63BE35697C7}" type="presParOf" srcId="{AAEEBAE1-6F24-4DC5-B70B-345587B3A510}" destId="{3D2AF330-6241-40F7-8079-439C2E64D73A}" srcOrd="4" destOrd="0" presId="urn:microsoft.com/office/officeart/2018/5/layout/IconLeafLabelList"/>
    <dgm:cxn modelId="{4AEBCE85-5D4B-4B59-A831-D23CBCB3A4CC}" type="presParOf" srcId="{3D2AF330-6241-40F7-8079-439C2E64D73A}" destId="{642C5153-B737-42B0-9020-362B64D60ECC}" srcOrd="0" destOrd="0" presId="urn:microsoft.com/office/officeart/2018/5/layout/IconLeafLabelList"/>
    <dgm:cxn modelId="{469D359B-6BF8-4730-B267-16E1A0A57B34}" type="presParOf" srcId="{3D2AF330-6241-40F7-8079-439C2E64D73A}" destId="{3CF9B447-FE10-476B-8234-E469829FACBB}" srcOrd="1" destOrd="0" presId="urn:microsoft.com/office/officeart/2018/5/layout/IconLeafLabelList"/>
    <dgm:cxn modelId="{DB00845B-D959-436A-9D81-127624F50064}" type="presParOf" srcId="{3D2AF330-6241-40F7-8079-439C2E64D73A}" destId="{11175ED7-EDFB-40EA-AF81-F093574E0A18}" srcOrd="2" destOrd="0" presId="urn:microsoft.com/office/officeart/2018/5/layout/IconLeafLabelList"/>
    <dgm:cxn modelId="{36B36D46-40AC-494B-938D-BC7907871566}" type="presParOf" srcId="{3D2AF330-6241-40F7-8079-439C2E64D73A}" destId="{BD7E8590-8FB6-452E-B16F-FA57BC75F1BB}" srcOrd="3" destOrd="0" presId="urn:microsoft.com/office/officeart/2018/5/layout/IconLeafLabelList"/>
    <dgm:cxn modelId="{15A72556-1931-44B9-8947-6FB3CD9AD747}" type="presParOf" srcId="{AAEEBAE1-6F24-4DC5-B70B-345587B3A510}" destId="{9E8F4F09-BB0C-412F-B14C-FB6CD47A6653}" srcOrd="5" destOrd="0" presId="urn:microsoft.com/office/officeart/2018/5/layout/IconLeafLabelList"/>
    <dgm:cxn modelId="{1F38B573-0A90-4A13-A91D-F792E2CC1C11}" type="presParOf" srcId="{AAEEBAE1-6F24-4DC5-B70B-345587B3A510}" destId="{26B48F4D-EF53-403B-B0AA-2821D9224B3B}" srcOrd="6" destOrd="0" presId="urn:microsoft.com/office/officeart/2018/5/layout/IconLeafLabelList"/>
    <dgm:cxn modelId="{CD12CD24-38BC-46C1-ABEC-75387A69FAE4}" type="presParOf" srcId="{26B48F4D-EF53-403B-B0AA-2821D9224B3B}" destId="{7DF91C40-0AF8-4009-945A-0F0A2FAC725C}" srcOrd="0" destOrd="0" presId="urn:microsoft.com/office/officeart/2018/5/layout/IconLeafLabelList"/>
    <dgm:cxn modelId="{4CB26A3C-C5A5-45D8-8824-D18D3E676103}" type="presParOf" srcId="{26B48F4D-EF53-403B-B0AA-2821D9224B3B}" destId="{2F03E709-82F6-4E29-A29D-BB41C4A7CA38}" srcOrd="1" destOrd="0" presId="urn:microsoft.com/office/officeart/2018/5/layout/IconLeafLabelList"/>
    <dgm:cxn modelId="{4E39B5E5-9D55-4486-BD5D-C9735B09BF6D}" type="presParOf" srcId="{26B48F4D-EF53-403B-B0AA-2821D9224B3B}" destId="{59D533AE-C375-4E0A-9F3C-1B9AADC0EAC9}" srcOrd="2" destOrd="0" presId="urn:microsoft.com/office/officeart/2018/5/layout/IconLeafLabelList"/>
    <dgm:cxn modelId="{F981B346-FCFC-46D0-B85F-EA79903F2B5B}" type="presParOf" srcId="{26B48F4D-EF53-403B-B0AA-2821D9224B3B}" destId="{228A7AF5-66AD-49DE-AC44-013872A67B1F}" srcOrd="3" destOrd="0" presId="urn:microsoft.com/office/officeart/2018/5/layout/IconLeafLabelList"/>
    <dgm:cxn modelId="{B7D4C5F7-5BAC-4BA9-876F-6D5AB7059840}" type="presParOf" srcId="{AAEEBAE1-6F24-4DC5-B70B-345587B3A510}" destId="{5581E09C-4D5E-4786-92F7-9CAC7F502813}" srcOrd="7" destOrd="0" presId="urn:microsoft.com/office/officeart/2018/5/layout/IconLeafLabelList"/>
    <dgm:cxn modelId="{55AE00F3-5E06-462B-B956-38D74F88649E}" type="presParOf" srcId="{AAEEBAE1-6F24-4DC5-B70B-345587B3A510}" destId="{39833C50-7318-47E1-8780-908A0A9A535F}" srcOrd="8" destOrd="0" presId="urn:microsoft.com/office/officeart/2018/5/layout/IconLeafLabelList"/>
    <dgm:cxn modelId="{A452A280-B37A-4EB4-A4A4-F0B01E3EF2B0}" type="presParOf" srcId="{39833C50-7318-47E1-8780-908A0A9A535F}" destId="{214DF94D-06A1-4EF4-8E0B-FB96E7D44DE5}" srcOrd="0" destOrd="0" presId="urn:microsoft.com/office/officeart/2018/5/layout/IconLeafLabelList"/>
    <dgm:cxn modelId="{7306F654-4257-48BF-A067-8FB33A2ACC2C}" type="presParOf" srcId="{39833C50-7318-47E1-8780-908A0A9A535F}" destId="{FB25D4ED-98C0-44B8-A729-1CEF2BA34ED7}" srcOrd="1" destOrd="0" presId="urn:microsoft.com/office/officeart/2018/5/layout/IconLeafLabelList"/>
    <dgm:cxn modelId="{47535D54-1609-4B35-84A1-0D48F9D2FB62}" type="presParOf" srcId="{39833C50-7318-47E1-8780-908A0A9A535F}" destId="{625BEE48-A0D8-472A-93FD-374B8D036C49}" srcOrd="2" destOrd="0" presId="urn:microsoft.com/office/officeart/2018/5/layout/IconLeafLabelList"/>
    <dgm:cxn modelId="{89108623-5B4E-4332-944C-5A6BEDD2AAD0}" type="presParOf" srcId="{39833C50-7318-47E1-8780-908A0A9A535F}" destId="{E1EB8523-12C3-4673-BA3C-5E7B86E58D7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AC1915-675F-4DDB-B68D-9D45AFDB8C3B}" type="doc">
      <dgm:prSet loTypeId="urn:microsoft.com/office/officeart/2005/8/layout/vList2" loCatId="list" qsTypeId="urn:microsoft.com/office/officeart/2005/8/quickstyle/simple4#1" qsCatId="simple" csTypeId="urn:microsoft.com/office/officeart/2005/8/colors/colorful5#1" csCatId="colorful"/>
      <dgm:spPr/>
      <dgm:t>
        <a:bodyPr/>
        <a:lstStyle/>
        <a:p>
          <a:endParaRPr lang="en-US"/>
        </a:p>
      </dgm:t>
    </dgm:pt>
    <dgm:pt modelId="{D9B14F54-C8D8-428B-BCF1-BF91E048EEF2}">
      <dgm:prSet/>
      <dgm:spPr/>
      <dgm:t>
        <a:bodyPr/>
        <a:lstStyle/>
        <a:p>
          <a:r>
            <a:rPr lang="en-GB"/>
            <a:t>Take time to define examples of these problems within a H&amp;SC Setting:</a:t>
          </a:r>
          <a:endParaRPr lang="en-US"/>
        </a:p>
      </dgm:t>
    </dgm:pt>
    <dgm:pt modelId="{A9050E12-2DB0-4A41-AAE4-DF7DED20C09E}" type="parTrans" cxnId="{4C257984-ECB8-4D12-B052-6A65056139D0}">
      <dgm:prSet/>
      <dgm:spPr/>
      <dgm:t>
        <a:bodyPr/>
        <a:lstStyle/>
        <a:p>
          <a:endParaRPr lang="en-US"/>
        </a:p>
      </dgm:t>
    </dgm:pt>
    <dgm:pt modelId="{BF1DD407-90C2-4421-82C0-22057C61756F}" type="sibTrans" cxnId="{4C257984-ECB8-4D12-B052-6A65056139D0}">
      <dgm:prSet/>
      <dgm:spPr/>
      <dgm:t>
        <a:bodyPr/>
        <a:lstStyle/>
        <a:p>
          <a:endParaRPr lang="en-US"/>
        </a:p>
      </dgm:t>
    </dgm:pt>
    <dgm:pt modelId="{84602065-CD0F-4414-91A9-586BBA6BA9CD}">
      <dgm:prSet/>
      <dgm:spPr/>
      <dgm:t>
        <a:bodyPr/>
        <a:lstStyle/>
        <a:p>
          <a:r>
            <a:rPr lang="en-GB" b="1"/>
            <a:t>Simple Problem </a:t>
          </a:r>
          <a:endParaRPr lang="en-US"/>
        </a:p>
      </dgm:t>
    </dgm:pt>
    <dgm:pt modelId="{EB954B8D-4212-4DEB-B25A-3710479C6A6D}" type="parTrans" cxnId="{0A579C50-3583-4F6B-9021-F57A7CE30702}">
      <dgm:prSet/>
      <dgm:spPr/>
      <dgm:t>
        <a:bodyPr/>
        <a:lstStyle/>
        <a:p>
          <a:endParaRPr lang="en-US"/>
        </a:p>
      </dgm:t>
    </dgm:pt>
    <dgm:pt modelId="{7C8D465F-F7DE-481F-B120-D427374EBE3D}" type="sibTrans" cxnId="{0A579C50-3583-4F6B-9021-F57A7CE30702}">
      <dgm:prSet/>
      <dgm:spPr/>
      <dgm:t>
        <a:bodyPr/>
        <a:lstStyle/>
        <a:p>
          <a:endParaRPr lang="en-US"/>
        </a:p>
      </dgm:t>
    </dgm:pt>
    <dgm:pt modelId="{847836A7-CEDA-471C-A5D9-574D2E1D7E33}">
      <dgm:prSet/>
      <dgm:spPr/>
      <dgm:t>
        <a:bodyPr/>
        <a:lstStyle/>
        <a:p>
          <a:r>
            <a:rPr lang="en-GB" b="1"/>
            <a:t>Complicated Problem </a:t>
          </a:r>
          <a:endParaRPr lang="en-US"/>
        </a:p>
      </dgm:t>
    </dgm:pt>
    <dgm:pt modelId="{4FE7A89E-69F1-4E1B-BE65-4884187CDA20}" type="parTrans" cxnId="{6C750A6D-B88F-4FA3-BFD2-C844B0FEF08D}">
      <dgm:prSet/>
      <dgm:spPr/>
      <dgm:t>
        <a:bodyPr/>
        <a:lstStyle/>
        <a:p>
          <a:endParaRPr lang="en-US"/>
        </a:p>
      </dgm:t>
    </dgm:pt>
    <dgm:pt modelId="{0E8D96F2-B7B8-431A-BB2B-BD58B46388C9}" type="sibTrans" cxnId="{6C750A6D-B88F-4FA3-BFD2-C844B0FEF08D}">
      <dgm:prSet/>
      <dgm:spPr/>
      <dgm:t>
        <a:bodyPr/>
        <a:lstStyle/>
        <a:p>
          <a:endParaRPr lang="en-US"/>
        </a:p>
      </dgm:t>
    </dgm:pt>
    <dgm:pt modelId="{C238AF06-6E2F-4DFA-81E5-FB0F0F675637}">
      <dgm:prSet/>
      <dgm:spPr/>
      <dgm:t>
        <a:bodyPr/>
        <a:lstStyle/>
        <a:p>
          <a:r>
            <a:rPr lang="en-GB" b="1"/>
            <a:t>Complex Problem </a:t>
          </a:r>
          <a:endParaRPr lang="en-US"/>
        </a:p>
      </dgm:t>
    </dgm:pt>
    <dgm:pt modelId="{3222AD6C-5CB9-45D6-B306-00E43FCE9CD6}" type="parTrans" cxnId="{7839DBCB-CDB9-4AE3-990D-6E04C76E4327}">
      <dgm:prSet/>
      <dgm:spPr/>
      <dgm:t>
        <a:bodyPr/>
        <a:lstStyle/>
        <a:p>
          <a:endParaRPr lang="en-US"/>
        </a:p>
      </dgm:t>
    </dgm:pt>
    <dgm:pt modelId="{9B993917-BC34-4AFA-9AD1-663E6DEDF12B}" type="sibTrans" cxnId="{7839DBCB-CDB9-4AE3-990D-6E04C76E4327}">
      <dgm:prSet/>
      <dgm:spPr/>
      <dgm:t>
        <a:bodyPr/>
        <a:lstStyle/>
        <a:p>
          <a:endParaRPr lang="en-US"/>
        </a:p>
      </dgm:t>
    </dgm:pt>
    <dgm:pt modelId="{F66469E6-8377-4E41-BBB5-C0D9DF222492}">
      <dgm:prSet/>
      <dgm:spPr/>
      <dgm:t>
        <a:bodyPr/>
        <a:lstStyle/>
        <a:p>
          <a:r>
            <a:rPr lang="en-GB" b="1"/>
            <a:t>Wicked Problems</a:t>
          </a:r>
          <a:r>
            <a:rPr lang="en-GB"/>
            <a:t> </a:t>
          </a:r>
          <a:endParaRPr lang="en-US"/>
        </a:p>
      </dgm:t>
    </dgm:pt>
    <dgm:pt modelId="{C442125E-099B-4CED-B4F7-6D1BDC11AE92}" type="parTrans" cxnId="{CB725B25-1D9E-4171-B596-FF9A7EF8A863}">
      <dgm:prSet/>
      <dgm:spPr/>
      <dgm:t>
        <a:bodyPr/>
        <a:lstStyle/>
        <a:p>
          <a:endParaRPr lang="en-US"/>
        </a:p>
      </dgm:t>
    </dgm:pt>
    <dgm:pt modelId="{9E214E5D-8A01-4EA3-AAAD-6CC0B59F8941}" type="sibTrans" cxnId="{CB725B25-1D9E-4171-B596-FF9A7EF8A863}">
      <dgm:prSet/>
      <dgm:spPr/>
      <dgm:t>
        <a:bodyPr/>
        <a:lstStyle/>
        <a:p>
          <a:endParaRPr lang="en-US"/>
        </a:p>
      </dgm:t>
    </dgm:pt>
    <dgm:pt modelId="{D87E3ED3-2D24-4EA5-B7F3-18AF311F9D36}" type="pres">
      <dgm:prSet presAssocID="{5EAC1915-675F-4DDB-B68D-9D45AFDB8C3B}" presName="linear" presStyleCnt="0">
        <dgm:presLayoutVars>
          <dgm:animLvl val="lvl"/>
          <dgm:resizeHandles val="exact"/>
        </dgm:presLayoutVars>
      </dgm:prSet>
      <dgm:spPr/>
    </dgm:pt>
    <dgm:pt modelId="{74B3B53D-9EE3-49E5-B2D3-4DA2870845DD}" type="pres">
      <dgm:prSet presAssocID="{D9B14F54-C8D8-428B-BCF1-BF91E048EEF2}" presName="parentText" presStyleLbl="node1" presStyleIdx="0" presStyleCnt="5">
        <dgm:presLayoutVars>
          <dgm:chMax val="0"/>
          <dgm:bulletEnabled val="1"/>
        </dgm:presLayoutVars>
      </dgm:prSet>
      <dgm:spPr/>
    </dgm:pt>
    <dgm:pt modelId="{8A9ECFAC-23DB-4551-BEEE-BE200F51A8A2}" type="pres">
      <dgm:prSet presAssocID="{BF1DD407-90C2-4421-82C0-22057C61756F}" presName="spacer" presStyleCnt="0"/>
      <dgm:spPr/>
    </dgm:pt>
    <dgm:pt modelId="{FCBF0E72-E5D3-438E-A7BE-495A08D3D099}" type="pres">
      <dgm:prSet presAssocID="{84602065-CD0F-4414-91A9-586BBA6BA9CD}" presName="parentText" presStyleLbl="node1" presStyleIdx="1" presStyleCnt="5">
        <dgm:presLayoutVars>
          <dgm:chMax val="0"/>
          <dgm:bulletEnabled val="1"/>
        </dgm:presLayoutVars>
      </dgm:prSet>
      <dgm:spPr/>
    </dgm:pt>
    <dgm:pt modelId="{46C3BF33-B12D-4355-8434-0EEEF0D4CBE8}" type="pres">
      <dgm:prSet presAssocID="{7C8D465F-F7DE-481F-B120-D427374EBE3D}" presName="spacer" presStyleCnt="0"/>
      <dgm:spPr/>
    </dgm:pt>
    <dgm:pt modelId="{A85609B0-90BF-475F-A93A-D1782722A5DC}" type="pres">
      <dgm:prSet presAssocID="{847836A7-CEDA-471C-A5D9-574D2E1D7E33}" presName="parentText" presStyleLbl="node1" presStyleIdx="2" presStyleCnt="5">
        <dgm:presLayoutVars>
          <dgm:chMax val="0"/>
          <dgm:bulletEnabled val="1"/>
        </dgm:presLayoutVars>
      </dgm:prSet>
      <dgm:spPr/>
    </dgm:pt>
    <dgm:pt modelId="{6F3496C4-116A-467F-9ACF-5DC0D56D4878}" type="pres">
      <dgm:prSet presAssocID="{0E8D96F2-B7B8-431A-BB2B-BD58B46388C9}" presName="spacer" presStyleCnt="0"/>
      <dgm:spPr/>
    </dgm:pt>
    <dgm:pt modelId="{55446CE8-C1F9-4D27-94FC-951CAF6BD79E}" type="pres">
      <dgm:prSet presAssocID="{C238AF06-6E2F-4DFA-81E5-FB0F0F675637}" presName="parentText" presStyleLbl="node1" presStyleIdx="3" presStyleCnt="5">
        <dgm:presLayoutVars>
          <dgm:chMax val="0"/>
          <dgm:bulletEnabled val="1"/>
        </dgm:presLayoutVars>
      </dgm:prSet>
      <dgm:spPr/>
    </dgm:pt>
    <dgm:pt modelId="{930670AD-CE7A-4500-A0D5-C26DB1874249}" type="pres">
      <dgm:prSet presAssocID="{9B993917-BC34-4AFA-9AD1-663E6DEDF12B}" presName="spacer" presStyleCnt="0"/>
      <dgm:spPr/>
    </dgm:pt>
    <dgm:pt modelId="{202E2204-A1D4-408F-A70A-0D760132468E}" type="pres">
      <dgm:prSet presAssocID="{F66469E6-8377-4E41-BBB5-C0D9DF222492}" presName="parentText" presStyleLbl="node1" presStyleIdx="4" presStyleCnt="5">
        <dgm:presLayoutVars>
          <dgm:chMax val="0"/>
          <dgm:bulletEnabled val="1"/>
        </dgm:presLayoutVars>
      </dgm:prSet>
      <dgm:spPr/>
    </dgm:pt>
  </dgm:ptLst>
  <dgm:cxnLst>
    <dgm:cxn modelId="{CB725B25-1D9E-4171-B596-FF9A7EF8A863}" srcId="{5EAC1915-675F-4DDB-B68D-9D45AFDB8C3B}" destId="{F66469E6-8377-4E41-BBB5-C0D9DF222492}" srcOrd="4" destOrd="0" parTransId="{C442125E-099B-4CED-B4F7-6D1BDC11AE92}" sibTransId="{9E214E5D-8A01-4EA3-AAAD-6CC0B59F8941}"/>
    <dgm:cxn modelId="{D278073C-5825-4FB9-8C6E-DE29F2BCE51C}" type="presOf" srcId="{84602065-CD0F-4414-91A9-586BBA6BA9CD}" destId="{FCBF0E72-E5D3-438E-A7BE-495A08D3D099}" srcOrd="0" destOrd="0" presId="urn:microsoft.com/office/officeart/2005/8/layout/vList2"/>
    <dgm:cxn modelId="{0DDE7D40-EB41-4A07-8FF8-D6A4DA4AFD6F}" type="presOf" srcId="{5EAC1915-675F-4DDB-B68D-9D45AFDB8C3B}" destId="{D87E3ED3-2D24-4EA5-B7F3-18AF311F9D36}" srcOrd="0" destOrd="0" presId="urn:microsoft.com/office/officeart/2005/8/layout/vList2"/>
    <dgm:cxn modelId="{A078AA66-C4CB-4878-95FE-92DF94ECAF0D}" type="presOf" srcId="{847836A7-CEDA-471C-A5D9-574D2E1D7E33}" destId="{A85609B0-90BF-475F-A93A-D1782722A5DC}" srcOrd="0" destOrd="0" presId="urn:microsoft.com/office/officeart/2005/8/layout/vList2"/>
    <dgm:cxn modelId="{6C750A6D-B88F-4FA3-BFD2-C844B0FEF08D}" srcId="{5EAC1915-675F-4DDB-B68D-9D45AFDB8C3B}" destId="{847836A7-CEDA-471C-A5D9-574D2E1D7E33}" srcOrd="2" destOrd="0" parTransId="{4FE7A89E-69F1-4E1B-BE65-4884187CDA20}" sibTransId="{0E8D96F2-B7B8-431A-BB2B-BD58B46388C9}"/>
    <dgm:cxn modelId="{0A579C50-3583-4F6B-9021-F57A7CE30702}" srcId="{5EAC1915-675F-4DDB-B68D-9D45AFDB8C3B}" destId="{84602065-CD0F-4414-91A9-586BBA6BA9CD}" srcOrd="1" destOrd="0" parTransId="{EB954B8D-4212-4DEB-B25A-3710479C6A6D}" sibTransId="{7C8D465F-F7DE-481F-B120-D427374EBE3D}"/>
    <dgm:cxn modelId="{BB966F73-5E4A-4C4B-98E9-4C6C2C90CE1E}" type="presOf" srcId="{F66469E6-8377-4E41-BBB5-C0D9DF222492}" destId="{202E2204-A1D4-408F-A70A-0D760132468E}" srcOrd="0" destOrd="0" presId="urn:microsoft.com/office/officeart/2005/8/layout/vList2"/>
    <dgm:cxn modelId="{4C257984-ECB8-4D12-B052-6A65056139D0}" srcId="{5EAC1915-675F-4DDB-B68D-9D45AFDB8C3B}" destId="{D9B14F54-C8D8-428B-BCF1-BF91E048EEF2}" srcOrd="0" destOrd="0" parTransId="{A9050E12-2DB0-4A41-AAE4-DF7DED20C09E}" sibTransId="{BF1DD407-90C2-4421-82C0-22057C61756F}"/>
    <dgm:cxn modelId="{C6F989C4-0BBB-489E-8F21-3BAB3067C95D}" type="presOf" srcId="{C238AF06-6E2F-4DFA-81E5-FB0F0F675637}" destId="{55446CE8-C1F9-4D27-94FC-951CAF6BD79E}" srcOrd="0" destOrd="0" presId="urn:microsoft.com/office/officeart/2005/8/layout/vList2"/>
    <dgm:cxn modelId="{7839DBCB-CDB9-4AE3-990D-6E04C76E4327}" srcId="{5EAC1915-675F-4DDB-B68D-9D45AFDB8C3B}" destId="{C238AF06-6E2F-4DFA-81E5-FB0F0F675637}" srcOrd="3" destOrd="0" parTransId="{3222AD6C-5CB9-45D6-B306-00E43FCE9CD6}" sibTransId="{9B993917-BC34-4AFA-9AD1-663E6DEDF12B}"/>
    <dgm:cxn modelId="{131CAFF0-EFF4-46B1-95FF-CB1FEF6EF4BA}" type="presOf" srcId="{D9B14F54-C8D8-428B-BCF1-BF91E048EEF2}" destId="{74B3B53D-9EE3-49E5-B2D3-4DA2870845DD}" srcOrd="0" destOrd="0" presId="urn:microsoft.com/office/officeart/2005/8/layout/vList2"/>
    <dgm:cxn modelId="{E4FCDF3D-E40C-4445-B8B6-0EA6672131ED}" type="presParOf" srcId="{D87E3ED3-2D24-4EA5-B7F3-18AF311F9D36}" destId="{74B3B53D-9EE3-49E5-B2D3-4DA2870845DD}" srcOrd="0" destOrd="0" presId="urn:microsoft.com/office/officeart/2005/8/layout/vList2"/>
    <dgm:cxn modelId="{2A40A88B-7208-4AAA-BB41-0B42B69AB43B}" type="presParOf" srcId="{D87E3ED3-2D24-4EA5-B7F3-18AF311F9D36}" destId="{8A9ECFAC-23DB-4551-BEEE-BE200F51A8A2}" srcOrd="1" destOrd="0" presId="urn:microsoft.com/office/officeart/2005/8/layout/vList2"/>
    <dgm:cxn modelId="{3D4A2469-C96E-47DB-8F6C-2E157E2BB646}" type="presParOf" srcId="{D87E3ED3-2D24-4EA5-B7F3-18AF311F9D36}" destId="{FCBF0E72-E5D3-438E-A7BE-495A08D3D099}" srcOrd="2" destOrd="0" presId="urn:microsoft.com/office/officeart/2005/8/layout/vList2"/>
    <dgm:cxn modelId="{F61904F1-FAC4-48EB-AC57-21697F9CDE32}" type="presParOf" srcId="{D87E3ED3-2D24-4EA5-B7F3-18AF311F9D36}" destId="{46C3BF33-B12D-4355-8434-0EEEF0D4CBE8}" srcOrd="3" destOrd="0" presId="urn:microsoft.com/office/officeart/2005/8/layout/vList2"/>
    <dgm:cxn modelId="{197EC185-EE98-4981-9A33-45B6E17F0623}" type="presParOf" srcId="{D87E3ED3-2D24-4EA5-B7F3-18AF311F9D36}" destId="{A85609B0-90BF-475F-A93A-D1782722A5DC}" srcOrd="4" destOrd="0" presId="urn:microsoft.com/office/officeart/2005/8/layout/vList2"/>
    <dgm:cxn modelId="{90B13062-30AA-4F25-84BD-3E9D561699B8}" type="presParOf" srcId="{D87E3ED3-2D24-4EA5-B7F3-18AF311F9D36}" destId="{6F3496C4-116A-467F-9ACF-5DC0D56D4878}" srcOrd="5" destOrd="0" presId="urn:microsoft.com/office/officeart/2005/8/layout/vList2"/>
    <dgm:cxn modelId="{BC3227E5-BBEA-411B-96BE-5BF718D7513C}" type="presParOf" srcId="{D87E3ED3-2D24-4EA5-B7F3-18AF311F9D36}" destId="{55446CE8-C1F9-4D27-94FC-951CAF6BD79E}" srcOrd="6" destOrd="0" presId="urn:microsoft.com/office/officeart/2005/8/layout/vList2"/>
    <dgm:cxn modelId="{36F49939-AA68-466F-A3FC-1D239568E02F}" type="presParOf" srcId="{D87E3ED3-2D24-4EA5-B7F3-18AF311F9D36}" destId="{930670AD-CE7A-4500-A0D5-C26DB1874249}" srcOrd="7" destOrd="0" presId="urn:microsoft.com/office/officeart/2005/8/layout/vList2"/>
    <dgm:cxn modelId="{6655B93C-FC1B-4CCC-8124-8C218A88515A}" type="presParOf" srcId="{D87E3ED3-2D24-4EA5-B7F3-18AF311F9D36}" destId="{202E2204-A1D4-408F-A70A-0D760132468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BE92F-429F-4B53-A287-C354589FF4DA}">
      <dsp:nvSpPr>
        <dsp:cNvPr id="0" name=""/>
        <dsp:cNvSpPr/>
      </dsp:nvSpPr>
      <dsp:spPr>
        <a:xfrm>
          <a:off x="684914" y="764702"/>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36E1A5-B4DC-48DA-A2FE-65546096BA68}">
      <dsp:nvSpPr>
        <dsp:cNvPr id="0" name=""/>
        <dsp:cNvSpPr/>
      </dsp:nvSpPr>
      <dsp:spPr>
        <a:xfrm>
          <a:off x="918914" y="998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9E02A2-E922-4325-8D93-8DE7750068C8}">
      <dsp:nvSpPr>
        <dsp:cNvPr id="0" name=""/>
        <dsp:cNvSpPr/>
      </dsp:nvSpPr>
      <dsp:spPr>
        <a:xfrm>
          <a:off x="333914"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Problem Solving and Decision Making</a:t>
          </a:r>
          <a:endParaRPr lang="en-US" sz="1500" kern="1200"/>
        </a:p>
      </dsp:txBody>
      <dsp:txXfrm>
        <a:off x="333914" y="2204702"/>
        <a:ext cx="1800000" cy="720000"/>
      </dsp:txXfrm>
    </dsp:sp>
    <dsp:sp modelId="{8A5B7926-AF9F-45C4-810E-25820193887A}">
      <dsp:nvSpPr>
        <dsp:cNvPr id="0" name=""/>
        <dsp:cNvSpPr/>
      </dsp:nvSpPr>
      <dsp:spPr>
        <a:xfrm>
          <a:off x="2799914" y="764702"/>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3FC694-8235-4381-B8CA-D9F8D875AA89}">
      <dsp:nvSpPr>
        <dsp:cNvPr id="0" name=""/>
        <dsp:cNvSpPr/>
      </dsp:nvSpPr>
      <dsp:spPr>
        <a:xfrm>
          <a:off x="3033914" y="998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F7471-C197-49E7-80BA-D72DAFEC63B7}">
      <dsp:nvSpPr>
        <dsp:cNvPr id="0" name=""/>
        <dsp:cNvSpPr/>
      </dsp:nvSpPr>
      <dsp:spPr>
        <a:xfrm>
          <a:off x="2448914"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Goal setting and its importance</a:t>
          </a:r>
          <a:endParaRPr lang="en-US" sz="1500" kern="1200"/>
        </a:p>
      </dsp:txBody>
      <dsp:txXfrm>
        <a:off x="2448914" y="2204702"/>
        <a:ext cx="1800000" cy="720000"/>
      </dsp:txXfrm>
    </dsp:sp>
    <dsp:sp modelId="{642C5153-B737-42B0-9020-362B64D60ECC}">
      <dsp:nvSpPr>
        <dsp:cNvPr id="0" name=""/>
        <dsp:cNvSpPr/>
      </dsp:nvSpPr>
      <dsp:spPr>
        <a:xfrm>
          <a:off x="4914914" y="764702"/>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9B447-FE10-476B-8234-E469829FACBB}">
      <dsp:nvSpPr>
        <dsp:cNvPr id="0" name=""/>
        <dsp:cNvSpPr/>
      </dsp:nvSpPr>
      <dsp:spPr>
        <a:xfrm>
          <a:off x="5148914" y="9987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7E8590-8FB6-452E-B16F-FA57BC75F1BB}">
      <dsp:nvSpPr>
        <dsp:cNvPr id="0" name=""/>
        <dsp:cNvSpPr/>
      </dsp:nvSpPr>
      <dsp:spPr>
        <a:xfrm>
          <a:off x="4563914"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Project Management </a:t>
          </a:r>
          <a:endParaRPr lang="en-US" sz="1500" kern="1200"/>
        </a:p>
      </dsp:txBody>
      <dsp:txXfrm>
        <a:off x="4563914" y="2204702"/>
        <a:ext cx="1800000" cy="720000"/>
      </dsp:txXfrm>
    </dsp:sp>
    <dsp:sp modelId="{7DF91C40-0AF8-4009-945A-0F0A2FAC725C}">
      <dsp:nvSpPr>
        <dsp:cNvPr id="0" name=""/>
        <dsp:cNvSpPr/>
      </dsp:nvSpPr>
      <dsp:spPr>
        <a:xfrm>
          <a:off x="7029914" y="764702"/>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03E709-82F6-4E29-A29D-BB41C4A7CA38}">
      <dsp:nvSpPr>
        <dsp:cNvPr id="0" name=""/>
        <dsp:cNvSpPr/>
      </dsp:nvSpPr>
      <dsp:spPr>
        <a:xfrm>
          <a:off x="7263914" y="998702"/>
          <a:ext cx="630000" cy="630000"/>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8A7AF5-66AD-49DE-AC44-013872A67B1F}">
      <dsp:nvSpPr>
        <dsp:cNvPr id="0" name=""/>
        <dsp:cNvSpPr/>
      </dsp:nvSpPr>
      <dsp:spPr>
        <a:xfrm>
          <a:off x="6678914"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latin typeface="Calibri Light" panose="020F0302020204030204"/>
            </a:rPr>
            <a:t>Gantt Chart</a:t>
          </a:r>
        </a:p>
      </dsp:txBody>
      <dsp:txXfrm>
        <a:off x="6678914" y="2204702"/>
        <a:ext cx="1800000" cy="720000"/>
      </dsp:txXfrm>
    </dsp:sp>
    <dsp:sp modelId="{214DF94D-06A1-4EF4-8E0B-FB96E7D44DE5}">
      <dsp:nvSpPr>
        <dsp:cNvPr id="0" name=""/>
        <dsp:cNvSpPr/>
      </dsp:nvSpPr>
      <dsp:spPr>
        <a:xfrm>
          <a:off x="9144914" y="764702"/>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25D4ED-98C0-44B8-A729-1CEF2BA34ED7}">
      <dsp:nvSpPr>
        <dsp:cNvPr id="0" name=""/>
        <dsp:cNvSpPr/>
      </dsp:nvSpPr>
      <dsp:spPr>
        <a:xfrm>
          <a:off x="9378914" y="998702"/>
          <a:ext cx="630000" cy="630000"/>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B8523-12C3-4673-BA3C-5E7B86E58D7C}">
      <dsp:nvSpPr>
        <dsp:cNvPr id="0" name=""/>
        <dsp:cNvSpPr/>
      </dsp:nvSpPr>
      <dsp:spPr>
        <a:xfrm>
          <a:off x="8793914" y="22047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rtl="0">
            <a:lnSpc>
              <a:spcPct val="100000"/>
            </a:lnSpc>
            <a:spcBef>
              <a:spcPct val="0"/>
            </a:spcBef>
            <a:spcAft>
              <a:spcPct val="35000"/>
            </a:spcAft>
            <a:buNone/>
            <a:defRPr cap="all"/>
          </a:pPr>
          <a:r>
            <a:rPr lang="en-GB" sz="1500" kern="1200">
              <a:latin typeface="Calibri Light" panose="020F0302020204030204"/>
            </a:rPr>
            <a:t>Your Career</a:t>
          </a:r>
        </a:p>
      </dsp:txBody>
      <dsp:txXfrm>
        <a:off x="8793914" y="2204702"/>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B3B53D-9EE3-49E5-B2D3-4DA2870845DD}">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Take time to define examples of these problems within a H&amp;SC Setting:</a:t>
          </a:r>
          <a:endParaRPr lang="en-US" sz="2500" kern="1200"/>
        </a:p>
      </dsp:txBody>
      <dsp:txXfrm>
        <a:off x="48547" y="145256"/>
        <a:ext cx="6569739" cy="897406"/>
      </dsp:txXfrm>
    </dsp:sp>
    <dsp:sp modelId="{FCBF0E72-E5D3-438E-A7BE-495A08D3D099}">
      <dsp:nvSpPr>
        <dsp:cNvPr id="0" name=""/>
        <dsp:cNvSpPr/>
      </dsp:nvSpPr>
      <dsp:spPr>
        <a:xfrm>
          <a:off x="0" y="1163209"/>
          <a:ext cx="6666833" cy="994500"/>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Simple Problem </a:t>
          </a:r>
          <a:endParaRPr lang="en-US" sz="2500" kern="1200"/>
        </a:p>
      </dsp:txBody>
      <dsp:txXfrm>
        <a:off x="48547" y="1211756"/>
        <a:ext cx="6569739" cy="897406"/>
      </dsp:txXfrm>
    </dsp:sp>
    <dsp:sp modelId="{A85609B0-90BF-475F-A93A-D1782722A5DC}">
      <dsp:nvSpPr>
        <dsp:cNvPr id="0" name=""/>
        <dsp:cNvSpPr/>
      </dsp:nvSpPr>
      <dsp:spPr>
        <a:xfrm>
          <a:off x="0" y="2229710"/>
          <a:ext cx="6666833" cy="99450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Complicated Problem </a:t>
          </a:r>
          <a:endParaRPr lang="en-US" sz="2500" kern="1200"/>
        </a:p>
      </dsp:txBody>
      <dsp:txXfrm>
        <a:off x="48547" y="2278257"/>
        <a:ext cx="6569739" cy="897406"/>
      </dsp:txXfrm>
    </dsp:sp>
    <dsp:sp modelId="{55446CE8-C1F9-4D27-94FC-951CAF6BD79E}">
      <dsp:nvSpPr>
        <dsp:cNvPr id="0" name=""/>
        <dsp:cNvSpPr/>
      </dsp:nvSpPr>
      <dsp:spPr>
        <a:xfrm>
          <a:off x="0" y="3296210"/>
          <a:ext cx="6666833" cy="994500"/>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Complex Problem </a:t>
          </a:r>
          <a:endParaRPr lang="en-US" sz="2500" kern="1200"/>
        </a:p>
      </dsp:txBody>
      <dsp:txXfrm>
        <a:off x="48547" y="3344757"/>
        <a:ext cx="6569739" cy="897406"/>
      </dsp:txXfrm>
    </dsp:sp>
    <dsp:sp modelId="{202E2204-A1D4-408F-A70A-0D760132468E}">
      <dsp:nvSpPr>
        <dsp:cNvPr id="0" name=""/>
        <dsp:cNvSpPr/>
      </dsp:nvSpPr>
      <dsp:spPr>
        <a:xfrm>
          <a:off x="0" y="4362710"/>
          <a:ext cx="6666833" cy="9945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Wicked Problems</a:t>
          </a:r>
          <a:r>
            <a:rPr lang="en-GB" sz="2500" kern="1200"/>
            <a:t> </a:t>
          </a:r>
          <a:endParaRPr lang="en-US" sz="2500" kern="1200"/>
        </a:p>
      </dsp:txBody>
      <dsp:txXfrm>
        <a:off x="48547" y="4411257"/>
        <a:ext cx="6569739" cy="89740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9FB1AC-5542-420D-BB42-A75BDCADB1FE}"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D1EF0-B02C-42C5-81E2-78495611155D}" type="slidenum">
              <a:rPr lang="en-GB" smtClean="0"/>
              <a:t>‹#›</a:t>
            </a:fld>
            <a:endParaRPr lang="en-GB"/>
          </a:p>
        </p:txBody>
      </p:sp>
    </p:spTree>
    <p:extLst>
      <p:ext uri="{BB962C8B-B14F-4D97-AF65-F5344CB8AC3E}">
        <p14:creationId xmlns:p14="http://schemas.microsoft.com/office/powerpoint/2010/main" val="279141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BD1EF0-B02C-42C5-81E2-78495611155D}" type="slidenum">
              <a:rPr lang="en-GB" smtClean="0"/>
              <a:t>1</a:t>
            </a:fld>
            <a:endParaRPr lang="en-GB"/>
          </a:p>
        </p:txBody>
      </p:sp>
    </p:spTree>
    <p:extLst>
      <p:ext uri="{BB962C8B-B14F-4D97-AF65-F5344CB8AC3E}">
        <p14:creationId xmlns:p14="http://schemas.microsoft.com/office/powerpoint/2010/main" val="19690657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BD1EF0-B02C-42C5-81E2-78495611155D}" type="slidenum">
              <a:rPr lang="en-GB" smtClean="0"/>
              <a:t>3</a:t>
            </a:fld>
            <a:endParaRPr lang="en-GB"/>
          </a:p>
        </p:txBody>
      </p:sp>
    </p:spTree>
    <p:extLst>
      <p:ext uri="{BB962C8B-B14F-4D97-AF65-F5344CB8AC3E}">
        <p14:creationId xmlns:p14="http://schemas.microsoft.com/office/powerpoint/2010/main" val="2727966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4A45511-6AA5-4B57-9CEC-EE6F76A5C586}" type="slidenum">
              <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66563"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60591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p:txBody>
          <a:bodyPr/>
          <a:lstStyle>
            <a:lvl1pPr eaLnBrk="0" hangingPunct="0">
              <a:defRPr sz="2500">
                <a:solidFill>
                  <a:schemeClr val="tx1"/>
                </a:solidFill>
                <a:latin typeface="Times New Roman" charset="0"/>
              </a:defRPr>
            </a:lvl1pPr>
            <a:lvl2pPr marL="785001" indent="-301923" eaLnBrk="0" hangingPunct="0">
              <a:defRPr sz="2500">
                <a:solidFill>
                  <a:schemeClr val="tx1"/>
                </a:solidFill>
                <a:latin typeface="Times New Roman" charset="0"/>
              </a:defRPr>
            </a:lvl2pPr>
            <a:lvl3pPr marL="1207694" indent="-241539" eaLnBrk="0" hangingPunct="0">
              <a:defRPr sz="2500">
                <a:solidFill>
                  <a:schemeClr val="tx1"/>
                </a:solidFill>
                <a:latin typeface="Times New Roman" charset="0"/>
              </a:defRPr>
            </a:lvl3pPr>
            <a:lvl4pPr marL="1690771" indent="-241539" eaLnBrk="0" hangingPunct="0">
              <a:defRPr sz="2500">
                <a:solidFill>
                  <a:schemeClr val="tx1"/>
                </a:solidFill>
                <a:latin typeface="Times New Roman" charset="0"/>
              </a:defRPr>
            </a:lvl4pPr>
            <a:lvl5pPr marL="2173849" indent="-241539" eaLnBrk="0" hangingPunct="0">
              <a:defRPr sz="2500">
                <a:solidFill>
                  <a:schemeClr val="tx1"/>
                </a:solidFill>
                <a:latin typeface="Times New Roman" charset="0"/>
              </a:defRPr>
            </a:lvl5pPr>
            <a:lvl6pPr marL="2656926" indent="-241539" algn="ctr" eaLnBrk="0" fontAlgn="base" hangingPunct="0">
              <a:spcBef>
                <a:spcPct val="0"/>
              </a:spcBef>
              <a:spcAft>
                <a:spcPct val="0"/>
              </a:spcAft>
              <a:defRPr sz="2500">
                <a:solidFill>
                  <a:schemeClr val="tx1"/>
                </a:solidFill>
                <a:latin typeface="Times New Roman" charset="0"/>
              </a:defRPr>
            </a:lvl6pPr>
            <a:lvl7pPr marL="3140004" indent="-241539" algn="ctr" eaLnBrk="0" fontAlgn="base" hangingPunct="0">
              <a:spcBef>
                <a:spcPct val="0"/>
              </a:spcBef>
              <a:spcAft>
                <a:spcPct val="0"/>
              </a:spcAft>
              <a:defRPr sz="2500">
                <a:solidFill>
                  <a:schemeClr val="tx1"/>
                </a:solidFill>
                <a:latin typeface="Times New Roman" charset="0"/>
              </a:defRPr>
            </a:lvl7pPr>
            <a:lvl8pPr marL="3623081" indent="-241539" algn="ctr" eaLnBrk="0" fontAlgn="base" hangingPunct="0">
              <a:spcBef>
                <a:spcPct val="0"/>
              </a:spcBef>
              <a:spcAft>
                <a:spcPct val="0"/>
              </a:spcAft>
              <a:defRPr sz="2500">
                <a:solidFill>
                  <a:schemeClr val="tx1"/>
                </a:solidFill>
                <a:latin typeface="Times New Roman" charset="0"/>
              </a:defRPr>
            </a:lvl8pPr>
            <a:lvl9pPr marL="4106159" indent="-241539" algn="ctr" eaLnBrk="0" fontAlgn="base" hangingPunct="0">
              <a:spcBef>
                <a:spcPct val="0"/>
              </a:spcBef>
              <a:spcAft>
                <a:spcPct val="0"/>
              </a:spcAft>
              <a:defRPr sz="2500">
                <a:solidFill>
                  <a:schemeClr val="tx1"/>
                </a:solidFill>
                <a:latin typeface="Times New Roman"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BD1B46C-6513-4FFB-B329-C47BA75E7338}" type="slidenum">
              <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altLang="en-US" sz="1300" b="0" i="0" u="none" strike="noStrike" kern="1200" cap="none" spc="0" normalizeH="0" baseline="0" noProof="0">
              <a:ln>
                <a:noFill/>
              </a:ln>
              <a:solidFill>
                <a:prstClr val="black"/>
              </a:solidFill>
              <a:effectLst/>
              <a:uLnTx/>
              <a:uFillTx/>
              <a:latin typeface="Verdana" pitchFamily="34" charset="0"/>
              <a:ea typeface="+mn-ea"/>
              <a:cs typeface="+mn-cs"/>
            </a:endParaRPr>
          </a:p>
        </p:txBody>
      </p:sp>
      <p:sp>
        <p:nvSpPr>
          <p:cNvPr id="67587" name="Rectangle 2"/>
          <p:cNvSpPr>
            <a:spLocks noGrp="1" noRot="1" noChangeAspect="1" noChangeArrowheads="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extLst>
      <p:ext uri="{BB962C8B-B14F-4D97-AF65-F5344CB8AC3E}">
        <p14:creationId xmlns:p14="http://schemas.microsoft.com/office/powerpoint/2010/main" val="1931560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a:t>A problem</a:t>
            </a:r>
            <a:r>
              <a:rPr lang="en-GB" altLang="en-US" b="0" baseline="0"/>
              <a:t> exists whenever objectives are not being met. In other words you have a problem whenever there is a difference between what is actually happening and what you want to happen. If the objective is to produce 1,500 units per day but the department produces 1,490, a problem exists. Problem Solving is the process of taking corrective action to meet objectives. Decision making is the process of selecting a course of action that will solve the problem. Decisions must be made when you face a problem. When something isn’t working, fix it. McDonalds had a problem with decreasing sales and made in year 2015 made a decision to offer all-day breakfast and fresh baked foods.</a:t>
            </a:r>
            <a:endParaRPr lang="en-GB" altLang="en-US" b="0"/>
          </a:p>
          <a:p>
            <a:endParaRPr lang="en-GB" altLang="en-US" b="0"/>
          </a:p>
          <a:p>
            <a:r>
              <a:rPr lang="en-GB" altLang="en-US" b="0"/>
              <a:t>Problem solving and decision-making are important skills for business and life. Problem-solving often involves decision-making, and decision-making is especially important for management and leadership. There are processes and techniques to improve decision-making and the quality of decisions. Decision-making is more natural to certain personalities, so these people should focus more on improving the quality of their decisions. People that are less natural decision-makers are often able to make quality assessments, but then need to be more decisive in acting upon the assessments made.</a:t>
            </a:r>
          </a:p>
          <a:p>
            <a:endParaRPr lang="en-GB" altLang="en-US" b="0"/>
          </a:p>
          <a:p>
            <a:r>
              <a:rPr lang="en-GB" altLang="en-US" b="0"/>
              <a:t>Problem-solving and decision-making are closely linked, and each requires creativity in identifying and developing options, for which the brainstorming technique is particularly useful. Good decision-making requires a mixture of skills: creative development and identification of options, clarity of judgement, firmness of decision, and effective implementation. For group problem-solving and decision-making, or when a consensus is required, workshops help, within which you can incorporate these tools and process as appropriate. Here are some useful methods for effective decision-making and problem-solving: First a simple step-by-step process for effective decision-making and problem-solving.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1" dirty="0"/>
              <a:t>Simple Problems </a:t>
            </a:r>
            <a:r>
              <a:rPr lang="en-GB" b="0" dirty="0"/>
              <a:t>Simple problems are those where we have a clear understanding of the problem and the solution is easily developed.</a:t>
            </a:r>
          </a:p>
          <a:p>
            <a:endParaRPr lang="en-GB" b="0" dirty="0"/>
          </a:p>
          <a:p>
            <a:r>
              <a:rPr lang="en-GB" b="1" dirty="0"/>
              <a:t>Complicated Problems </a:t>
            </a:r>
            <a:r>
              <a:rPr lang="en-GB" b="0" dirty="0"/>
              <a:t>Complicated problems are those where we have agreement on the problem, but the solution is ill-defined.</a:t>
            </a:r>
          </a:p>
          <a:p>
            <a:endParaRPr lang="en-GB" b="0" dirty="0"/>
          </a:p>
          <a:p>
            <a:r>
              <a:rPr lang="en-GB" b="1" dirty="0"/>
              <a:t>Complex Problems </a:t>
            </a:r>
            <a:r>
              <a:rPr lang="en-GB" b="0" dirty="0"/>
              <a:t>Complex problems are those where we don’t have agreement on the problem or the solution. </a:t>
            </a:r>
          </a:p>
          <a:p>
            <a:endParaRPr lang="en-GB" b="0" dirty="0"/>
          </a:p>
          <a:p>
            <a:r>
              <a:rPr lang="en-GB" b="1" dirty="0"/>
              <a:t>Wicked problems </a:t>
            </a:r>
            <a:r>
              <a:rPr lang="en-GB" dirty="0"/>
              <a:t>are problems with many interdependent factors making them seem impossible to solve. Because the factors are often incomplete, in flux, and difficult to define, solving wicked problems requires a deep understanding of the stakeholders involved, and an innovative approach provided by design thinking. Complex issues such as healthcare and education are examples of wicked problems</a:t>
            </a:r>
          </a:p>
        </p:txBody>
      </p:sp>
      <p:sp>
        <p:nvSpPr>
          <p:cNvPr id="4" name="Slide Number Placeholder 3"/>
          <p:cNvSpPr>
            <a:spLocks noGrp="1"/>
          </p:cNvSpPr>
          <p:nvPr>
            <p:ph type="sldNum" sz="quarter" idx="5"/>
          </p:nvPr>
        </p:nvSpPr>
        <p:spPr/>
        <p:txBody>
          <a:bodyPr/>
          <a:lstStyle/>
          <a:p>
            <a:fld id="{1CBD1EF0-B02C-42C5-81E2-78495611155D}" type="slidenum">
              <a:rPr lang="en-GB" smtClean="0"/>
              <a:t>10</a:t>
            </a:fld>
            <a:endParaRPr lang="en-GB"/>
          </a:p>
        </p:txBody>
      </p:sp>
    </p:spTree>
    <p:extLst>
      <p:ext uri="{BB962C8B-B14F-4D97-AF65-F5344CB8AC3E}">
        <p14:creationId xmlns:p14="http://schemas.microsoft.com/office/powerpoint/2010/main" val="1491332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a:t>
            </a:r>
          </a:p>
          <a:p>
            <a:endParaRPr lang="en-GB" altLang="en-US" dirty="0"/>
          </a:p>
          <a:p>
            <a:r>
              <a:rPr lang="en-GB" altLang="en-US" b="1" dirty="0"/>
              <a:t>Definition of Problem Solving</a:t>
            </a:r>
          </a:p>
          <a:p>
            <a:r>
              <a:rPr lang="en-GB" altLang="en-US" dirty="0"/>
              <a:t>A working definition of problem solving can help clarify what constitutes a problem. Perhaps an obvious place to start is to recognise that a problem must be “problematic”, if a solution is clear then you don’t have a problem to solve, you have a decision to make!</a:t>
            </a:r>
          </a:p>
          <a:p>
            <a:r>
              <a:rPr lang="en-GB" altLang="en-US" dirty="0"/>
              <a:t>It’s useful to think of four factors which help to build a definition of problem solving.</a:t>
            </a:r>
          </a:p>
          <a:p>
            <a:r>
              <a:rPr lang="en-GB" altLang="en-US" b="1" dirty="0"/>
              <a:t>Problem solving is:</a:t>
            </a:r>
            <a:endParaRPr lang="en-GB" altLang="en-US" dirty="0"/>
          </a:p>
          <a:p>
            <a:r>
              <a:rPr lang="en-GB" altLang="en-US" dirty="0"/>
              <a:t>a systematic process which</a:t>
            </a:r>
          </a:p>
          <a:p>
            <a:r>
              <a:rPr lang="en-GB" altLang="en-US" dirty="0"/>
              <a:t>defines a problematic situation (where there is a gap between actual and expected or the situation is vague, or there is something that is unsatisfactory) and identifies the problem as an opportunity</a:t>
            </a:r>
          </a:p>
          <a:p>
            <a:r>
              <a:rPr lang="en-GB" altLang="en-US" dirty="0"/>
              <a:t>for which a resolution or solution is needed to be implemented by an individual or group, and which finally, and crucially should be worthwhile solving.</a:t>
            </a:r>
          </a:p>
          <a:p>
            <a:r>
              <a:rPr lang="en-GB" altLang="en-US" dirty="0"/>
              <a:t>What may have surprised you in the words we used to help define problem solving is the idea of regarding problems as opportunities. The very word “problem” tends to have a negative sense, implying that there is a difficulty or issue to be resolved, and sometimes that is the case. However, often what are problems can and should be seen as opportunities. Opportunities to make something better or do something better, or perhaps help someone to become better.</a:t>
            </a:r>
          </a:p>
          <a:p>
            <a:endParaRPr lang="en-GB" altLang="en-US" dirty="0"/>
          </a:p>
          <a:p>
            <a:r>
              <a:rPr lang="en-GB" altLang="en-US" dirty="0"/>
              <a:t>For example, common problems can be found in all areas of our work like:</a:t>
            </a:r>
          </a:p>
          <a:p>
            <a:endParaRPr lang="en-GB" altLang="en-US" dirty="0"/>
          </a:p>
          <a:p>
            <a:r>
              <a:rPr lang="en-GB" altLang="en-US" dirty="0"/>
              <a:t>Conflict between teams or team members</a:t>
            </a:r>
          </a:p>
          <a:p>
            <a:r>
              <a:rPr lang="en-GB" altLang="en-US" dirty="0"/>
              <a:t>Customer issues with the service or product produced</a:t>
            </a:r>
          </a:p>
          <a:p>
            <a:r>
              <a:rPr lang="en-GB" altLang="en-US" dirty="0"/>
              <a:t>Processes that don’t work properly and you don’t know why</a:t>
            </a:r>
          </a:p>
          <a:p>
            <a:r>
              <a:rPr lang="en-GB" altLang="en-US" dirty="0"/>
              <a:t>Making cost savings</a:t>
            </a:r>
          </a:p>
          <a:p>
            <a:r>
              <a:rPr lang="en-GB" altLang="en-US" dirty="0"/>
              <a:t>Finding new customers</a:t>
            </a:r>
          </a:p>
          <a:p>
            <a:r>
              <a:rPr lang="en-GB" altLang="en-US" dirty="0"/>
              <a:t>Launching a new service</a:t>
            </a:r>
          </a:p>
          <a:p>
            <a:r>
              <a:rPr lang="en-GB" altLang="en-US" dirty="0"/>
              <a:t>All of which can be seen as opportunities. Perhaps just as important as the words we use in our definition of problem solving, is our attitude towards problem solving. Seeing problems as opportunities starts to change how we define a problem.</a:t>
            </a:r>
          </a:p>
          <a:p>
            <a:endParaRPr lang="en-GB" altLang="en-US" dirty="0"/>
          </a:p>
          <a:p>
            <a:r>
              <a:rPr lang="en-GB" altLang="en-US" dirty="0"/>
              <a:t>A Problem or a Decision?</a:t>
            </a:r>
          </a:p>
          <a:p>
            <a:r>
              <a:rPr lang="en-GB" altLang="en-US" dirty="0"/>
              <a:t>As a final thought it is worth contrasting problem solving with a definition of decision making. They both have similarities, and of course you must have decision making as part of a problem solving process. Decisions however tend to be a choice about alternatives and take you forward to action. Whereas problem solving tends to start by looking back at what has happened or is happening in order to understand how you might solve the problem you have.</a:t>
            </a:r>
          </a:p>
          <a:p>
            <a:endParaRPr lang="en-GB" altLang="en-US" dirty="0"/>
          </a:p>
          <a:p>
            <a:r>
              <a:rPr lang="en-GB" altLang="en-US" dirty="0"/>
              <a:t>The words we use to create a definition of problem solving matter when they help us to recognise that problems are really opportunities to do things better.</a:t>
            </a:r>
          </a:p>
          <a:p>
            <a:endParaRPr lang="en-GB" altLang="en-US" dirty="0"/>
          </a:p>
          <a:p>
            <a:endParaRPr lang="en-GB" altLang="en-US" dirty="0"/>
          </a:p>
          <a:p>
            <a:r>
              <a:rPr lang="en-GB" altLang="en-US" dirty="0"/>
              <a:t>Decision making, problem solving, and creative thinking have in common the fact that they are all forms of effective thinking. But there are some distinctions between them. You can, for example, think creatively, in the sense of having an original idea, without either making a decision or solving a problem. In this chapter the main focus is upon problem solving.</a:t>
            </a:r>
          </a:p>
          <a:p>
            <a:endParaRPr lang="en-GB" altLang="en-US" dirty="0"/>
          </a:p>
          <a:p>
            <a:r>
              <a:rPr lang="en-GB" altLang="en-US" dirty="0"/>
              <a:t>How problems differ from decisions</a:t>
            </a:r>
          </a:p>
          <a:p>
            <a:r>
              <a:rPr lang="en-GB" altLang="en-US" dirty="0"/>
              <a:t>What is a problem? A ‘problem’ is literally ‘something thrown in front of you’. Another of those Greek words by origin, it is related to ‘ballistics’. Originally what was thrown or put in front of one by the Greek teachers was the sort of puzzle or question that you encountered in the first chapter: ‘The nine dots’, ‘The six matchsticks’ and ‘Who owns the zebra?’ (Incidentally, has your Depth Mind come up with solutions – or extra solutions – to the first two yet?)</a:t>
            </a:r>
          </a:p>
          <a:p>
            <a:endParaRPr lang="en-GB" altLang="en-US" dirty="0"/>
          </a:p>
          <a:p>
            <a:r>
              <a:rPr lang="en-GB" altLang="en-US" dirty="0"/>
              <a:t>You will notice that in problems like these, all the elements of the solution are already there. All that you have to do is arrange or rearrange what has been given. In that sense, a problem is a solution in disguise.</a:t>
            </a:r>
          </a:p>
          <a:p>
            <a:endParaRPr lang="en-GB" altLang="en-US" dirty="0"/>
          </a:p>
          <a:p>
            <a:r>
              <a:rPr lang="en-GB" altLang="en-US" dirty="0"/>
              <a:t>As a result of solving such problems your life is not going to be different. By contrast, a decision usually does mean that life will be different. It opens the way to changes of some kind or other. Some of these changes are planned, wanted, expected or at least foreseen (the manifest consequences), whereas others are not. But solving or not solving a crossword puzzle is not going to change your life in any way.</a:t>
            </a:r>
          </a:p>
          <a:p>
            <a:endParaRPr lang="en-GB" altLang="en-US" dirty="0"/>
          </a:p>
          <a:p>
            <a:r>
              <a:rPr lang="en-GB" altLang="en-US" dirty="0"/>
              <a:t>In this respect such problems are similar to games – in fact, games are sets of problems. Why do we invent them? Because there is nothing that humans enjoy more than solving problems. The skills of a problem solver in this limited sense, however, differ from those of a decision maker. As a problem solver you have to be clever, with analytical skills well honed on </a:t>
            </a:r>
            <a:r>
              <a:rPr lang="en-GB" altLang="en-US" dirty="0" err="1"/>
              <a:t>manyother</a:t>
            </a:r>
            <a:r>
              <a:rPr lang="en-GB" altLang="en-US" dirty="0"/>
              <a:t> problems in that particular field. By contrast, a decision-maker needs a much wider range of skills and characteristics.</a:t>
            </a:r>
          </a:p>
          <a:p>
            <a:endParaRPr lang="en-GB" altLang="en-US" dirty="0"/>
          </a:p>
          <a:p>
            <a:r>
              <a:rPr lang="en-GB" altLang="en-US" dirty="0"/>
              <a:t>Moving away from puzzles and games, the problems we encounter in real life are mostly obstacles placed in front of us. If you decide to climb Mount Everest, for example, you may find that all goes well until – a day before your final ascent – a heavy storm suddenly develops on the South Col, the ridge leading to the summit. You have a problem! Notice that you would not have that particular problem – or any problems – on Everest unless you had made a decision to climb to the summit. It is not a problem for anyone else. And it would cease to be a problem for you if you changed your mind and decided to go off and climb some other mountain in the Himalayas.</a:t>
            </a:r>
          </a:p>
          <a:p>
            <a:endParaRPr lang="en-GB" altLang="en-US" dirty="0"/>
          </a:p>
          <a:p>
            <a:r>
              <a:rPr lang="en-GB" altLang="en-US" dirty="0"/>
              <a:t>Therefore problems as obstacles or difficulties in the path ahead of us are always secondary to the results of decision making. Decisions create problems. One way of solving them – or rather the problem state in your mind – is to alter your decision, or at least your plan. Did you have a contingency plan – a Plan B – for your route up the mountain if the weather deteriorated or avalanches (unexpected at this time of year) occurred?</a:t>
            </a:r>
          </a:p>
          <a:p>
            <a:endParaRPr lang="en-GB" altLang="en-US" dirty="0"/>
          </a:p>
          <a:p>
            <a:r>
              <a:rPr lang="en-GB" altLang="en-US" dirty="0"/>
              <a:t>If you stick with your decision, then, in consultation with your team, you have to find a way of overcoming the problem. Because the mental framework you must use is so similar to the decision-making process, a single model covering them both is possible.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97416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Define the problem</a:t>
            </a:r>
          </a:p>
          <a:p>
            <a:r>
              <a:rPr lang="en-GB" altLang="en-US"/>
              <a:t>Diagnose the situation so that your focus is on the problem, not just its symptoms. Helpful techniques at this stage include using flowcharts to identify the expected steps of a process and cause-and-effect diagrams to define and </a:t>
            </a:r>
            <a:r>
              <a:rPr lang="en-GB" altLang="en-US" err="1"/>
              <a:t>analyze</a:t>
            </a:r>
            <a:r>
              <a:rPr lang="en-GB" altLang="en-US"/>
              <a:t> root causes.</a:t>
            </a:r>
          </a:p>
          <a:p>
            <a:endParaRPr lang="en-GB" altLang="en-US"/>
          </a:p>
          <a:p>
            <a:r>
              <a:rPr lang="en-GB" altLang="en-US"/>
              <a:t>The chart below identifies key steps for defining problems. These steps support the involvement of interested parties, the use of factual information, comparison of expectations to reality and a focus on root causes of a problem. What’s needed is to:</a:t>
            </a:r>
          </a:p>
          <a:p>
            <a:endParaRPr lang="en-GB" altLang="en-US"/>
          </a:p>
          <a:p>
            <a:r>
              <a:rPr lang="en-GB" altLang="en-US"/>
              <a:t>Review and document how processes currently work (who does what, with what information, using what tools, communicating with what organizations and individuals, in what time frame, using what format, </a:t>
            </a:r>
            <a:r>
              <a:rPr lang="en-GB" altLang="en-US" err="1"/>
              <a:t>etc</a:t>
            </a:r>
            <a:r>
              <a:rPr lang="en-GB" altLang="en-US"/>
              <a:t>).</a:t>
            </a:r>
          </a:p>
          <a:p>
            <a:r>
              <a:rPr lang="en-GB" altLang="en-US"/>
              <a:t>Evaluate the possible impact of new tools and revised policies in the development of a model of “what should be.”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Current wicked problem affecting UK Health and Social Care</a:t>
            </a:r>
          </a:p>
        </p:txBody>
      </p:sp>
      <p:sp>
        <p:nvSpPr>
          <p:cNvPr id="4" name="Slide Number Placeholder 3"/>
          <p:cNvSpPr>
            <a:spLocks noGrp="1"/>
          </p:cNvSpPr>
          <p:nvPr>
            <p:ph type="sldNum" sz="quarter" idx="5"/>
          </p:nvPr>
        </p:nvSpPr>
        <p:spPr/>
        <p:txBody>
          <a:bodyPr/>
          <a:lstStyle/>
          <a:p>
            <a:fld id="{1CBD1EF0-B02C-42C5-81E2-78495611155D}" type="slidenum">
              <a:rPr lang="en-GB" smtClean="0"/>
              <a:t>16</a:t>
            </a:fld>
            <a:endParaRPr lang="en-GB"/>
          </a:p>
        </p:txBody>
      </p:sp>
    </p:spTree>
    <p:extLst>
      <p:ext uri="{BB962C8B-B14F-4D97-AF65-F5344CB8AC3E}">
        <p14:creationId xmlns:p14="http://schemas.microsoft.com/office/powerpoint/2010/main" val="25566652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1. Define the problem</a:t>
            </a:r>
          </a:p>
          <a:p>
            <a:r>
              <a:rPr lang="en-GB" altLang="en-US"/>
              <a:t>This is often where people struggle. They react to what they think the problem is. Instead, seek to understand more about why you think there's a problem.</a:t>
            </a:r>
          </a:p>
          <a:p>
            <a:endParaRPr lang="en-GB" altLang="en-US"/>
          </a:p>
          <a:p>
            <a:r>
              <a:rPr lang="en-GB" altLang="en-US"/>
              <a:t>Define the problem: (with input from yourself and others). Ask yourself and others, the following questions:</a:t>
            </a:r>
          </a:p>
          <a:p>
            <a:pPr marL="171450" indent="-171450">
              <a:buFont typeface="Arial" panose="020B0604020202020204" pitchFamily="34" charset="0"/>
              <a:buChar char="•"/>
            </a:pPr>
            <a:r>
              <a:rPr lang="en-GB" altLang="en-US"/>
              <a:t>What can you see that causes you to think there's a problem?</a:t>
            </a:r>
          </a:p>
          <a:p>
            <a:pPr marL="171450" indent="-171450">
              <a:buFont typeface="Arial" panose="020B0604020202020204" pitchFamily="34" charset="0"/>
              <a:buChar char="•"/>
            </a:pPr>
            <a:r>
              <a:rPr lang="en-GB" altLang="en-US"/>
              <a:t>Where is it happening?</a:t>
            </a:r>
          </a:p>
          <a:p>
            <a:pPr marL="171450" indent="-171450">
              <a:buFont typeface="Arial" panose="020B0604020202020204" pitchFamily="34" charset="0"/>
              <a:buChar char="•"/>
            </a:pPr>
            <a:r>
              <a:rPr lang="en-GB" altLang="en-US"/>
              <a:t>How is it happening?</a:t>
            </a:r>
          </a:p>
          <a:p>
            <a:pPr marL="171450" indent="-171450">
              <a:buFont typeface="Arial" panose="020B0604020202020204" pitchFamily="34" charset="0"/>
              <a:buChar char="•"/>
            </a:pPr>
            <a:r>
              <a:rPr lang="en-GB" altLang="en-US"/>
              <a:t>When is it happening?</a:t>
            </a:r>
          </a:p>
          <a:p>
            <a:pPr marL="171450" indent="-171450">
              <a:buFont typeface="Arial" panose="020B0604020202020204" pitchFamily="34" charset="0"/>
              <a:buChar char="•"/>
            </a:pPr>
            <a:r>
              <a:rPr lang="en-GB" altLang="en-US"/>
              <a:t>With whom is it happening? (HINT: Don't jump to "Who is causing the problem?" When we're stressed, blaming is often one of our first reactions. To be an effective manager, you need to address issues more than people.)</a:t>
            </a:r>
          </a:p>
          <a:p>
            <a:pPr marL="171450" indent="-171450">
              <a:buFont typeface="Arial" panose="020B0604020202020204" pitchFamily="34" charset="0"/>
              <a:buChar char="•"/>
            </a:pPr>
            <a:r>
              <a:rPr lang="en-GB" altLang="en-US"/>
              <a:t>Why is it happening?</a:t>
            </a:r>
          </a:p>
          <a:p>
            <a:pPr marL="171450" indent="-171450">
              <a:buFont typeface="Arial" panose="020B0604020202020204" pitchFamily="34" charset="0"/>
              <a:buChar char="•"/>
            </a:pPr>
            <a:r>
              <a:rPr lang="en-GB" altLang="en-US"/>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pPr marL="171450" indent="-171450">
              <a:buFont typeface="Arial" panose="020B0604020202020204" pitchFamily="34" charset="0"/>
              <a:buChar char="•"/>
            </a:pPr>
            <a:endParaRPr lang="en-GB" altLang="en-US"/>
          </a:p>
          <a:p>
            <a:pPr marL="0" indent="0">
              <a:buFont typeface="Arial" panose="020B0604020202020204" pitchFamily="34" charset="0"/>
              <a:buNone/>
            </a:pPr>
            <a:r>
              <a:rPr lang="en-GB" altLang="en-US"/>
              <a:t>Defining complex problems:</a:t>
            </a:r>
          </a:p>
          <a:p>
            <a:pPr marL="0" indent="0">
              <a:buFont typeface="Arial" panose="020B0604020202020204" pitchFamily="34" charset="0"/>
              <a:buNone/>
            </a:pPr>
            <a:r>
              <a:rPr lang="en-GB" altLang="en-US"/>
              <a:t>If the problem still seems overwhelming, break it down by repeating steps 1-7 until you have descriptions of several related problems.</a:t>
            </a:r>
          </a:p>
          <a:p>
            <a:endParaRPr lang="en-GB" altLang="en-US"/>
          </a:p>
          <a:p>
            <a:r>
              <a:rPr lang="en-GB" altLang="en-US"/>
              <a:t>Verifying your understanding of the problems:</a:t>
            </a:r>
          </a:p>
          <a:p>
            <a:r>
              <a:rPr lang="en-GB" altLang="en-US"/>
              <a:t>It helps a great deal to verify your problem analysis for conferring with a peer or someone else.</a:t>
            </a:r>
          </a:p>
          <a:p>
            <a:endParaRPr lang="en-GB" altLang="en-US"/>
          </a:p>
          <a:p>
            <a:r>
              <a:rPr lang="en-GB" altLang="en-US"/>
              <a:t>Prioritize the problems:</a:t>
            </a:r>
          </a:p>
          <a:p>
            <a:r>
              <a:rPr lang="en-GB" altLang="en-US"/>
              <a:t>If you discover that you are looking at several related problems, then prioritize which ones you should address first.</a:t>
            </a:r>
          </a:p>
          <a:p>
            <a:endParaRPr lang="en-GB" altLang="en-US"/>
          </a:p>
          <a:p>
            <a:r>
              <a:rPr lang="en-GB" altLang="en-US"/>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endParaRPr lang="en-GB" altLang="en-US"/>
          </a:p>
          <a:p>
            <a:r>
              <a:rPr lang="en-GB" altLang="en-US"/>
              <a:t>Understand your role in the problem:</a:t>
            </a:r>
          </a:p>
          <a:p>
            <a:r>
              <a:rPr lang="en-GB" altLang="en-US"/>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endParaRPr lang="en-GB" altLang="en-US"/>
          </a:p>
          <a:p>
            <a:r>
              <a:rPr lang="en-GB" altLang="en-US"/>
              <a:t>2. Look at potential causes for the problem</a:t>
            </a:r>
          </a:p>
          <a:p>
            <a:r>
              <a:rPr lang="en-GB" altLang="en-US"/>
              <a:t>It's amazing how much you don't know about what you don't know. Therefore, in this phase, it's critical to get input from other people who notice the problem and who are effected by it.</a:t>
            </a:r>
          </a:p>
          <a:p>
            <a:r>
              <a:rPr lang="en-GB" altLang="en-US"/>
              <a:t>It's often useful to collect input from other individuals one at a time (at least at first). Otherwise, people tend to be inhibited about offering their impressions of the real causes of problems.</a:t>
            </a:r>
          </a:p>
          <a:p>
            <a:r>
              <a:rPr lang="en-GB" altLang="en-US"/>
              <a:t>Write down what your opinions and what you've heard from others.</a:t>
            </a:r>
          </a:p>
          <a:p>
            <a:r>
              <a:rPr lang="en-GB" altLang="en-US"/>
              <a:t>Regarding what you think might be performance problems associated with an employee, it's often useful to seek advice from a peer or your supervisor in order to verify your impression of the problem.</a:t>
            </a:r>
          </a:p>
          <a:p>
            <a:r>
              <a:rPr lang="en-GB" altLang="en-US"/>
              <a:t>Write down a description of the cause of the problem and in terms of what is happening, where, when, how, with whom and why.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Once a problem has been diagnosed the first thing to do is to carry out an initial analysis.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79076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3. Identify alternatives for approaches to resolve the problem</a:t>
            </a:r>
          </a:p>
          <a:p>
            <a:r>
              <a:rPr lang="en-GB"/>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endParaRPr lang="en-GB"/>
          </a:p>
          <a:p>
            <a:r>
              <a:rPr lang="en-GB"/>
              <a:t>4. Select an approach to resolve the problem</a:t>
            </a:r>
          </a:p>
          <a:p>
            <a:r>
              <a:rPr lang="en-GB"/>
              <a:t>When selecting the best approach, consider:</a:t>
            </a:r>
          </a:p>
          <a:p>
            <a:r>
              <a:rPr lang="en-GB"/>
              <a:t>Which approach is the most likely to solve the problem for the long term?</a:t>
            </a:r>
          </a:p>
          <a:p>
            <a:r>
              <a:rPr lang="en-GB"/>
              <a:t>Which approach is the most realistic to accomplish for now? Do you have the resources? Are they affordable? Do you have enough time to implement the approach?</a:t>
            </a:r>
          </a:p>
          <a:p>
            <a:r>
              <a:rPr lang="en-GB"/>
              <a:t>What is the extent of risk associated with each alternative?</a:t>
            </a:r>
          </a:p>
          <a:p>
            <a:r>
              <a:rPr lang="en-GB"/>
              <a:t>(The nature of this step, in particular, in the problem solving process is why problem solving and decision making are highly integrated.)</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75604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Define (the Problem)</a:t>
            </a:r>
          </a:p>
          <a:p>
            <a:r>
              <a:rPr lang="en-GB"/>
              <a:t>During the Define stage, you put together the information you have created and gathered during the Empathise stage. This is where you will analyse your observations and synthesise them in order to define the core problems that you and your team have identified up to this point. You should seek to define the problem as a problem statement in a human-centred manner.</a:t>
            </a:r>
          </a:p>
          <a:p>
            <a:r>
              <a:rPr lang="en-GB"/>
              <a:t>To illustrate, instead of defining the problem as your own wish or a need of the company such as, “We need to increase our food-product market share among young teenage girls by 5%,” a much better way to define the problem would be, “Teenage girls need to eat nutritious food in order to thrive, be healthy and grow.”</a:t>
            </a:r>
          </a:p>
          <a:p>
            <a:r>
              <a:rPr lang="en-GB"/>
              <a:t>The Define stage will help the designers in your team gather great ideas to establish features, functions, and any other elements that will allow them to solve the problems or, at the very least, allow users to resolve issues themselves with the minimum of difficulty. In the Define stage you will start to progress to the third stage, Ideate, by asking questions which can help you look for ideas for solutions by asking: “How might we… encourage teenage girls to perform an action that benefits them and also involves your company’s food-product or service?”</a:t>
            </a:r>
          </a:p>
          <a:p>
            <a:endParaRPr lang="en-GB"/>
          </a:p>
        </p:txBody>
      </p:sp>
      <p:sp>
        <p:nvSpPr>
          <p:cNvPr id="4" name="Slide Number Placeholder 3"/>
          <p:cNvSpPr>
            <a:spLocks noGrp="1"/>
          </p:cNvSpPr>
          <p:nvPr>
            <p:ph type="sldNum" sz="quarter" idx="5"/>
          </p:nvPr>
        </p:nvSpPr>
        <p:spPr/>
        <p:txBody>
          <a:bodyPr/>
          <a:lstStyle/>
          <a:p>
            <a:fld id="{1CBD1EF0-B02C-42C5-81E2-78495611155D}" type="slidenum">
              <a:rPr lang="en-GB" smtClean="0"/>
              <a:t>21</a:t>
            </a:fld>
            <a:endParaRPr lang="en-GB"/>
          </a:p>
        </p:txBody>
      </p:sp>
    </p:spTree>
    <p:extLst>
      <p:ext uri="{BB962C8B-B14F-4D97-AF65-F5344CB8AC3E}">
        <p14:creationId xmlns:p14="http://schemas.microsoft.com/office/powerpoint/2010/main" val="5994518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22018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31384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44901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28</a:t>
            </a:fld>
            <a:endParaRPr lang="en-GB"/>
          </a:p>
        </p:txBody>
      </p:sp>
    </p:spTree>
    <p:extLst>
      <p:ext uri="{BB962C8B-B14F-4D97-AF65-F5344CB8AC3E}">
        <p14:creationId xmlns:p14="http://schemas.microsoft.com/office/powerpoint/2010/main" val="38056183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Goal 1: To Assess to effects of a program or project. This can be viewed as ‘assessment impact’ (E.g. efficiency of delivery, value of product or services against production costs). </a:t>
            </a:r>
          </a:p>
          <a:p>
            <a:r>
              <a:rPr lang="en-GB"/>
              <a:t>Goal 2: Analysis of mechanisms and assessment of outcomes</a:t>
            </a:r>
          </a:p>
          <a:p>
            <a:r>
              <a:rPr lang="en-GB"/>
              <a:t>Goal 3:  The evaluation is designed as a collective learning process (What can be taken away? What can be improved?</a:t>
            </a:r>
          </a:p>
          <a:p>
            <a:endParaRPr lang="en-GB"/>
          </a:p>
          <a:p>
            <a:r>
              <a:rPr lang="en-GB"/>
              <a:t>All goals need to produced empirical data as evidence. </a:t>
            </a:r>
          </a:p>
        </p:txBody>
      </p:sp>
      <p:sp>
        <p:nvSpPr>
          <p:cNvPr id="4" name="Slide Number Placeholder 3"/>
          <p:cNvSpPr>
            <a:spLocks noGrp="1"/>
          </p:cNvSpPr>
          <p:nvPr>
            <p:ph type="sldNum" sz="quarter" idx="5"/>
          </p:nvPr>
        </p:nvSpPr>
        <p:spPr/>
        <p:txBody>
          <a:bodyPr/>
          <a:lstStyle/>
          <a:p>
            <a:fld id="{1CBD1EF0-B02C-42C5-81E2-78495611155D}" type="slidenum">
              <a:rPr lang="en-GB" smtClean="0"/>
              <a:t>30</a:t>
            </a:fld>
            <a:endParaRPr lang="en-GB"/>
          </a:p>
        </p:txBody>
      </p:sp>
    </p:spTree>
    <p:extLst>
      <p:ext uri="{BB962C8B-B14F-4D97-AF65-F5344CB8AC3E}">
        <p14:creationId xmlns:p14="http://schemas.microsoft.com/office/powerpoint/2010/main" val="19676149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BD1EF0-B02C-42C5-81E2-78495611155D}" type="slidenum">
              <a:rPr lang="en-GB" smtClean="0"/>
              <a:t>31</a:t>
            </a:fld>
            <a:endParaRPr lang="en-GB"/>
          </a:p>
        </p:txBody>
      </p:sp>
    </p:spTree>
    <p:extLst>
      <p:ext uri="{BB962C8B-B14F-4D97-AF65-F5344CB8AC3E}">
        <p14:creationId xmlns:p14="http://schemas.microsoft.com/office/powerpoint/2010/main" val="7158426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BD1EF0-B02C-42C5-81E2-78495611155D}" type="slidenum">
              <a:rPr lang="en-GB" smtClean="0"/>
              <a:t>32</a:t>
            </a:fld>
            <a:endParaRPr lang="en-GB"/>
          </a:p>
        </p:txBody>
      </p:sp>
    </p:spTree>
    <p:extLst>
      <p:ext uri="{BB962C8B-B14F-4D97-AF65-F5344CB8AC3E}">
        <p14:creationId xmlns:p14="http://schemas.microsoft.com/office/powerpoint/2010/main" val="25375093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BD1EF0-B02C-42C5-81E2-78495611155D}" type="slidenum">
              <a:rPr lang="en-GB" smtClean="0"/>
              <a:t>34</a:t>
            </a:fld>
            <a:endParaRPr lang="en-GB"/>
          </a:p>
        </p:txBody>
      </p:sp>
    </p:spTree>
    <p:extLst>
      <p:ext uri="{BB962C8B-B14F-4D97-AF65-F5344CB8AC3E}">
        <p14:creationId xmlns:p14="http://schemas.microsoft.com/office/powerpoint/2010/main" val="38307341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CBD1EF0-B02C-42C5-81E2-78495611155D}" type="slidenum">
              <a:rPr lang="en-GB" smtClean="0"/>
              <a:t>38</a:t>
            </a:fld>
            <a:endParaRPr lang="en-GB"/>
          </a:p>
        </p:txBody>
      </p:sp>
    </p:spTree>
    <p:extLst>
      <p:ext uri="{BB962C8B-B14F-4D97-AF65-F5344CB8AC3E}">
        <p14:creationId xmlns:p14="http://schemas.microsoft.com/office/powerpoint/2010/main" val="4414036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should be specific</a:t>
            </a:r>
          </a:p>
        </p:txBody>
      </p:sp>
      <p:sp>
        <p:nvSpPr>
          <p:cNvPr id="4" name="Slide Number Placeholder 3"/>
          <p:cNvSpPr>
            <a:spLocks noGrp="1"/>
          </p:cNvSpPr>
          <p:nvPr>
            <p:ph type="sldNum" sz="quarter" idx="5"/>
          </p:nvPr>
        </p:nvSpPr>
        <p:spPr/>
        <p:txBody>
          <a:bodyPr/>
          <a:lstStyle/>
          <a:p>
            <a:fld id="{1CBD1EF0-B02C-42C5-81E2-78495611155D}" type="slidenum">
              <a:rPr lang="en-GB" smtClean="0"/>
              <a:t>45</a:t>
            </a:fld>
            <a:endParaRPr lang="en-GB"/>
          </a:p>
        </p:txBody>
      </p:sp>
    </p:spTree>
    <p:extLst>
      <p:ext uri="{BB962C8B-B14F-4D97-AF65-F5344CB8AC3E}">
        <p14:creationId xmlns:p14="http://schemas.microsoft.com/office/powerpoint/2010/main" val="3549202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7E09-51BB-3A07-3095-055FC0D359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4BF1FE-72F6-1DAC-5F60-F4E534533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FBE136-EC80-D429-C5F4-5ED0166EC477}"/>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5" name="Footer Placeholder 4">
            <a:extLst>
              <a:ext uri="{FF2B5EF4-FFF2-40B4-BE49-F238E27FC236}">
                <a16:creationId xmlns:a16="http://schemas.microsoft.com/office/drawing/2014/main" id="{9A6E0880-A8D1-6592-914B-FD9609622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BA0CE1-1C7D-B80F-2AAA-F9E03BFF44AD}"/>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747816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2DD44-4696-8863-5513-DF76B3E6CF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2C8056-4FA9-903A-3CBF-407658F853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EE69E6-8B5E-06A3-C33C-3497588DD691}"/>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5" name="Footer Placeholder 4">
            <a:extLst>
              <a:ext uri="{FF2B5EF4-FFF2-40B4-BE49-F238E27FC236}">
                <a16:creationId xmlns:a16="http://schemas.microsoft.com/office/drawing/2014/main" id="{DF9F2374-7804-B492-F18E-318A431CD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301D6D-08B8-D6C3-BDAD-7CF8C5680D5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4199347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60265-0B61-B86D-2FC1-592F16769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BF0C65-5CE0-6EFD-D84E-D5C3762C30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5928F9-163F-4564-752B-67FFB4106672}"/>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5" name="Footer Placeholder 4">
            <a:extLst>
              <a:ext uri="{FF2B5EF4-FFF2-40B4-BE49-F238E27FC236}">
                <a16:creationId xmlns:a16="http://schemas.microsoft.com/office/drawing/2014/main" id="{34C62DA2-E38B-AF83-5C5C-2C623A487C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15E68-66EA-76F5-CFF6-C74E1C285AAC}"/>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175373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4656E-A1E9-FA16-CF44-DCB1CCCB42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DBEA09-EA7F-CE54-9F4D-B8EC78E580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CE5C49-587F-7095-13AE-6EEFFF10AB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3767AE-612E-43AE-2364-4BFD9FDA9272}"/>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6" name="Footer Placeholder 5">
            <a:extLst>
              <a:ext uri="{FF2B5EF4-FFF2-40B4-BE49-F238E27FC236}">
                <a16:creationId xmlns:a16="http://schemas.microsoft.com/office/drawing/2014/main" id="{7CA5397A-7950-AAB0-CFB9-F799E858E7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E477B-B443-71D7-E51E-A2BBD7C3277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3780139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BBB6D-67CC-F9E6-5174-8977059F6C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DEE3B1-D18D-ACA9-63A7-3F80FD3349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38EF60-BB5B-1BEF-E5E1-0D9F923B9B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DC30E8-379D-479A-DDC7-A4342399B7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378B55-8317-8195-4027-E98F678AA3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73923B-83A5-6D78-FCD0-7E824DAC1CDD}"/>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8" name="Footer Placeholder 7">
            <a:extLst>
              <a:ext uri="{FF2B5EF4-FFF2-40B4-BE49-F238E27FC236}">
                <a16:creationId xmlns:a16="http://schemas.microsoft.com/office/drawing/2014/main" id="{3C5D7BEF-11C4-293B-C15D-9C63431B83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F0EFDF-332B-A9B5-0C19-876F88901F3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336585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5623F-22CF-4342-1780-7CDF6BA0B6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084427-C878-256A-8C72-3125025DC548}"/>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4" name="Footer Placeholder 3">
            <a:extLst>
              <a:ext uri="{FF2B5EF4-FFF2-40B4-BE49-F238E27FC236}">
                <a16:creationId xmlns:a16="http://schemas.microsoft.com/office/drawing/2014/main" id="{46135B5B-D205-68B3-EAF2-107A067027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27973F-3C23-EDB0-896D-B2F3ACE612C4}"/>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199595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C09BCC-849F-1E9B-78AD-89F1CB283F6C}"/>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3" name="Footer Placeholder 2">
            <a:extLst>
              <a:ext uri="{FF2B5EF4-FFF2-40B4-BE49-F238E27FC236}">
                <a16:creationId xmlns:a16="http://schemas.microsoft.com/office/drawing/2014/main" id="{4DAAA0C6-673F-8033-3353-7FF58BA255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FB509F-9C05-00B3-ED38-F827A90618B1}"/>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2601788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C2C33-7B73-2560-7971-9D48DBEA3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AA0E3A-3FCF-2751-87AC-5C01840505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51D2AE-8FBC-5E99-01D1-B988E7A16A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F77038-7C9A-4469-6B6C-EC18DB49DB4C}"/>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6" name="Footer Placeholder 5">
            <a:extLst>
              <a:ext uri="{FF2B5EF4-FFF2-40B4-BE49-F238E27FC236}">
                <a16:creationId xmlns:a16="http://schemas.microsoft.com/office/drawing/2014/main" id="{0AE6F1D1-0255-0F50-C65D-9FBD4606E4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02FC63-2A05-FA0C-A5A2-6C786A2B79A6}"/>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555963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F8CA1-C70D-5F1E-B818-7E81576F9C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D8B43F-556D-3F7C-EBEA-EDE2F5ACBE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5FA6F7-6F12-247E-28B5-957D93C6C1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9DE662-7FFC-9EF9-336F-5B684AE68F21}"/>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6" name="Footer Placeholder 5">
            <a:extLst>
              <a:ext uri="{FF2B5EF4-FFF2-40B4-BE49-F238E27FC236}">
                <a16:creationId xmlns:a16="http://schemas.microsoft.com/office/drawing/2014/main" id="{CC429E2F-DBEF-851B-E250-BCEC688681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704D71-81A5-2EC5-D1BA-AE9B44A8B781}"/>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1289334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056FF-ECC2-1019-EBD0-0F8BD7D6735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92DF1E-D24A-DF45-CECF-5020219EA9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A09906-3D8B-FC19-2B55-2F094F689317}"/>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5" name="Footer Placeholder 4">
            <a:extLst>
              <a:ext uri="{FF2B5EF4-FFF2-40B4-BE49-F238E27FC236}">
                <a16:creationId xmlns:a16="http://schemas.microsoft.com/office/drawing/2014/main" id="{97AFCE0C-2F96-F541-205D-69065DEE0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1F90E-1889-5B8B-8D4B-A22A87F9E1FE}"/>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4032633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4DDF38-C273-716D-ACB2-ABCE7C02AA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616B5F-D70C-ACB2-361A-3E098C4310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E72B93-471D-C2D3-FA0F-045EF1D1ACED}"/>
              </a:ext>
            </a:extLst>
          </p:cNvPr>
          <p:cNvSpPr>
            <a:spLocks noGrp="1"/>
          </p:cNvSpPr>
          <p:nvPr>
            <p:ph type="dt" sz="half" idx="10"/>
          </p:nvPr>
        </p:nvSpPr>
        <p:spPr/>
        <p:txBody>
          <a:bodyPr/>
          <a:lstStyle/>
          <a:p>
            <a:fld id="{056A644C-8758-4F6F-85A1-640EBBD9FD9A}" type="datetimeFigureOut">
              <a:rPr lang="en-GB" smtClean="0"/>
              <a:t>19/10/2026</a:t>
            </a:fld>
            <a:endParaRPr lang="en-GB"/>
          </a:p>
        </p:txBody>
      </p:sp>
      <p:sp>
        <p:nvSpPr>
          <p:cNvPr id="5" name="Footer Placeholder 4">
            <a:extLst>
              <a:ext uri="{FF2B5EF4-FFF2-40B4-BE49-F238E27FC236}">
                <a16:creationId xmlns:a16="http://schemas.microsoft.com/office/drawing/2014/main" id="{BF2E9BA5-76BD-C355-70CE-B365374368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6AC914-D5C1-652D-040D-8D51608288A0}"/>
              </a:ext>
            </a:extLst>
          </p:cNvPr>
          <p:cNvSpPr>
            <a:spLocks noGrp="1"/>
          </p:cNvSpPr>
          <p:nvPr>
            <p:ph type="sldNum" sz="quarter" idx="12"/>
          </p:nvPr>
        </p:nvSpPr>
        <p:spPr/>
        <p:txBody>
          <a:bodyPr/>
          <a:lstStyle/>
          <a:p>
            <a:fld id="{B4B5B518-6807-47E9-ACC4-F74D51B7FC69}" type="slidenum">
              <a:rPr lang="en-GB" smtClean="0"/>
              <a:t>‹#›</a:t>
            </a:fld>
            <a:endParaRPr lang="en-GB"/>
          </a:p>
        </p:txBody>
      </p:sp>
    </p:spTree>
    <p:extLst>
      <p:ext uri="{BB962C8B-B14F-4D97-AF65-F5344CB8AC3E}">
        <p14:creationId xmlns:p14="http://schemas.microsoft.com/office/powerpoint/2010/main" val="3793889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5"/>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4" y="6525344"/>
            <a:ext cx="1294837" cy="218522"/>
          </a:xfrm>
        </p:spPr>
        <p:txBody>
          <a:bodyPr/>
          <a:lstStyle/>
          <a:p>
            <a:fld id="{9C64F3F4-CE19-49F8-9EF4-FF4EE52031C2}" type="datetimeFigureOut">
              <a:rPr lang="en-GB" smtClean="0"/>
              <a:t>19/10/2026</a:t>
            </a:fld>
            <a:endParaRPr lang="en-GB"/>
          </a:p>
        </p:txBody>
      </p:sp>
      <p:sp>
        <p:nvSpPr>
          <p:cNvPr id="5" name="Footer Placeholder 4"/>
          <p:cNvSpPr>
            <a:spLocks noGrp="1"/>
          </p:cNvSpPr>
          <p:nvPr>
            <p:ph type="ftr" sz="quarter" idx="11"/>
          </p:nvPr>
        </p:nvSpPr>
        <p:spPr>
          <a:xfrm>
            <a:off x="5519936" y="638133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23375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19/10/2026</a:t>
            </a:fld>
            <a:endParaRPr lang="en-GB"/>
          </a:p>
        </p:txBody>
      </p:sp>
      <p:sp>
        <p:nvSpPr>
          <p:cNvPr id="5" name="Footer Placeholder 4"/>
          <p:cNvSpPr>
            <a:spLocks noGrp="1"/>
          </p:cNvSpPr>
          <p:nvPr>
            <p:ph type="ftr" sz="quarter" idx="11"/>
          </p:nvPr>
        </p:nvSpPr>
        <p:spPr>
          <a:xfrm>
            <a:off x="4175787" y="6461785"/>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1146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2442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3689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0"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70"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1845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8940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82069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5"/>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4"/>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62928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2389717" y="612780"/>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958734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463227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0937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4"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4997873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C64F3F4-CE19-49F8-9EF4-FF4EE52031C2}" type="datetimeFigureOut">
              <a:rPr lang="en-GB" smtClean="0"/>
              <a:t>19/10/2026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8" name="Content Placeholder 7"/>
          <p:cNvSpPr>
            <a:spLocks noGrp="1"/>
          </p:cNvSpPr>
          <p:nvPr>
            <p:ph sz="quarter" idx="13"/>
          </p:nvPr>
        </p:nvSpPr>
        <p:spPr>
          <a:xfrm>
            <a:off x="914400" y="2240280"/>
            <a:ext cx="5071872"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p:cNvSpPr>
            <a:spLocks noGrp="1"/>
          </p:cNvSpPr>
          <p:nvPr>
            <p:ph sz="quarter" idx="14"/>
          </p:nvPr>
        </p:nvSpPr>
        <p:spPr>
          <a:xfrm>
            <a:off x="6193535" y="2240280"/>
            <a:ext cx="5071872" cy="3877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4109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D5A4B6-FC25-921C-246C-FF909751DE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34AFCB-D160-5024-9DF9-61F3A59A64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25940C-8C93-9922-65E0-36BE35E349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6A644C-8758-4F6F-85A1-640EBBD9FD9A}" type="datetimeFigureOut">
              <a:rPr lang="en-GB" smtClean="0"/>
              <a:t>19/10/2026</a:t>
            </a:fld>
            <a:endParaRPr lang="en-GB"/>
          </a:p>
        </p:txBody>
      </p:sp>
      <p:sp>
        <p:nvSpPr>
          <p:cNvPr id="5" name="Footer Placeholder 4">
            <a:extLst>
              <a:ext uri="{FF2B5EF4-FFF2-40B4-BE49-F238E27FC236}">
                <a16:creationId xmlns:a16="http://schemas.microsoft.com/office/drawing/2014/main" id="{7743C8DE-AD35-B243-9E58-B345114B9A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AE515FF-DC92-86C1-2332-0207422C01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B5B518-6807-47E9-ACC4-F74D51B7FC69}" type="slidenum">
              <a:rPr lang="en-GB" smtClean="0"/>
              <a:t>‹#›</a:t>
            </a:fld>
            <a:endParaRPr lang="en-GB"/>
          </a:p>
        </p:txBody>
      </p:sp>
    </p:spTree>
    <p:extLst>
      <p:ext uri="{BB962C8B-B14F-4D97-AF65-F5344CB8AC3E}">
        <p14:creationId xmlns:p14="http://schemas.microsoft.com/office/powerpoint/2010/main" val="30982588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19/10/2026</a:t>
            </a:fld>
            <a:endParaRPr lang="en-GB"/>
          </a:p>
        </p:txBody>
      </p:sp>
      <p:sp>
        <p:nvSpPr>
          <p:cNvPr id="6" name="Slide Number Placeholder 5"/>
          <p:cNvSpPr>
            <a:spLocks noGrp="1"/>
          </p:cNvSpPr>
          <p:nvPr>
            <p:ph type="sldNum" sz="quarter" idx="4"/>
          </p:nvPr>
        </p:nvSpPr>
        <p:spPr>
          <a:xfrm>
            <a:off x="10608501" y="6380977"/>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8655217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video" Target="https://www.youtube.com/embed/EizVSY52Uyk?feature=oembed" TargetMode="External"/><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QOjTJAFyNrU?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theguardian.com/society/2025/jul/31/nhs-first-ai-run-physio-clinic-in-england-halves-back-pain-waiting-list?utm_source=chatgpt.com"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theguardian.com/science/2025/apr/18/the-radical-plan-for-a-futuristic-age-friendly-neighbourhood-in-manchester?utm_source=chatgpt.com"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youtube.com/watch?v=cGkHjby1xKM"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4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B37DCD-7C98-028B-23D2-F79B5D8902F2}"/>
              </a:ext>
            </a:extLst>
          </p:cNvPr>
          <p:cNvSpPr>
            <a:spLocks noGrp="1"/>
          </p:cNvSpPr>
          <p:nvPr>
            <p:ph type="ctrTitle"/>
          </p:nvPr>
        </p:nvSpPr>
        <p:spPr>
          <a:xfrm>
            <a:off x="1296878" y="1187512"/>
            <a:ext cx="10053763" cy="1665964"/>
          </a:xfrm>
        </p:spPr>
        <p:txBody>
          <a:bodyPr anchor="b">
            <a:normAutofit/>
          </a:bodyPr>
          <a:lstStyle/>
          <a:p>
            <a:pPr algn="l"/>
            <a:r>
              <a:rPr lang="en-GB" sz="8000" b="1">
                <a:solidFill>
                  <a:srgbClr val="FFFFFF"/>
                </a:solidFill>
                <a:latin typeface="+mn-lt"/>
              </a:rPr>
              <a:t>Project Management </a:t>
            </a:r>
          </a:p>
        </p:txBody>
      </p:sp>
      <p:sp>
        <p:nvSpPr>
          <p:cNvPr id="3" name="Subtitle 2">
            <a:extLst>
              <a:ext uri="{FF2B5EF4-FFF2-40B4-BE49-F238E27FC236}">
                <a16:creationId xmlns:a16="http://schemas.microsoft.com/office/drawing/2014/main" id="{2D95C604-CB2E-6342-0DF9-AC3833078F0B}"/>
              </a:ext>
            </a:extLst>
          </p:cNvPr>
          <p:cNvSpPr>
            <a:spLocks noGrp="1"/>
          </p:cNvSpPr>
          <p:nvPr>
            <p:ph type="subTitle" idx="1"/>
          </p:nvPr>
        </p:nvSpPr>
        <p:spPr>
          <a:xfrm>
            <a:off x="1296878" y="4601868"/>
            <a:ext cx="7708912" cy="1978080"/>
          </a:xfrm>
        </p:spPr>
        <p:txBody>
          <a:bodyPr anchor="ctr">
            <a:normAutofit/>
          </a:bodyPr>
          <a:lstStyle/>
          <a:p>
            <a:pPr algn="l"/>
            <a:r>
              <a:rPr lang="en-GB" sz="2800" b="1"/>
              <a:t>Defining the Problem; </a:t>
            </a:r>
          </a:p>
          <a:p>
            <a:pPr algn="l"/>
            <a:r>
              <a:rPr lang="en-GB" sz="2800" b="1"/>
              <a:t>Setting the Goals and Objectives</a:t>
            </a:r>
          </a:p>
          <a:p>
            <a:pPr algn="l"/>
            <a:r>
              <a:rPr lang="en-GB" sz="2800" b="1"/>
              <a:t>Milestones and Monitoring, (evaluation)</a:t>
            </a:r>
          </a:p>
        </p:txBody>
      </p:sp>
    </p:spTree>
    <p:extLst>
      <p:ext uri="{BB962C8B-B14F-4D97-AF65-F5344CB8AC3E}">
        <p14:creationId xmlns:p14="http://schemas.microsoft.com/office/powerpoint/2010/main" val="3359053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852984-2E07-7E91-CD5C-C582EBBBB200}"/>
              </a:ext>
            </a:extLst>
          </p:cNvPr>
          <p:cNvSpPr>
            <a:spLocks noGrp="1"/>
          </p:cNvSpPr>
          <p:nvPr>
            <p:ph type="title"/>
          </p:nvPr>
        </p:nvSpPr>
        <p:spPr>
          <a:xfrm>
            <a:off x="1383564" y="348865"/>
            <a:ext cx="9718111" cy="1576446"/>
          </a:xfrm>
        </p:spPr>
        <p:txBody>
          <a:bodyPr anchor="ctr">
            <a:normAutofit/>
          </a:bodyPr>
          <a:lstStyle/>
          <a:p>
            <a:pPr algn="ctr"/>
            <a:r>
              <a:rPr lang="en-GB" sz="6000" b="1">
                <a:solidFill>
                  <a:srgbClr val="FFFFFF"/>
                </a:solidFill>
                <a:latin typeface="+mn-lt"/>
              </a:rPr>
              <a:t>Contents Page</a:t>
            </a:r>
          </a:p>
        </p:txBody>
      </p:sp>
      <p:graphicFrame>
        <p:nvGraphicFramePr>
          <p:cNvPr id="5" name="Content Placeholder 2">
            <a:extLst>
              <a:ext uri="{FF2B5EF4-FFF2-40B4-BE49-F238E27FC236}">
                <a16:creationId xmlns:a16="http://schemas.microsoft.com/office/drawing/2014/main" id="{DBABFAA2-BB26-5B09-DAAD-657D4CD2520E}"/>
              </a:ext>
            </a:extLst>
          </p:cNvPr>
          <p:cNvGraphicFramePr>
            <a:graphicFrameLocks noGrp="1"/>
          </p:cNvGraphicFramePr>
          <p:nvPr>
            <p:ph idx="1"/>
            <p:extLst>
              <p:ext uri="{D42A27DB-BD31-4B8C-83A1-F6EECF244321}">
                <p14:modId xmlns:p14="http://schemas.microsoft.com/office/powerpoint/2010/main" val="2697585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7784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872D2-7EB1-4665-EE43-6A55A169DB65}"/>
              </a:ext>
            </a:extLst>
          </p:cNvPr>
          <p:cNvSpPr>
            <a:spLocks noGrp="1"/>
          </p:cNvSpPr>
          <p:nvPr>
            <p:ph type="title"/>
          </p:nvPr>
        </p:nvSpPr>
        <p:spPr>
          <a:xfrm>
            <a:off x="1371599" y="294538"/>
            <a:ext cx="9895951" cy="1033669"/>
          </a:xfrm>
        </p:spPr>
        <p:txBody>
          <a:bodyPr>
            <a:normAutofit/>
          </a:bodyPr>
          <a:lstStyle/>
          <a:p>
            <a:pPr algn="ctr"/>
            <a:r>
              <a:rPr lang="en-GB" sz="6000" b="1">
                <a:solidFill>
                  <a:srgbClr val="FFFFFF"/>
                </a:solidFill>
                <a:latin typeface="+mn-lt"/>
              </a:rPr>
              <a:t>Aims and Objectives </a:t>
            </a:r>
          </a:p>
        </p:txBody>
      </p:sp>
      <p:sp>
        <p:nvSpPr>
          <p:cNvPr id="3" name="Content Placeholder 2">
            <a:extLst>
              <a:ext uri="{FF2B5EF4-FFF2-40B4-BE49-F238E27FC236}">
                <a16:creationId xmlns:a16="http://schemas.microsoft.com/office/drawing/2014/main" id="{7D014044-CE78-95AA-075B-FDCC07C03068}"/>
              </a:ext>
            </a:extLst>
          </p:cNvPr>
          <p:cNvSpPr>
            <a:spLocks noGrp="1"/>
          </p:cNvSpPr>
          <p:nvPr>
            <p:ph idx="1"/>
          </p:nvPr>
        </p:nvSpPr>
        <p:spPr>
          <a:xfrm>
            <a:off x="954157" y="1476972"/>
            <a:ext cx="10022204" cy="4940716"/>
          </a:xfrm>
        </p:spPr>
        <p:txBody>
          <a:bodyPr anchor="ctr">
            <a:normAutofit/>
          </a:bodyPr>
          <a:lstStyle/>
          <a:p>
            <a:pPr marL="0" indent="0">
              <a:buNone/>
            </a:pPr>
            <a:r>
              <a:rPr lang="en-GB" b="1"/>
              <a:t>Aims: </a:t>
            </a:r>
          </a:p>
          <a:p>
            <a:r>
              <a:rPr lang="en-GB" sz="2400"/>
              <a:t>To provide students an insight to problem solving, goal setting and project management. </a:t>
            </a:r>
          </a:p>
          <a:p>
            <a:pPr marL="0" indent="0">
              <a:buNone/>
            </a:pPr>
            <a:r>
              <a:rPr lang="en-GB" b="1"/>
              <a:t>Objectives: </a:t>
            </a:r>
          </a:p>
          <a:p>
            <a:r>
              <a:rPr lang="en-GB" sz="2400"/>
              <a:t>Students should be able to understand the nature of problem solving</a:t>
            </a:r>
          </a:p>
          <a:p>
            <a:r>
              <a:rPr lang="en-GB" sz="2400"/>
              <a:t>Students should be able to demonstrate how to problem solve</a:t>
            </a:r>
          </a:p>
          <a:p>
            <a:r>
              <a:rPr lang="en-GB" sz="2400"/>
              <a:t>Students should be to explain how problem solving, and goal setting are linked with project management. </a:t>
            </a:r>
          </a:p>
        </p:txBody>
      </p:sp>
    </p:spTree>
    <p:extLst>
      <p:ext uri="{BB962C8B-B14F-4D97-AF65-F5344CB8AC3E}">
        <p14:creationId xmlns:p14="http://schemas.microsoft.com/office/powerpoint/2010/main" val="579212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6"/>
          <p:cNvSpPr>
            <a:spLocks noGrp="1"/>
          </p:cNvSpPr>
          <p:nvPr>
            <p:ph type="sldNum" sz="quarter" idx="12"/>
          </p:nvPr>
        </p:nvSpPr>
        <p:spPr/>
        <p:txBody>
          <a:bodyPr/>
          <a:lstStyle/>
          <a:p>
            <a:pPr>
              <a:defRPr/>
            </a:pPr>
            <a:fld id="{B4F11A85-8942-4F43-8E62-4B48144035C9}" type="slidenum">
              <a:rPr lang="en-GB">
                <a:solidFill>
                  <a:prstClr val="black">
                    <a:tint val="75000"/>
                  </a:prstClr>
                </a:solidFill>
                <a:latin typeface="Myriad Pro"/>
              </a:rPr>
              <a:pPr>
                <a:defRPr/>
              </a:pPr>
              <a:t>4</a:t>
            </a:fld>
            <a:endParaRPr lang="en-GB">
              <a:solidFill>
                <a:prstClr val="black">
                  <a:tint val="75000"/>
                </a:prstClr>
              </a:solidFill>
              <a:latin typeface="Myriad Pro"/>
            </a:endParaRPr>
          </a:p>
        </p:txBody>
      </p:sp>
      <p:sp>
        <p:nvSpPr>
          <p:cNvPr id="174082" name="Rectangle 2"/>
          <p:cNvSpPr>
            <a:spLocks noGrp="1" noChangeArrowheads="1"/>
          </p:cNvSpPr>
          <p:nvPr>
            <p:ph type="title"/>
          </p:nvPr>
        </p:nvSpPr>
        <p:spPr>
          <a:xfrm>
            <a:off x="1981200" y="136521"/>
            <a:ext cx="8229600" cy="857250"/>
          </a:xfrm>
        </p:spPr>
        <p:txBody>
          <a:bodyPr>
            <a:noAutofit/>
          </a:bodyPr>
          <a:lstStyle/>
          <a:p>
            <a:pPr>
              <a:defRPr/>
            </a:pPr>
            <a:r>
              <a:rPr lang="en-GB" altLang="en-US" sz="6000" b="1">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At First Glance</a:t>
            </a:r>
          </a:p>
        </p:txBody>
      </p:sp>
      <p:pic>
        <p:nvPicPr>
          <p:cNvPr id="28676" name="Picture 2" descr="http://1.bp.blogspot.com/-exuDsmMp8GE/UE1gIUk9pVI/AAAAAAAAB3U/LWrUJ-YnUH0/s1600/DifferentPerspectives.jpg"/>
          <p:cNvPicPr>
            <a:picLocks noChangeAspect="1" noChangeArrowheads="1"/>
          </p:cNvPicPr>
          <p:nvPr/>
        </p:nvPicPr>
        <p:blipFill rotWithShape="1">
          <a:blip r:embed="rId2">
            <a:extLst>
              <a:ext uri="{28A0092B-C50C-407E-A947-70E740481C1C}">
                <a14:useLocalDpi xmlns:a14="http://schemas.microsoft.com/office/drawing/2010/main" val="0"/>
              </a:ext>
            </a:extLst>
          </a:blip>
          <a:srcRect t="18238"/>
          <a:stretch/>
        </p:blipFill>
        <p:spPr bwMode="auto">
          <a:xfrm>
            <a:off x="3751870" y="2080591"/>
            <a:ext cx="5184705" cy="33199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8F8B989-ABF6-463B-A79C-06024822683D}"/>
              </a:ext>
            </a:extLst>
          </p:cNvPr>
          <p:cNvSpPr txBox="1"/>
          <p:nvPr/>
        </p:nvSpPr>
        <p:spPr>
          <a:xfrm>
            <a:off x="1272209" y="993771"/>
            <a:ext cx="9395791" cy="830997"/>
          </a:xfrm>
          <a:prstGeom prst="rect">
            <a:avLst/>
          </a:prstGeom>
          <a:noFill/>
        </p:spPr>
        <p:txBody>
          <a:bodyPr wrap="square" rtlCol="0">
            <a:spAutoFit/>
          </a:bodyPr>
          <a:lstStyle/>
          <a:p>
            <a:r>
              <a:rPr lang="en-GB" sz="2400" b="1">
                <a:solidFill>
                  <a:prstClr val="black"/>
                </a:solidFill>
                <a:latin typeface="Calibri" panose="020F0502020204030204" pitchFamily="34" charset="0"/>
                <a:cs typeface="Calibri" panose="020F0502020204030204" pitchFamily="34" charset="0"/>
              </a:rPr>
              <a:t>Reality can be so complex that equally valid observations from differing perspectives can appear to be contradictory. </a:t>
            </a:r>
          </a:p>
        </p:txBody>
      </p:sp>
    </p:spTree>
    <p:extLst>
      <p:ext uri="{BB962C8B-B14F-4D97-AF65-F5344CB8AC3E}">
        <p14:creationId xmlns:p14="http://schemas.microsoft.com/office/powerpoint/2010/main" val="3331173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779541" y="254104"/>
            <a:ext cx="6632918" cy="912019"/>
          </a:xfrm>
        </p:spPr>
        <p:txBody>
          <a:bodyPr>
            <a:noAutofit/>
          </a:bodyPr>
          <a:lstStyle/>
          <a:p>
            <a:r>
              <a:rPr lang="en-GB" altLang="en-US" sz="6000" b="1">
                <a:solidFill>
                  <a:srgbClr val="0070C0"/>
                </a:solidFill>
                <a:latin typeface="+mn-lt"/>
              </a:rPr>
              <a:t>Activity 1 - Dots</a:t>
            </a:r>
          </a:p>
        </p:txBody>
      </p:sp>
      <p:sp>
        <p:nvSpPr>
          <p:cNvPr id="26627" name="Rectangle 3"/>
          <p:cNvSpPr>
            <a:spLocks noGrp="1" noChangeArrowheads="1"/>
          </p:cNvSpPr>
          <p:nvPr>
            <p:ph type="body" sz="half" idx="1"/>
          </p:nvPr>
        </p:nvSpPr>
        <p:spPr>
          <a:xfrm>
            <a:off x="1120537" y="1750627"/>
            <a:ext cx="4181371" cy="3151584"/>
          </a:xfrm>
        </p:spPr>
        <p:txBody>
          <a:bodyPr>
            <a:normAutofit/>
          </a:bodyPr>
          <a:lstStyle/>
          <a:p>
            <a:pPr>
              <a:buFontTx/>
              <a:buNone/>
            </a:pPr>
            <a:r>
              <a:rPr lang="en-GB" altLang="en-US" i="1">
                <a:latin typeface="Calibri" panose="020F0502020204030204" pitchFamily="34" charset="0"/>
                <a:cs typeface="Calibri" panose="020F0502020204030204" pitchFamily="34" charset="0"/>
              </a:rPr>
              <a:t>	</a:t>
            </a:r>
            <a:r>
              <a:rPr lang="en-GB" altLang="en-US" sz="2800" i="1">
                <a:latin typeface="Calibri" panose="020F0502020204030204" pitchFamily="34" charset="0"/>
                <a:cs typeface="Calibri" panose="020F0502020204030204" pitchFamily="34" charset="0"/>
              </a:rPr>
              <a:t>Join all the dots using </a:t>
            </a:r>
            <a:r>
              <a:rPr lang="en-GB" altLang="en-US" sz="2800" b="1" i="1">
                <a:latin typeface="Calibri" panose="020F0502020204030204" pitchFamily="34" charset="0"/>
                <a:cs typeface="Calibri" panose="020F0502020204030204" pitchFamily="34" charset="0"/>
              </a:rPr>
              <a:t>four</a:t>
            </a:r>
            <a:r>
              <a:rPr lang="en-GB" altLang="en-US" sz="2800" i="1">
                <a:latin typeface="Calibri" panose="020F0502020204030204" pitchFamily="34" charset="0"/>
                <a:cs typeface="Calibri" panose="020F0502020204030204" pitchFamily="34" charset="0"/>
              </a:rPr>
              <a:t> lines without taking your pen off the paper</a:t>
            </a:r>
          </a:p>
          <a:p>
            <a:pPr>
              <a:buFontTx/>
              <a:buNone/>
            </a:pPr>
            <a:endParaRPr lang="en-GB" altLang="en-US" sz="2800" i="1">
              <a:latin typeface="Calibri" panose="020F0502020204030204" pitchFamily="34" charset="0"/>
              <a:cs typeface="Calibri" panose="020F0502020204030204" pitchFamily="34" charset="0"/>
            </a:endParaRPr>
          </a:p>
          <a:p>
            <a:pPr>
              <a:buFontTx/>
              <a:buNone/>
            </a:pPr>
            <a:r>
              <a:rPr lang="en-GB" altLang="en-US" sz="2800" i="1">
                <a:latin typeface="Calibri" panose="020F0502020204030204" pitchFamily="34" charset="0"/>
                <a:cs typeface="Calibri" panose="020F0502020204030204" pitchFamily="34" charset="0"/>
              </a:rPr>
              <a:t>	Individual - 3 mins</a:t>
            </a:r>
          </a:p>
          <a:p>
            <a:pPr>
              <a:buFontTx/>
              <a:buNone/>
            </a:pPr>
            <a:endParaRPr lang="en-GB" altLang="en-US" i="1">
              <a:cs typeface="Arial" charset="0"/>
            </a:endParaRPr>
          </a:p>
        </p:txBody>
      </p:sp>
      <p:graphicFrame>
        <p:nvGraphicFramePr>
          <p:cNvPr id="169988" name="Group 4"/>
          <p:cNvGraphicFramePr>
            <a:graphicFrameLocks noGrp="1"/>
          </p:cNvGraphicFramePr>
          <p:nvPr>
            <p:ph sz="half" idx="2"/>
            <p:extLst>
              <p:ext uri="{D42A27DB-BD31-4B8C-83A1-F6EECF244321}">
                <p14:modId xmlns:p14="http://schemas.microsoft.com/office/powerpoint/2010/main" val="1922543086"/>
              </p:ext>
            </p:extLst>
          </p:nvPr>
        </p:nvGraphicFramePr>
        <p:xfrm>
          <a:off x="6394405" y="1675360"/>
          <a:ext cx="3618312" cy="3671889"/>
        </p:xfrm>
        <a:graphic>
          <a:graphicData uri="http://schemas.openxmlformats.org/drawingml/2006/table">
            <a:tbl>
              <a:tblPr/>
              <a:tblGrid>
                <a:gridCol w="1206104">
                  <a:extLst>
                    <a:ext uri="{9D8B030D-6E8A-4147-A177-3AD203B41FA5}">
                      <a16:colId xmlns:a16="http://schemas.microsoft.com/office/drawing/2014/main" val="20000"/>
                    </a:ext>
                  </a:extLst>
                </a:gridCol>
                <a:gridCol w="1206104">
                  <a:extLst>
                    <a:ext uri="{9D8B030D-6E8A-4147-A177-3AD203B41FA5}">
                      <a16:colId xmlns:a16="http://schemas.microsoft.com/office/drawing/2014/main" val="20001"/>
                    </a:ext>
                  </a:extLst>
                </a:gridCol>
                <a:gridCol w="1206104">
                  <a:extLst>
                    <a:ext uri="{9D8B030D-6E8A-4147-A177-3AD203B41FA5}">
                      <a16:colId xmlns:a16="http://schemas.microsoft.com/office/drawing/2014/main" val="20002"/>
                    </a:ext>
                  </a:extLst>
                </a:gridCol>
              </a:tblGrid>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cap="fla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1223963">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cap="flat">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a:noFill/>
                    </a:lnR>
                    <a:lnT>
                      <a:noFill/>
                    </a:lnT>
                    <a:lnB cap="flat">
                      <a:noFill/>
                    </a:lnB>
                    <a:lnTlToBr>
                      <a:noFill/>
                    </a:lnTlToBr>
                    <a:lnBlToTr>
                      <a:noFill/>
                    </a:lnBlToTr>
                    <a:noFill/>
                  </a:tcPr>
                </a:tc>
                <a:tc>
                  <a:txBody>
                    <a:bodyPr/>
                    <a:lstStyle>
                      <a:lvl1pPr algn="l">
                        <a:spcBef>
                          <a:spcPct val="20000"/>
                        </a:spcBef>
                        <a:defRPr sz="2800">
                          <a:solidFill>
                            <a:schemeClr val="tx1"/>
                          </a:solidFill>
                          <a:latin typeface="Verdana" pitchFamily="34" charset="0"/>
                        </a:defRPr>
                      </a:lvl1pPr>
                      <a:lvl2pPr marL="471488" indent="-14288" algn="l">
                        <a:spcBef>
                          <a:spcPct val="20000"/>
                        </a:spcBef>
                        <a:defRPr sz="2400">
                          <a:solidFill>
                            <a:schemeClr val="tx1"/>
                          </a:solidFill>
                          <a:latin typeface="Verdana" pitchFamily="34" charset="0"/>
                        </a:defRPr>
                      </a:lvl2pPr>
                      <a:lvl3pPr marL="909638" indent="4763" algn="l">
                        <a:spcBef>
                          <a:spcPct val="20000"/>
                        </a:spcBef>
                        <a:defRPr sz="2000">
                          <a:solidFill>
                            <a:schemeClr val="tx1"/>
                          </a:solidFill>
                          <a:latin typeface="Verdana" pitchFamily="34" charset="0"/>
                        </a:defRPr>
                      </a:lvl3pPr>
                      <a:lvl4pPr marL="1306513" indent="65088" algn="l">
                        <a:spcBef>
                          <a:spcPct val="20000"/>
                        </a:spcBef>
                        <a:defRPr>
                          <a:solidFill>
                            <a:schemeClr val="tx1"/>
                          </a:solidFill>
                          <a:latin typeface="Verdana" pitchFamily="34" charset="0"/>
                        </a:defRPr>
                      </a:lvl4pPr>
                      <a:lvl5pPr marL="1695450" indent="133350" algn="l">
                        <a:spcBef>
                          <a:spcPct val="20000"/>
                        </a:spcBef>
                        <a:defRPr>
                          <a:solidFill>
                            <a:schemeClr val="tx1"/>
                          </a:solidFill>
                          <a:latin typeface="Verdana" pitchFamily="34" charset="0"/>
                        </a:defRPr>
                      </a:lvl5pPr>
                      <a:lvl6pPr marL="2152650" indent="133350" fontAlgn="base">
                        <a:spcBef>
                          <a:spcPct val="20000"/>
                        </a:spcBef>
                        <a:spcAft>
                          <a:spcPct val="0"/>
                        </a:spcAft>
                        <a:defRPr>
                          <a:solidFill>
                            <a:schemeClr val="tx1"/>
                          </a:solidFill>
                          <a:latin typeface="Verdana" pitchFamily="34" charset="0"/>
                        </a:defRPr>
                      </a:lvl6pPr>
                      <a:lvl7pPr marL="2609850" indent="133350" fontAlgn="base">
                        <a:spcBef>
                          <a:spcPct val="20000"/>
                        </a:spcBef>
                        <a:spcAft>
                          <a:spcPct val="0"/>
                        </a:spcAft>
                        <a:defRPr>
                          <a:solidFill>
                            <a:schemeClr val="tx1"/>
                          </a:solidFill>
                          <a:latin typeface="Verdana" pitchFamily="34" charset="0"/>
                        </a:defRPr>
                      </a:lvl7pPr>
                      <a:lvl8pPr marL="3067050" indent="133350" fontAlgn="base">
                        <a:spcBef>
                          <a:spcPct val="20000"/>
                        </a:spcBef>
                        <a:spcAft>
                          <a:spcPct val="0"/>
                        </a:spcAft>
                        <a:defRPr>
                          <a:solidFill>
                            <a:schemeClr val="tx1"/>
                          </a:solidFill>
                          <a:latin typeface="Verdana" pitchFamily="34" charset="0"/>
                        </a:defRPr>
                      </a:lvl8pPr>
                      <a:lvl9pPr marL="3524250" indent="133350" fontAlgn="base">
                        <a:spcBef>
                          <a:spcPct val="20000"/>
                        </a:spcBef>
                        <a:spcAft>
                          <a:spcPct val="0"/>
                        </a:spcAft>
                        <a:defRPr>
                          <a:solidFill>
                            <a:schemeClr val="tx1"/>
                          </a:solidFill>
                          <a:latin typeface="Verdana" pitchFamily="34"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3100" b="1" i="0" u="none" strike="noStrike" cap="none" normalizeH="0" baseline="0">
                          <a:ln>
                            <a:noFill/>
                          </a:ln>
                          <a:solidFill>
                            <a:schemeClr val="tx1"/>
                          </a:solidFill>
                          <a:effectLst/>
                          <a:latin typeface="Verdana" pitchFamily="34" charset="0"/>
                          <a:sym typeface="Wingdings" pitchFamily="2" charset="2"/>
                        </a:rPr>
                        <a:t></a:t>
                      </a:r>
                    </a:p>
                  </a:txBody>
                  <a:tcPr marL="67500" marR="67500" marT="35095" marB="35095"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sp>
        <p:nvSpPr>
          <p:cNvPr id="10" name="Slide Number Placeholder 6"/>
          <p:cNvSpPr>
            <a:spLocks noGrp="1"/>
          </p:cNvSpPr>
          <p:nvPr>
            <p:ph type="sldNum" sz="quarter" idx="12"/>
          </p:nvPr>
        </p:nvSpPr>
        <p:spPr>
          <a:xfrm>
            <a:off x="7581900" y="5624515"/>
            <a:ext cx="1600200" cy="273844"/>
          </a:xfrm>
        </p:spPr>
        <p:txBody>
          <a:bodyPr/>
          <a:lstStyle/>
          <a:p>
            <a:pPr>
              <a:defRPr/>
            </a:pPr>
            <a:fld id="{36833755-BCB5-49F1-BF93-F12689AE9A36}" type="slidenum">
              <a:rPr lang="en-GB">
                <a:solidFill>
                  <a:prstClr val="black">
                    <a:tint val="75000"/>
                  </a:prstClr>
                </a:solidFill>
                <a:latin typeface="Myriad Pro"/>
              </a:rPr>
              <a:pPr>
                <a:defRPr/>
              </a:pPr>
              <a:t>5</a:t>
            </a:fld>
            <a:endParaRPr lang="en-GB">
              <a:solidFill>
                <a:prstClr val="black">
                  <a:tint val="75000"/>
                </a:prstClr>
              </a:solidFill>
              <a:latin typeface="Myriad Pro"/>
            </a:endParaRPr>
          </a:p>
        </p:txBody>
      </p:sp>
      <p:sp>
        <p:nvSpPr>
          <p:cNvPr id="26638" name="Line 26"/>
          <p:cNvSpPr>
            <a:spLocks noChangeShapeType="1"/>
          </p:cNvSpPr>
          <p:nvPr/>
        </p:nvSpPr>
        <p:spPr bwMode="auto">
          <a:xfrm>
            <a:off x="5987654" y="2349104"/>
            <a:ext cx="3186113" cy="0"/>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
        <p:nvSpPr>
          <p:cNvPr id="26639" name="Line 32"/>
          <p:cNvSpPr>
            <a:spLocks noChangeShapeType="1"/>
          </p:cNvSpPr>
          <p:nvPr/>
        </p:nvSpPr>
        <p:spPr bwMode="auto">
          <a:xfrm flipH="1">
            <a:off x="5987654" y="2349103"/>
            <a:ext cx="3186113" cy="3024188"/>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
        <p:nvSpPr>
          <p:cNvPr id="26640" name="Line 34"/>
          <p:cNvSpPr>
            <a:spLocks noChangeShapeType="1"/>
          </p:cNvSpPr>
          <p:nvPr/>
        </p:nvSpPr>
        <p:spPr bwMode="auto">
          <a:xfrm flipV="1">
            <a:off x="5987657" y="2294338"/>
            <a:ext cx="54769" cy="3078956"/>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
        <p:nvSpPr>
          <p:cNvPr id="26641" name="Line 36"/>
          <p:cNvSpPr>
            <a:spLocks noChangeShapeType="1"/>
          </p:cNvSpPr>
          <p:nvPr/>
        </p:nvSpPr>
        <p:spPr bwMode="auto">
          <a:xfrm>
            <a:off x="6042422" y="2294336"/>
            <a:ext cx="2700338" cy="2970609"/>
          </a:xfrm>
          <a:prstGeom prst="line">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500" tIns="35100" rIns="67500" bIns="35100" anchor="b"/>
          <a:lstStyle/>
          <a:p>
            <a:endParaRPr lang="en-GB" sz="1350">
              <a:solidFill>
                <a:prstClr val="black"/>
              </a:solidFill>
              <a:latin typeface="Myriad Pro"/>
            </a:endParaRPr>
          </a:p>
        </p:txBody>
      </p:sp>
    </p:spTree>
    <p:extLst>
      <p:ext uri="{BB962C8B-B14F-4D97-AF65-F5344CB8AC3E}">
        <p14:creationId xmlns:p14="http://schemas.microsoft.com/office/powerpoint/2010/main" val="2660017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1981200" y="136521"/>
            <a:ext cx="8229600" cy="1143000"/>
          </a:xfrm>
        </p:spPr>
        <p:txBody>
          <a:bodyPr>
            <a:normAutofit/>
          </a:bodyPr>
          <a:lstStyle/>
          <a:p>
            <a:pPr>
              <a:defRPr/>
            </a:pPr>
            <a:r>
              <a:rPr lang="en-GB" altLang="en-US"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Activity 2- Mental Agility</a:t>
            </a:r>
          </a:p>
        </p:txBody>
      </p:sp>
      <p:sp>
        <p:nvSpPr>
          <p:cNvPr id="159747" name="Rectangle 3"/>
          <p:cNvSpPr>
            <a:spLocks noGrp="1" noChangeArrowheads="1"/>
          </p:cNvSpPr>
          <p:nvPr>
            <p:ph idx="1"/>
          </p:nvPr>
        </p:nvSpPr>
        <p:spPr>
          <a:xfrm>
            <a:off x="1245704" y="1696279"/>
            <a:ext cx="9104796" cy="3503122"/>
          </a:xfrm>
        </p:spPr>
        <p:txBody>
          <a:bodyPr>
            <a:normAutofit lnSpcReduction="10000"/>
          </a:bodyPr>
          <a:lstStyle/>
          <a:p>
            <a:pPr>
              <a:buFontTx/>
              <a:buNone/>
            </a:pPr>
            <a:r>
              <a:rPr lang="en-GB" altLang="en-US" sz="2800" b="1" dirty="0">
                <a:latin typeface="Calibri" panose="020F0502020204030204" pitchFamily="34" charset="0"/>
                <a:cs typeface="Calibri" panose="020F0502020204030204" pitchFamily="34" charset="0"/>
              </a:rPr>
              <a:t>Exercise 2</a:t>
            </a:r>
            <a:r>
              <a:rPr lang="en-GB" altLang="en-US" sz="2800" dirty="0">
                <a:latin typeface="Calibri" panose="020F0502020204030204" pitchFamily="34" charset="0"/>
                <a:cs typeface="Calibri" panose="020F0502020204030204" pitchFamily="34" charset="0"/>
              </a:rPr>
              <a:t>: In pairs- 5 minutes</a:t>
            </a:r>
          </a:p>
          <a:p>
            <a:pPr>
              <a:buFontTx/>
              <a:buNone/>
            </a:pPr>
            <a:endParaRPr lang="en-GB" altLang="en-US" sz="2800" dirty="0">
              <a:latin typeface="Calibri" panose="020F0502020204030204" pitchFamily="34" charset="0"/>
              <a:cs typeface="Calibri" panose="020F0502020204030204" pitchFamily="34" charset="0"/>
            </a:endParaRPr>
          </a:p>
          <a:p>
            <a:pPr>
              <a:buFontTx/>
              <a:buNone/>
            </a:pPr>
            <a:r>
              <a:rPr lang="en-GB" altLang="en-US" sz="2800" dirty="0">
                <a:latin typeface="Calibri" panose="020F0502020204030204" pitchFamily="34" charset="0"/>
                <a:cs typeface="Calibri" panose="020F0502020204030204" pitchFamily="34" charset="0"/>
              </a:rPr>
              <a:t>Add one line so that:</a:t>
            </a:r>
          </a:p>
          <a:p>
            <a:pPr>
              <a:buFontTx/>
              <a:buNone/>
            </a:pPr>
            <a:endParaRPr lang="en-GB" altLang="en-US" dirty="0">
              <a:latin typeface="Calibri" panose="020F0502020204030204" pitchFamily="34" charset="0"/>
              <a:cs typeface="Calibri" panose="020F0502020204030204" pitchFamily="34" charset="0"/>
            </a:endParaRPr>
          </a:p>
          <a:p>
            <a:pPr algn="ctr">
              <a:buFontTx/>
              <a:buNone/>
            </a:pPr>
            <a:r>
              <a:rPr lang="en-GB" altLang="en-US" sz="7200" dirty="0">
                <a:latin typeface="Calibri" panose="020F0502020204030204" pitchFamily="34" charset="0"/>
                <a:cs typeface="Calibri" panose="020F0502020204030204" pitchFamily="34" charset="0"/>
              </a:rPr>
              <a:t>5 </a:t>
            </a:r>
            <a:r>
              <a:rPr lang="en-GB" altLang="en-US" sz="9000" dirty="0">
                <a:latin typeface="Calibri" panose="020F0502020204030204" pitchFamily="34" charset="0"/>
                <a:cs typeface="Calibri" panose="020F0502020204030204" pitchFamily="34" charset="0"/>
              </a:rPr>
              <a:t>+</a:t>
            </a:r>
            <a:r>
              <a:rPr lang="en-GB" altLang="en-US" sz="7200" dirty="0">
                <a:latin typeface="Calibri" panose="020F0502020204030204" pitchFamily="34" charset="0"/>
                <a:cs typeface="Calibri" panose="020F0502020204030204" pitchFamily="34" charset="0"/>
              </a:rPr>
              <a:t> 5 </a:t>
            </a:r>
            <a:r>
              <a:rPr lang="en-GB" altLang="en-US" sz="9000" dirty="0">
                <a:latin typeface="Calibri" panose="020F0502020204030204" pitchFamily="34" charset="0"/>
                <a:cs typeface="Calibri" panose="020F0502020204030204" pitchFamily="34" charset="0"/>
              </a:rPr>
              <a:t>+</a:t>
            </a:r>
            <a:r>
              <a:rPr lang="en-GB" altLang="en-US" sz="7200" dirty="0">
                <a:latin typeface="Calibri" panose="020F0502020204030204" pitchFamily="34" charset="0"/>
                <a:cs typeface="Calibri" panose="020F0502020204030204" pitchFamily="34" charset="0"/>
              </a:rPr>
              <a:t> 5 = 550</a:t>
            </a:r>
          </a:p>
          <a:p>
            <a:pPr>
              <a:buFontTx/>
              <a:buNone/>
            </a:pPr>
            <a:endParaRPr lang="en-GB" altLang="en-US" dirty="0"/>
          </a:p>
        </p:txBody>
      </p:sp>
      <p:sp>
        <p:nvSpPr>
          <p:cNvPr id="6" name="Slide Number Placeholder 6"/>
          <p:cNvSpPr>
            <a:spLocks noGrp="1"/>
          </p:cNvSpPr>
          <p:nvPr>
            <p:ph type="sldNum" sz="quarter" idx="12"/>
          </p:nvPr>
        </p:nvSpPr>
        <p:spPr/>
        <p:txBody>
          <a:bodyPr/>
          <a:lstStyle/>
          <a:p>
            <a:pPr>
              <a:defRPr/>
            </a:pPr>
            <a:fld id="{CEA13C76-9C5B-4E7A-8204-0E95EA8B39E6}" type="slidenum">
              <a:rPr lang="en-GB">
                <a:solidFill>
                  <a:prstClr val="black">
                    <a:tint val="75000"/>
                  </a:prstClr>
                </a:solidFill>
                <a:latin typeface="Myriad Pro"/>
              </a:rPr>
              <a:pPr>
                <a:defRPr/>
              </a:pPr>
              <a:t>6</a:t>
            </a:fld>
            <a:endParaRPr lang="en-GB">
              <a:solidFill>
                <a:prstClr val="black">
                  <a:tint val="75000"/>
                </a:prstClr>
              </a:solidFill>
              <a:latin typeface="Myriad Pro"/>
            </a:endParaRPr>
          </a:p>
        </p:txBody>
      </p:sp>
    </p:spTree>
    <p:extLst>
      <p:ext uri="{BB962C8B-B14F-4D97-AF65-F5344CB8AC3E}">
        <p14:creationId xmlns:p14="http://schemas.microsoft.com/office/powerpoint/2010/main" val="30305095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974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97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7</a:t>
            </a:fld>
            <a:endParaRPr lang="en-GB">
              <a:solidFill>
                <a:prstClr val="black">
                  <a:tint val="75000"/>
                </a:prstClr>
              </a:solidFill>
              <a:latin typeface="Calibri"/>
            </a:endParaRPr>
          </a:p>
        </p:txBody>
      </p:sp>
      <p:sp>
        <p:nvSpPr>
          <p:cNvPr id="5" name="Rectangle 7">
            <a:extLst>
              <a:ext uri="{FF2B5EF4-FFF2-40B4-BE49-F238E27FC236}">
                <a16:creationId xmlns:a16="http://schemas.microsoft.com/office/drawing/2014/main" id="{E0EE6D95-A614-4857-BC2A-A1531FD3EB01}"/>
              </a:ext>
            </a:extLst>
          </p:cNvPr>
          <p:cNvSpPr txBox="1">
            <a:spLocks noChangeArrowheads="1"/>
          </p:cNvSpPr>
          <p:nvPr/>
        </p:nvSpPr>
        <p:spPr>
          <a:xfrm>
            <a:off x="2039097" y="512079"/>
            <a:ext cx="8113803" cy="744094"/>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 What is a Problem???</a:t>
            </a:r>
          </a:p>
        </p:txBody>
      </p:sp>
      <p:sp>
        <p:nvSpPr>
          <p:cNvPr id="6" name="Content Placeholder 2">
            <a:extLst>
              <a:ext uri="{FF2B5EF4-FFF2-40B4-BE49-F238E27FC236}">
                <a16:creationId xmlns:a16="http://schemas.microsoft.com/office/drawing/2014/main" id="{030AF723-010D-43CB-92CC-75D7C3692833}"/>
              </a:ext>
            </a:extLst>
          </p:cNvPr>
          <p:cNvSpPr txBox="1">
            <a:spLocks/>
          </p:cNvSpPr>
          <p:nvPr/>
        </p:nvSpPr>
        <p:spPr>
          <a:xfrm>
            <a:off x="1284190" y="1564554"/>
            <a:ext cx="9966906" cy="4258978"/>
          </a:xfrm>
          <a:prstGeom prst="rect">
            <a:avLst/>
          </a:prstGeom>
        </p:spPr>
        <p:txBody>
          <a:bodyPr vert="horz" lIns="91440" tIns="45720" rIns="91440" bIns="45720" rtlCol="0">
            <a:noAutofit/>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GB">
                <a:solidFill>
                  <a:prstClr val="black"/>
                </a:solidFill>
                <a:latin typeface="Calibri" panose="020F0502020204030204" pitchFamily="34" charset="0"/>
                <a:cs typeface="Calibri" panose="020F0502020204030204" pitchFamily="34" charset="0"/>
              </a:rPr>
              <a:t>A perceived gap between the existing state and a desired state, or a deviation from a norm, standard, or status quo. </a:t>
            </a:r>
            <a:r>
              <a:rPr lang="en-GB" sz="1600">
                <a:solidFill>
                  <a:prstClr val="black"/>
                </a:solidFill>
                <a:latin typeface="Calibri" panose="020F0502020204030204" pitchFamily="34" charset="0"/>
                <a:cs typeface="Calibri" panose="020F0502020204030204" pitchFamily="34" charset="0"/>
              </a:rPr>
              <a:t>(Business dictionary, 2020)</a:t>
            </a:r>
          </a:p>
          <a:p>
            <a:pPr>
              <a:spcBef>
                <a:spcPts val="0"/>
              </a:spcBef>
              <a:buNone/>
            </a:pPr>
            <a:endParaRPr lang="en-GB" i="1">
              <a:solidFill>
                <a:prstClr val="black"/>
              </a:solidFill>
              <a:latin typeface="Calibri" panose="020F0502020204030204" pitchFamily="34" charset="0"/>
              <a:cs typeface="Calibri" panose="020F0502020204030204" pitchFamily="34" charset="0"/>
            </a:endParaRPr>
          </a:p>
          <a:p>
            <a:pPr>
              <a:spcBef>
                <a:spcPts val="0"/>
              </a:spcBef>
            </a:pPr>
            <a:r>
              <a:rPr lang="en-GB">
                <a:solidFill>
                  <a:prstClr val="black"/>
                </a:solidFill>
                <a:latin typeface="Calibri" panose="020F0502020204030204" pitchFamily="34" charset="0"/>
                <a:cs typeface="Calibri" panose="020F0502020204030204" pitchFamily="34" charset="0"/>
              </a:rPr>
              <a:t>A matter or situation regarded as unwelcome or harmful and needing to be dealt with and overcome.</a:t>
            </a:r>
          </a:p>
          <a:p>
            <a:pPr>
              <a:buNone/>
            </a:pPr>
            <a:r>
              <a:rPr lang="en-GB">
                <a:solidFill>
                  <a:prstClr val="black"/>
                </a:solidFill>
                <a:latin typeface="Calibri" panose="020F0502020204030204" pitchFamily="34" charset="0"/>
                <a:cs typeface="Calibri" panose="020F0502020204030204" pitchFamily="34" charset="0"/>
              </a:rPr>
              <a:t>	</a:t>
            </a:r>
            <a:r>
              <a:rPr lang="en-GB" sz="1600">
                <a:solidFill>
                  <a:prstClr val="black"/>
                </a:solidFill>
                <a:latin typeface="Calibri" panose="020F0502020204030204" pitchFamily="34" charset="0"/>
                <a:cs typeface="Calibri" panose="020F0502020204030204" pitchFamily="34" charset="0"/>
              </a:rPr>
              <a:t>(Oxford dictionaries, 2020)</a:t>
            </a:r>
          </a:p>
          <a:p>
            <a:pPr>
              <a:buNone/>
            </a:pPr>
            <a:endParaRPr lang="cy-GB" altLang="en-US">
              <a:solidFill>
                <a:prstClr val="black"/>
              </a:solidFill>
              <a:latin typeface="Calibri" panose="020F0502020204030204" pitchFamily="34" charset="0"/>
              <a:cs typeface="Calibri" panose="020F0502020204030204" pitchFamily="34" charset="0"/>
            </a:endParaRPr>
          </a:p>
          <a:p>
            <a:pPr marL="0" indent="0">
              <a:buNone/>
            </a:pPr>
            <a:r>
              <a:rPr lang="en-GB" altLang="en-US">
                <a:solidFill>
                  <a:prstClr val="black"/>
                </a:solidFill>
                <a:latin typeface="Calibri" panose="020F0502020204030204" pitchFamily="34" charset="0"/>
                <a:cs typeface="Calibri" panose="020F0502020204030204" pitchFamily="34" charset="0"/>
              </a:rPr>
              <a:t>A problem can be defined as a circumstance where there is a gap between the situation as you perceive it and what you believe the situation should be.</a:t>
            </a:r>
          </a:p>
          <a:p>
            <a:pPr>
              <a:buNone/>
            </a:pPr>
            <a:endParaRPr lang="cy-GB">
              <a:solidFill>
                <a:prstClr val="black"/>
              </a:solidFill>
              <a:latin typeface="Myriad Pro"/>
            </a:endParaRPr>
          </a:p>
        </p:txBody>
      </p:sp>
    </p:spTree>
    <p:extLst>
      <p:ext uri="{BB962C8B-B14F-4D97-AF65-F5344CB8AC3E}">
        <p14:creationId xmlns:p14="http://schemas.microsoft.com/office/powerpoint/2010/main" val="2085896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2479706" y="1331579"/>
            <a:ext cx="7731094" cy="1039561"/>
          </a:xfrm>
        </p:spPr>
        <p:txBody>
          <a:bodyPr>
            <a:normAutofit/>
          </a:bodyPr>
          <a:lstStyle/>
          <a:p>
            <a:pPr marL="0" indent="0">
              <a:buNone/>
            </a:pPr>
            <a:endParaRPr lang="en-GB" altLang="en-US" sz="2100" b="1" i="1">
              <a:latin typeface="Arial" charset="0"/>
              <a:cs typeface="Arial" charset="0"/>
            </a:endParaRPr>
          </a:p>
          <a:p>
            <a:pPr marL="0" indent="0">
              <a:buNone/>
            </a:pPr>
            <a:endParaRPr lang="en-GB" altLang="en-US" sz="2100" b="1" i="1">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8</a:t>
            </a:fld>
            <a:endParaRPr lang="en-GB">
              <a:solidFill>
                <a:prstClr val="black">
                  <a:tint val="75000"/>
                </a:prstClr>
              </a:solidFill>
              <a:latin typeface="Calibri"/>
            </a:endParaRPr>
          </a:p>
        </p:txBody>
      </p:sp>
      <p:sp>
        <p:nvSpPr>
          <p:cNvPr id="5" name="Title 1">
            <a:extLst>
              <a:ext uri="{FF2B5EF4-FFF2-40B4-BE49-F238E27FC236}">
                <a16:creationId xmlns:a16="http://schemas.microsoft.com/office/drawing/2014/main" id="{517B9EBF-40DA-438E-9F7E-9CE0AD1D2F56}"/>
              </a:ext>
            </a:extLst>
          </p:cNvPr>
          <p:cNvSpPr>
            <a:spLocks noGrp="1"/>
          </p:cNvSpPr>
          <p:nvPr>
            <p:ph type="title"/>
          </p:nvPr>
        </p:nvSpPr>
        <p:spPr>
          <a:xfrm>
            <a:off x="1079690" y="383585"/>
            <a:ext cx="9667823" cy="857250"/>
          </a:xfrm>
        </p:spPr>
        <p:txBody>
          <a:bodyPr>
            <a:noAutofit/>
          </a:bodyPr>
          <a:lstStyle/>
          <a:p>
            <a:pPr>
              <a:defRPr/>
            </a:pPr>
            <a:r>
              <a:rPr lang="en-GB"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Definition of Decision Making</a:t>
            </a:r>
          </a:p>
        </p:txBody>
      </p:sp>
      <p:sp>
        <p:nvSpPr>
          <p:cNvPr id="6" name="Content Placeholder 5">
            <a:extLst>
              <a:ext uri="{FF2B5EF4-FFF2-40B4-BE49-F238E27FC236}">
                <a16:creationId xmlns:a16="http://schemas.microsoft.com/office/drawing/2014/main" id="{A3E17981-024F-40FD-AEE5-74DD90BFE032}"/>
              </a:ext>
            </a:extLst>
          </p:cNvPr>
          <p:cNvSpPr txBox="1">
            <a:spLocks/>
          </p:cNvSpPr>
          <p:nvPr/>
        </p:nvSpPr>
        <p:spPr>
          <a:xfrm>
            <a:off x="2921080" y="1730676"/>
            <a:ext cx="6431280" cy="103956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800">
                <a:solidFill>
                  <a:prstClr val="black"/>
                </a:solidFill>
                <a:latin typeface="Calibri" panose="020F0502020204030204" pitchFamily="34" charset="0"/>
                <a:cs typeface="Calibri" panose="020F0502020204030204" pitchFamily="34"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a16="http://schemas.microsoft.com/office/drawing/2014/main" id="{D30798B1-ECD3-4199-803B-07C40CD281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3947" y="3169333"/>
            <a:ext cx="2604106" cy="2447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88856" y="1734283"/>
            <a:ext cx="8521944" cy="2954308"/>
          </a:xfrm>
        </p:spPr>
        <p:txBody>
          <a:bodyPr/>
          <a:lstStyle/>
          <a:p>
            <a:pPr marL="0" indent="0">
              <a:buNone/>
            </a:pPr>
            <a:endParaRPr lang="en-GB" altLang="en-US" sz="2100" b="1" i="1">
              <a:latin typeface="Arial" charset="0"/>
              <a:cs typeface="Arial" charset="0"/>
            </a:endParaRPr>
          </a:p>
          <a:p>
            <a:pPr marL="0" indent="0">
              <a:buNone/>
            </a:pPr>
            <a:endParaRPr lang="en-GB" altLang="en-US" sz="2100" b="1" i="1">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9</a:t>
            </a:fld>
            <a:endParaRPr lang="en-GB">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377687" y="244197"/>
            <a:ext cx="11436625" cy="857250"/>
          </a:xfrm>
        </p:spPr>
        <p:txBody>
          <a:bodyPr>
            <a:noAutofit/>
          </a:bodyPr>
          <a:lstStyle/>
          <a:p>
            <a:pPr>
              <a:defRPr/>
            </a:pPr>
            <a:r>
              <a:rPr lang="en-GB"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a16="http://schemas.microsoft.com/office/drawing/2014/main"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131" y="1736154"/>
            <a:ext cx="3872091" cy="350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A64AC064-36FA-9640-B09B-26377764EF16}"/>
              </a:ext>
            </a:extLst>
          </p:cNvPr>
          <p:cNvSpPr/>
          <p:nvPr/>
        </p:nvSpPr>
        <p:spPr>
          <a:xfrm>
            <a:off x="5348322" y="1445132"/>
            <a:ext cx="6466543" cy="4093428"/>
          </a:xfrm>
          <a:prstGeom prst="rect">
            <a:avLst/>
          </a:prstGeom>
        </p:spPr>
        <p:txBody>
          <a:bodyPr wrap="square" lIns="91440" tIns="45720" rIns="91440" bIns="45720" anchor="t">
            <a:spAutoFit/>
          </a:bodyPr>
          <a:lstStyle/>
          <a:p>
            <a:r>
              <a:rPr lang="en-US" sz="2000" b="1">
                <a:solidFill>
                  <a:prstClr val="black"/>
                </a:solidFill>
                <a:latin typeface="Myriad Pro"/>
              </a:rPr>
              <a:t>Problem Solving </a:t>
            </a:r>
            <a:r>
              <a:rPr lang="en-US" sz="2000">
                <a:solidFill>
                  <a:prstClr val="black"/>
                </a:solidFill>
                <a:latin typeface="Myriad Pro"/>
              </a:rPr>
              <a:t>is the process of taking corrective action to meet objectives.</a:t>
            </a:r>
          </a:p>
          <a:p>
            <a:r>
              <a:rPr lang="en-US" sz="2000" b="1">
                <a:solidFill>
                  <a:prstClr val="black"/>
                </a:solidFill>
                <a:ea typeface="+mn-lt"/>
                <a:cs typeface="+mn-lt"/>
              </a:rPr>
              <a:t>Example</a:t>
            </a:r>
            <a:r>
              <a:rPr lang="en-US" sz="2000">
                <a:solidFill>
                  <a:prstClr val="black"/>
                </a:solidFill>
                <a:ea typeface="+mn-lt"/>
                <a:cs typeface="+mn-lt"/>
              </a:rPr>
              <a:t>: If your car isn’t starting, problem-solving involves figuring out why it isn’t working (dead battery, fuel issue, etc.) and finding a solution (replacing the battery, adding fuel).</a:t>
            </a:r>
            <a:endParaRPr lang="en-US">
              <a:solidFill>
                <a:prstClr val="black"/>
              </a:solidFill>
            </a:endParaRPr>
          </a:p>
          <a:p>
            <a:endParaRPr lang="en-US" sz="2000">
              <a:solidFill>
                <a:prstClr val="black"/>
              </a:solidFill>
              <a:latin typeface="Myriad Pro"/>
            </a:endParaRPr>
          </a:p>
          <a:p>
            <a:r>
              <a:rPr lang="en-US" sz="2000" b="1">
                <a:solidFill>
                  <a:prstClr val="black"/>
                </a:solidFill>
                <a:latin typeface="Myriad Pro"/>
              </a:rPr>
              <a:t>Decision making </a:t>
            </a:r>
            <a:r>
              <a:rPr lang="en-US" sz="2000">
                <a:solidFill>
                  <a:prstClr val="black"/>
                </a:solidFill>
                <a:latin typeface="Myriad Pro"/>
              </a:rPr>
              <a:t>is the process of selecting a course of action that will solve the problem. </a:t>
            </a:r>
          </a:p>
          <a:p>
            <a:r>
              <a:rPr lang="en-US" sz="2000" b="1">
                <a:solidFill>
                  <a:prstClr val="black"/>
                </a:solidFill>
                <a:latin typeface="Myriad Pro"/>
              </a:rPr>
              <a:t>Example: </a:t>
            </a:r>
            <a:r>
              <a:rPr lang="en-US" sz="2000">
                <a:solidFill>
                  <a:prstClr val="black"/>
                </a:solidFill>
                <a:ea typeface="+mn-lt"/>
                <a:cs typeface="+mn-lt"/>
              </a:rPr>
              <a:t>Deciding which car to buy involves choosing between different makes, models, and price ranges.</a:t>
            </a:r>
          </a:p>
          <a:p>
            <a:endParaRPr lang="en-US" sz="2000">
              <a:solidFill>
                <a:prstClr val="black"/>
              </a:solidFill>
              <a:latin typeface="Myriad Pro"/>
            </a:endParaRPr>
          </a:p>
          <a:p>
            <a:r>
              <a:rPr lang="en-US" sz="2000">
                <a:solidFill>
                  <a:prstClr val="black"/>
                </a:solidFill>
                <a:latin typeface="Myriad Pro"/>
              </a:rPr>
              <a:t>Decisions must be made when you face a problem.</a:t>
            </a:r>
          </a:p>
        </p:txBody>
      </p:sp>
    </p:spTree>
    <p:extLst>
      <p:ext uri="{BB962C8B-B14F-4D97-AF65-F5344CB8AC3E}">
        <p14:creationId xmlns:p14="http://schemas.microsoft.com/office/powerpoint/2010/main" val="2949817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F63FEF7-0E48-E655-F5AC-60FD579BC601}"/>
              </a:ext>
            </a:extLst>
          </p:cNvPr>
          <p:cNvPicPr>
            <a:picLocks noChangeAspect="1"/>
          </p:cNvPicPr>
          <p:nvPr/>
        </p:nvPicPr>
        <p:blipFill rotWithShape="1">
          <a:blip r:embed="rId3"/>
          <a:srcRect l="2797" r="16198"/>
          <a:stretch/>
        </p:blipFill>
        <p:spPr>
          <a:xfrm>
            <a:off x="2902199" y="10"/>
            <a:ext cx="9258827"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89894-55F6-FA71-4D2A-A44F1D96B9DD}"/>
              </a:ext>
            </a:extLst>
          </p:cNvPr>
          <p:cNvSpPr>
            <a:spLocks noGrp="1"/>
          </p:cNvSpPr>
          <p:nvPr>
            <p:ph type="title"/>
          </p:nvPr>
        </p:nvSpPr>
        <p:spPr>
          <a:xfrm>
            <a:off x="838200" y="365125"/>
            <a:ext cx="3822189" cy="1899912"/>
          </a:xfrm>
        </p:spPr>
        <p:txBody>
          <a:bodyPr>
            <a:normAutofit/>
          </a:bodyPr>
          <a:lstStyle/>
          <a:p>
            <a:pPr algn="ctr"/>
            <a:r>
              <a:rPr lang="en-GB" sz="6000" b="1">
                <a:solidFill>
                  <a:srgbClr val="0070C0"/>
                </a:solidFill>
                <a:latin typeface="+mn-lt"/>
              </a:rPr>
              <a:t>Types of Problems </a:t>
            </a:r>
          </a:p>
        </p:txBody>
      </p:sp>
      <p:sp>
        <p:nvSpPr>
          <p:cNvPr id="3" name="Content Placeholder 2">
            <a:extLst>
              <a:ext uri="{FF2B5EF4-FFF2-40B4-BE49-F238E27FC236}">
                <a16:creationId xmlns:a16="http://schemas.microsoft.com/office/drawing/2014/main" id="{8A7C829A-AE8C-0E3A-CAE3-9B7951B3C178}"/>
              </a:ext>
            </a:extLst>
          </p:cNvPr>
          <p:cNvSpPr>
            <a:spLocks noGrp="1"/>
          </p:cNvSpPr>
          <p:nvPr>
            <p:ph idx="1"/>
          </p:nvPr>
        </p:nvSpPr>
        <p:spPr>
          <a:xfrm>
            <a:off x="192156" y="2603832"/>
            <a:ext cx="6120892" cy="3915373"/>
          </a:xfrm>
        </p:spPr>
        <p:txBody>
          <a:bodyPr vert="horz" lIns="91440" tIns="45720" rIns="91440" bIns="45720" rtlCol="0" anchor="t">
            <a:normAutofit lnSpcReduction="10000"/>
          </a:bodyPr>
          <a:lstStyle/>
          <a:p>
            <a:pPr marL="0" indent="0">
              <a:buNone/>
            </a:pPr>
            <a:r>
              <a:rPr lang="en-GB" sz="3600" dirty="0">
                <a:ea typeface="+mn-lt"/>
                <a:cs typeface="+mn-lt"/>
              </a:rPr>
              <a:t>Based on their complexity, structure, and the approach needed to solve them:</a:t>
            </a:r>
            <a:endParaRPr lang="en-US" dirty="0">
              <a:ea typeface="+mn-lt"/>
              <a:cs typeface="+mn-lt"/>
            </a:endParaRPr>
          </a:p>
          <a:p>
            <a:r>
              <a:rPr lang="en-GB" sz="3600" b="1" dirty="0"/>
              <a:t>Simple Problem </a:t>
            </a:r>
            <a:endParaRPr lang="en-US" b="1" dirty="0">
              <a:ea typeface="Calibri"/>
              <a:cs typeface="Calibri"/>
            </a:endParaRPr>
          </a:p>
          <a:p>
            <a:r>
              <a:rPr lang="en-GB" sz="3600" b="1" dirty="0"/>
              <a:t>Complicated Problem </a:t>
            </a:r>
            <a:endParaRPr lang="en-GB" sz="3600" b="1" dirty="0">
              <a:ea typeface="Calibri"/>
              <a:cs typeface="Calibri"/>
            </a:endParaRPr>
          </a:p>
          <a:p>
            <a:r>
              <a:rPr lang="en-GB" sz="3600" b="1" dirty="0"/>
              <a:t>Complex Problem </a:t>
            </a:r>
            <a:endParaRPr lang="en-GB" sz="3600" b="1" dirty="0">
              <a:ea typeface="Calibri"/>
              <a:cs typeface="Calibri"/>
            </a:endParaRPr>
          </a:p>
          <a:p>
            <a:r>
              <a:rPr lang="en-GB" sz="3600" b="1" dirty="0"/>
              <a:t>Wicked Problems</a:t>
            </a:r>
            <a:r>
              <a:rPr lang="en-GB" sz="3600" dirty="0"/>
              <a:t> </a:t>
            </a:r>
          </a:p>
          <a:p>
            <a:pPr marL="0" indent="0">
              <a:buNone/>
            </a:pPr>
            <a:endParaRPr lang="en-GB" sz="2000" dirty="0"/>
          </a:p>
        </p:txBody>
      </p:sp>
    </p:spTree>
    <p:extLst>
      <p:ext uri="{BB962C8B-B14F-4D97-AF65-F5344CB8AC3E}">
        <p14:creationId xmlns:p14="http://schemas.microsoft.com/office/powerpoint/2010/main" val="1750729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683B4-F789-CA6A-6C9E-7C43D072759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Provide Examples</a:t>
            </a:r>
          </a:p>
        </p:txBody>
      </p:sp>
      <p:graphicFrame>
        <p:nvGraphicFramePr>
          <p:cNvPr id="5" name="Content Placeholder 2">
            <a:extLst>
              <a:ext uri="{FF2B5EF4-FFF2-40B4-BE49-F238E27FC236}">
                <a16:creationId xmlns:a16="http://schemas.microsoft.com/office/drawing/2014/main" id="{5BDAFE3F-81B7-F58A-E813-DC959CD67637}"/>
              </a:ext>
            </a:extLst>
          </p:cNvPr>
          <p:cNvGraphicFramePr>
            <a:graphicFrameLocks noGrp="1"/>
          </p:cNvGraphicFramePr>
          <p:nvPr>
            <p:ph idx="1"/>
            <p:extLst>
              <p:ext uri="{D42A27DB-BD31-4B8C-83A1-F6EECF244321}">
                <p14:modId xmlns:p14="http://schemas.microsoft.com/office/powerpoint/2010/main" val="174545853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9551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88856" y="1734283"/>
            <a:ext cx="8521944" cy="2954308"/>
          </a:xfrm>
        </p:spPr>
        <p:txBody>
          <a:bodyPr/>
          <a:lstStyle/>
          <a:p>
            <a:pPr marL="0" indent="0">
              <a:buNone/>
            </a:pPr>
            <a:endParaRPr lang="en-GB" altLang="en-US" sz="2100" b="1" i="1">
              <a:latin typeface="Arial" charset="0"/>
              <a:cs typeface="Arial" charset="0"/>
            </a:endParaRPr>
          </a:p>
          <a:p>
            <a:pPr marL="0" indent="0">
              <a:buNone/>
            </a:pPr>
            <a:endParaRPr lang="en-GB" altLang="en-US" sz="2100" b="1" i="1">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12</a:t>
            </a:fld>
            <a:endParaRPr lang="en-GB">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159026" y="430391"/>
            <a:ext cx="11873948" cy="856643"/>
          </a:xfrm>
        </p:spPr>
        <p:txBody>
          <a:bodyPr>
            <a:noAutofit/>
          </a:bodyPr>
          <a:lstStyle/>
          <a:p>
            <a:pPr>
              <a:defRPr/>
            </a:pPr>
            <a:r>
              <a:rPr lang="en-GB"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Problem Solving &amp; Decision Making</a:t>
            </a:r>
          </a:p>
        </p:txBody>
      </p:sp>
      <p:sp>
        <p:nvSpPr>
          <p:cNvPr id="3" name="Rectangle 2">
            <a:extLst>
              <a:ext uri="{FF2B5EF4-FFF2-40B4-BE49-F238E27FC236}">
                <a16:creationId xmlns:a16="http://schemas.microsoft.com/office/drawing/2014/main" id="{4BA378F0-0C87-904B-B802-DFDA2E8DF29F}"/>
              </a:ext>
            </a:extLst>
          </p:cNvPr>
          <p:cNvSpPr/>
          <p:nvPr/>
        </p:nvSpPr>
        <p:spPr>
          <a:xfrm>
            <a:off x="762995" y="1772288"/>
            <a:ext cx="10666009" cy="3477875"/>
          </a:xfrm>
          <a:prstGeom prst="rect">
            <a:avLst/>
          </a:prstGeom>
        </p:spPr>
        <p:txBody>
          <a:bodyPr wrap="square">
            <a:spAutoFit/>
          </a:bodyPr>
          <a:lstStyle/>
          <a:p>
            <a:pPr marL="342900" indent="-342900">
              <a:buFont typeface="Arial" panose="020B0604020202020204" pitchFamily="34" charset="0"/>
              <a:buChar char="•"/>
            </a:pPr>
            <a:r>
              <a:rPr lang="en-US" sz="2000">
                <a:solidFill>
                  <a:prstClr val="black"/>
                </a:solidFill>
                <a:latin typeface="Calibri" panose="020F0502020204030204" pitchFamily="34" charset="0"/>
                <a:cs typeface="Calibri" panose="020F0502020204030204" pitchFamily="34" charset="0"/>
              </a:rPr>
              <a:t>Problem solving and decision-making are important skills for business and life. Problem-solving often involves decision-making, and decision-making is especially important for management and leadership.</a:t>
            </a:r>
          </a:p>
          <a:p>
            <a:pPr marL="342900" indent="-342900">
              <a:buFont typeface="Arial" panose="020B0604020202020204" pitchFamily="34" charset="0"/>
              <a:buChar char="•"/>
            </a:pPr>
            <a:endParaRPr lang="en-US" sz="20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a:solidFill>
                  <a:prstClr val="black"/>
                </a:solidFill>
                <a:latin typeface="Calibri" panose="020F0502020204030204" pitchFamily="34" charset="0"/>
                <a:cs typeface="Calibri" panose="020F0502020204030204" pitchFamily="34" charset="0"/>
              </a:rPr>
              <a:t>There are processes and techniques to improve decision-making and the quality of decisions.</a:t>
            </a:r>
          </a:p>
          <a:p>
            <a:pPr marL="342900" indent="-342900">
              <a:buFont typeface="Arial" panose="020B0604020202020204" pitchFamily="34" charset="0"/>
              <a:buChar char="•"/>
            </a:pPr>
            <a:endParaRPr lang="en-US" sz="20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a:solidFill>
                  <a:prstClr val="black"/>
                </a:solidFill>
                <a:latin typeface="Calibri" panose="020F0502020204030204" pitchFamily="34" charset="0"/>
                <a:cs typeface="Calibri" panose="020F0502020204030204" pitchFamily="34" charset="0"/>
              </a:rPr>
              <a:t>Decision-making is more natural to certain personalities, so these people should focus more on improving the quality of their decisions.</a:t>
            </a:r>
          </a:p>
          <a:p>
            <a:pPr marL="342900" indent="-342900">
              <a:buFont typeface="Arial" panose="020B0604020202020204" pitchFamily="34" charset="0"/>
              <a:buChar char="•"/>
            </a:pPr>
            <a:endParaRPr lang="en-US" sz="20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US" sz="2000">
                <a:solidFill>
                  <a:prstClr val="black"/>
                </a:solidFill>
                <a:latin typeface="Calibri" panose="020F0502020204030204" pitchFamily="34" charset="0"/>
                <a:cs typeface="Calibri" panose="020F0502020204030204" pitchFamily="34" charset="0"/>
              </a:rPr>
              <a:t>People that are less natural decision-makers are often able to make quality assessments, but then need to be more decisive in acting upon the assessments made.</a:t>
            </a:r>
          </a:p>
        </p:txBody>
      </p:sp>
    </p:spTree>
    <p:extLst>
      <p:ext uri="{BB962C8B-B14F-4D97-AF65-F5344CB8AC3E}">
        <p14:creationId xmlns:p14="http://schemas.microsoft.com/office/powerpoint/2010/main" val="49019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2022508" y="1806365"/>
            <a:ext cx="8291603" cy="3178969"/>
          </a:xfrm>
        </p:spPr>
        <p:txBody>
          <a:bodyPr/>
          <a:lstStyle/>
          <a:p>
            <a:pPr marL="0" indent="0">
              <a:buNone/>
            </a:pPr>
            <a:endParaRPr lang="en-GB" altLang="en-US" sz="2100" b="1" i="1">
              <a:latin typeface="Arial" charset="0"/>
              <a:cs typeface="Arial" charset="0"/>
            </a:endParaRPr>
          </a:p>
          <a:p>
            <a:pPr marL="0" indent="0">
              <a:buNone/>
            </a:pPr>
            <a:endParaRPr lang="en-GB" altLang="en-US" sz="2100" b="1" i="1">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13</a:t>
            </a:fld>
            <a:endParaRPr lang="en-GB">
              <a:solidFill>
                <a:prstClr val="black">
                  <a:tint val="75000"/>
                </a:prstClr>
              </a:solidFill>
              <a:latin typeface="Calibri"/>
            </a:endParaRPr>
          </a:p>
        </p:txBody>
      </p:sp>
      <p:sp>
        <p:nvSpPr>
          <p:cNvPr id="5" name="Rectangle 2">
            <a:extLst>
              <a:ext uri="{FF2B5EF4-FFF2-40B4-BE49-F238E27FC236}">
                <a16:creationId xmlns:a16="http://schemas.microsoft.com/office/drawing/2014/main" id="{A75A138E-7FC4-40BA-92A7-F8EEE5503EDA}"/>
              </a:ext>
            </a:extLst>
          </p:cNvPr>
          <p:cNvSpPr>
            <a:spLocks noGrp="1" noChangeArrowheads="1"/>
          </p:cNvSpPr>
          <p:nvPr>
            <p:ph type="title"/>
          </p:nvPr>
        </p:nvSpPr>
        <p:spPr>
          <a:xfrm>
            <a:off x="2533426" y="373122"/>
            <a:ext cx="6875617" cy="857250"/>
          </a:xfrm>
        </p:spPr>
        <p:txBody>
          <a:bodyPr>
            <a:noAutofit/>
          </a:bodyPr>
          <a:lstStyle/>
          <a:p>
            <a:pPr>
              <a:defRPr/>
            </a:pPr>
            <a:r>
              <a:rPr lang="en-GB" altLang="en-US"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Diagnosing Problems</a:t>
            </a:r>
          </a:p>
        </p:txBody>
      </p:sp>
      <p:sp>
        <p:nvSpPr>
          <p:cNvPr id="2" name="Rectangle 1">
            <a:extLst>
              <a:ext uri="{FF2B5EF4-FFF2-40B4-BE49-F238E27FC236}">
                <a16:creationId xmlns:a16="http://schemas.microsoft.com/office/drawing/2014/main" id="{49B4675D-868B-4C6F-8794-49C89FED8085}"/>
              </a:ext>
            </a:extLst>
          </p:cNvPr>
          <p:cNvSpPr/>
          <p:nvPr/>
        </p:nvSpPr>
        <p:spPr>
          <a:xfrm>
            <a:off x="1694345" y="1790613"/>
            <a:ext cx="9477237" cy="3194721"/>
          </a:xfrm>
          <a:prstGeom prst="rect">
            <a:avLst/>
          </a:prstGeom>
        </p:spPr>
        <p:txBody>
          <a:bodyPr wrap="square">
            <a:spAutoFit/>
          </a:bodyPr>
          <a:lstStyle/>
          <a:p>
            <a:pPr>
              <a:lnSpc>
                <a:spcPct val="90000"/>
              </a:lnSpc>
            </a:pPr>
            <a:r>
              <a:rPr lang="en-GB" altLang="en-US" sz="2800">
                <a:solidFill>
                  <a:prstClr val="black"/>
                </a:solidFill>
                <a:latin typeface="Myriad Pro"/>
                <a:cs typeface="Arial" charset="0"/>
              </a:rPr>
              <a:t>The first stage in the problem-solving process is recognising a problem exists:</a:t>
            </a:r>
          </a:p>
          <a:p>
            <a:pPr>
              <a:lnSpc>
                <a:spcPct val="90000"/>
              </a:lnSpc>
            </a:pPr>
            <a:endParaRPr lang="en-GB" altLang="en-US" sz="2800">
              <a:solidFill>
                <a:prstClr val="black"/>
              </a:solidFill>
              <a:latin typeface="Myriad Pro"/>
              <a:cs typeface="Arial" charset="0"/>
            </a:endParaRPr>
          </a:p>
          <a:p>
            <a:pPr marL="342900" indent="-342900">
              <a:lnSpc>
                <a:spcPct val="90000"/>
              </a:lnSpc>
              <a:buFont typeface="Arial" panose="020B0604020202020204" pitchFamily="34" charset="0"/>
              <a:buChar char="•"/>
            </a:pPr>
            <a:r>
              <a:rPr lang="en-GB" altLang="en-US" sz="2800">
                <a:solidFill>
                  <a:prstClr val="black"/>
                </a:solidFill>
                <a:latin typeface="Myriad Pro"/>
                <a:cs typeface="Arial" charset="0"/>
              </a:rPr>
              <a:t>Many day-to-day problems can easily be resolved by taking decisive actions</a:t>
            </a:r>
          </a:p>
          <a:p>
            <a:pPr marL="342900" indent="-342900">
              <a:lnSpc>
                <a:spcPct val="90000"/>
              </a:lnSpc>
              <a:buFont typeface="Arial" panose="020B0604020202020204" pitchFamily="34" charset="0"/>
              <a:buChar char="•"/>
            </a:pPr>
            <a:endParaRPr lang="en-GB" altLang="en-US" sz="2800">
              <a:solidFill>
                <a:prstClr val="black"/>
              </a:solidFill>
              <a:latin typeface="Myriad Pro"/>
              <a:cs typeface="Arial" charset="0"/>
            </a:endParaRPr>
          </a:p>
          <a:p>
            <a:pPr marL="342900" indent="-342900">
              <a:lnSpc>
                <a:spcPct val="90000"/>
              </a:lnSpc>
              <a:buFont typeface="Arial" panose="020B0604020202020204" pitchFamily="34" charset="0"/>
              <a:buChar char="•"/>
            </a:pPr>
            <a:r>
              <a:rPr lang="en-GB" altLang="en-US" sz="2800">
                <a:solidFill>
                  <a:prstClr val="black"/>
                </a:solidFill>
                <a:latin typeface="Myriad Pro"/>
                <a:cs typeface="Arial" charset="0"/>
              </a:rPr>
              <a:t>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F2CF6-90BA-297D-3494-B558B2E8B78E}"/>
              </a:ext>
            </a:extLst>
          </p:cNvPr>
          <p:cNvSpPr>
            <a:spLocks noGrp="1"/>
          </p:cNvSpPr>
          <p:nvPr>
            <p:ph type="title"/>
          </p:nvPr>
        </p:nvSpPr>
        <p:spPr/>
        <p:txBody>
          <a:bodyPr/>
          <a:lstStyle/>
          <a:p>
            <a:r>
              <a:rPr lang="en-GB" dirty="0"/>
              <a:t>Problems in H&amp;SC</a:t>
            </a:r>
          </a:p>
        </p:txBody>
      </p:sp>
      <p:sp>
        <p:nvSpPr>
          <p:cNvPr id="3" name="Content Placeholder 2">
            <a:extLst>
              <a:ext uri="{FF2B5EF4-FFF2-40B4-BE49-F238E27FC236}">
                <a16:creationId xmlns:a16="http://schemas.microsoft.com/office/drawing/2014/main" id="{950E10C5-7C64-6B4F-2A8F-D8B2023B9A7D}"/>
              </a:ext>
            </a:extLst>
          </p:cNvPr>
          <p:cNvSpPr>
            <a:spLocks noGrp="1"/>
          </p:cNvSpPr>
          <p:nvPr>
            <p:ph idx="1"/>
          </p:nvPr>
        </p:nvSpPr>
        <p:spPr/>
        <p:txBody>
          <a:bodyPr/>
          <a:lstStyle/>
          <a:p>
            <a:r>
              <a:rPr lang="en-GB" b="1" dirty="0"/>
              <a:t>1. Communication Barriers:</a:t>
            </a:r>
          </a:p>
          <a:p>
            <a:r>
              <a:rPr lang="en-GB" dirty="0"/>
              <a:t>Misunderstandings between professionals, patients, or families.</a:t>
            </a:r>
          </a:p>
          <a:p>
            <a:r>
              <a:rPr lang="en-GB" dirty="0"/>
              <a:t>Issues caused by language differences, jargon, or poor listening.</a:t>
            </a:r>
          </a:p>
          <a:p>
            <a:r>
              <a:rPr lang="en-GB" dirty="0"/>
              <a:t>Leads to errors in care plans, medication instructions, or missed needs.</a:t>
            </a:r>
          </a:p>
          <a:p>
            <a:r>
              <a:rPr lang="en-GB" b="1" dirty="0"/>
              <a:t>2. Staffing Shortages:</a:t>
            </a:r>
          </a:p>
          <a:p>
            <a:r>
              <a:rPr lang="en-GB" dirty="0"/>
              <a:t>High workloads, stress, and burnout among staff.</a:t>
            </a:r>
          </a:p>
          <a:p>
            <a:r>
              <a:rPr lang="en-GB" dirty="0"/>
              <a:t>Reduced quality of care and increased waiting times.</a:t>
            </a:r>
          </a:p>
          <a:p>
            <a:r>
              <a:rPr lang="en-GB" dirty="0"/>
              <a:t>Difficulties in maintaining continuity and person-centred care.</a:t>
            </a:r>
          </a:p>
        </p:txBody>
      </p:sp>
    </p:spTree>
    <p:extLst>
      <p:ext uri="{BB962C8B-B14F-4D97-AF65-F5344CB8AC3E}">
        <p14:creationId xmlns:p14="http://schemas.microsoft.com/office/powerpoint/2010/main" val="1829992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09BB-0882-D3F2-E2BB-AA00139D5DD2}"/>
              </a:ext>
            </a:extLst>
          </p:cNvPr>
          <p:cNvSpPr>
            <a:spLocks noGrp="1"/>
          </p:cNvSpPr>
          <p:nvPr>
            <p:ph type="title"/>
          </p:nvPr>
        </p:nvSpPr>
        <p:spPr/>
        <p:txBody>
          <a:bodyPr/>
          <a:lstStyle/>
          <a:p>
            <a:r>
              <a:rPr lang="en-GB" dirty="0"/>
              <a:t>Problems in H&amp;SC</a:t>
            </a:r>
          </a:p>
        </p:txBody>
      </p:sp>
      <p:sp>
        <p:nvSpPr>
          <p:cNvPr id="3" name="Content Placeholder 2">
            <a:extLst>
              <a:ext uri="{FF2B5EF4-FFF2-40B4-BE49-F238E27FC236}">
                <a16:creationId xmlns:a16="http://schemas.microsoft.com/office/drawing/2014/main" id="{D38A1A8B-006C-9262-F077-2CE740544647}"/>
              </a:ext>
            </a:extLst>
          </p:cNvPr>
          <p:cNvSpPr>
            <a:spLocks noGrp="1"/>
          </p:cNvSpPr>
          <p:nvPr>
            <p:ph idx="1"/>
          </p:nvPr>
        </p:nvSpPr>
        <p:spPr/>
        <p:txBody>
          <a:bodyPr/>
          <a:lstStyle/>
          <a:p>
            <a:r>
              <a:rPr lang="en-GB" b="1" dirty="0"/>
              <a:t>3. Lack of Coordination Between Services</a:t>
            </a:r>
          </a:p>
          <a:p>
            <a:r>
              <a:rPr lang="en-GB" dirty="0"/>
              <a:t>Poor collaboration between health and social care agencies.</a:t>
            </a:r>
          </a:p>
          <a:p>
            <a:r>
              <a:rPr lang="en-GB" dirty="0"/>
              <a:t>Patients “fall through the gaps” when moving between hospital and community care.</a:t>
            </a:r>
          </a:p>
          <a:p>
            <a:r>
              <a:rPr lang="en-GB" dirty="0"/>
              <a:t>Duplicated assessments or missed follow-ups.</a:t>
            </a:r>
          </a:p>
          <a:p>
            <a:r>
              <a:rPr lang="en-GB" b="1" dirty="0"/>
              <a:t>4. Ethical and Safeguarding Issues</a:t>
            </a:r>
          </a:p>
          <a:p>
            <a:r>
              <a:rPr lang="en-GB" dirty="0"/>
              <a:t>Balancing autonomy and protection (e.g., when supporting vulnerable adults).</a:t>
            </a:r>
          </a:p>
          <a:p>
            <a:r>
              <a:rPr lang="en-GB" dirty="0"/>
              <a:t>Confidentiality concerns when sharing information between agencies.</a:t>
            </a:r>
          </a:p>
          <a:p>
            <a:r>
              <a:rPr lang="en-GB" dirty="0"/>
              <a:t>Managing consent, capacity, and duty of care.</a:t>
            </a:r>
          </a:p>
          <a:p>
            <a:endParaRPr lang="en-GB" dirty="0"/>
          </a:p>
          <a:p>
            <a:endParaRPr lang="en-GB" dirty="0"/>
          </a:p>
        </p:txBody>
      </p:sp>
    </p:spTree>
    <p:extLst>
      <p:ext uri="{BB962C8B-B14F-4D97-AF65-F5344CB8AC3E}">
        <p14:creationId xmlns:p14="http://schemas.microsoft.com/office/powerpoint/2010/main" val="2512248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4C527-9291-A8DF-36A8-A66393AFED83}"/>
              </a:ext>
            </a:extLst>
          </p:cNvPr>
          <p:cNvSpPr>
            <a:spLocks noGrp="1"/>
          </p:cNvSpPr>
          <p:nvPr>
            <p:ph type="title"/>
          </p:nvPr>
        </p:nvSpPr>
        <p:spPr>
          <a:xfrm>
            <a:off x="609600" y="100902"/>
            <a:ext cx="10972800" cy="1143000"/>
          </a:xfrm>
        </p:spPr>
        <p:txBody>
          <a:bodyPr>
            <a:normAutofit fontScale="90000"/>
          </a:bodyPr>
          <a:lstStyle/>
          <a:p>
            <a:br>
              <a:rPr lang="en-GB" dirty="0"/>
            </a:br>
            <a:r>
              <a:rPr lang="en-GB" b="1" dirty="0"/>
              <a:t>Social care lead hits out at providers making large profits 'off the back of disabled people'</a:t>
            </a:r>
            <a:endParaRPr lang="en-GB" dirty="0"/>
          </a:p>
        </p:txBody>
      </p:sp>
      <p:pic>
        <p:nvPicPr>
          <p:cNvPr id="4" name="Online Media 3" title="Social care lead hits out at providers making large profits 'off the back of disabled people'">
            <a:hlinkClick r:id="" action="ppaction://media"/>
            <a:extLst>
              <a:ext uri="{FF2B5EF4-FFF2-40B4-BE49-F238E27FC236}">
                <a16:creationId xmlns:a16="http://schemas.microsoft.com/office/drawing/2014/main" id="{C8B1C8E1-4F91-71F8-9417-A643211AD0CD}"/>
              </a:ext>
            </a:extLst>
          </p:cNvPr>
          <p:cNvPicPr>
            <a:picLocks noGrp="1" noRot="1" noChangeAspect="1"/>
          </p:cNvPicPr>
          <p:nvPr>
            <p:ph idx="1"/>
            <a:videoFile r:link="rId1"/>
          </p:nvPr>
        </p:nvPicPr>
        <p:blipFill>
          <a:blip r:embed="rId4"/>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001896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833929" y="1830775"/>
            <a:ext cx="8231798" cy="2853929"/>
          </a:xfrm>
        </p:spPr>
        <p:txBody>
          <a:bodyPr>
            <a:normAutofit/>
          </a:bodyPr>
          <a:lstStyle/>
          <a:p>
            <a:pPr marL="0" indent="0">
              <a:buNone/>
            </a:pPr>
            <a:endParaRPr lang="en-GB" altLang="en-US" sz="2100" b="1" i="1">
              <a:latin typeface="Arial" charset="0"/>
              <a:cs typeface="Arial" charset="0"/>
            </a:endParaRPr>
          </a:p>
          <a:p>
            <a:pPr marL="0" indent="0">
              <a:buNone/>
            </a:pPr>
            <a:endParaRPr lang="en-GB" altLang="en-US" sz="2100" b="1" i="1">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17</a:t>
            </a:fld>
            <a:endParaRPr lang="en-GB">
              <a:solidFill>
                <a:prstClr val="black">
                  <a:tint val="75000"/>
                </a:prstClr>
              </a:solidFill>
              <a:latin typeface="Calibri"/>
            </a:endParaRPr>
          </a:p>
        </p:txBody>
      </p:sp>
      <p:sp>
        <p:nvSpPr>
          <p:cNvPr id="5" name="Rectangle 2">
            <a:extLst>
              <a:ext uri="{FF2B5EF4-FFF2-40B4-BE49-F238E27FC236}">
                <a16:creationId xmlns:a16="http://schemas.microsoft.com/office/drawing/2014/main" id="{F29FE3C9-1CB8-4453-9A86-58AD22C418C1}"/>
              </a:ext>
            </a:extLst>
          </p:cNvPr>
          <p:cNvSpPr>
            <a:spLocks noGrp="1" noChangeArrowheads="1"/>
          </p:cNvSpPr>
          <p:nvPr>
            <p:ph type="title"/>
          </p:nvPr>
        </p:nvSpPr>
        <p:spPr>
          <a:xfrm>
            <a:off x="331304" y="459196"/>
            <a:ext cx="11489635" cy="857250"/>
          </a:xfrm>
        </p:spPr>
        <p:txBody>
          <a:bodyPr>
            <a:noAutofit/>
          </a:bodyPr>
          <a:lstStyle/>
          <a:p>
            <a:pPr>
              <a:defRPr/>
            </a:pPr>
            <a:r>
              <a:rPr lang="en-GB" altLang="en-US" sz="48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Problems can be Diagnosed through…</a:t>
            </a:r>
          </a:p>
        </p:txBody>
      </p:sp>
      <p:sp>
        <p:nvSpPr>
          <p:cNvPr id="2" name="Rectangle 1">
            <a:extLst>
              <a:ext uri="{FF2B5EF4-FFF2-40B4-BE49-F238E27FC236}">
                <a16:creationId xmlns:a16="http://schemas.microsoft.com/office/drawing/2014/main" id="{07AF6A5B-C6F1-46D7-B50C-BD799BBA01A5}"/>
              </a:ext>
            </a:extLst>
          </p:cNvPr>
          <p:cNvSpPr/>
          <p:nvPr/>
        </p:nvSpPr>
        <p:spPr>
          <a:xfrm>
            <a:off x="2446456" y="1659367"/>
            <a:ext cx="7299088" cy="3108543"/>
          </a:xfrm>
          <a:prstGeom prst="rect">
            <a:avLst/>
          </a:prstGeom>
        </p:spPr>
        <p:txBody>
          <a:bodyPr wrap="square">
            <a:spAutoFit/>
          </a:bodyPr>
          <a:lstStyle/>
          <a:p>
            <a:pPr marL="342900" indent="-342900">
              <a:buFont typeface="Arial" panose="020B0604020202020204" pitchFamily="34" charset="0"/>
              <a:buChar char="•"/>
            </a:pPr>
            <a:r>
              <a:rPr lang="en-GB" altLang="en-US" sz="2800">
                <a:solidFill>
                  <a:prstClr val="black"/>
                </a:solidFill>
                <a:latin typeface="Calibri" panose="020F0502020204030204" pitchFamily="34" charset="0"/>
                <a:cs typeface="Calibri" panose="020F0502020204030204" pitchFamily="34" charset="0"/>
              </a:rPr>
              <a:t>Continuously monitoring performance</a:t>
            </a:r>
          </a:p>
          <a:p>
            <a:pPr marL="342900" indent="-342900">
              <a:buFont typeface="Arial" panose="020B0604020202020204" pitchFamily="34" charset="0"/>
              <a:buChar char="•"/>
            </a:pPr>
            <a:endParaRPr lang="en-GB" altLang="en-US" sz="28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altLang="en-US" sz="2800">
                <a:solidFill>
                  <a:prstClr val="black"/>
                </a:solidFill>
                <a:latin typeface="Calibri" panose="020F0502020204030204" pitchFamily="34" charset="0"/>
                <a:cs typeface="Calibri" panose="020F0502020204030204" pitchFamily="34" charset="0"/>
              </a:rPr>
              <a:t>Listening to subordinates</a:t>
            </a:r>
          </a:p>
          <a:p>
            <a:pPr marL="342900" indent="-342900">
              <a:buFont typeface="Arial" panose="020B0604020202020204" pitchFamily="34" charset="0"/>
              <a:buChar char="•"/>
            </a:pPr>
            <a:endParaRPr lang="en-GB" altLang="en-US" sz="28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altLang="en-US" sz="2800">
                <a:solidFill>
                  <a:prstClr val="black"/>
                </a:solidFill>
                <a:latin typeface="Calibri" panose="020F0502020204030204" pitchFamily="34" charset="0"/>
                <a:cs typeface="Calibri" panose="020F0502020204030204" pitchFamily="34" charset="0"/>
              </a:rPr>
              <a:t>Observing subordinates’ behaviour</a:t>
            </a:r>
          </a:p>
          <a:p>
            <a:pPr marL="342900" indent="-342900">
              <a:buFont typeface="Arial" panose="020B0604020202020204" pitchFamily="34" charset="0"/>
              <a:buChar char="•"/>
            </a:pPr>
            <a:endParaRPr lang="en-GB" altLang="en-US" sz="2800">
              <a:solidFill>
                <a:prstClr val="black"/>
              </a:solidFill>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altLang="en-US" sz="2800">
                <a:solidFill>
                  <a:prstClr val="black"/>
                </a:solidFill>
                <a:latin typeface="Calibri" panose="020F0502020204030204" pitchFamily="34" charset="0"/>
                <a:cs typeface="Calibri" panose="020F0502020204030204" pitchFamily="34" charset="0"/>
              </a:rPr>
              <a:t>Establishing the cause of the problem</a:t>
            </a:r>
            <a:endParaRPr lang="en-GB" sz="2800">
              <a:solidFill>
                <a:prstClr val="black"/>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43851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552A-45BA-4015-AFCF-030E1CB75FAE}"/>
              </a:ext>
            </a:extLst>
          </p:cNvPr>
          <p:cNvSpPr>
            <a:spLocks noGrp="1"/>
          </p:cNvSpPr>
          <p:nvPr>
            <p:ph type="title"/>
          </p:nvPr>
        </p:nvSpPr>
        <p:spPr>
          <a:xfrm>
            <a:off x="1981200" y="197768"/>
            <a:ext cx="8229600" cy="1143000"/>
          </a:xfrm>
        </p:spPr>
        <p:txBody>
          <a:bodyPr>
            <a:normAutofit/>
          </a:bodyPr>
          <a:lstStyle/>
          <a:p>
            <a:r>
              <a:rPr lang="en-GB" altLang="en-US" sz="6000" b="1">
                <a:solidFill>
                  <a:srgbClr val="0070C0"/>
                </a:solidFill>
                <a:effectLst>
                  <a:outerShdw blurRad="38100" dist="38100" dir="2700000" algn="tl">
                    <a:srgbClr val="000000">
                      <a:alpha val="43137"/>
                    </a:srgbClr>
                  </a:outerShdw>
                </a:effectLst>
                <a:latin typeface="+mn-lt"/>
                <a:cs typeface="Arial" panose="020B0604020202020204" pitchFamily="34" charset="0"/>
              </a:rPr>
              <a:t>Initial Analysis</a:t>
            </a:r>
            <a:endParaRPr lang="en-GB" sz="6000">
              <a:solidFill>
                <a:srgbClr val="0070C0"/>
              </a:solidFill>
              <a:latin typeface="+mn-lt"/>
            </a:endParaRPr>
          </a:p>
        </p:txBody>
      </p:sp>
      <p:sp>
        <p:nvSpPr>
          <p:cNvPr id="3" name="Content Placeholder 2">
            <a:extLst>
              <a:ext uri="{FF2B5EF4-FFF2-40B4-BE49-F238E27FC236}">
                <a16:creationId xmlns:a16="http://schemas.microsoft.com/office/drawing/2014/main" id="{004CCF13-3EFD-475E-9DDC-4303C0211B53}"/>
              </a:ext>
            </a:extLst>
          </p:cNvPr>
          <p:cNvSpPr>
            <a:spLocks noGrp="1"/>
          </p:cNvSpPr>
          <p:nvPr>
            <p:ph idx="1"/>
          </p:nvPr>
        </p:nvSpPr>
        <p:spPr>
          <a:xfrm>
            <a:off x="1848188" y="1785730"/>
            <a:ext cx="5198534" cy="3917032"/>
          </a:xfrm>
        </p:spPr>
        <p:txBody>
          <a:bodyPr>
            <a:normAutofit/>
          </a:bodyPr>
          <a:lstStyle/>
          <a:p>
            <a:r>
              <a:rPr lang="en-GB" altLang="en-US" sz="2800">
                <a:latin typeface="Calibri" panose="020F0502020204030204" pitchFamily="34" charset="0"/>
                <a:cs typeface="Calibri" panose="020F0502020204030204" pitchFamily="34" charset="0"/>
              </a:rPr>
              <a:t>Gather information</a:t>
            </a:r>
          </a:p>
          <a:p>
            <a:endParaRPr lang="en-GB" altLang="en-US" sz="2800">
              <a:latin typeface="Calibri" panose="020F0502020204030204" pitchFamily="34" charset="0"/>
              <a:cs typeface="Calibri" panose="020F0502020204030204" pitchFamily="34" charset="0"/>
            </a:endParaRPr>
          </a:p>
          <a:p>
            <a:r>
              <a:rPr lang="en-GB" altLang="en-US" sz="2800">
                <a:latin typeface="Calibri" panose="020F0502020204030204" pitchFamily="34" charset="0"/>
                <a:cs typeface="Calibri" panose="020F0502020204030204" pitchFamily="34" charset="0"/>
              </a:rPr>
              <a:t>Define the scope</a:t>
            </a:r>
          </a:p>
          <a:p>
            <a:endParaRPr lang="en-GB" altLang="en-US" sz="2800">
              <a:latin typeface="Calibri" panose="020F0502020204030204" pitchFamily="34" charset="0"/>
              <a:cs typeface="Calibri" panose="020F0502020204030204" pitchFamily="34" charset="0"/>
            </a:endParaRPr>
          </a:p>
          <a:p>
            <a:r>
              <a:rPr lang="en-GB" altLang="en-US" sz="2800">
                <a:latin typeface="Calibri" panose="020F0502020204030204" pitchFamily="34" charset="0"/>
                <a:cs typeface="Calibri" panose="020F0502020204030204" pitchFamily="34" charset="0"/>
              </a:rPr>
              <a:t>Define the Impact</a:t>
            </a:r>
          </a:p>
          <a:p>
            <a:endParaRPr lang="en-GB" altLang="en-US" sz="2800">
              <a:latin typeface="Calibri" panose="020F0502020204030204" pitchFamily="34" charset="0"/>
              <a:cs typeface="Calibri" panose="020F0502020204030204" pitchFamily="34" charset="0"/>
            </a:endParaRPr>
          </a:p>
          <a:p>
            <a:r>
              <a:rPr lang="en-GB" altLang="en-US" sz="2800">
                <a:latin typeface="Calibri" panose="020F0502020204030204" pitchFamily="34" charset="0"/>
                <a:cs typeface="Calibri" panose="020F0502020204030204" pitchFamily="34" charset="0"/>
              </a:rPr>
              <a:t>Determine consequences</a:t>
            </a:r>
          </a:p>
          <a:p>
            <a:endParaRPr lang="en-GB" sz="2800"/>
          </a:p>
        </p:txBody>
      </p:sp>
    </p:spTree>
    <p:extLst>
      <p:ext uri="{BB962C8B-B14F-4D97-AF65-F5344CB8AC3E}">
        <p14:creationId xmlns:p14="http://schemas.microsoft.com/office/powerpoint/2010/main" val="4642366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1981200" y="152611"/>
            <a:ext cx="8229600" cy="1143000"/>
          </a:xfrm>
        </p:spPr>
        <p:txBody>
          <a:bodyPr>
            <a:normAutofit/>
          </a:bodyPr>
          <a:lstStyle/>
          <a:p>
            <a:r>
              <a:rPr lang="en-GB" altLang="en-US" sz="6000" b="1">
                <a:solidFill>
                  <a:srgbClr val="0070C0"/>
                </a:solidFill>
                <a:effectLst>
                  <a:outerShdw blurRad="38100" dist="38100" dir="2700000" algn="tl">
                    <a:srgbClr val="000000">
                      <a:alpha val="43137"/>
                    </a:srgbClr>
                  </a:outerShdw>
                </a:effectLst>
                <a:latin typeface="+mn-lt"/>
                <a:cs typeface="Arial" panose="020B0604020202020204" pitchFamily="34" charset="0"/>
              </a:rPr>
              <a:t>What Next?</a:t>
            </a:r>
            <a:endParaRPr lang="en-GB" sz="6000">
              <a:solidFill>
                <a:srgbClr val="0070C0"/>
              </a:solidFill>
              <a:latin typeface="+mn-lt"/>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2798884" y="1735528"/>
            <a:ext cx="6249675" cy="3917032"/>
          </a:xfrm>
        </p:spPr>
        <p:txBody>
          <a:bodyPr>
            <a:noAutofit/>
          </a:bodyPr>
          <a:lstStyle/>
          <a:p>
            <a:r>
              <a:rPr lang="en-GB" altLang="en-US" sz="2800" dirty="0">
                <a:cs typeface="Arial" charset="0"/>
              </a:rPr>
              <a:t>Decide to do nothing</a:t>
            </a:r>
          </a:p>
          <a:p>
            <a:r>
              <a:rPr lang="en-GB" altLang="en-US" sz="2800" dirty="0">
                <a:cs typeface="Arial" charset="0"/>
              </a:rPr>
              <a:t>Keep the problem under surveillance and review it (later date)</a:t>
            </a:r>
          </a:p>
          <a:p>
            <a:r>
              <a:rPr lang="en-GB" altLang="en-US" sz="2800" dirty="0">
                <a:cs typeface="Arial" charset="0"/>
              </a:rPr>
              <a:t>Contain the problem</a:t>
            </a:r>
          </a:p>
          <a:p>
            <a:r>
              <a:rPr lang="en-GB" altLang="en-US" sz="2800" dirty="0">
                <a:cs typeface="Arial" charset="0"/>
              </a:rPr>
              <a:t>Find a solution</a:t>
            </a:r>
            <a:endParaRPr lang="en-GB" sz="2800" dirty="0"/>
          </a:p>
        </p:txBody>
      </p:sp>
    </p:spTree>
    <p:extLst>
      <p:ext uri="{BB962C8B-B14F-4D97-AF65-F5344CB8AC3E}">
        <p14:creationId xmlns:p14="http://schemas.microsoft.com/office/powerpoint/2010/main" val="8398387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D366661-92EA-F225-95FE-5DBB3FD53083}"/>
              </a:ext>
            </a:extLst>
          </p:cNvPr>
          <p:cNvGraphicFramePr>
            <a:graphicFrameLocks noGrp="1"/>
          </p:cNvGraphicFramePr>
          <p:nvPr>
            <p:ph idx="1"/>
            <p:extLst>
              <p:ext uri="{D42A27DB-BD31-4B8C-83A1-F6EECF244321}">
                <p14:modId xmlns:p14="http://schemas.microsoft.com/office/powerpoint/2010/main" val="3699358972"/>
              </p:ext>
            </p:extLst>
          </p:nvPr>
        </p:nvGraphicFramePr>
        <p:xfrm>
          <a:off x="609600" y="1226292"/>
          <a:ext cx="10972800" cy="3543300"/>
        </p:xfrm>
        <a:graphic>
          <a:graphicData uri="http://schemas.openxmlformats.org/drawingml/2006/table">
            <a:tbl>
              <a:tblPr/>
              <a:tblGrid>
                <a:gridCol w="2743200">
                  <a:extLst>
                    <a:ext uri="{9D8B030D-6E8A-4147-A177-3AD203B41FA5}">
                      <a16:colId xmlns:a16="http://schemas.microsoft.com/office/drawing/2014/main" val="2918660728"/>
                    </a:ext>
                  </a:extLst>
                </a:gridCol>
                <a:gridCol w="2743200">
                  <a:extLst>
                    <a:ext uri="{9D8B030D-6E8A-4147-A177-3AD203B41FA5}">
                      <a16:colId xmlns:a16="http://schemas.microsoft.com/office/drawing/2014/main" val="538386716"/>
                    </a:ext>
                  </a:extLst>
                </a:gridCol>
                <a:gridCol w="2743200">
                  <a:extLst>
                    <a:ext uri="{9D8B030D-6E8A-4147-A177-3AD203B41FA5}">
                      <a16:colId xmlns:a16="http://schemas.microsoft.com/office/drawing/2014/main" val="788842893"/>
                    </a:ext>
                  </a:extLst>
                </a:gridCol>
                <a:gridCol w="2743200">
                  <a:extLst>
                    <a:ext uri="{9D8B030D-6E8A-4147-A177-3AD203B41FA5}">
                      <a16:colId xmlns:a16="http://schemas.microsoft.com/office/drawing/2014/main" val="469838639"/>
                    </a:ext>
                  </a:extLst>
                </a:gridCol>
              </a:tblGrid>
              <a:tr h="0">
                <a:tc>
                  <a:txBody>
                    <a:bodyPr/>
                    <a:lstStyle/>
                    <a:p>
                      <a:pPr>
                        <a:buNone/>
                      </a:pPr>
                      <a:r>
                        <a:rPr lang="en-GB" b="1"/>
                        <a:t>Decision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a:t>Example Situation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dirty="0"/>
                        <a:t>Response / Action</a:t>
                      </a:r>
                      <a:endParaRPr lang="en-GB"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a:t>Reason / Rationale</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5398687"/>
                  </a:ext>
                </a:extLst>
              </a:tr>
              <a:tr h="0">
                <a:tc>
                  <a:txBody>
                    <a:bodyPr/>
                    <a:lstStyle/>
                    <a:p>
                      <a:pPr>
                        <a:buNone/>
                      </a:pPr>
                      <a:r>
                        <a:rPr lang="en-GB" b="1"/>
                        <a:t>Decide to do nothing</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A manager receives a complaint that the staff rota font size on the noticeboard is too small. After checking, staff confirm they can all read it clearly.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No operational change is made; the rota remains as it is, but the manager agrees to review if further complaints arise.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The issue has minimal impact on service delivery or staff wellbeing, so resources are better used elsewhere.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43127385"/>
                  </a:ext>
                </a:extLst>
              </a:tr>
              <a:tr h="0">
                <a:tc>
                  <a:txBody>
                    <a:bodyPr/>
                    <a:lstStyle/>
                    <a:p>
                      <a:pPr>
                        <a:buNone/>
                      </a:pPr>
                      <a:r>
                        <a:rPr lang="en-GB" b="1"/>
                        <a:t>Keep the problem under surveillance and review later</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A resident shows occasional forgetfulness or confusion.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Record and monitor behaviour over several weeks before referring to a GP.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To identify patterns and determine if it’s a developing health concern such as dementia.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13262521"/>
                  </a:ext>
                </a:extLst>
              </a:tr>
              <a:tr h="0">
                <a:tc>
                  <a:txBody>
                    <a:bodyPr/>
                    <a:lstStyle/>
                    <a:p>
                      <a:pPr>
                        <a:buNone/>
                      </a:pPr>
                      <a:r>
                        <a:rPr lang="en-GB" b="1"/>
                        <a:t>Contain the problem</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Temporary staff shortages cause delays in home visits.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Reorganise schedules, prioritise high-risk clients, and use agency staff.</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To reduce risk and maintain service delivery until staffing levels return to normal.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02040597"/>
                  </a:ext>
                </a:extLst>
              </a:tr>
              <a:tr h="0">
                <a:tc>
                  <a:txBody>
                    <a:bodyPr/>
                    <a:lstStyle/>
                    <a:p>
                      <a:pPr>
                        <a:buNone/>
                      </a:pPr>
                      <a:r>
                        <a:rPr lang="en-GB" b="1"/>
                        <a:t>Find a solution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Repeated medication errors occur on a ward.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Investigate causes, retrain staff, and implement a double-check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To prevent further errors, ensure patient safety, and improve quality of care.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0808501"/>
                  </a:ext>
                </a:extLst>
              </a:tr>
            </a:tbl>
          </a:graphicData>
        </a:graphic>
      </p:graphicFrame>
    </p:spTree>
    <p:extLst>
      <p:ext uri="{BB962C8B-B14F-4D97-AF65-F5344CB8AC3E}">
        <p14:creationId xmlns:p14="http://schemas.microsoft.com/office/powerpoint/2010/main" val="2673229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F336E-3C6C-448C-360B-84C2BEDA1F33}"/>
              </a:ext>
            </a:extLst>
          </p:cNvPr>
          <p:cNvSpPr>
            <a:spLocks noGrp="1"/>
          </p:cNvSpPr>
          <p:nvPr>
            <p:ph type="title"/>
          </p:nvPr>
        </p:nvSpPr>
        <p:spPr/>
        <p:txBody>
          <a:bodyPr>
            <a:normAutofit/>
          </a:bodyPr>
          <a:lstStyle/>
          <a:p>
            <a:pPr algn="ctr"/>
            <a:r>
              <a:rPr lang="en-GB" sz="6000" b="1">
                <a:solidFill>
                  <a:srgbClr val="0070C0"/>
                </a:solidFill>
                <a:latin typeface="+mn-lt"/>
              </a:rPr>
              <a:t>Problem Solving </a:t>
            </a:r>
          </a:p>
        </p:txBody>
      </p:sp>
      <p:pic>
        <p:nvPicPr>
          <p:cNvPr id="5" name="Content Placeholder 4">
            <a:extLst>
              <a:ext uri="{FF2B5EF4-FFF2-40B4-BE49-F238E27FC236}">
                <a16:creationId xmlns:a16="http://schemas.microsoft.com/office/drawing/2014/main" id="{722330CF-29CF-0B61-150D-23738EECDE8B}"/>
              </a:ext>
            </a:extLst>
          </p:cNvPr>
          <p:cNvPicPr>
            <a:picLocks noGrp="1" noChangeAspect="1"/>
          </p:cNvPicPr>
          <p:nvPr>
            <p:ph idx="1"/>
          </p:nvPr>
        </p:nvPicPr>
        <p:blipFill>
          <a:blip r:embed="rId3"/>
          <a:stretch>
            <a:fillRect/>
          </a:stretch>
        </p:blipFill>
        <p:spPr>
          <a:xfrm>
            <a:off x="2187767" y="1825625"/>
            <a:ext cx="7816465" cy="4351338"/>
          </a:xfrm>
          <a:prstGeom prst="rect">
            <a:avLst/>
          </a:prstGeom>
          <a:ln>
            <a:solidFill>
              <a:srgbClr val="0070C0"/>
            </a:solidFill>
          </a:ln>
        </p:spPr>
      </p:pic>
    </p:spTree>
    <p:extLst>
      <p:ext uri="{BB962C8B-B14F-4D97-AF65-F5344CB8AC3E}">
        <p14:creationId xmlns:p14="http://schemas.microsoft.com/office/powerpoint/2010/main" val="2435166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FD8E-6D69-0294-4B24-E7EE62928D0E}"/>
              </a:ext>
            </a:extLst>
          </p:cNvPr>
          <p:cNvSpPr>
            <a:spLocks noGrp="1"/>
          </p:cNvSpPr>
          <p:nvPr>
            <p:ph type="title"/>
          </p:nvPr>
        </p:nvSpPr>
        <p:spPr/>
        <p:txBody>
          <a:bodyPr>
            <a:normAutofit/>
          </a:bodyPr>
          <a:lstStyle/>
          <a:p>
            <a:pPr algn="ctr"/>
            <a:r>
              <a:rPr lang="en-GB" sz="6000" b="1" dirty="0">
                <a:solidFill>
                  <a:srgbClr val="0070C0"/>
                </a:solidFill>
                <a:latin typeface="+mn-lt"/>
              </a:rPr>
              <a:t>IDEA Model</a:t>
            </a:r>
          </a:p>
        </p:txBody>
      </p:sp>
      <p:pic>
        <p:nvPicPr>
          <p:cNvPr id="4" name="Online Media 3" title="How to Solve a Problem in Four Steps: The IDEA Model">
            <a:hlinkClick r:id="" action="ppaction://media"/>
            <a:extLst>
              <a:ext uri="{FF2B5EF4-FFF2-40B4-BE49-F238E27FC236}">
                <a16:creationId xmlns:a16="http://schemas.microsoft.com/office/drawing/2014/main" id="{B405DEB9-E47A-DB81-EA15-2F0EDA9018BB}"/>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71180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1981200" y="152611"/>
            <a:ext cx="8229600" cy="1143000"/>
          </a:xfrm>
        </p:spPr>
        <p:txBody>
          <a:bodyPr>
            <a:normAutofit/>
          </a:bodyPr>
          <a:lstStyle/>
          <a:p>
            <a:r>
              <a:rPr lang="en-GB"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Discussion… </a:t>
            </a:r>
            <a:endParaRPr lang="en-GB" sz="6000">
              <a:solidFill>
                <a:srgbClr val="0070C0"/>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1704190" y="1799193"/>
            <a:ext cx="9122836" cy="3917032"/>
          </a:xfrm>
        </p:spPr>
        <p:txBody>
          <a:bodyPr>
            <a:noAutofit/>
          </a:bodyPr>
          <a:lstStyle/>
          <a:p>
            <a:r>
              <a:rPr lang="en-GB" sz="2800" dirty="0">
                <a:latin typeface="Calibri" panose="020F0502020204030204" pitchFamily="34" charset="0"/>
                <a:cs typeface="Calibri" panose="020F0502020204030204" pitchFamily="34" charset="0"/>
              </a:rPr>
              <a:t>You are given an assignment brief, but no template has been provided. </a:t>
            </a:r>
          </a:p>
          <a:p>
            <a:r>
              <a:rPr lang="en-GB" sz="2800" dirty="0">
                <a:latin typeface="Calibri" panose="020F0502020204030204" pitchFamily="34" charset="0"/>
                <a:cs typeface="Calibri" panose="020F0502020204030204" pitchFamily="34" charset="0"/>
              </a:rPr>
              <a:t>The assignment brief contains information concerning the topic area: how would you go about tackling the assignment? </a:t>
            </a:r>
          </a:p>
          <a:p>
            <a:endParaRPr lang="en-GB" sz="2800" dirty="0"/>
          </a:p>
        </p:txBody>
      </p:sp>
    </p:spTree>
    <p:extLst>
      <p:ext uri="{BB962C8B-B14F-4D97-AF65-F5344CB8AC3E}">
        <p14:creationId xmlns:p14="http://schemas.microsoft.com/office/powerpoint/2010/main" val="19303643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7884C-D5D3-AEAD-9ADB-3947FEC00426}"/>
              </a:ext>
            </a:extLst>
          </p:cNvPr>
          <p:cNvSpPr>
            <a:spLocks noGrp="1"/>
          </p:cNvSpPr>
          <p:nvPr>
            <p:ph type="title"/>
          </p:nvPr>
        </p:nvSpPr>
        <p:spPr/>
        <p:txBody>
          <a:bodyPr/>
          <a:lstStyle/>
          <a:p>
            <a:r>
              <a:rPr lang="en-GB" dirty="0"/>
              <a:t>Possible Approach</a:t>
            </a:r>
          </a:p>
        </p:txBody>
      </p:sp>
      <p:sp>
        <p:nvSpPr>
          <p:cNvPr id="3" name="Content Placeholder 2">
            <a:extLst>
              <a:ext uri="{FF2B5EF4-FFF2-40B4-BE49-F238E27FC236}">
                <a16:creationId xmlns:a16="http://schemas.microsoft.com/office/drawing/2014/main" id="{27C1512A-F2A3-EACD-96E9-DDD886CBE3D4}"/>
              </a:ext>
            </a:extLst>
          </p:cNvPr>
          <p:cNvSpPr>
            <a:spLocks noGrp="1"/>
          </p:cNvSpPr>
          <p:nvPr>
            <p:ph idx="1"/>
          </p:nvPr>
        </p:nvSpPr>
        <p:spPr>
          <a:xfrm>
            <a:off x="609600" y="1944330"/>
            <a:ext cx="10972800" cy="3917032"/>
          </a:xfrm>
        </p:spPr>
        <p:txBody>
          <a:bodyPr/>
          <a:lstStyle/>
          <a:p>
            <a:pPr marL="0" indent="0">
              <a:buNone/>
            </a:pPr>
            <a:r>
              <a:rPr lang="en-GB" b="1" dirty="0"/>
              <a:t>Step 1:</a:t>
            </a:r>
            <a:r>
              <a:rPr lang="en-GB" dirty="0"/>
              <a:t> Understand the assignment</a:t>
            </a:r>
            <a:br>
              <a:rPr lang="en-GB" dirty="0"/>
            </a:br>
            <a:r>
              <a:rPr lang="en-GB" b="1" dirty="0"/>
              <a:t>Step 2:</a:t>
            </a:r>
            <a:r>
              <a:rPr lang="en-GB" dirty="0"/>
              <a:t> Plan your approach</a:t>
            </a:r>
            <a:br>
              <a:rPr lang="en-GB" dirty="0"/>
            </a:br>
            <a:r>
              <a:rPr lang="en-GB" b="1" dirty="0"/>
              <a:t>Step 3:</a:t>
            </a:r>
            <a:r>
              <a:rPr lang="en-GB" dirty="0"/>
              <a:t> Conduct research</a:t>
            </a:r>
            <a:br>
              <a:rPr lang="en-GB" dirty="0"/>
            </a:br>
            <a:r>
              <a:rPr lang="en-GB" b="1" dirty="0"/>
              <a:t>Step 4:</a:t>
            </a:r>
            <a:r>
              <a:rPr lang="en-GB" dirty="0"/>
              <a:t> Create an outline</a:t>
            </a:r>
            <a:br>
              <a:rPr lang="en-GB" dirty="0"/>
            </a:br>
            <a:r>
              <a:rPr lang="en-GB" b="1" dirty="0"/>
              <a:t>Step 5:</a:t>
            </a:r>
            <a:r>
              <a:rPr lang="en-GB" dirty="0"/>
              <a:t> Write the draft</a:t>
            </a:r>
            <a:br>
              <a:rPr lang="en-GB" dirty="0"/>
            </a:br>
            <a:r>
              <a:rPr lang="en-GB" b="1" dirty="0"/>
              <a:t>Step 6:</a:t>
            </a:r>
            <a:r>
              <a:rPr lang="en-GB" dirty="0"/>
              <a:t> Review and edit</a:t>
            </a:r>
            <a:br>
              <a:rPr lang="en-GB" dirty="0"/>
            </a:br>
            <a:r>
              <a:rPr lang="en-GB" b="1" dirty="0"/>
              <a:t>Step 7:</a:t>
            </a:r>
            <a:r>
              <a:rPr lang="en-GB" dirty="0"/>
              <a:t> Finalise and submit</a:t>
            </a:r>
          </a:p>
        </p:txBody>
      </p:sp>
    </p:spTree>
    <p:extLst>
      <p:ext uri="{BB962C8B-B14F-4D97-AF65-F5344CB8AC3E}">
        <p14:creationId xmlns:p14="http://schemas.microsoft.com/office/powerpoint/2010/main" val="3290695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E5B44-B85F-4B7B-CDA0-61CFFF10AB38}"/>
              </a:ext>
            </a:extLst>
          </p:cNvPr>
          <p:cNvSpPr>
            <a:spLocks noGrp="1"/>
          </p:cNvSpPr>
          <p:nvPr>
            <p:ph type="title"/>
          </p:nvPr>
        </p:nvSpPr>
        <p:spPr/>
        <p:txBody>
          <a:bodyPr>
            <a:normAutofit fontScale="90000"/>
          </a:bodyPr>
          <a:lstStyle/>
          <a:p>
            <a:pPr algn="ctr"/>
            <a:r>
              <a:rPr lang="en-GB" sz="6000" b="1">
                <a:latin typeface="+mn-lt"/>
              </a:rPr>
              <a:t>Activity 1- Problem Solving Scenario</a:t>
            </a:r>
          </a:p>
        </p:txBody>
      </p:sp>
      <p:sp>
        <p:nvSpPr>
          <p:cNvPr id="3" name="Content Placeholder 2">
            <a:extLst>
              <a:ext uri="{FF2B5EF4-FFF2-40B4-BE49-F238E27FC236}">
                <a16:creationId xmlns:a16="http://schemas.microsoft.com/office/drawing/2014/main" id="{24DA6467-625B-FB81-F394-70ACFA9B4979}"/>
              </a:ext>
            </a:extLst>
          </p:cNvPr>
          <p:cNvSpPr>
            <a:spLocks noGrp="1"/>
          </p:cNvSpPr>
          <p:nvPr>
            <p:ph idx="1"/>
          </p:nvPr>
        </p:nvSpPr>
        <p:spPr>
          <a:xfrm>
            <a:off x="573158" y="1825625"/>
            <a:ext cx="6638222" cy="4351338"/>
          </a:xfrm>
        </p:spPr>
        <p:txBody>
          <a:bodyPr>
            <a:normAutofit/>
          </a:bodyPr>
          <a:lstStyle/>
          <a:p>
            <a:r>
              <a:rPr lang="en-GB" b="1"/>
              <a:t>Group Activity: </a:t>
            </a:r>
            <a:r>
              <a:rPr lang="en-GB" b="1">
                <a:solidFill>
                  <a:srgbClr val="7030A0"/>
                </a:solidFill>
              </a:rPr>
              <a:t>Solving Problems in a H+SC Setting</a:t>
            </a:r>
          </a:p>
          <a:p>
            <a:r>
              <a:rPr lang="en-GB"/>
              <a:t>Consider the problems in the care home scenario provided and propose possible solutions to these.</a:t>
            </a:r>
          </a:p>
          <a:p>
            <a:r>
              <a:rPr lang="en-GB"/>
              <a:t>The instructions, along with further explanation of </a:t>
            </a:r>
            <a:r>
              <a:rPr lang="en-GB" b="1"/>
              <a:t>Week 7- Activity 1 </a:t>
            </a:r>
            <a:r>
              <a:rPr lang="en-GB"/>
              <a:t>are in the </a:t>
            </a:r>
            <a:r>
              <a:rPr lang="en-GB" b="1"/>
              <a:t>week 7 </a:t>
            </a:r>
            <a:r>
              <a:rPr lang="en-GB"/>
              <a:t>tile on the Moodle page</a:t>
            </a:r>
          </a:p>
          <a:p>
            <a:endParaRPr lang="en-GB"/>
          </a:p>
        </p:txBody>
      </p:sp>
      <p:pic>
        <p:nvPicPr>
          <p:cNvPr id="5" name="Picture 4">
            <a:extLst>
              <a:ext uri="{FF2B5EF4-FFF2-40B4-BE49-F238E27FC236}">
                <a16:creationId xmlns:a16="http://schemas.microsoft.com/office/drawing/2014/main" id="{CF8B2E5E-13C7-1101-89D1-78D5364E92AE}"/>
              </a:ext>
            </a:extLst>
          </p:cNvPr>
          <p:cNvPicPr>
            <a:picLocks noChangeAspect="1"/>
          </p:cNvPicPr>
          <p:nvPr/>
        </p:nvPicPr>
        <p:blipFill>
          <a:blip r:embed="rId2"/>
          <a:stretch>
            <a:fillRect/>
          </a:stretch>
        </p:blipFill>
        <p:spPr>
          <a:xfrm>
            <a:off x="7952646" y="1948070"/>
            <a:ext cx="3841995" cy="3299791"/>
          </a:xfrm>
          <a:prstGeom prst="rect">
            <a:avLst/>
          </a:prstGeom>
          <a:ln>
            <a:solidFill>
              <a:srgbClr val="7030A0"/>
            </a:solidFill>
          </a:ln>
        </p:spPr>
      </p:pic>
    </p:spTree>
    <p:extLst>
      <p:ext uri="{BB962C8B-B14F-4D97-AF65-F5344CB8AC3E}">
        <p14:creationId xmlns:p14="http://schemas.microsoft.com/office/powerpoint/2010/main" val="1844634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208720" y="324889"/>
            <a:ext cx="11774558" cy="1143000"/>
          </a:xfrm>
        </p:spPr>
        <p:txBody>
          <a:bodyPr>
            <a:noAutofit/>
          </a:bodyPr>
          <a:lstStyle/>
          <a:p>
            <a:r>
              <a:rPr lang="en-GB" sz="6000" b="1">
                <a:solidFill>
                  <a:srgbClr val="0070C0"/>
                </a:solidFill>
                <a:effectLst>
                  <a:outerShdw blurRad="38100" dist="38100" dir="2700000" algn="tl">
                    <a:srgbClr val="000000">
                      <a:alpha val="43137"/>
                    </a:srgbClr>
                  </a:outerShdw>
                </a:effectLst>
                <a:latin typeface="+mn-lt"/>
                <a:cs typeface="Arial" panose="020B0604020202020204" pitchFamily="34" charset="0"/>
              </a:rPr>
              <a:t>The Importance of Goal Setting </a:t>
            </a:r>
            <a:endParaRPr lang="en-GB" sz="6000">
              <a:solidFill>
                <a:srgbClr val="0070C0"/>
              </a:solidFill>
              <a:latin typeface="+mn-lt"/>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913732" y="1626915"/>
            <a:ext cx="10364535" cy="3917032"/>
          </a:xfrm>
        </p:spPr>
        <p:txBody>
          <a:bodyPr>
            <a:noAutofit/>
          </a:bodyPr>
          <a:lstStyle/>
          <a:p>
            <a:r>
              <a:rPr lang="en-GB" sz="2800">
                <a:latin typeface="Calibri" panose="020F0502020204030204" pitchFamily="34" charset="0"/>
                <a:cs typeface="Calibri" panose="020F0502020204030204" pitchFamily="34" charset="0"/>
              </a:rPr>
              <a:t>Many people feel as if they are adrift in the world. They work hard, but they do not seem to make any worthwhile progress. </a:t>
            </a:r>
          </a:p>
          <a:p>
            <a:r>
              <a:rPr lang="en-GB" sz="2800">
                <a:latin typeface="Calibri" panose="020F0502020204030204" pitchFamily="34" charset="0"/>
                <a:cs typeface="Calibri" panose="020F0502020204030204" pitchFamily="34" charset="0"/>
              </a:rPr>
              <a:t>A key reason that they feel this way is that they have not spent enough time thinking about what they want from life and have not set themselves formal goals. </a:t>
            </a:r>
          </a:p>
          <a:p>
            <a:r>
              <a:rPr lang="en-GB" sz="2800">
                <a:latin typeface="Calibri" panose="020F0502020204030204" pitchFamily="34" charset="0"/>
                <a:cs typeface="Calibri" panose="020F0502020204030204" pitchFamily="34" charset="0"/>
              </a:rPr>
              <a:t>After all, would you set out on a major journey with no real idea of your destination? Probably not! </a:t>
            </a:r>
          </a:p>
          <a:p>
            <a:endParaRPr lang="en-GB" sz="2800"/>
          </a:p>
        </p:txBody>
      </p:sp>
    </p:spTree>
    <p:extLst>
      <p:ext uri="{BB962C8B-B14F-4D97-AF65-F5344CB8AC3E}">
        <p14:creationId xmlns:p14="http://schemas.microsoft.com/office/powerpoint/2010/main" val="17485632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937590" y="179115"/>
            <a:ext cx="10316819" cy="1143000"/>
          </a:xfrm>
        </p:spPr>
        <p:txBody>
          <a:bodyPr>
            <a:noAutofit/>
          </a:bodyPr>
          <a:lstStyle/>
          <a:p>
            <a:r>
              <a:rPr lang="en-GB"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The Importance of Goal Setting  </a:t>
            </a:r>
            <a:endParaRPr lang="en-GB" sz="6000">
              <a:solidFill>
                <a:srgbClr val="0070C0"/>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498932" y="1470484"/>
            <a:ext cx="11202738" cy="3917032"/>
          </a:xfrm>
        </p:spPr>
        <p:txBody>
          <a:bodyPr>
            <a:noAutofit/>
          </a:bodyPr>
          <a:lstStyle/>
          <a:p>
            <a:r>
              <a:rPr lang="en-GB" sz="2800">
                <a:latin typeface="Calibri" panose="020F0502020204030204" pitchFamily="34" charset="0"/>
                <a:cs typeface="Calibri" panose="020F0502020204030204" pitchFamily="34" charset="0"/>
              </a:rPr>
              <a:t>Goal setting is a powerful process for thinking about your ideal future, and for motivating yourself to turn your vision of this future into reality</a:t>
            </a:r>
          </a:p>
          <a:p>
            <a:r>
              <a:rPr lang="en-GB" sz="2800">
                <a:latin typeface="Calibri" panose="020F0502020204030204" pitchFamily="34" charset="0"/>
                <a:cs typeface="Calibri" panose="020F0502020204030204" pitchFamily="34" charset="0"/>
              </a:rPr>
              <a:t>The process of setting goals helps you choose where you want to go in life.</a:t>
            </a:r>
          </a:p>
          <a:p>
            <a:r>
              <a:rPr lang="en-GB" sz="2800">
                <a:latin typeface="Calibri" panose="020F0502020204030204" pitchFamily="34" charset="0"/>
                <a:cs typeface="Calibri" panose="020F0502020204030204" pitchFamily="34" charset="0"/>
              </a:rPr>
              <a:t>By knowing precisely what you want to achieve, you know where you have to concentrate your efforts. </a:t>
            </a:r>
          </a:p>
          <a:p>
            <a:r>
              <a:rPr lang="en-GB" sz="2800">
                <a:latin typeface="Calibri" panose="020F0502020204030204" pitchFamily="34" charset="0"/>
                <a:cs typeface="Calibri" panose="020F0502020204030204" pitchFamily="34" charset="0"/>
              </a:rPr>
              <a:t>You will also quickly spot the distractions that can, so easily, lead you astray.</a:t>
            </a:r>
          </a:p>
          <a:p>
            <a:endParaRPr lang="en-GB" sz="2800"/>
          </a:p>
          <a:p>
            <a:endParaRPr lang="en-GB" sz="2800"/>
          </a:p>
        </p:txBody>
      </p:sp>
    </p:spTree>
    <p:extLst>
      <p:ext uri="{BB962C8B-B14F-4D97-AF65-F5344CB8AC3E}">
        <p14:creationId xmlns:p14="http://schemas.microsoft.com/office/powerpoint/2010/main" val="5720513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50852-06C4-77E6-DE93-D2F8AC15C923}"/>
              </a:ext>
            </a:extLst>
          </p:cNvPr>
          <p:cNvSpPr>
            <a:spLocks noGrp="1"/>
          </p:cNvSpPr>
          <p:nvPr>
            <p:ph type="title"/>
          </p:nvPr>
        </p:nvSpPr>
        <p:spPr>
          <a:xfrm>
            <a:off x="609600" y="274638"/>
            <a:ext cx="10972800" cy="1143000"/>
          </a:xfrm>
        </p:spPr>
        <p:txBody>
          <a:bodyPr anchor="ctr">
            <a:normAutofit/>
          </a:bodyPr>
          <a:lstStyle/>
          <a:p>
            <a:r>
              <a:rPr lang="en-GB" b="1"/>
              <a:t>Problem Solving and Goal Setting</a:t>
            </a:r>
          </a:p>
        </p:txBody>
      </p:sp>
      <p:sp>
        <p:nvSpPr>
          <p:cNvPr id="3" name="Content Placeholder 2">
            <a:extLst>
              <a:ext uri="{FF2B5EF4-FFF2-40B4-BE49-F238E27FC236}">
                <a16:creationId xmlns:a16="http://schemas.microsoft.com/office/drawing/2014/main" id="{1D28A71A-2B2B-BDCB-73CF-6F0A0BBBE523}"/>
              </a:ext>
            </a:extLst>
          </p:cNvPr>
          <p:cNvSpPr>
            <a:spLocks noGrp="1"/>
          </p:cNvSpPr>
          <p:nvPr>
            <p:ph sz="half" idx="1"/>
          </p:nvPr>
        </p:nvSpPr>
        <p:spPr>
          <a:xfrm>
            <a:off x="609600" y="1600201"/>
            <a:ext cx="5384800" cy="3989040"/>
          </a:xfrm>
        </p:spPr>
        <p:txBody>
          <a:bodyPr>
            <a:normAutofit/>
          </a:bodyPr>
          <a:lstStyle/>
          <a:p>
            <a:pPr marL="342900" lvl="0" indent="-342900" fontAlgn="t"/>
            <a:r>
              <a:rPr lang="en-GB"/>
              <a:t>Goal setting provides direction, helping you identify where you want your career to go and what you need to achieve.</a:t>
            </a:r>
          </a:p>
          <a:p>
            <a:pPr marL="342900" lvl="0" indent="-342900" fontAlgn="t"/>
            <a:r>
              <a:rPr lang="en-GB"/>
              <a:t>Problem-solving helps you overcome barriers, enabling you to address challenges and setbacks that may arise along the way.</a:t>
            </a:r>
          </a:p>
          <a:p>
            <a:pPr marL="342900" lvl="0" indent="-342900" fontAlgn="t"/>
            <a:r>
              <a:rPr lang="en-GB"/>
              <a:t>Together, these skills support career success, helping you make informed decisions, stay motivated, and adapt to changing circumstances.</a:t>
            </a:r>
          </a:p>
          <a:p>
            <a:endParaRPr lang="en-GB" dirty="0"/>
          </a:p>
        </p:txBody>
      </p:sp>
      <p:pic>
        <p:nvPicPr>
          <p:cNvPr id="4" name="Picture 3" descr="Boost Your Success: Mastering Personal Motivation and Goal Setting ...">
            <a:extLst>
              <a:ext uri="{FF2B5EF4-FFF2-40B4-BE49-F238E27FC236}">
                <a16:creationId xmlns:a16="http://schemas.microsoft.com/office/drawing/2014/main" id="{BAFECBB6-575C-2D4C-42EB-9C0FE6C6E3C0}"/>
              </a:ext>
            </a:extLst>
          </p:cNvPr>
          <p:cNvPicPr>
            <a:picLocks noChangeAspect="1"/>
          </p:cNvPicPr>
          <p:nvPr/>
        </p:nvPicPr>
        <p:blipFill>
          <a:blip r:embed="rId3"/>
          <a:stretch>
            <a:fillRect/>
          </a:stretch>
        </p:blipFill>
        <p:spPr>
          <a:xfrm>
            <a:off x="6197602" y="1524127"/>
            <a:ext cx="5384800" cy="3809746"/>
          </a:xfrm>
          <a:prstGeom prst="rect">
            <a:avLst/>
          </a:prstGeom>
          <a:noFill/>
        </p:spPr>
      </p:pic>
    </p:spTree>
    <p:extLst>
      <p:ext uri="{BB962C8B-B14F-4D97-AF65-F5344CB8AC3E}">
        <p14:creationId xmlns:p14="http://schemas.microsoft.com/office/powerpoint/2010/main" val="41696770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C4F61A3-4C24-0953-BC92-8786ED1A5EAE}"/>
              </a:ext>
            </a:extLst>
          </p:cNvPr>
          <p:cNvPicPr>
            <a:picLocks noGrp="1" noChangeAspect="1"/>
          </p:cNvPicPr>
          <p:nvPr>
            <p:ph idx="1"/>
          </p:nvPr>
        </p:nvPicPr>
        <p:blipFill>
          <a:blip r:embed="rId2"/>
          <a:stretch>
            <a:fillRect/>
          </a:stretch>
        </p:blipFill>
        <p:spPr>
          <a:xfrm>
            <a:off x="1089081" y="914400"/>
            <a:ext cx="9937638" cy="4968819"/>
          </a:xfrm>
          <a:prstGeom prst="rect">
            <a:avLst/>
          </a:prstGeom>
        </p:spPr>
      </p:pic>
    </p:spTree>
    <p:extLst>
      <p:ext uri="{BB962C8B-B14F-4D97-AF65-F5344CB8AC3E}">
        <p14:creationId xmlns:p14="http://schemas.microsoft.com/office/powerpoint/2010/main" val="2199957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AABED7-A882-A738-2943-FA577D3FD7A0}"/>
              </a:ext>
            </a:extLst>
          </p:cNvPr>
          <p:cNvSpPr>
            <a:spLocks noGrp="1"/>
          </p:cNvSpPr>
          <p:nvPr>
            <p:ph type="title"/>
          </p:nvPr>
        </p:nvSpPr>
        <p:spPr>
          <a:xfrm>
            <a:off x="200486" y="586855"/>
            <a:ext cx="3467602" cy="3387497"/>
          </a:xfrm>
        </p:spPr>
        <p:txBody>
          <a:bodyPr anchor="b">
            <a:normAutofit/>
          </a:bodyPr>
          <a:lstStyle/>
          <a:p>
            <a:pPr algn="r"/>
            <a:r>
              <a:rPr lang="en-GB" sz="6000" b="1">
                <a:solidFill>
                  <a:srgbClr val="FFFFFF"/>
                </a:solidFill>
                <a:latin typeface="+mn-lt"/>
              </a:rPr>
              <a:t>Evaluating Goals </a:t>
            </a:r>
          </a:p>
        </p:txBody>
      </p:sp>
      <p:sp>
        <p:nvSpPr>
          <p:cNvPr id="3" name="Content Placeholder 2">
            <a:extLst>
              <a:ext uri="{FF2B5EF4-FFF2-40B4-BE49-F238E27FC236}">
                <a16:creationId xmlns:a16="http://schemas.microsoft.com/office/drawing/2014/main" id="{44B0EE4F-1693-48CC-F6D0-7F8541FBF6A5}"/>
              </a:ext>
            </a:extLst>
          </p:cNvPr>
          <p:cNvSpPr>
            <a:spLocks noGrp="1"/>
          </p:cNvSpPr>
          <p:nvPr>
            <p:ph idx="1"/>
          </p:nvPr>
        </p:nvSpPr>
        <p:spPr>
          <a:xfrm>
            <a:off x="4293543" y="511388"/>
            <a:ext cx="4326020" cy="5860579"/>
          </a:xfrm>
        </p:spPr>
        <p:txBody>
          <a:bodyPr anchor="ctr">
            <a:normAutofit/>
          </a:bodyPr>
          <a:lstStyle/>
          <a:p>
            <a:pPr marL="0" indent="0">
              <a:buNone/>
            </a:pPr>
            <a:r>
              <a:rPr lang="en-GB" sz="2400"/>
              <a:t>A general objective of an evaluation process is to organise and analyse gathered information</a:t>
            </a:r>
          </a:p>
          <a:p>
            <a:pPr marL="0" indent="0">
              <a:buNone/>
            </a:pPr>
            <a:r>
              <a:rPr lang="en-GB" sz="2400" b="1"/>
              <a:t>Goal 1: To Measure </a:t>
            </a:r>
          </a:p>
          <a:p>
            <a:pPr marL="0" indent="0">
              <a:buNone/>
            </a:pPr>
            <a:r>
              <a:rPr lang="en-GB" sz="2400" b="1"/>
              <a:t>Goal 2: To Understand </a:t>
            </a:r>
          </a:p>
          <a:p>
            <a:pPr marL="0" indent="0">
              <a:buNone/>
            </a:pPr>
            <a:r>
              <a:rPr lang="en-GB" sz="2400" b="1"/>
              <a:t>Goal 3: To Learn </a:t>
            </a:r>
          </a:p>
          <a:p>
            <a:pPr marL="0" indent="0">
              <a:buNone/>
            </a:pPr>
            <a:endParaRPr lang="en-GB" sz="2000"/>
          </a:p>
        </p:txBody>
      </p:sp>
      <p:pic>
        <p:nvPicPr>
          <p:cNvPr id="4" name="Picture 3" descr="A close-up of a diagram&#10;&#10;Description automatically generated">
            <a:extLst>
              <a:ext uri="{FF2B5EF4-FFF2-40B4-BE49-F238E27FC236}">
                <a16:creationId xmlns:a16="http://schemas.microsoft.com/office/drawing/2014/main" id="{55F1D946-84E6-045E-D292-0AE305356E58}"/>
              </a:ext>
            </a:extLst>
          </p:cNvPr>
          <p:cNvPicPr>
            <a:picLocks noChangeAspect="1"/>
          </p:cNvPicPr>
          <p:nvPr/>
        </p:nvPicPr>
        <p:blipFill rotWithShape="1">
          <a:blip r:embed="rId3"/>
          <a:srcRect l="3976" r="5593"/>
          <a:stretch/>
        </p:blipFill>
        <p:spPr>
          <a:xfrm>
            <a:off x="8756425" y="1715699"/>
            <a:ext cx="3235089" cy="2981771"/>
          </a:xfrm>
          <a:prstGeom prst="rect">
            <a:avLst/>
          </a:prstGeom>
          <a:ln>
            <a:solidFill>
              <a:srgbClr val="0070C0"/>
            </a:solidFill>
          </a:ln>
        </p:spPr>
      </p:pic>
      <p:sp>
        <p:nvSpPr>
          <p:cNvPr id="6" name="TextBox 5">
            <a:extLst>
              <a:ext uri="{FF2B5EF4-FFF2-40B4-BE49-F238E27FC236}">
                <a16:creationId xmlns:a16="http://schemas.microsoft.com/office/drawing/2014/main" id="{373E29B9-9F2E-5EB1-6628-1D299ACEBA16}"/>
              </a:ext>
            </a:extLst>
          </p:cNvPr>
          <p:cNvSpPr txBox="1"/>
          <p:nvPr/>
        </p:nvSpPr>
        <p:spPr>
          <a:xfrm>
            <a:off x="9043626" y="6447571"/>
            <a:ext cx="3148374" cy="276999"/>
          </a:xfrm>
          <a:prstGeom prst="rect">
            <a:avLst/>
          </a:prstGeom>
          <a:noFill/>
        </p:spPr>
        <p:txBody>
          <a:bodyPr wrap="square">
            <a:spAutoFit/>
          </a:bodyPr>
          <a:lstStyle/>
          <a:p>
            <a:r>
              <a:rPr lang="en-GB" sz="1200"/>
              <a:t>(</a:t>
            </a:r>
            <a:r>
              <a:rPr lang="en-GB" sz="1200" err="1"/>
              <a:t>Berriet-Solliec</a:t>
            </a:r>
            <a:r>
              <a:rPr lang="en-GB" sz="1200"/>
              <a:t>, </a:t>
            </a:r>
            <a:r>
              <a:rPr lang="en-GB" sz="1200" err="1"/>
              <a:t>Larbarthe</a:t>
            </a:r>
            <a:r>
              <a:rPr lang="en-GB" sz="1200"/>
              <a:t> and Laurent 2014). </a:t>
            </a:r>
          </a:p>
        </p:txBody>
      </p:sp>
    </p:spTree>
    <p:extLst>
      <p:ext uri="{BB962C8B-B14F-4D97-AF65-F5344CB8AC3E}">
        <p14:creationId xmlns:p14="http://schemas.microsoft.com/office/powerpoint/2010/main" val="40426420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564F04-2B53-9C4A-96D4-3B15E9540481}"/>
              </a:ext>
            </a:extLst>
          </p:cNvPr>
          <p:cNvSpPr>
            <a:spLocks noGrp="1"/>
          </p:cNvSpPr>
          <p:nvPr>
            <p:ph type="title"/>
          </p:nvPr>
        </p:nvSpPr>
        <p:spPr>
          <a:xfrm>
            <a:off x="272332" y="315983"/>
            <a:ext cx="4833068" cy="1956841"/>
          </a:xfrm>
        </p:spPr>
        <p:txBody>
          <a:bodyPr anchor="b">
            <a:noAutofit/>
          </a:bodyPr>
          <a:lstStyle/>
          <a:p>
            <a:r>
              <a:rPr lang="en-GB" sz="6000" b="1">
                <a:solidFill>
                  <a:srgbClr val="0070C0"/>
                </a:solidFill>
                <a:latin typeface="+mn-lt"/>
              </a:rPr>
              <a:t>Project Management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4EEF2A-1744-F6AC-2640-37454197988C}"/>
              </a:ext>
            </a:extLst>
          </p:cNvPr>
          <p:cNvSpPr>
            <a:spLocks noGrp="1"/>
          </p:cNvSpPr>
          <p:nvPr>
            <p:ph idx="1"/>
          </p:nvPr>
        </p:nvSpPr>
        <p:spPr>
          <a:xfrm>
            <a:off x="249141" y="2789047"/>
            <a:ext cx="7358934" cy="4068943"/>
          </a:xfrm>
        </p:spPr>
        <p:txBody>
          <a:bodyPr>
            <a:normAutofit fontScale="92500"/>
          </a:bodyPr>
          <a:lstStyle/>
          <a:p>
            <a:pPr marL="0" indent="0">
              <a:buNone/>
            </a:pPr>
            <a:r>
              <a:rPr lang="en-GB" sz="2400"/>
              <a:t>Simon and Murray-Webster (2018) describe a project as “activities that are done to meet specific objectives for change.”</a:t>
            </a:r>
          </a:p>
          <a:p>
            <a:pPr marL="0" indent="0">
              <a:buNone/>
            </a:pPr>
            <a:endParaRPr lang="en-GB" sz="2400"/>
          </a:p>
          <a:p>
            <a:pPr marL="0" indent="0">
              <a:buNone/>
            </a:pPr>
            <a:r>
              <a:rPr lang="en-GB" sz="2400" b="1"/>
              <a:t>Project Management: </a:t>
            </a:r>
          </a:p>
          <a:p>
            <a:r>
              <a:rPr lang="en-GB" sz="2400"/>
              <a:t>Organising and controlling the implementation of change. </a:t>
            </a:r>
          </a:p>
          <a:p>
            <a:r>
              <a:rPr lang="en-GB" sz="2400"/>
              <a:t>Understanding requirements </a:t>
            </a:r>
          </a:p>
          <a:p>
            <a:r>
              <a:rPr lang="en-GB" sz="2400"/>
              <a:t>Co-ordinating work loads of different people</a:t>
            </a:r>
          </a:p>
          <a:p>
            <a:r>
              <a:rPr lang="en-GB" sz="2400"/>
              <a:t>Monitoring </a:t>
            </a:r>
          </a:p>
          <a:p>
            <a:r>
              <a:rPr lang="en-GB" sz="2400"/>
              <a:t>Delivering successful results </a:t>
            </a:r>
          </a:p>
          <a:p>
            <a:pPr marL="0" indent="0">
              <a:buNone/>
            </a:pPr>
            <a:endParaRPr lang="en-GB" sz="1500"/>
          </a:p>
        </p:txBody>
      </p:sp>
      <p:pic>
        <p:nvPicPr>
          <p:cNvPr id="4" name="Picture 3">
            <a:extLst>
              <a:ext uri="{FF2B5EF4-FFF2-40B4-BE49-F238E27FC236}">
                <a16:creationId xmlns:a16="http://schemas.microsoft.com/office/drawing/2014/main" id="{FDC06DFA-E920-623B-0AE4-F136C4E395BE}"/>
              </a:ext>
            </a:extLst>
          </p:cNvPr>
          <p:cNvPicPr>
            <a:picLocks noChangeAspect="1"/>
          </p:cNvPicPr>
          <p:nvPr/>
        </p:nvPicPr>
        <p:blipFill rotWithShape="1">
          <a:blip r:embed="rId3"/>
          <a:srcRect l="47089" r="502" b="-1"/>
          <a:stretch/>
        </p:blipFill>
        <p:spPr>
          <a:xfrm>
            <a:off x="7357409" y="10"/>
            <a:ext cx="483306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8625374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8E9077-DCA2-A65D-48EA-142CD4A360B8}"/>
              </a:ext>
            </a:extLst>
          </p:cNvPr>
          <p:cNvSpPr>
            <a:spLocks noGrp="1"/>
          </p:cNvSpPr>
          <p:nvPr>
            <p:ph type="title"/>
          </p:nvPr>
        </p:nvSpPr>
        <p:spPr>
          <a:xfrm>
            <a:off x="838201" y="365125"/>
            <a:ext cx="5890660" cy="1807305"/>
          </a:xfrm>
        </p:spPr>
        <p:txBody>
          <a:bodyPr>
            <a:normAutofit/>
          </a:bodyPr>
          <a:lstStyle/>
          <a:p>
            <a:r>
              <a:rPr lang="en-GB" b="1" dirty="0"/>
              <a:t>Recent Innovative Projects in H&amp;SC</a:t>
            </a:r>
          </a:p>
        </p:txBody>
      </p:sp>
      <p:sp>
        <p:nvSpPr>
          <p:cNvPr id="3" name="Content Placeholder 2">
            <a:extLst>
              <a:ext uri="{FF2B5EF4-FFF2-40B4-BE49-F238E27FC236}">
                <a16:creationId xmlns:a16="http://schemas.microsoft.com/office/drawing/2014/main" id="{DC926E11-66FB-1004-5EB9-2AFD6CDBB3E4}"/>
              </a:ext>
            </a:extLst>
          </p:cNvPr>
          <p:cNvSpPr>
            <a:spLocks noGrp="1"/>
          </p:cNvSpPr>
          <p:nvPr>
            <p:ph idx="1"/>
          </p:nvPr>
        </p:nvSpPr>
        <p:spPr>
          <a:xfrm>
            <a:off x="757653" y="2172430"/>
            <a:ext cx="5052461" cy="4841507"/>
          </a:xfrm>
        </p:spPr>
        <p:txBody>
          <a:bodyPr>
            <a:normAutofit lnSpcReduction="10000"/>
          </a:bodyPr>
          <a:lstStyle/>
          <a:p>
            <a:r>
              <a:rPr lang="en-GB" b="1" dirty="0"/>
              <a:t>AI-Driven Physiotherapy Clinics</a:t>
            </a:r>
          </a:p>
          <a:p>
            <a:pPr marL="0" indent="0">
              <a:buNone/>
            </a:pPr>
            <a:r>
              <a:rPr lang="en-GB" sz="2400" dirty="0"/>
              <a:t>In 2025, the NHS launched its first AI-run physiotherapy clinic in Cambridgeshire and Peterborough. Utilising an app-based service, patients received real-time, automated video consultations for musculoskeletal conditions. This initiative led to a 44% reduction in waiting times for musculoskeletal services and a 55% decrease in back pain-specific waiting lists, saving 856 clinician hours monthly.</a:t>
            </a:r>
          </a:p>
          <a:p>
            <a:pPr marL="0" indent="0">
              <a:buNone/>
            </a:pPr>
            <a:r>
              <a:rPr lang="en-GB" sz="1800" dirty="0">
                <a:hlinkClick r:id="rId3"/>
              </a:rPr>
              <a:t>First NHS AI-run physio clinic in England halves back-pain waiting list | NHS | The Guardian</a:t>
            </a:r>
            <a:endParaRPr lang="en-GB" sz="1800" dirty="0"/>
          </a:p>
          <a:p>
            <a:endParaRPr lang="en-GB" sz="1800" dirty="0"/>
          </a:p>
        </p:txBody>
      </p:sp>
      <p:pic>
        <p:nvPicPr>
          <p:cNvPr id="3074" name="Picture 2" descr="Young man in gym wear with both hands on his lower back as he looks to the ceiling ">
            <a:extLst>
              <a:ext uri="{FF2B5EF4-FFF2-40B4-BE49-F238E27FC236}">
                <a16:creationId xmlns:a16="http://schemas.microsoft.com/office/drawing/2014/main" id="{95E2320D-1A5D-6C9E-C849-C14ADB1B5D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2892" r="17550"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57072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1E193-3363-B892-623A-7F4AE8BAADAA}"/>
              </a:ext>
            </a:extLst>
          </p:cNvPr>
          <p:cNvSpPr>
            <a:spLocks noGrp="1"/>
          </p:cNvSpPr>
          <p:nvPr>
            <p:ph type="title"/>
          </p:nvPr>
        </p:nvSpPr>
        <p:spPr>
          <a:xfrm>
            <a:off x="838201" y="365125"/>
            <a:ext cx="5251316" cy="1807305"/>
          </a:xfrm>
        </p:spPr>
        <p:txBody>
          <a:bodyPr>
            <a:normAutofit/>
          </a:bodyPr>
          <a:lstStyle/>
          <a:p>
            <a:r>
              <a:rPr lang="en-GB" dirty="0"/>
              <a:t>Recent Innovative Projects in H&amp;SC</a:t>
            </a:r>
          </a:p>
        </p:txBody>
      </p:sp>
      <p:sp>
        <p:nvSpPr>
          <p:cNvPr id="3" name="Content Placeholder 2">
            <a:extLst>
              <a:ext uri="{FF2B5EF4-FFF2-40B4-BE49-F238E27FC236}">
                <a16:creationId xmlns:a16="http://schemas.microsoft.com/office/drawing/2014/main" id="{0887FDE7-DA43-0BF9-AFA2-21B61D048AF3}"/>
              </a:ext>
            </a:extLst>
          </p:cNvPr>
          <p:cNvSpPr>
            <a:spLocks noGrp="1"/>
          </p:cNvSpPr>
          <p:nvPr>
            <p:ph idx="1"/>
          </p:nvPr>
        </p:nvSpPr>
        <p:spPr>
          <a:xfrm>
            <a:off x="838200" y="2333296"/>
            <a:ext cx="5251316" cy="4524703"/>
          </a:xfrm>
        </p:spPr>
        <p:txBody>
          <a:bodyPr>
            <a:normAutofit fontScale="55000" lnSpcReduction="20000"/>
          </a:bodyPr>
          <a:lstStyle/>
          <a:p>
            <a:r>
              <a:rPr lang="en-GB" sz="3800" b="1" dirty="0"/>
              <a:t>£1.5 Billion Age-Friendly Neighbourhood in Manchester</a:t>
            </a:r>
          </a:p>
          <a:p>
            <a:r>
              <a:rPr lang="en-GB" sz="3800" dirty="0"/>
              <a:t>Manchester is planning to develop the UK's first age-friendly neighbourhood with a £1.5 billion investment. The project aims to transform the North Manchester General Hospital site into a community featuring high-tech adaptable homes, inclusive transport, green spaces, and social initiatives to reduce isolation. Scheduled to start in 2027, it aligns with the World Health Organization’s age-friendly concepts and aims to support healthy aging.</a:t>
            </a:r>
          </a:p>
          <a:p>
            <a:endParaRPr lang="en-GB" sz="2400" dirty="0"/>
          </a:p>
          <a:p>
            <a:r>
              <a:rPr lang="en-GB" dirty="0">
                <a:hlinkClick r:id="rId2"/>
              </a:rPr>
              <a:t>The radical plan for a futuristic age-friendly neighbourhood in Manchester | Ageing | The Guardian</a:t>
            </a:r>
            <a:endParaRPr lang="en-GB" sz="2400" dirty="0"/>
          </a:p>
          <a:p>
            <a:endParaRPr lang="en-GB" sz="1600" dirty="0"/>
          </a:p>
        </p:txBody>
      </p:sp>
      <p:pic>
        <p:nvPicPr>
          <p:cNvPr id="4098" name="Picture 2" descr="Elaine Unegbu and Paul McGarry sit on red metal chairs in a bright airy space. They are laughing and chatting and are surrounded by tall plants and greenery">
            <a:extLst>
              <a:ext uri="{FF2B5EF4-FFF2-40B4-BE49-F238E27FC236}">
                <a16:creationId xmlns:a16="http://schemas.microsoft.com/office/drawing/2014/main" id="{35645B14-708D-94EF-2F61-A257A09AD3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797" r="18035"/>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32936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BAF966E-5160-9168-C80C-FEBEB264D6CC}"/>
              </a:ext>
            </a:extLst>
          </p:cNvPr>
          <p:cNvPicPr>
            <a:picLocks noGrp="1" noChangeAspect="1"/>
          </p:cNvPicPr>
          <p:nvPr>
            <p:ph idx="1"/>
          </p:nvPr>
        </p:nvPicPr>
        <p:blipFill rotWithShape="1">
          <a:blip r:embed="rId3"/>
          <a:srcRect l="15318" t="4251" r="13318" b="4154"/>
          <a:stretch/>
        </p:blipFill>
        <p:spPr>
          <a:xfrm>
            <a:off x="1928191" y="288235"/>
            <a:ext cx="8620540" cy="6281530"/>
          </a:xfrm>
          <a:prstGeom prst="rect">
            <a:avLst/>
          </a:prstGeom>
        </p:spPr>
      </p:pic>
    </p:spTree>
    <p:extLst>
      <p:ext uri="{BB962C8B-B14F-4D97-AF65-F5344CB8AC3E}">
        <p14:creationId xmlns:p14="http://schemas.microsoft.com/office/powerpoint/2010/main" val="29216851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EEDD2A-DBF0-D3D5-EA0A-4A7395AF5FC4}"/>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rPr>
              <a:t>Initiation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7186F3-1CAF-DBBE-7F08-EE0B3F36EF14}"/>
              </a:ext>
            </a:extLst>
          </p:cNvPr>
          <p:cNvSpPr>
            <a:spLocks noGrp="1"/>
          </p:cNvSpPr>
          <p:nvPr>
            <p:ph idx="1"/>
          </p:nvPr>
        </p:nvSpPr>
        <p:spPr>
          <a:xfrm>
            <a:off x="71120" y="2203079"/>
            <a:ext cx="6024880" cy="4035880"/>
          </a:xfrm>
        </p:spPr>
        <p:txBody>
          <a:bodyPr anchor="ctr">
            <a:normAutofit/>
          </a:bodyPr>
          <a:lstStyle/>
          <a:p>
            <a:pPr marL="0" indent="0">
              <a:lnSpc>
                <a:spcPct val="150000"/>
              </a:lnSpc>
              <a:buNone/>
            </a:pPr>
            <a:r>
              <a:rPr lang="en-GB" sz="2000"/>
              <a:t>This phase within the life cycle involves: </a:t>
            </a:r>
          </a:p>
          <a:p>
            <a:pPr>
              <a:lnSpc>
                <a:spcPct val="150000"/>
              </a:lnSpc>
            </a:pPr>
            <a:r>
              <a:rPr lang="en-GB" sz="2000"/>
              <a:t>Defining projects intentions, objectives and feasibility </a:t>
            </a:r>
          </a:p>
          <a:p>
            <a:pPr>
              <a:lnSpc>
                <a:spcPct val="150000"/>
              </a:lnSpc>
            </a:pPr>
            <a:r>
              <a:rPr lang="en-GB" sz="2000"/>
              <a:t>Identifying appropriate stakeholders</a:t>
            </a:r>
          </a:p>
          <a:p>
            <a:pPr>
              <a:lnSpc>
                <a:spcPct val="150000"/>
              </a:lnSpc>
            </a:pPr>
            <a:r>
              <a:rPr lang="en-GB" sz="2000"/>
              <a:t>Creating a project charter </a:t>
            </a:r>
          </a:p>
          <a:p>
            <a:pPr>
              <a:lnSpc>
                <a:spcPct val="150000"/>
              </a:lnSpc>
            </a:pPr>
            <a:r>
              <a:rPr lang="en-GB" sz="2000"/>
              <a:t>Producing a high-level project plan. </a:t>
            </a:r>
          </a:p>
        </p:txBody>
      </p:sp>
      <p:pic>
        <p:nvPicPr>
          <p:cNvPr id="4" name="Picture 3">
            <a:extLst>
              <a:ext uri="{FF2B5EF4-FFF2-40B4-BE49-F238E27FC236}">
                <a16:creationId xmlns:a16="http://schemas.microsoft.com/office/drawing/2014/main" id="{2C43A45A-543B-39DF-32E6-CCB88F7F8105}"/>
              </a:ext>
            </a:extLst>
          </p:cNvPr>
          <p:cNvPicPr>
            <a:picLocks noChangeAspect="1"/>
          </p:cNvPicPr>
          <p:nvPr/>
        </p:nvPicPr>
        <p:blipFill rotWithShape="1">
          <a:blip r:embed="rId2"/>
          <a:srcRect l="14735" r="15154"/>
          <a:stretch/>
        </p:blipFill>
        <p:spPr>
          <a:xfrm>
            <a:off x="7076660" y="2389218"/>
            <a:ext cx="4134423" cy="3687874"/>
          </a:xfrm>
          <a:prstGeom prst="rect">
            <a:avLst/>
          </a:prstGeom>
          <a:ln>
            <a:solidFill>
              <a:srgbClr val="0070C0"/>
            </a:solidFill>
          </a:ln>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10192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9CF3B-6E58-8EF3-57E5-A252E26F2FC1}"/>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rPr>
              <a:t>Planning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B16198-8906-05F5-6988-D7B22E245A14}"/>
              </a:ext>
            </a:extLst>
          </p:cNvPr>
          <p:cNvSpPr>
            <a:spLocks noGrp="1"/>
          </p:cNvSpPr>
          <p:nvPr>
            <p:ph idx="1"/>
          </p:nvPr>
        </p:nvSpPr>
        <p:spPr>
          <a:xfrm>
            <a:off x="371061" y="2599509"/>
            <a:ext cx="5694625" cy="3639450"/>
          </a:xfrm>
        </p:spPr>
        <p:txBody>
          <a:bodyPr anchor="ctr">
            <a:normAutofit/>
          </a:bodyPr>
          <a:lstStyle/>
          <a:p>
            <a:pPr marL="0" indent="0">
              <a:buNone/>
            </a:pPr>
            <a:r>
              <a:rPr lang="en-GB" sz="2400"/>
              <a:t>This phase within the cycle concentrates on: </a:t>
            </a:r>
          </a:p>
          <a:p>
            <a:r>
              <a:rPr lang="en-GB" sz="2400"/>
              <a:t>Planning to define the projects activities, timelines and budget </a:t>
            </a:r>
          </a:p>
          <a:p>
            <a:r>
              <a:rPr lang="en-GB" sz="2400"/>
              <a:t>Creating work breakdown structure (WBS)</a:t>
            </a:r>
          </a:p>
          <a:p>
            <a:r>
              <a:rPr lang="en-GB" sz="2400"/>
              <a:t>Identifying potential risks and a communication plan </a:t>
            </a:r>
          </a:p>
          <a:p>
            <a:r>
              <a:rPr lang="en-GB" sz="2400"/>
              <a:t>Generating risk management plan(s) </a:t>
            </a:r>
          </a:p>
          <a:p>
            <a:endParaRPr lang="en-GB" sz="2000"/>
          </a:p>
        </p:txBody>
      </p:sp>
      <p:pic>
        <p:nvPicPr>
          <p:cNvPr id="4" name="Picture 3" descr="A diagram of a diagram&#10;&#10;Description automatically generated">
            <a:extLst>
              <a:ext uri="{FF2B5EF4-FFF2-40B4-BE49-F238E27FC236}">
                <a16:creationId xmlns:a16="http://schemas.microsoft.com/office/drawing/2014/main" id="{1C8E874E-8E2E-AA38-4D49-5ED0DBEC5B77}"/>
              </a:ext>
            </a:extLst>
          </p:cNvPr>
          <p:cNvPicPr>
            <a:picLocks noChangeAspect="1"/>
          </p:cNvPicPr>
          <p:nvPr/>
        </p:nvPicPr>
        <p:blipFill rotWithShape="1">
          <a:blip r:embed="rId2"/>
          <a:srcRect l="15161" r="13307"/>
          <a:stretch/>
        </p:blipFill>
        <p:spPr>
          <a:xfrm>
            <a:off x="6562605" y="2599509"/>
            <a:ext cx="4353432" cy="3473435"/>
          </a:xfrm>
          <a:prstGeom prst="rect">
            <a:avLst/>
          </a:prstGeom>
          <a:ln>
            <a:solidFill>
              <a:srgbClr val="0070C0"/>
            </a:solidFill>
          </a:ln>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38646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13121-CB12-7D5F-64A8-56BF20778FA6}"/>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rPr>
              <a:t>Execution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5FBD29-6478-71B6-953C-3F42492735E5}"/>
              </a:ext>
            </a:extLst>
          </p:cNvPr>
          <p:cNvSpPr>
            <a:spLocks noGrp="1"/>
          </p:cNvSpPr>
          <p:nvPr>
            <p:ph idx="1"/>
          </p:nvPr>
        </p:nvSpPr>
        <p:spPr>
          <a:xfrm>
            <a:off x="793661" y="2599509"/>
            <a:ext cx="5176482" cy="3639450"/>
          </a:xfrm>
        </p:spPr>
        <p:txBody>
          <a:bodyPr anchor="ctr">
            <a:normAutofit/>
          </a:bodyPr>
          <a:lstStyle/>
          <a:p>
            <a:pPr marL="0" indent="0">
              <a:buNone/>
            </a:pPr>
            <a:r>
              <a:rPr lang="en-GB" sz="2400"/>
              <a:t>This phase within the cycle involves: </a:t>
            </a:r>
          </a:p>
          <a:p>
            <a:r>
              <a:rPr lang="en-GB" sz="2400"/>
              <a:t>Implementation of project plans and activities </a:t>
            </a:r>
          </a:p>
          <a:p>
            <a:r>
              <a:rPr lang="en-GB" sz="2400"/>
              <a:t>Coordinating resources </a:t>
            </a:r>
          </a:p>
          <a:p>
            <a:r>
              <a:rPr lang="en-GB" sz="2400"/>
              <a:t>Managing tasks </a:t>
            </a:r>
          </a:p>
          <a:p>
            <a:r>
              <a:rPr lang="en-GB" sz="2400"/>
              <a:t>Addressing issues and changes </a:t>
            </a:r>
          </a:p>
          <a:p>
            <a:pPr marL="0" indent="0">
              <a:buNone/>
            </a:pPr>
            <a:endParaRPr lang="en-GB" sz="2000"/>
          </a:p>
        </p:txBody>
      </p:sp>
      <p:pic>
        <p:nvPicPr>
          <p:cNvPr id="4" name="Picture 3">
            <a:extLst>
              <a:ext uri="{FF2B5EF4-FFF2-40B4-BE49-F238E27FC236}">
                <a16:creationId xmlns:a16="http://schemas.microsoft.com/office/drawing/2014/main" id="{9F1291E1-BDC9-622F-86E6-5BE6329E7821}"/>
              </a:ext>
            </a:extLst>
          </p:cNvPr>
          <p:cNvPicPr>
            <a:picLocks noChangeAspect="1"/>
          </p:cNvPicPr>
          <p:nvPr/>
        </p:nvPicPr>
        <p:blipFill rotWithShape="1">
          <a:blip r:embed="rId2"/>
          <a:srcRect l="15418" r="12793"/>
          <a:stretch/>
        </p:blipFill>
        <p:spPr>
          <a:xfrm>
            <a:off x="6763804" y="2648029"/>
            <a:ext cx="4187687" cy="3378090"/>
          </a:xfrm>
          <a:prstGeom prst="rect">
            <a:avLst/>
          </a:prstGeom>
          <a:ln>
            <a:solidFill>
              <a:srgbClr val="0070C0"/>
            </a:solidFill>
          </a:ln>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9905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28655-310C-991A-7B0F-C167945DD4AD}"/>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rPr>
              <a:t>Monitoring and Control </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6F1AF5D-EB1D-ADDA-B431-EFD243C2AC48}"/>
              </a:ext>
            </a:extLst>
          </p:cNvPr>
          <p:cNvPicPr>
            <a:picLocks noChangeAspect="1"/>
          </p:cNvPicPr>
          <p:nvPr/>
        </p:nvPicPr>
        <p:blipFill rotWithShape="1">
          <a:blip r:embed="rId3"/>
          <a:srcRect l="14902" r="12536"/>
          <a:stretch/>
        </p:blipFill>
        <p:spPr>
          <a:xfrm>
            <a:off x="6867812" y="2735831"/>
            <a:ext cx="4177969" cy="3285324"/>
          </a:xfrm>
          <a:prstGeom prst="rect">
            <a:avLst/>
          </a:prstGeom>
          <a:ln>
            <a:solidFill>
              <a:srgbClr val="0070C0"/>
            </a:solidFill>
          </a:ln>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071D737-AAF1-B1F8-4196-3CB9BB3C7A4E}"/>
              </a:ext>
            </a:extLst>
          </p:cNvPr>
          <p:cNvSpPr txBox="1"/>
          <p:nvPr/>
        </p:nvSpPr>
        <p:spPr>
          <a:xfrm>
            <a:off x="142240" y="2390943"/>
            <a:ext cx="6583332" cy="3913059"/>
          </a:xfrm>
          <a:prstGeom prst="rect">
            <a:avLst/>
          </a:prstGeom>
          <a:noFill/>
        </p:spPr>
        <p:txBody>
          <a:bodyPr wrap="square" rtlCol="0">
            <a:spAutoFit/>
          </a:bodyPr>
          <a:lstStyle/>
          <a:p>
            <a:pPr>
              <a:lnSpc>
                <a:spcPct val="150000"/>
              </a:lnSpc>
            </a:pPr>
            <a:r>
              <a:rPr lang="en-GB" sz="2400"/>
              <a:t>In this phase, projects are monitored and assessed on performance against the designed and agreed project plan(s): </a:t>
            </a:r>
          </a:p>
          <a:p>
            <a:pPr marL="285750" indent="-285750">
              <a:lnSpc>
                <a:spcPct val="150000"/>
              </a:lnSpc>
              <a:buFont typeface="Arial" panose="020B0604020202020204" pitchFamily="34" charset="0"/>
              <a:buChar char="•"/>
            </a:pPr>
            <a:r>
              <a:rPr lang="en-GB" sz="2400"/>
              <a:t>Tracking activities</a:t>
            </a:r>
          </a:p>
          <a:p>
            <a:pPr marL="285750" indent="-285750">
              <a:lnSpc>
                <a:spcPct val="150000"/>
              </a:lnSpc>
              <a:buFont typeface="Arial" panose="020B0604020202020204" pitchFamily="34" charset="0"/>
              <a:buChar char="•"/>
            </a:pPr>
            <a:r>
              <a:rPr lang="en-GB" sz="2400"/>
              <a:t>Managing risks </a:t>
            </a:r>
          </a:p>
          <a:p>
            <a:pPr marL="285750" indent="-285750">
              <a:lnSpc>
                <a:spcPct val="150000"/>
              </a:lnSpc>
              <a:buFont typeface="Arial" panose="020B0604020202020204" pitchFamily="34" charset="0"/>
              <a:buChar char="•"/>
            </a:pPr>
            <a:r>
              <a:rPr lang="en-GB" sz="2400"/>
              <a:t>Ensuring quality control </a:t>
            </a:r>
          </a:p>
          <a:p>
            <a:pPr marL="285750" indent="-285750">
              <a:lnSpc>
                <a:spcPct val="150000"/>
              </a:lnSpc>
              <a:buFont typeface="Arial" panose="020B0604020202020204" pitchFamily="34" charset="0"/>
              <a:buChar char="•"/>
            </a:pPr>
            <a:r>
              <a:rPr lang="en-GB" sz="2400"/>
              <a:t>Producing progress reports </a:t>
            </a:r>
          </a:p>
        </p:txBody>
      </p:sp>
    </p:spTree>
    <p:extLst>
      <p:ext uri="{BB962C8B-B14F-4D97-AF65-F5344CB8AC3E}">
        <p14:creationId xmlns:p14="http://schemas.microsoft.com/office/powerpoint/2010/main" val="32731623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FD030-F171-8CDC-B99F-FD52649C6F73}"/>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rPr>
              <a:t>Closing</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CE7619-5FC3-D176-7A54-7C2A2D63E8ED}"/>
              </a:ext>
            </a:extLst>
          </p:cNvPr>
          <p:cNvSpPr>
            <a:spLocks noGrp="1"/>
          </p:cNvSpPr>
          <p:nvPr>
            <p:ph idx="1"/>
          </p:nvPr>
        </p:nvSpPr>
        <p:spPr>
          <a:xfrm>
            <a:off x="218219" y="2466147"/>
            <a:ext cx="7176494" cy="3639450"/>
          </a:xfrm>
        </p:spPr>
        <p:txBody>
          <a:bodyPr anchor="ctr">
            <a:noAutofit/>
          </a:bodyPr>
          <a:lstStyle/>
          <a:p>
            <a:pPr marL="0" indent="0">
              <a:lnSpc>
                <a:spcPct val="150000"/>
              </a:lnSpc>
              <a:buNone/>
            </a:pPr>
            <a:r>
              <a:rPr lang="en-GB" sz="2400"/>
              <a:t>The final phase of the project life cycle involves: </a:t>
            </a:r>
          </a:p>
          <a:p>
            <a:pPr>
              <a:lnSpc>
                <a:spcPct val="150000"/>
              </a:lnSpc>
            </a:pPr>
            <a:r>
              <a:rPr lang="en-GB" sz="2400"/>
              <a:t>Formally closing the project and documenting final results</a:t>
            </a:r>
          </a:p>
          <a:p>
            <a:pPr>
              <a:lnSpc>
                <a:spcPct val="150000"/>
              </a:lnSpc>
            </a:pPr>
            <a:r>
              <a:rPr lang="en-GB" sz="2400"/>
              <a:t>Conducting project review </a:t>
            </a:r>
          </a:p>
          <a:p>
            <a:pPr>
              <a:lnSpc>
                <a:spcPct val="150000"/>
              </a:lnSpc>
            </a:pPr>
            <a:r>
              <a:rPr lang="en-GB" sz="2400"/>
              <a:t>Lessons learned (What went well?)</a:t>
            </a:r>
          </a:p>
          <a:p>
            <a:pPr>
              <a:lnSpc>
                <a:spcPct val="150000"/>
              </a:lnSpc>
            </a:pPr>
            <a:r>
              <a:rPr lang="en-GB" sz="2400"/>
              <a:t>Stakeholders sign-off</a:t>
            </a:r>
          </a:p>
        </p:txBody>
      </p:sp>
      <p:pic>
        <p:nvPicPr>
          <p:cNvPr id="4" name="Picture 3">
            <a:extLst>
              <a:ext uri="{FF2B5EF4-FFF2-40B4-BE49-F238E27FC236}">
                <a16:creationId xmlns:a16="http://schemas.microsoft.com/office/drawing/2014/main" id="{CD7D4CC2-E128-4252-1354-B1DB29E4E62C}"/>
              </a:ext>
            </a:extLst>
          </p:cNvPr>
          <p:cNvPicPr>
            <a:picLocks noChangeAspect="1"/>
          </p:cNvPicPr>
          <p:nvPr/>
        </p:nvPicPr>
        <p:blipFill rotWithShape="1">
          <a:blip r:embed="rId2"/>
          <a:srcRect l="14903" r="13565"/>
          <a:stretch/>
        </p:blipFill>
        <p:spPr>
          <a:xfrm>
            <a:off x="7023719" y="2649629"/>
            <a:ext cx="4022062" cy="3141571"/>
          </a:xfrm>
          <a:prstGeom prst="rect">
            <a:avLst/>
          </a:prstGeom>
          <a:ln>
            <a:solidFill>
              <a:srgbClr val="0070C0"/>
            </a:solidFill>
          </a:ln>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72156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F24FA2-BC0E-AE00-6DE2-F34A6549E62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4B43F1-EFC1-CAE8-B2B7-D2DA62F87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041AB-8D12-6870-5939-5B02BC2B403C}"/>
              </a:ext>
            </a:extLst>
          </p:cNvPr>
          <p:cNvSpPr>
            <a:spLocks noGrp="1"/>
          </p:cNvSpPr>
          <p:nvPr>
            <p:ph type="title"/>
          </p:nvPr>
        </p:nvSpPr>
        <p:spPr>
          <a:xfrm>
            <a:off x="793662" y="386930"/>
            <a:ext cx="10066122" cy="1298448"/>
          </a:xfrm>
        </p:spPr>
        <p:txBody>
          <a:bodyPr anchor="b">
            <a:normAutofit fontScale="90000"/>
          </a:bodyPr>
          <a:lstStyle/>
          <a:p>
            <a:pPr algn="ctr"/>
            <a:r>
              <a:rPr lang="en-GB" sz="6000" b="1">
                <a:solidFill>
                  <a:srgbClr val="0070C0"/>
                </a:solidFill>
                <a:latin typeface="+mn-lt"/>
                <a:ea typeface="Calibri"/>
                <a:cs typeface="Calibri"/>
              </a:rPr>
              <a:t>Project Management – My Career</a:t>
            </a:r>
          </a:p>
        </p:txBody>
      </p:sp>
      <p:sp>
        <p:nvSpPr>
          <p:cNvPr id="11" name="Rectangle 10">
            <a:extLst>
              <a:ext uri="{FF2B5EF4-FFF2-40B4-BE49-F238E27FC236}">
                <a16:creationId xmlns:a16="http://schemas.microsoft.com/office/drawing/2014/main" id="{25F566EB-12EB-D0E9-678B-8FBE0BE41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92EF2D-589B-1E25-DAFE-873F02EAC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828CBA-3FA5-38F6-32DA-B4B80F7935DE}"/>
              </a:ext>
            </a:extLst>
          </p:cNvPr>
          <p:cNvSpPr>
            <a:spLocks noGrp="1"/>
          </p:cNvSpPr>
          <p:nvPr>
            <p:ph idx="1"/>
          </p:nvPr>
        </p:nvSpPr>
        <p:spPr>
          <a:xfrm>
            <a:off x="524998" y="3050017"/>
            <a:ext cx="6869715" cy="3055580"/>
          </a:xfrm>
        </p:spPr>
        <p:txBody>
          <a:bodyPr anchor="ctr">
            <a:noAutofit/>
          </a:bodyPr>
          <a:lstStyle/>
          <a:p>
            <a:pPr>
              <a:buFont typeface="Arial"/>
              <a:buChar char="•"/>
            </a:pPr>
            <a:r>
              <a:rPr lang="en-GB" sz="2400" b="1">
                <a:ea typeface="+mn-lt"/>
                <a:cs typeface="+mn-lt"/>
              </a:rPr>
              <a:t>Initiation</a:t>
            </a:r>
            <a:r>
              <a:rPr lang="en-GB" sz="2400">
                <a:ea typeface="+mn-lt"/>
                <a:cs typeface="+mn-lt"/>
              </a:rPr>
              <a:t>: Define clear career goals and assess current skills.</a:t>
            </a:r>
            <a:endParaRPr lang="en-US"/>
          </a:p>
          <a:p>
            <a:pPr>
              <a:buFont typeface="Arial"/>
              <a:buChar char="•"/>
            </a:pPr>
            <a:r>
              <a:rPr lang="en-GB" sz="2400" b="1">
                <a:ea typeface="+mn-lt"/>
                <a:cs typeface="+mn-lt"/>
              </a:rPr>
              <a:t>Planning</a:t>
            </a:r>
            <a:r>
              <a:rPr lang="en-GB" sz="2400">
                <a:ea typeface="+mn-lt"/>
                <a:cs typeface="+mn-lt"/>
              </a:rPr>
              <a:t>: Create a detailed development plan, set milestones, allocate resources, and establish timelines.</a:t>
            </a:r>
            <a:endParaRPr lang="en-GB"/>
          </a:p>
          <a:p>
            <a:pPr>
              <a:buFont typeface="Arial"/>
              <a:buChar char="•"/>
            </a:pPr>
            <a:r>
              <a:rPr lang="en-GB" sz="2400" b="1">
                <a:ea typeface="+mn-lt"/>
                <a:cs typeface="+mn-lt"/>
              </a:rPr>
              <a:t>Execution</a:t>
            </a:r>
            <a:r>
              <a:rPr lang="en-GB" sz="2400">
                <a:ea typeface="+mn-lt"/>
                <a:cs typeface="+mn-lt"/>
              </a:rPr>
              <a:t>: Take action—</a:t>
            </a:r>
            <a:r>
              <a:rPr lang="en-GB" sz="2400" err="1">
                <a:ea typeface="+mn-lt"/>
                <a:cs typeface="+mn-lt"/>
              </a:rPr>
              <a:t>enroll</a:t>
            </a:r>
            <a:r>
              <a:rPr lang="en-GB" sz="2400">
                <a:ea typeface="+mn-lt"/>
                <a:cs typeface="+mn-lt"/>
              </a:rPr>
              <a:t> in courses, gain experience, and apply new skills.</a:t>
            </a:r>
            <a:endParaRPr lang="en-GB"/>
          </a:p>
          <a:p>
            <a:pPr>
              <a:buFont typeface="Arial"/>
              <a:buChar char="•"/>
            </a:pPr>
            <a:r>
              <a:rPr lang="en-GB" sz="2400" b="1">
                <a:ea typeface="+mn-lt"/>
                <a:cs typeface="+mn-lt"/>
              </a:rPr>
              <a:t>Monitoring &amp; Controlling</a:t>
            </a:r>
            <a:r>
              <a:rPr lang="en-GB" sz="2400">
                <a:ea typeface="+mn-lt"/>
                <a:cs typeface="+mn-lt"/>
              </a:rPr>
              <a:t>: Track your progress, get feedback, and adjust the plan as needed.</a:t>
            </a:r>
            <a:endParaRPr lang="en-GB"/>
          </a:p>
          <a:p>
            <a:pPr>
              <a:buFont typeface="Arial"/>
              <a:buChar char="•"/>
            </a:pPr>
            <a:r>
              <a:rPr lang="en-GB" sz="2400" b="1">
                <a:ea typeface="+mn-lt"/>
                <a:cs typeface="+mn-lt"/>
              </a:rPr>
              <a:t>Closing</a:t>
            </a:r>
            <a:r>
              <a:rPr lang="en-GB" sz="2400">
                <a:ea typeface="+mn-lt"/>
                <a:cs typeface="+mn-lt"/>
              </a:rPr>
              <a:t>: Evaluate achievements, reflect on growth, and update your career development plan.</a:t>
            </a:r>
            <a:endParaRPr lang="en-GB"/>
          </a:p>
          <a:p>
            <a:pPr marL="0" indent="0">
              <a:lnSpc>
                <a:spcPct val="150000"/>
              </a:lnSpc>
              <a:buNone/>
            </a:pPr>
            <a:endParaRPr lang="en-GB" sz="2400">
              <a:ea typeface="Calibri"/>
              <a:cs typeface="Calibri"/>
            </a:endParaRPr>
          </a:p>
        </p:txBody>
      </p:sp>
      <p:pic>
        <p:nvPicPr>
          <p:cNvPr id="4" name="Picture 3">
            <a:extLst>
              <a:ext uri="{FF2B5EF4-FFF2-40B4-BE49-F238E27FC236}">
                <a16:creationId xmlns:a16="http://schemas.microsoft.com/office/drawing/2014/main" id="{52F9F280-C182-3E39-0EDC-672CD24B2D38}"/>
              </a:ext>
            </a:extLst>
          </p:cNvPr>
          <p:cNvPicPr>
            <a:picLocks noChangeAspect="1"/>
          </p:cNvPicPr>
          <p:nvPr/>
        </p:nvPicPr>
        <p:blipFill rotWithShape="1">
          <a:blip r:embed="rId2"/>
          <a:srcRect l="14903" r="13565"/>
          <a:stretch/>
        </p:blipFill>
        <p:spPr>
          <a:xfrm>
            <a:off x="7429459" y="2619941"/>
            <a:ext cx="4022062" cy="3141571"/>
          </a:xfrm>
          <a:prstGeom prst="rect">
            <a:avLst/>
          </a:prstGeom>
          <a:ln>
            <a:solidFill>
              <a:srgbClr val="0070C0"/>
            </a:solidFill>
          </a:ln>
        </p:spPr>
      </p:pic>
      <p:sp>
        <p:nvSpPr>
          <p:cNvPr id="15" name="Rectangle 14">
            <a:extLst>
              <a:ext uri="{FF2B5EF4-FFF2-40B4-BE49-F238E27FC236}">
                <a16:creationId xmlns:a16="http://schemas.microsoft.com/office/drawing/2014/main" id="{2462BA14-4A92-3804-93DE-E2A3F8DEE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80436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74812E-E8EC-3FE1-CD12-C1B0D024D66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EF12DE5-7DCE-A0BF-83E1-DDF52E4704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000C9C-4691-53D0-9A7C-1CED44AD8D7E}"/>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ea typeface="Calibri"/>
                <a:cs typeface="Calibri"/>
              </a:rPr>
              <a:t>Gantt Chart</a:t>
            </a:r>
          </a:p>
        </p:txBody>
      </p:sp>
      <p:sp>
        <p:nvSpPr>
          <p:cNvPr id="11" name="Rectangle 10">
            <a:extLst>
              <a:ext uri="{FF2B5EF4-FFF2-40B4-BE49-F238E27FC236}">
                <a16:creationId xmlns:a16="http://schemas.microsoft.com/office/drawing/2014/main" id="{A9ACE133-590A-6AC4-1C1E-257CBA702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E511554-E183-27E1-8430-D73D6D940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E33673-6397-BE0B-9A00-91DC7C0D085D}"/>
              </a:ext>
            </a:extLst>
          </p:cNvPr>
          <p:cNvSpPr>
            <a:spLocks noGrp="1"/>
          </p:cNvSpPr>
          <p:nvPr>
            <p:ph idx="1"/>
          </p:nvPr>
        </p:nvSpPr>
        <p:spPr>
          <a:xfrm>
            <a:off x="218219" y="2466147"/>
            <a:ext cx="7176494" cy="3639450"/>
          </a:xfrm>
        </p:spPr>
        <p:txBody>
          <a:bodyPr anchor="ctr">
            <a:noAutofit/>
          </a:bodyPr>
          <a:lstStyle/>
          <a:p>
            <a:pPr marL="0" indent="0">
              <a:lnSpc>
                <a:spcPct val="150000"/>
              </a:lnSpc>
              <a:buNone/>
            </a:pPr>
            <a:r>
              <a:rPr lang="en-GB" sz="2400">
                <a:ea typeface="+mn-lt"/>
                <a:cs typeface="+mn-lt"/>
              </a:rPr>
              <a:t>A </a:t>
            </a:r>
            <a:r>
              <a:rPr lang="en-GB" sz="2400" b="1">
                <a:ea typeface="+mn-lt"/>
                <a:cs typeface="+mn-lt"/>
              </a:rPr>
              <a:t>Gantt chart for professional development</a:t>
            </a:r>
            <a:r>
              <a:rPr lang="en-GB" sz="2400">
                <a:ea typeface="+mn-lt"/>
                <a:cs typeface="+mn-lt"/>
              </a:rPr>
              <a:t> is a tool used to visually represent the tasks, activities, and timeline for developing skills, gaining new knowledge, or advancing in one's career. It helps to plan, track, and manage the various steps involved in achieving professional growth objectives.</a:t>
            </a:r>
          </a:p>
          <a:p>
            <a:pPr marL="0" indent="0">
              <a:lnSpc>
                <a:spcPct val="150000"/>
              </a:lnSpc>
              <a:buNone/>
            </a:pPr>
            <a:r>
              <a:rPr lang="en-GB" sz="2400">
                <a:ea typeface="+mn-lt"/>
                <a:cs typeface="+mn-lt"/>
                <a:hlinkClick r:id="rId2"/>
              </a:rPr>
              <a:t>Gantt Charts, Simplified - Project Management Training</a:t>
            </a:r>
            <a:endParaRPr lang="en-GB"/>
          </a:p>
        </p:txBody>
      </p:sp>
      <p:sp>
        <p:nvSpPr>
          <p:cNvPr id="15" name="Rectangle 14">
            <a:extLst>
              <a:ext uri="{FF2B5EF4-FFF2-40B4-BE49-F238E27FC236}">
                <a16:creationId xmlns:a16="http://schemas.microsoft.com/office/drawing/2014/main" id="{806D1446-C81E-FBBF-5BC4-E47F19B7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aph with orange rectangular shapes&#10;&#10;Description automatically generated with medium confidence">
            <a:extLst>
              <a:ext uri="{FF2B5EF4-FFF2-40B4-BE49-F238E27FC236}">
                <a16:creationId xmlns:a16="http://schemas.microsoft.com/office/drawing/2014/main" id="{AF42072D-6972-DACA-84C4-2D7B598DC575}"/>
              </a:ext>
            </a:extLst>
          </p:cNvPr>
          <p:cNvPicPr>
            <a:picLocks noChangeAspect="1"/>
          </p:cNvPicPr>
          <p:nvPr/>
        </p:nvPicPr>
        <p:blipFill>
          <a:blip r:embed="rId3"/>
          <a:srcRect l="18400" r="22915"/>
          <a:stretch/>
        </p:blipFill>
        <p:spPr>
          <a:xfrm>
            <a:off x="7678443" y="2646723"/>
            <a:ext cx="3396779" cy="3532435"/>
          </a:xfrm>
          <a:prstGeom prst="rect">
            <a:avLst/>
          </a:prstGeom>
          <a:ln>
            <a:solidFill>
              <a:srgbClr val="0070C0"/>
            </a:solidFill>
          </a:ln>
        </p:spPr>
      </p:pic>
    </p:spTree>
    <p:extLst>
      <p:ext uri="{BB962C8B-B14F-4D97-AF65-F5344CB8AC3E}">
        <p14:creationId xmlns:p14="http://schemas.microsoft.com/office/powerpoint/2010/main" val="20289140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F5A3C8-FDEC-E70D-AFB4-AEC6DD723AB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465F8B-E769-D315-B85D-CE0785498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9AF84-549D-2939-D13B-E4A76E45A542}"/>
              </a:ext>
            </a:extLst>
          </p:cNvPr>
          <p:cNvSpPr>
            <a:spLocks noGrp="1"/>
          </p:cNvSpPr>
          <p:nvPr>
            <p:ph type="title"/>
          </p:nvPr>
        </p:nvSpPr>
        <p:spPr>
          <a:xfrm>
            <a:off x="793662" y="386930"/>
            <a:ext cx="10066122" cy="1298448"/>
          </a:xfrm>
        </p:spPr>
        <p:txBody>
          <a:bodyPr anchor="b">
            <a:normAutofit/>
          </a:bodyPr>
          <a:lstStyle/>
          <a:p>
            <a:pPr algn="ctr"/>
            <a:r>
              <a:rPr lang="en-GB" sz="6000" b="1" dirty="0">
                <a:solidFill>
                  <a:srgbClr val="0070C0"/>
                </a:solidFill>
                <a:latin typeface="+mn-lt"/>
                <a:ea typeface="Calibri"/>
                <a:cs typeface="Calibri"/>
              </a:rPr>
              <a:t>Gantt Chart - Components</a:t>
            </a:r>
          </a:p>
        </p:txBody>
      </p:sp>
      <p:sp>
        <p:nvSpPr>
          <p:cNvPr id="11" name="Rectangle 10">
            <a:extLst>
              <a:ext uri="{FF2B5EF4-FFF2-40B4-BE49-F238E27FC236}">
                <a16:creationId xmlns:a16="http://schemas.microsoft.com/office/drawing/2014/main" id="{AD47B1B0-38DA-52F6-960E-89CACA962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45B1EE8-54DD-2367-F82D-E7345E44A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F9AD3D-AE6E-74BB-6283-276600A9F7E7}"/>
              </a:ext>
            </a:extLst>
          </p:cNvPr>
          <p:cNvSpPr>
            <a:spLocks noGrp="1"/>
          </p:cNvSpPr>
          <p:nvPr>
            <p:ph idx="1"/>
          </p:nvPr>
        </p:nvSpPr>
        <p:spPr>
          <a:xfrm>
            <a:off x="356764" y="2693757"/>
            <a:ext cx="11481299" cy="3639450"/>
          </a:xfrm>
        </p:spPr>
        <p:txBody>
          <a:bodyPr anchor="ctr">
            <a:noAutofit/>
          </a:bodyPr>
          <a:lstStyle/>
          <a:p>
            <a:pPr>
              <a:buFont typeface="Arial"/>
              <a:buChar char="•"/>
            </a:pPr>
            <a:r>
              <a:rPr lang="en-GB" sz="2400" b="1" dirty="0">
                <a:ea typeface="+mn-lt"/>
                <a:cs typeface="+mn-lt"/>
              </a:rPr>
              <a:t>Tasks/Activities</a:t>
            </a:r>
            <a:r>
              <a:rPr lang="en-GB" sz="2400" dirty="0">
                <a:ea typeface="+mn-lt"/>
                <a:cs typeface="+mn-lt"/>
              </a:rPr>
              <a:t>: Specific goals or actions (e.g., "Complete certification").</a:t>
            </a:r>
            <a:endParaRPr lang="en-US"/>
          </a:p>
          <a:p>
            <a:pPr>
              <a:buFont typeface="Arial"/>
              <a:buChar char="•"/>
            </a:pPr>
            <a:r>
              <a:rPr lang="en-GB" sz="2400" b="1" dirty="0">
                <a:ea typeface="+mn-lt"/>
                <a:cs typeface="+mn-lt"/>
              </a:rPr>
              <a:t>Timeline</a:t>
            </a:r>
            <a:r>
              <a:rPr lang="en-GB" sz="2400" dirty="0">
                <a:ea typeface="+mn-lt"/>
                <a:cs typeface="+mn-lt"/>
              </a:rPr>
              <a:t>: Time frame for each task (e.g., start and end dates).</a:t>
            </a:r>
            <a:endParaRPr lang="en-GB"/>
          </a:p>
          <a:p>
            <a:pPr>
              <a:buFont typeface="Arial"/>
              <a:buChar char="•"/>
            </a:pPr>
            <a:r>
              <a:rPr lang="en-GB" sz="2400" b="1" dirty="0">
                <a:ea typeface="+mn-lt"/>
                <a:cs typeface="+mn-lt"/>
              </a:rPr>
              <a:t>Duration</a:t>
            </a:r>
            <a:r>
              <a:rPr lang="en-GB" sz="2400" dirty="0">
                <a:ea typeface="+mn-lt"/>
                <a:cs typeface="+mn-lt"/>
              </a:rPr>
              <a:t>: Time allocated for each task (e.g., "2 weeks").</a:t>
            </a:r>
            <a:endParaRPr lang="en-GB"/>
          </a:p>
          <a:p>
            <a:pPr>
              <a:buFont typeface="Arial"/>
              <a:buChar char="•"/>
            </a:pPr>
            <a:r>
              <a:rPr lang="en-GB" sz="2400" b="1" dirty="0">
                <a:ea typeface="+mn-lt"/>
                <a:cs typeface="+mn-lt"/>
              </a:rPr>
              <a:t>Milestones</a:t>
            </a:r>
            <a:r>
              <a:rPr lang="en-GB" sz="2400" dirty="0">
                <a:ea typeface="+mn-lt"/>
                <a:cs typeface="+mn-lt"/>
              </a:rPr>
              <a:t>: Key achievements (e.g., "Finish module 1").</a:t>
            </a:r>
            <a:endParaRPr lang="en-GB"/>
          </a:p>
          <a:p>
            <a:pPr>
              <a:buFont typeface="Arial"/>
              <a:buChar char="•"/>
            </a:pPr>
            <a:r>
              <a:rPr lang="en-GB" sz="2400" b="1" dirty="0">
                <a:ea typeface="+mn-lt"/>
                <a:cs typeface="+mn-lt"/>
              </a:rPr>
              <a:t>Dependencies</a:t>
            </a:r>
            <a:r>
              <a:rPr lang="en-GB" sz="2400" dirty="0">
                <a:ea typeface="+mn-lt"/>
                <a:cs typeface="+mn-lt"/>
              </a:rPr>
              <a:t>: Tasks that rely on others (e.g., "Complete course before workshop").</a:t>
            </a:r>
            <a:endParaRPr lang="en-GB"/>
          </a:p>
          <a:p>
            <a:pPr>
              <a:buFont typeface="Arial"/>
              <a:buChar char="•"/>
            </a:pPr>
            <a:r>
              <a:rPr lang="en-GB" sz="2400" b="1" dirty="0">
                <a:ea typeface="+mn-lt"/>
                <a:cs typeface="+mn-lt"/>
              </a:rPr>
              <a:t>Resources/Responsibilities</a:t>
            </a:r>
            <a:r>
              <a:rPr lang="en-GB" sz="2400" dirty="0">
                <a:ea typeface="+mn-lt"/>
                <a:cs typeface="+mn-lt"/>
              </a:rPr>
              <a:t>: Who is responsible and what tools are needed.</a:t>
            </a:r>
            <a:endParaRPr lang="en-GB"/>
          </a:p>
          <a:p>
            <a:pPr>
              <a:buFont typeface="Arial"/>
              <a:buChar char="•"/>
            </a:pPr>
            <a:r>
              <a:rPr lang="en-GB" sz="2400" b="1" dirty="0">
                <a:ea typeface="+mn-lt"/>
                <a:cs typeface="+mn-lt"/>
              </a:rPr>
              <a:t>Progress Tracking</a:t>
            </a:r>
            <a:r>
              <a:rPr lang="en-GB" sz="2400" dirty="0">
                <a:ea typeface="+mn-lt"/>
                <a:cs typeface="+mn-lt"/>
              </a:rPr>
              <a:t>: Status (e.g., "Completed", "In progress").</a:t>
            </a:r>
            <a:endParaRPr lang="en-GB"/>
          </a:p>
          <a:p>
            <a:pPr>
              <a:buFont typeface="Arial"/>
              <a:buChar char="•"/>
            </a:pPr>
            <a:r>
              <a:rPr lang="en-GB" sz="2400" b="1" dirty="0">
                <a:ea typeface="+mn-lt"/>
                <a:cs typeface="+mn-lt"/>
              </a:rPr>
              <a:t>Priority</a:t>
            </a:r>
            <a:r>
              <a:rPr lang="en-GB" sz="2400" dirty="0">
                <a:ea typeface="+mn-lt"/>
                <a:cs typeface="+mn-lt"/>
              </a:rPr>
              <a:t>: Task importance (e.g., "High", "Low").</a:t>
            </a:r>
            <a:endParaRPr lang="en-GB"/>
          </a:p>
          <a:p>
            <a:pPr marL="0" indent="0">
              <a:lnSpc>
                <a:spcPct val="150000"/>
              </a:lnSpc>
              <a:buNone/>
            </a:pPr>
            <a:endParaRPr lang="en-GB" sz="2400" dirty="0">
              <a:ea typeface="Calibri"/>
              <a:cs typeface="Calibri"/>
            </a:endParaRPr>
          </a:p>
        </p:txBody>
      </p:sp>
      <p:sp>
        <p:nvSpPr>
          <p:cNvPr id="15" name="Rectangle 14">
            <a:extLst>
              <a:ext uri="{FF2B5EF4-FFF2-40B4-BE49-F238E27FC236}">
                <a16:creationId xmlns:a16="http://schemas.microsoft.com/office/drawing/2014/main" id="{47D644FC-8599-A084-D07E-84785A444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77465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B4693F-AF86-D17A-4187-17AF01F751A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2B0B44-3B96-547D-C7A0-392B7690DC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9EA9D3-1F20-6381-35D9-DFA79E26B903}"/>
              </a:ext>
            </a:extLst>
          </p:cNvPr>
          <p:cNvSpPr>
            <a:spLocks noGrp="1"/>
          </p:cNvSpPr>
          <p:nvPr>
            <p:ph type="title"/>
          </p:nvPr>
        </p:nvSpPr>
        <p:spPr>
          <a:xfrm>
            <a:off x="793662" y="386930"/>
            <a:ext cx="10066122" cy="1298448"/>
          </a:xfrm>
        </p:spPr>
        <p:txBody>
          <a:bodyPr anchor="b">
            <a:normAutofit/>
          </a:bodyPr>
          <a:lstStyle/>
          <a:p>
            <a:pPr algn="ctr"/>
            <a:r>
              <a:rPr lang="en-GB" sz="6000" b="1" dirty="0">
                <a:solidFill>
                  <a:srgbClr val="0070C0"/>
                </a:solidFill>
                <a:latin typeface="+mn-lt"/>
                <a:ea typeface="Calibri"/>
                <a:cs typeface="Calibri"/>
              </a:rPr>
              <a:t>Gantt Chart - Dependencies</a:t>
            </a:r>
            <a:endParaRPr lang="en-US" dirty="0"/>
          </a:p>
        </p:txBody>
      </p:sp>
      <p:sp>
        <p:nvSpPr>
          <p:cNvPr id="11" name="Rectangle 10">
            <a:extLst>
              <a:ext uri="{FF2B5EF4-FFF2-40B4-BE49-F238E27FC236}">
                <a16:creationId xmlns:a16="http://schemas.microsoft.com/office/drawing/2014/main" id="{DFE31D34-6BAE-BBC0-DEBB-2197FD8B9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4D792D6-6BEF-235F-6A85-3DEF0A5A6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430946-374A-9FFC-7E81-60F595BBD8A4}"/>
              </a:ext>
            </a:extLst>
          </p:cNvPr>
          <p:cNvSpPr>
            <a:spLocks noGrp="1"/>
          </p:cNvSpPr>
          <p:nvPr>
            <p:ph idx="1"/>
          </p:nvPr>
        </p:nvSpPr>
        <p:spPr>
          <a:xfrm>
            <a:off x="356764" y="2693757"/>
            <a:ext cx="6632209" cy="3639450"/>
          </a:xfrm>
        </p:spPr>
        <p:txBody>
          <a:bodyPr anchor="ctr">
            <a:noAutofit/>
          </a:bodyPr>
          <a:lstStyle/>
          <a:p>
            <a:pPr>
              <a:buFont typeface="Arial"/>
              <a:buChar char="•"/>
            </a:pPr>
            <a:r>
              <a:rPr lang="en-GB" sz="2400" dirty="0">
                <a:ea typeface="+mn-lt"/>
                <a:cs typeface="+mn-lt"/>
              </a:rPr>
              <a:t>Dependencies in a Gantt chart are typically shown using </a:t>
            </a:r>
            <a:r>
              <a:rPr lang="en-GB" sz="2400" b="1" dirty="0">
                <a:ea typeface="+mn-lt"/>
                <a:cs typeface="+mn-lt"/>
              </a:rPr>
              <a:t>arrows</a:t>
            </a:r>
            <a:r>
              <a:rPr lang="en-GB" sz="2400" dirty="0">
                <a:ea typeface="+mn-lt"/>
                <a:cs typeface="+mn-lt"/>
              </a:rPr>
              <a:t> or </a:t>
            </a:r>
            <a:r>
              <a:rPr lang="en-GB" sz="2400" b="1" dirty="0">
                <a:ea typeface="+mn-lt"/>
                <a:cs typeface="+mn-lt"/>
              </a:rPr>
              <a:t>lines</a:t>
            </a:r>
            <a:r>
              <a:rPr lang="en-GB" sz="2400" dirty="0">
                <a:ea typeface="+mn-lt"/>
                <a:cs typeface="+mn-lt"/>
              </a:rPr>
              <a:t> that connect related tasks. Here's how to represent them:</a:t>
            </a:r>
          </a:p>
          <a:p>
            <a:pPr>
              <a:buFont typeface="Arial"/>
              <a:buChar char="•"/>
            </a:pPr>
            <a:r>
              <a:rPr lang="en-GB" sz="2400" b="1" dirty="0">
                <a:ea typeface="+mn-lt"/>
                <a:cs typeface="+mn-lt"/>
              </a:rPr>
              <a:t>Arrows or Lines</a:t>
            </a:r>
            <a:r>
              <a:rPr lang="en-GB" sz="2400" dirty="0">
                <a:ea typeface="+mn-lt"/>
                <a:cs typeface="+mn-lt"/>
              </a:rPr>
              <a:t>:</a:t>
            </a:r>
            <a:endParaRPr lang="en-GB" dirty="0">
              <a:ea typeface="+mn-lt"/>
              <a:cs typeface="+mn-lt"/>
            </a:endParaRPr>
          </a:p>
          <a:p>
            <a:pPr lvl="1">
              <a:buFont typeface="Arial"/>
              <a:buChar char="•"/>
            </a:pPr>
            <a:r>
              <a:rPr lang="en-GB" dirty="0">
                <a:ea typeface="+mn-lt"/>
                <a:cs typeface="+mn-lt"/>
              </a:rPr>
              <a:t>Draw arrows from one task to another to indicate that one must be completed before the other can begin</a:t>
            </a:r>
            <a:r>
              <a:rPr lang="en-GB" sz="2400" dirty="0">
                <a:ea typeface="+mn-lt"/>
                <a:cs typeface="+mn-lt"/>
              </a:rPr>
              <a:t>.</a:t>
            </a:r>
            <a:endParaRPr lang="en-GB" dirty="0">
              <a:ea typeface="+mn-lt"/>
              <a:cs typeface="+mn-lt"/>
            </a:endParaRPr>
          </a:p>
          <a:p>
            <a:pPr lvl="1">
              <a:buFont typeface="Arial"/>
              <a:buChar char="•"/>
            </a:pPr>
            <a:r>
              <a:rPr lang="en-GB" dirty="0">
                <a:ea typeface="+mn-lt"/>
                <a:cs typeface="+mn-lt"/>
              </a:rPr>
              <a:t>Example</a:t>
            </a:r>
            <a:r>
              <a:rPr lang="en-GB" sz="2400" dirty="0">
                <a:ea typeface="+mn-lt"/>
                <a:cs typeface="+mn-lt"/>
              </a:rPr>
              <a:t>: </a:t>
            </a:r>
            <a:r>
              <a:rPr lang="en-GB" dirty="0">
                <a:ea typeface="+mn-lt"/>
                <a:cs typeface="+mn-lt"/>
              </a:rPr>
              <a:t>An arrow from </a:t>
            </a:r>
            <a:r>
              <a:rPr lang="en-GB" sz="2400" dirty="0">
                <a:ea typeface="+mn-lt"/>
                <a:cs typeface="+mn-lt"/>
              </a:rPr>
              <a:t>"Complete </a:t>
            </a:r>
            <a:r>
              <a:rPr lang="en-GB" dirty="0">
                <a:ea typeface="+mn-lt"/>
                <a:cs typeface="+mn-lt"/>
              </a:rPr>
              <a:t>online </a:t>
            </a:r>
            <a:r>
              <a:rPr lang="en-GB" sz="2400" dirty="0">
                <a:ea typeface="+mn-lt"/>
                <a:cs typeface="+mn-lt"/>
              </a:rPr>
              <a:t>course</a:t>
            </a:r>
            <a:r>
              <a:rPr lang="en-GB" dirty="0">
                <a:ea typeface="+mn-lt"/>
                <a:cs typeface="+mn-lt"/>
              </a:rPr>
              <a:t>" to "Attend</a:t>
            </a:r>
            <a:r>
              <a:rPr lang="en-GB" sz="2400" dirty="0">
                <a:ea typeface="+mn-lt"/>
                <a:cs typeface="+mn-lt"/>
              </a:rPr>
              <a:t> workshop</a:t>
            </a:r>
            <a:r>
              <a:rPr lang="en-GB" dirty="0">
                <a:ea typeface="+mn-lt"/>
                <a:cs typeface="+mn-lt"/>
              </a:rPr>
              <a:t>" shows the dependency</a:t>
            </a:r>
            <a:r>
              <a:rPr lang="en-GB" sz="2400" dirty="0">
                <a:ea typeface="+mn-lt"/>
                <a:cs typeface="+mn-lt"/>
              </a:rPr>
              <a:t>.</a:t>
            </a:r>
            <a:endParaRPr lang="en-GB" dirty="0">
              <a:ea typeface="+mn-lt"/>
              <a:cs typeface="+mn-lt"/>
            </a:endParaRPr>
          </a:p>
          <a:p>
            <a:pPr>
              <a:buFont typeface="Arial"/>
              <a:buChar char="•"/>
            </a:pPr>
            <a:endParaRPr lang="en-GB" sz="2400" dirty="0">
              <a:ea typeface="Calibri"/>
              <a:cs typeface="Calibri"/>
            </a:endParaRPr>
          </a:p>
          <a:p>
            <a:pPr marL="0" indent="0">
              <a:lnSpc>
                <a:spcPct val="150000"/>
              </a:lnSpc>
              <a:buNone/>
            </a:pPr>
            <a:endParaRPr lang="en-GB" sz="2400" dirty="0">
              <a:ea typeface="Calibri"/>
              <a:cs typeface="Calibri"/>
            </a:endParaRPr>
          </a:p>
        </p:txBody>
      </p:sp>
      <p:sp>
        <p:nvSpPr>
          <p:cNvPr id="15" name="Rectangle 14">
            <a:extLst>
              <a:ext uri="{FF2B5EF4-FFF2-40B4-BE49-F238E27FC236}">
                <a16:creationId xmlns:a16="http://schemas.microsoft.com/office/drawing/2014/main" id="{7622520A-0339-8B36-214D-5AB1F3C2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Show Dependencies in Excel Gantt Chart (2 Easy Methods)">
            <a:extLst>
              <a:ext uri="{FF2B5EF4-FFF2-40B4-BE49-F238E27FC236}">
                <a16:creationId xmlns:a16="http://schemas.microsoft.com/office/drawing/2014/main" id="{AF125880-A1F4-2C2A-D0B5-8E110343818C}"/>
              </a:ext>
            </a:extLst>
          </p:cNvPr>
          <p:cNvPicPr>
            <a:picLocks noChangeAspect="1"/>
          </p:cNvPicPr>
          <p:nvPr/>
        </p:nvPicPr>
        <p:blipFill>
          <a:blip r:embed="rId2"/>
          <a:stretch>
            <a:fillRect/>
          </a:stretch>
        </p:blipFill>
        <p:spPr>
          <a:xfrm>
            <a:off x="6990608" y="2468589"/>
            <a:ext cx="4405746" cy="3246899"/>
          </a:xfrm>
          <a:prstGeom prst="rect">
            <a:avLst/>
          </a:prstGeom>
        </p:spPr>
      </p:pic>
    </p:spTree>
    <p:extLst>
      <p:ext uri="{BB962C8B-B14F-4D97-AF65-F5344CB8AC3E}">
        <p14:creationId xmlns:p14="http://schemas.microsoft.com/office/powerpoint/2010/main" val="20206770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3EE17B-805A-229D-940B-08315C38720B}"/>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7E91B-373E-54FB-0255-1CC2BF2869A0}"/>
              </a:ext>
            </a:extLst>
          </p:cNvPr>
          <p:cNvSpPr>
            <a:spLocks noGrp="1"/>
          </p:cNvSpPr>
          <p:nvPr>
            <p:ph type="title"/>
          </p:nvPr>
        </p:nvSpPr>
        <p:spPr>
          <a:xfrm>
            <a:off x="572493" y="238539"/>
            <a:ext cx="11018520" cy="1434415"/>
          </a:xfrm>
        </p:spPr>
        <p:txBody>
          <a:bodyPr anchor="b">
            <a:normAutofit/>
          </a:bodyPr>
          <a:lstStyle/>
          <a:p>
            <a:r>
              <a:rPr lang="en-GB" sz="5400" b="1">
                <a:latin typeface="+mn-lt"/>
                <a:ea typeface="Calibri"/>
                <a:cs typeface="Calibri"/>
              </a:rPr>
              <a:t>Gantt Chart - Progress</a:t>
            </a:r>
            <a:endParaRPr lang="en-US" sz="5400"/>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5F167D-C704-C7BF-D814-7C4C825D4B42}"/>
              </a:ext>
            </a:extLst>
          </p:cNvPr>
          <p:cNvSpPr>
            <a:spLocks noGrp="1"/>
          </p:cNvSpPr>
          <p:nvPr>
            <p:ph idx="1"/>
          </p:nvPr>
        </p:nvSpPr>
        <p:spPr>
          <a:xfrm>
            <a:off x="572493" y="2071316"/>
            <a:ext cx="6713552" cy="4119172"/>
          </a:xfrm>
        </p:spPr>
        <p:txBody>
          <a:bodyPr anchor="t">
            <a:normAutofit/>
          </a:bodyPr>
          <a:lstStyle/>
          <a:p>
            <a:pPr>
              <a:buFont typeface="Arial"/>
              <a:buChar char="•"/>
            </a:pPr>
            <a:r>
              <a:rPr lang="en-GB" sz="2200" b="1">
                <a:ea typeface="+mn-lt"/>
                <a:cs typeface="+mn-lt"/>
              </a:rPr>
              <a:t>Color-Coded Progress Bars</a:t>
            </a:r>
            <a:r>
              <a:rPr lang="en-GB" sz="2200">
                <a:ea typeface="+mn-lt"/>
                <a:cs typeface="+mn-lt"/>
              </a:rPr>
              <a:t>: In many Gantt chart tools (like Microsoft Project, Excel, or online tools like Monday.com or Trello), you can add a progress bar for each task that visually represents the completion percentage. The task bar will typically be divided into two parts:</a:t>
            </a:r>
          </a:p>
          <a:p>
            <a:pPr>
              <a:buFont typeface="Arial"/>
              <a:buChar char="•"/>
            </a:pPr>
            <a:r>
              <a:rPr lang="en-GB" sz="2200">
                <a:ea typeface="+mn-lt"/>
                <a:cs typeface="+mn-lt"/>
              </a:rPr>
              <a:t>The completed portion (e.g., shaded in blue).</a:t>
            </a:r>
            <a:endParaRPr lang="en-GB" sz="2200"/>
          </a:p>
          <a:p>
            <a:pPr>
              <a:buFont typeface="Arial"/>
              <a:buChar char="•"/>
            </a:pPr>
            <a:r>
              <a:rPr lang="en-GB" sz="2200">
                <a:ea typeface="+mn-lt"/>
                <a:cs typeface="+mn-lt"/>
              </a:rPr>
              <a:t>The remaining portion (e.g., shaded in gray or another color).</a:t>
            </a:r>
            <a:endParaRPr lang="en-GB" sz="2200"/>
          </a:p>
          <a:p>
            <a:pPr>
              <a:buFont typeface="Arial"/>
              <a:buChar char="•"/>
            </a:pPr>
            <a:r>
              <a:rPr lang="en-GB" sz="2200" b="1">
                <a:ea typeface="+mn-lt"/>
                <a:cs typeface="+mn-lt"/>
              </a:rPr>
              <a:t>Percentage Labels</a:t>
            </a:r>
            <a:r>
              <a:rPr lang="en-GB" sz="2200">
                <a:ea typeface="+mn-lt"/>
                <a:cs typeface="+mn-lt"/>
              </a:rPr>
              <a:t>: Along with the progress bar, you can often add labels showing the percentage of completion for the task (e.g., 50%, 75%, etc.).</a:t>
            </a:r>
            <a:endParaRPr lang="en-GB" sz="2200"/>
          </a:p>
          <a:p>
            <a:pPr>
              <a:buFont typeface="Arial"/>
              <a:buChar char="•"/>
            </a:pPr>
            <a:endParaRPr lang="en-GB" sz="2200">
              <a:ea typeface="+mn-lt"/>
              <a:cs typeface="+mn-lt"/>
            </a:endParaRPr>
          </a:p>
          <a:p>
            <a:pPr>
              <a:buFont typeface="Arial"/>
              <a:buChar char="•"/>
            </a:pPr>
            <a:endParaRPr lang="en-GB" sz="2200">
              <a:ea typeface="Calibri"/>
              <a:cs typeface="Calibri"/>
            </a:endParaRPr>
          </a:p>
          <a:p>
            <a:pPr marL="0" indent="0">
              <a:buNone/>
            </a:pPr>
            <a:endParaRPr lang="en-GB" sz="2200">
              <a:ea typeface="Calibri"/>
              <a:cs typeface="Calibri"/>
            </a:endParaRPr>
          </a:p>
        </p:txBody>
      </p:sp>
      <p:pic>
        <p:nvPicPr>
          <p:cNvPr id="5" name="Picture 4" descr="5 Year Planning Gantt Chart Showing Progress Percentage | Presentation ...">
            <a:extLst>
              <a:ext uri="{FF2B5EF4-FFF2-40B4-BE49-F238E27FC236}">
                <a16:creationId xmlns:a16="http://schemas.microsoft.com/office/drawing/2014/main" id="{EBBB87CB-9D44-9148-9FE2-0ADE344A6EFF}"/>
              </a:ext>
            </a:extLst>
          </p:cNvPr>
          <p:cNvPicPr>
            <a:picLocks noChangeAspect="1"/>
          </p:cNvPicPr>
          <p:nvPr/>
        </p:nvPicPr>
        <p:blipFill>
          <a:blip r:embed="rId2"/>
          <a:srcRect l="27846"/>
          <a:stretch/>
        </p:blipFill>
        <p:spPr>
          <a:xfrm>
            <a:off x="7675658" y="2093976"/>
            <a:ext cx="3941064" cy="4096512"/>
          </a:xfrm>
          <a:prstGeom prst="rect">
            <a:avLst/>
          </a:prstGeom>
        </p:spPr>
      </p:pic>
    </p:spTree>
    <p:extLst>
      <p:ext uri="{BB962C8B-B14F-4D97-AF65-F5344CB8AC3E}">
        <p14:creationId xmlns:p14="http://schemas.microsoft.com/office/powerpoint/2010/main" val="24336551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7A9EA1-219C-359B-8825-918575F1DFC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0A13D1-1A9D-478A-FC59-326FE08891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AE975-5620-C3BF-D4E8-9531A70D40B3}"/>
              </a:ext>
            </a:extLst>
          </p:cNvPr>
          <p:cNvSpPr>
            <a:spLocks noGrp="1"/>
          </p:cNvSpPr>
          <p:nvPr>
            <p:ph type="title"/>
          </p:nvPr>
        </p:nvSpPr>
        <p:spPr>
          <a:xfrm>
            <a:off x="812912" y="-163420"/>
            <a:ext cx="10066122" cy="1298448"/>
          </a:xfrm>
        </p:spPr>
        <p:txBody>
          <a:bodyPr anchor="b">
            <a:normAutofit/>
          </a:bodyPr>
          <a:lstStyle/>
          <a:p>
            <a:pPr algn="ctr"/>
            <a:r>
              <a:rPr lang="en-GB" sz="6000" b="1" dirty="0">
                <a:solidFill>
                  <a:srgbClr val="0070C0"/>
                </a:solidFill>
                <a:latin typeface="+mn-lt"/>
                <a:ea typeface="Calibri"/>
                <a:cs typeface="Calibri"/>
              </a:rPr>
              <a:t>Gantt Chart – Tasks in it</a:t>
            </a:r>
          </a:p>
        </p:txBody>
      </p:sp>
      <p:sp>
        <p:nvSpPr>
          <p:cNvPr id="11" name="Rectangle 10">
            <a:extLst>
              <a:ext uri="{FF2B5EF4-FFF2-40B4-BE49-F238E27FC236}">
                <a16:creationId xmlns:a16="http://schemas.microsoft.com/office/drawing/2014/main" id="{C76A61F3-3A14-9DDF-311D-EE665FEA9A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419E2D-3854-C683-5CF6-2DF78575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FB6881-2700-69CF-D9AC-8AD4D64E81C5}"/>
              </a:ext>
            </a:extLst>
          </p:cNvPr>
          <p:cNvSpPr>
            <a:spLocks noGrp="1"/>
          </p:cNvSpPr>
          <p:nvPr>
            <p:ph idx="1"/>
          </p:nvPr>
        </p:nvSpPr>
        <p:spPr>
          <a:xfrm>
            <a:off x="346868" y="3148977"/>
            <a:ext cx="6226469" cy="2590464"/>
          </a:xfrm>
        </p:spPr>
        <p:txBody>
          <a:bodyPr anchor="ctr">
            <a:noAutofit/>
          </a:bodyPr>
          <a:lstStyle/>
          <a:p>
            <a:r>
              <a:rPr lang="en-US" sz="1600" b="1"/>
              <a:t>1. Skill Assessment</a:t>
            </a:r>
            <a:endParaRPr lang="en-US" sz="1600" b="1">
              <a:ea typeface="Calibri"/>
              <a:cs typeface="Calibri"/>
            </a:endParaRPr>
          </a:p>
          <a:p>
            <a:pPr>
              <a:buFont typeface=""/>
              <a:buChar char="•"/>
            </a:pPr>
            <a:r>
              <a:rPr lang="en-US" sz="1600"/>
              <a:t>Identify current skills and knowledge gaps.</a:t>
            </a:r>
            <a:endParaRPr lang="en-US" sz="1600">
              <a:ea typeface="Calibri"/>
              <a:cs typeface="Calibri"/>
            </a:endParaRPr>
          </a:p>
          <a:p>
            <a:pPr>
              <a:buFont typeface=""/>
              <a:buChar char="•"/>
            </a:pPr>
            <a:r>
              <a:rPr lang="en-US" sz="1600"/>
              <a:t>Complete a self-assessment or ask for feedback from supervisors or colleagues.</a:t>
            </a:r>
            <a:endParaRPr lang="en-US" sz="1600">
              <a:ea typeface="Calibri"/>
              <a:cs typeface="Calibri"/>
            </a:endParaRPr>
          </a:p>
          <a:p>
            <a:r>
              <a:rPr lang="en-US" sz="1600" b="1"/>
              <a:t>2. Set Career Goals</a:t>
            </a:r>
            <a:endParaRPr lang="en-US" sz="1600" b="1">
              <a:ea typeface="Calibri"/>
              <a:cs typeface="Calibri"/>
            </a:endParaRPr>
          </a:p>
          <a:p>
            <a:pPr>
              <a:buFont typeface=""/>
              <a:buChar char="•"/>
            </a:pPr>
            <a:r>
              <a:rPr lang="en-US" sz="1600"/>
              <a:t>Define short-term and long-term career goals (e.g., promotion, certification).</a:t>
            </a:r>
            <a:endParaRPr lang="en-US" sz="1600">
              <a:ea typeface="Calibri"/>
              <a:cs typeface="Calibri"/>
            </a:endParaRPr>
          </a:p>
          <a:p>
            <a:pPr>
              <a:buFont typeface=""/>
              <a:buChar char="•"/>
            </a:pPr>
            <a:r>
              <a:rPr lang="en-US" sz="1600"/>
              <a:t>Break down goals into achievable steps.</a:t>
            </a:r>
            <a:endParaRPr lang="en-US" sz="1600">
              <a:ea typeface="Calibri"/>
              <a:cs typeface="Calibri"/>
            </a:endParaRPr>
          </a:p>
          <a:p>
            <a:r>
              <a:rPr lang="en-US" sz="1600" b="1"/>
              <a:t>3. Enroll in Courses/Training</a:t>
            </a:r>
            <a:endParaRPr lang="en-US" sz="1600" b="1">
              <a:ea typeface="Calibri"/>
              <a:cs typeface="Calibri"/>
            </a:endParaRPr>
          </a:p>
          <a:p>
            <a:pPr>
              <a:buFont typeface=""/>
              <a:buChar char="•"/>
            </a:pPr>
            <a:r>
              <a:rPr lang="en-US" sz="1600"/>
              <a:t>Research relevant courses, certifications, or workshops.</a:t>
            </a:r>
            <a:endParaRPr lang="en-US" sz="1600">
              <a:ea typeface="Calibri"/>
              <a:cs typeface="Calibri"/>
            </a:endParaRPr>
          </a:p>
          <a:p>
            <a:pPr>
              <a:buFont typeface=""/>
              <a:buChar char="•"/>
            </a:pPr>
            <a:r>
              <a:rPr lang="en-US" sz="1600"/>
              <a:t>Register for online or in-person courses.</a:t>
            </a:r>
            <a:endParaRPr lang="en-US" sz="1600">
              <a:ea typeface="Calibri"/>
              <a:cs typeface="Calibri"/>
            </a:endParaRPr>
          </a:p>
          <a:p>
            <a:r>
              <a:rPr lang="en-US" sz="1600" b="1"/>
              <a:t>4. Complete Training/Certifications</a:t>
            </a:r>
            <a:endParaRPr lang="en-US" sz="1600" b="1">
              <a:ea typeface="Calibri"/>
              <a:cs typeface="Calibri"/>
            </a:endParaRPr>
          </a:p>
          <a:p>
            <a:pPr>
              <a:buFont typeface=""/>
              <a:buChar char="•"/>
            </a:pPr>
            <a:r>
              <a:rPr lang="en-US" sz="1600"/>
              <a:t>Start and complete the course or certification.</a:t>
            </a:r>
            <a:endParaRPr lang="en-US" sz="1600">
              <a:ea typeface="Calibri"/>
              <a:cs typeface="Calibri"/>
            </a:endParaRPr>
          </a:p>
          <a:p>
            <a:pPr>
              <a:buFont typeface=""/>
              <a:buChar char="•"/>
            </a:pPr>
            <a:r>
              <a:rPr lang="en-US" sz="1600"/>
              <a:t>Take exams or submit assignments to achieve certification.</a:t>
            </a:r>
            <a:endParaRPr lang="en-GB" sz="1600">
              <a:ea typeface="Calibri"/>
              <a:cs typeface="Calibri"/>
            </a:endParaRPr>
          </a:p>
        </p:txBody>
      </p:sp>
      <p:sp>
        <p:nvSpPr>
          <p:cNvPr id="15" name="Rectangle 14">
            <a:extLst>
              <a:ext uri="{FF2B5EF4-FFF2-40B4-BE49-F238E27FC236}">
                <a16:creationId xmlns:a16="http://schemas.microsoft.com/office/drawing/2014/main" id="{AE1DF676-E198-0515-47C4-65B29F35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2">
            <a:extLst>
              <a:ext uri="{FF2B5EF4-FFF2-40B4-BE49-F238E27FC236}">
                <a16:creationId xmlns:a16="http://schemas.microsoft.com/office/drawing/2014/main" id="{327EC8EE-892F-F491-CD3F-143EF98C5EA7}"/>
              </a:ext>
            </a:extLst>
          </p:cNvPr>
          <p:cNvSpPr txBox="1">
            <a:spLocks/>
          </p:cNvSpPr>
          <p:nvPr/>
        </p:nvSpPr>
        <p:spPr>
          <a:xfrm>
            <a:off x="6571517" y="3426068"/>
            <a:ext cx="5751456" cy="2135243"/>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5. </a:t>
            </a:r>
            <a:r>
              <a:rPr lang="en-US" sz="1400" b="1" dirty="0"/>
              <a:t>Attend Workshops or Conferences</a:t>
            </a:r>
            <a:endParaRPr lang="en-US" sz="1400" b="1" dirty="0">
              <a:ea typeface="Calibri"/>
              <a:cs typeface="Calibri"/>
            </a:endParaRPr>
          </a:p>
          <a:p>
            <a:r>
              <a:rPr lang="en-US" sz="1400" dirty="0">
                <a:ea typeface="+mn-lt"/>
                <a:cs typeface="+mn-lt"/>
              </a:rPr>
              <a:t>Research industry-related workshops or conferences.</a:t>
            </a:r>
            <a:endParaRPr lang="en-US" sz="1400" dirty="0">
              <a:ea typeface="Calibri"/>
              <a:cs typeface="Calibri"/>
            </a:endParaRPr>
          </a:p>
          <a:p>
            <a:r>
              <a:rPr lang="en-US" sz="1400" dirty="0">
                <a:ea typeface="+mn-lt"/>
                <a:cs typeface="+mn-lt"/>
              </a:rPr>
              <a:t>Register and attend events for professional development.</a:t>
            </a:r>
            <a:endParaRPr lang="en-US" sz="1400" dirty="0">
              <a:ea typeface="Calibri"/>
              <a:cs typeface="Calibri"/>
            </a:endParaRPr>
          </a:p>
          <a:p>
            <a:r>
              <a:rPr lang="en-US" sz="1400" dirty="0"/>
              <a:t>7. </a:t>
            </a:r>
            <a:r>
              <a:rPr lang="en-US" sz="1400" b="1" dirty="0"/>
              <a:t>Develop Soft Skills</a:t>
            </a:r>
            <a:endParaRPr lang="en-US" sz="1400" dirty="0">
              <a:ea typeface="Calibri"/>
              <a:cs typeface="Calibri"/>
            </a:endParaRPr>
          </a:p>
          <a:p>
            <a:r>
              <a:rPr lang="en-US" sz="1400" dirty="0">
                <a:ea typeface="+mn-lt"/>
                <a:cs typeface="+mn-lt"/>
              </a:rPr>
              <a:t>Focus on communication, leadership, and time management skills.</a:t>
            </a:r>
            <a:endParaRPr lang="en-US" sz="1400" dirty="0">
              <a:ea typeface="Calibri"/>
              <a:cs typeface="Calibri"/>
            </a:endParaRPr>
          </a:p>
          <a:p>
            <a:r>
              <a:rPr lang="en-US" sz="1400" dirty="0">
                <a:ea typeface="+mn-lt"/>
                <a:cs typeface="+mn-lt"/>
              </a:rPr>
              <a:t>Attend seminars or webinars to improve these skills.</a:t>
            </a:r>
            <a:endParaRPr lang="en-US" sz="1400" dirty="0">
              <a:ea typeface="Calibri"/>
              <a:cs typeface="Calibri"/>
            </a:endParaRPr>
          </a:p>
          <a:p>
            <a:r>
              <a:rPr lang="en-US" sz="1400" dirty="0"/>
              <a:t>8. </a:t>
            </a:r>
            <a:r>
              <a:rPr lang="en-US" sz="1400" b="1" dirty="0"/>
              <a:t>Build a Network</a:t>
            </a:r>
            <a:endParaRPr lang="en-US" sz="1400" dirty="0">
              <a:ea typeface="Calibri"/>
              <a:cs typeface="Calibri"/>
            </a:endParaRPr>
          </a:p>
          <a:p>
            <a:r>
              <a:rPr lang="en-US" sz="1400" dirty="0">
                <a:ea typeface="+mn-lt"/>
                <a:cs typeface="+mn-lt"/>
              </a:rPr>
              <a:t>Attend networking events or join professional groups.</a:t>
            </a:r>
            <a:endParaRPr lang="en-US" sz="1400" dirty="0">
              <a:ea typeface="Calibri"/>
              <a:cs typeface="Calibri"/>
            </a:endParaRPr>
          </a:p>
          <a:p>
            <a:r>
              <a:rPr lang="en-US" sz="1400" dirty="0">
                <a:ea typeface="+mn-lt"/>
                <a:cs typeface="+mn-lt"/>
              </a:rPr>
              <a:t>Set up meetings with mentors or industry professionals.</a:t>
            </a:r>
            <a:endParaRPr lang="en-US" sz="1400" dirty="0">
              <a:ea typeface="Calibri"/>
              <a:cs typeface="Calibri"/>
            </a:endParaRPr>
          </a:p>
          <a:p>
            <a:r>
              <a:rPr lang="en-US" sz="1400" b="1" dirty="0"/>
              <a:t>9. Achieve Specific Milestones</a:t>
            </a:r>
            <a:endParaRPr lang="en-US" sz="1400" dirty="0">
              <a:ea typeface="Calibri"/>
              <a:cs typeface="Calibri"/>
            </a:endParaRPr>
          </a:p>
          <a:p>
            <a:r>
              <a:rPr lang="en-US" sz="1400" dirty="0">
                <a:ea typeface="+mn-lt"/>
                <a:cs typeface="+mn-lt"/>
              </a:rPr>
              <a:t>Set milestones for completing tasks or achieving goals.</a:t>
            </a:r>
            <a:endParaRPr lang="en-US" sz="1400" dirty="0">
              <a:ea typeface="Calibri"/>
              <a:cs typeface="Calibri"/>
            </a:endParaRPr>
          </a:p>
          <a:p>
            <a:r>
              <a:rPr lang="en-US" sz="1400" dirty="0">
                <a:ea typeface="+mn-lt"/>
                <a:cs typeface="+mn-lt"/>
              </a:rPr>
              <a:t>Celebrate successes to stay motivated.</a:t>
            </a:r>
            <a:endParaRPr lang="en-US" sz="1400" dirty="0"/>
          </a:p>
          <a:p>
            <a:endParaRPr lang="en-US" sz="1100">
              <a:ea typeface="Calibri"/>
              <a:cs typeface="Calibri"/>
            </a:endParaRPr>
          </a:p>
          <a:p>
            <a:endParaRPr lang="en-US" sz="1100" b="1">
              <a:ea typeface="Calibri"/>
              <a:cs typeface="Calibri"/>
            </a:endParaRPr>
          </a:p>
        </p:txBody>
      </p:sp>
      <p:sp>
        <p:nvSpPr>
          <p:cNvPr id="4" name="TextBox 3">
            <a:extLst>
              <a:ext uri="{FF2B5EF4-FFF2-40B4-BE49-F238E27FC236}">
                <a16:creationId xmlns:a16="http://schemas.microsoft.com/office/drawing/2014/main" id="{BC215FA1-F05B-5DD2-9B85-B9959F5E46C8}"/>
              </a:ext>
            </a:extLst>
          </p:cNvPr>
          <p:cNvSpPr txBox="1"/>
          <p:nvPr/>
        </p:nvSpPr>
        <p:spPr>
          <a:xfrm>
            <a:off x="4185664" y="1291409"/>
            <a:ext cx="4610501" cy="523220"/>
          </a:xfrm>
          <a:prstGeom prst="rect">
            <a:avLst/>
          </a:prstGeom>
          <a:noFill/>
        </p:spPr>
        <p:txBody>
          <a:bodyPr wrap="square" rtlCol="0">
            <a:spAutoFit/>
          </a:bodyPr>
          <a:lstStyle/>
          <a:p>
            <a:r>
              <a:rPr lang="en-GB" sz="2800" i="1" dirty="0"/>
              <a:t>Make These Specific!</a:t>
            </a:r>
          </a:p>
        </p:txBody>
      </p:sp>
    </p:spTree>
    <p:extLst>
      <p:ext uri="{BB962C8B-B14F-4D97-AF65-F5344CB8AC3E}">
        <p14:creationId xmlns:p14="http://schemas.microsoft.com/office/powerpoint/2010/main" val="8829259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C864F0-DDC0-C66B-5CE2-858CA269BD1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16F46B7-6373-8C4D-3294-D2142660E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DEB74-C853-6536-BB30-30DA00A14250}"/>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ea typeface="Calibri"/>
                <a:cs typeface="Calibri"/>
              </a:rPr>
              <a:t>Gantt Chart – How to Make it?</a:t>
            </a:r>
          </a:p>
        </p:txBody>
      </p:sp>
      <p:sp>
        <p:nvSpPr>
          <p:cNvPr id="11" name="Rectangle 10">
            <a:extLst>
              <a:ext uri="{FF2B5EF4-FFF2-40B4-BE49-F238E27FC236}">
                <a16:creationId xmlns:a16="http://schemas.microsoft.com/office/drawing/2014/main" id="{1EA5DA32-FA8C-B814-CA2A-93CBA7C02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C5F06A5-3B5A-AAE0-C7DC-79E00100D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8CD2F2-0432-C87C-D4DC-B0B105598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age result for canva">
            <a:extLst>
              <a:ext uri="{FF2B5EF4-FFF2-40B4-BE49-F238E27FC236}">
                <a16:creationId xmlns:a16="http://schemas.microsoft.com/office/drawing/2014/main" id="{B27821B4-097E-1462-080D-841485D1B3FF}"/>
              </a:ext>
            </a:extLst>
          </p:cNvPr>
          <p:cNvPicPr>
            <a:picLocks noChangeAspect="1"/>
          </p:cNvPicPr>
          <p:nvPr/>
        </p:nvPicPr>
        <p:blipFill>
          <a:blip r:embed="rId2"/>
          <a:stretch>
            <a:fillRect/>
          </a:stretch>
        </p:blipFill>
        <p:spPr>
          <a:xfrm>
            <a:off x="4724401" y="3205650"/>
            <a:ext cx="2743198" cy="1673816"/>
          </a:xfrm>
          <a:prstGeom prst="rect">
            <a:avLst/>
          </a:prstGeom>
        </p:spPr>
      </p:pic>
      <p:pic>
        <p:nvPicPr>
          <p:cNvPr id="6" name="Picture 5" descr="Image result for excel">
            <a:extLst>
              <a:ext uri="{FF2B5EF4-FFF2-40B4-BE49-F238E27FC236}">
                <a16:creationId xmlns:a16="http://schemas.microsoft.com/office/drawing/2014/main" id="{27CAC920-99BC-1558-471A-91533A790660}"/>
              </a:ext>
            </a:extLst>
          </p:cNvPr>
          <p:cNvPicPr>
            <a:picLocks noChangeAspect="1"/>
          </p:cNvPicPr>
          <p:nvPr/>
        </p:nvPicPr>
        <p:blipFill>
          <a:blip r:embed="rId3"/>
          <a:stretch>
            <a:fillRect/>
          </a:stretch>
        </p:blipFill>
        <p:spPr>
          <a:xfrm>
            <a:off x="1660753" y="3165516"/>
            <a:ext cx="1685925" cy="1714500"/>
          </a:xfrm>
          <a:prstGeom prst="rect">
            <a:avLst/>
          </a:prstGeom>
        </p:spPr>
      </p:pic>
      <p:pic>
        <p:nvPicPr>
          <p:cNvPr id="7" name="Picture 6" descr="Image result for teamgantt logo">
            <a:extLst>
              <a:ext uri="{FF2B5EF4-FFF2-40B4-BE49-F238E27FC236}">
                <a16:creationId xmlns:a16="http://schemas.microsoft.com/office/drawing/2014/main" id="{88F7695B-96BF-678E-FD66-D97F83B3165D}"/>
              </a:ext>
            </a:extLst>
          </p:cNvPr>
          <p:cNvPicPr>
            <a:picLocks noChangeAspect="1"/>
          </p:cNvPicPr>
          <p:nvPr/>
        </p:nvPicPr>
        <p:blipFill>
          <a:blip r:embed="rId4"/>
          <a:stretch>
            <a:fillRect/>
          </a:stretch>
        </p:blipFill>
        <p:spPr>
          <a:xfrm>
            <a:off x="8079180" y="3280068"/>
            <a:ext cx="2743199" cy="1584356"/>
          </a:xfrm>
          <a:prstGeom prst="rect">
            <a:avLst/>
          </a:prstGeom>
        </p:spPr>
      </p:pic>
    </p:spTree>
    <p:extLst>
      <p:ext uri="{BB962C8B-B14F-4D97-AF65-F5344CB8AC3E}">
        <p14:creationId xmlns:p14="http://schemas.microsoft.com/office/powerpoint/2010/main" val="7889581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9DAE1-6C71-1BE9-940C-7D21087FC977}"/>
              </a:ext>
            </a:extLst>
          </p:cNvPr>
          <p:cNvSpPr>
            <a:spLocks noGrp="1"/>
          </p:cNvSpPr>
          <p:nvPr>
            <p:ph type="title"/>
          </p:nvPr>
        </p:nvSpPr>
        <p:spPr>
          <a:xfrm>
            <a:off x="572493" y="238539"/>
            <a:ext cx="11018520" cy="1434415"/>
          </a:xfrm>
        </p:spPr>
        <p:txBody>
          <a:bodyPr anchor="b">
            <a:normAutofit/>
          </a:bodyPr>
          <a:lstStyle/>
          <a:p>
            <a:pPr algn="ctr"/>
            <a:r>
              <a:rPr lang="en-GB" sz="6000" b="1">
                <a:solidFill>
                  <a:srgbClr val="0070C0"/>
                </a:solidFill>
                <a:latin typeface="+mn-lt"/>
              </a:rPr>
              <a:t>Task 6- Gantt Chart</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860958-67BC-6B06-52FA-ED064745DFF0}"/>
              </a:ext>
            </a:extLst>
          </p:cNvPr>
          <p:cNvSpPr>
            <a:spLocks noGrp="1"/>
          </p:cNvSpPr>
          <p:nvPr>
            <p:ph idx="1"/>
          </p:nvPr>
        </p:nvSpPr>
        <p:spPr>
          <a:xfrm>
            <a:off x="572493" y="2071316"/>
            <a:ext cx="6713552" cy="4119172"/>
          </a:xfrm>
        </p:spPr>
        <p:txBody>
          <a:bodyPr anchor="t">
            <a:normAutofit/>
          </a:bodyPr>
          <a:lstStyle/>
          <a:p>
            <a:pPr marL="0" indent="0">
              <a:buNone/>
            </a:pPr>
            <a:r>
              <a:rPr lang="en-GB" sz="2200" b="1" dirty="0"/>
              <a:t>Each of the seven tasks will be combined and submitted to form Assessment 1 </a:t>
            </a:r>
          </a:p>
          <a:p>
            <a:r>
              <a:rPr lang="en-GB" sz="2200" dirty="0"/>
              <a:t>Compile a GANTT chart which illustrates the tasks you have to complete to achieve your employment goals</a:t>
            </a:r>
          </a:p>
          <a:p>
            <a:r>
              <a:rPr lang="en-GB" sz="2200" dirty="0"/>
              <a:t>You will find examples of these in the </a:t>
            </a:r>
            <a:r>
              <a:rPr lang="en-GB" sz="2200" b="1" dirty="0"/>
              <a:t>week 7 </a:t>
            </a:r>
            <a:r>
              <a:rPr lang="en-GB" sz="2200" dirty="0"/>
              <a:t>tile on the Moodle page, along with a template that you can use.</a:t>
            </a:r>
          </a:p>
          <a:p>
            <a:r>
              <a:rPr lang="en-GB" sz="2200" dirty="0"/>
              <a:t>200 words (equivalent)</a:t>
            </a:r>
          </a:p>
          <a:p>
            <a:endParaRPr lang="en-GB" sz="2200" dirty="0"/>
          </a:p>
        </p:txBody>
      </p:sp>
      <p:pic>
        <p:nvPicPr>
          <p:cNvPr id="4" name="Picture 3" descr="A graph with orange rectangular shapes&#10;&#10;Description automatically generated with medium confidence">
            <a:extLst>
              <a:ext uri="{FF2B5EF4-FFF2-40B4-BE49-F238E27FC236}">
                <a16:creationId xmlns:a16="http://schemas.microsoft.com/office/drawing/2014/main" id="{98B407EE-C265-7E1D-6750-908EF7C2F85F}"/>
              </a:ext>
            </a:extLst>
          </p:cNvPr>
          <p:cNvPicPr>
            <a:picLocks noChangeAspect="1"/>
          </p:cNvPicPr>
          <p:nvPr/>
        </p:nvPicPr>
        <p:blipFill>
          <a:blip r:embed="rId2"/>
          <a:srcRect l="18400" r="22915"/>
          <a:stretch/>
        </p:blipFill>
        <p:spPr>
          <a:xfrm>
            <a:off x="7678443" y="2082646"/>
            <a:ext cx="3941064" cy="4096512"/>
          </a:xfrm>
          <a:prstGeom prst="rect">
            <a:avLst/>
          </a:prstGeom>
          <a:ln>
            <a:solidFill>
              <a:srgbClr val="0070C0"/>
            </a:solidFill>
          </a:ln>
        </p:spPr>
      </p:pic>
    </p:spTree>
    <p:extLst>
      <p:ext uri="{BB962C8B-B14F-4D97-AF65-F5344CB8AC3E}">
        <p14:creationId xmlns:p14="http://schemas.microsoft.com/office/powerpoint/2010/main" val="17213277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6F40D-9056-88C6-E6D2-1D8421A72AEC}"/>
              </a:ext>
            </a:extLst>
          </p:cNvPr>
          <p:cNvSpPr>
            <a:spLocks noGrp="1"/>
          </p:cNvSpPr>
          <p:nvPr>
            <p:ph type="title"/>
          </p:nvPr>
        </p:nvSpPr>
        <p:spPr>
          <a:xfrm>
            <a:off x="1371599" y="294538"/>
            <a:ext cx="9895951" cy="1033669"/>
          </a:xfrm>
        </p:spPr>
        <p:txBody>
          <a:bodyPr>
            <a:normAutofit/>
          </a:bodyPr>
          <a:lstStyle/>
          <a:p>
            <a:pPr algn="ctr"/>
            <a:r>
              <a:rPr lang="en-GB" sz="6000" b="1">
                <a:solidFill>
                  <a:srgbClr val="FFFFFF"/>
                </a:solidFill>
                <a:latin typeface="+mn-lt"/>
              </a:rPr>
              <a:t>Independent Activity </a:t>
            </a:r>
          </a:p>
        </p:txBody>
      </p:sp>
      <p:sp>
        <p:nvSpPr>
          <p:cNvPr id="3" name="Content Placeholder 2">
            <a:extLst>
              <a:ext uri="{FF2B5EF4-FFF2-40B4-BE49-F238E27FC236}">
                <a16:creationId xmlns:a16="http://schemas.microsoft.com/office/drawing/2014/main" id="{372CEAC2-5CE9-1F3C-D06E-A66B577273EF}"/>
              </a:ext>
            </a:extLst>
          </p:cNvPr>
          <p:cNvSpPr>
            <a:spLocks noGrp="1"/>
          </p:cNvSpPr>
          <p:nvPr>
            <p:ph idx="1"/>
          </p:nvPr>
        </p:nvSpPr>
        <p:spPr>
          <a:xfrm>
            <a:off x="1233982" y="2198749"/>
            <a:ext cx="9724031" cy="3683358"/>
          </a:xfrm>
        </p:spPr>
        <p:txBody>
          <a:bodyPr anchor="ctr">
            <a:normAutofit/>
          </a:bodyPr>
          <a:lstStyle/>
          <a:p>
            <a:pPr marL="0" indent="0" algn="ctr">
              <a:buNone/>
            </a:pPr>
            <a:r>
              <a:rPr lang="en-GB" sz="2400" b="1" dirty="0">
                <a:ea typeface="+mn-lt"/>
                <a:cs typeface="+mn-lt"/>
              </a:rPr>
              <a:t>Answer these questions to find the tasks needed in your Gantt Chart</a:t>
            </a:r>
          </a:p>
          <a:p>
            <a:pPr marL="0" indent="0" algn="ctr">
              <a:buNone/>
            </a:pPr>
            <a:endParaRPr lang="en-GB" sz="2400" b="1" dirty="0">
              <a:ea typeface="+mn-lt"/>
              <a:cs typeface="+mn-lt"/>
            </a:endParaRPr>
          </a:p>
          <a:p>
            <a:r>
              <a:rPr lang="en-GB" sz="2400" b="1" dirty="0">
                <a:ea typeface="+mn-lt"/>
                <a:cs typeface="+mn-lt"/>
              </a:rPr>
              <a:t>What are my career goals?</a:t>
            </a:r>
            <a:endParaRPr lang="en-GB" sz="2400" dirty="0">
              <a:ea typeface="Calibri" panose="020F0502020204030204"/>
              <a:cs typeface="Calibri" panose="020F0502020204030204"/>
            </a:endParaRPr>
          </a:p>
          <a:p>
            <a:r>
              <a:rPr lang="en-GB" sz="2400" b="1" dirty="0">
                <a:ea typeface="+mn-lt"/>
                <a:cs typeface="+mn-lt"/>
              </a:rPr>
              <a:t>What tasks are required to achieve these goals?</a:t>
            </a:r>
            <a:endParaRPr lang="en-GB" dirty="0"/>
          </a:p>
          <a:p>
            <a:r>
              <a:rPr lang="en-GB" sz="2400" b="1" dirty="0">
                <a:ea typeface="+mn-lt"/>
                <a:cs typeface="+mn-lt"/>
              </a:rPr>
              <a:t>What is the start date and duration for each task?</a:t>
            </a:r>
            <a:endParaRPr lang="en-GB" dirty="0"/>
          </a:p>
          <a:p>
            <a:r>
              <a:rPr lang="en-GB" sz="2400" b="1" dirty="0">
                <a:ea typeface="+mn-lt"/>
                <a:cs typeface="+mn-lt"/>
              </a:rPr>
              <a:t>What is the deadline for each task or milestone?</a:t>
            </a:r>
            <a:endParaRPr lang="en-GB" dirty="0"/>
          </a:p>
          <a:p>
            <a:r>
              <a:rPr lang="en-GB" sz="2400" b="1" dirty="0">
                <a:ea typeface="+mn-lt"/>
                <a:cs typeface="+mn-lt"/>
              </a:rPr>
              <a:t>Which tasks depend on others to be completed first?</a:t>
            </a:r>
            <a:endParaRPr lang="en-GB" dirty="0"/>
          </a:p>
          <a:p>
            <a:endParaRPr lang="en-GB" sz="2400" b="1" dirty="0">
              <a:ea typeface="Calibri"/>
              <a:cs typeface="Calibri"/>
            </a:endParaRPr>
          </a:p>
          <a:p>
            <a:endParaRPr lang="en-GB" sz="2400" dirty="0">
              <a:ea typeface="Calibri"/>
              <a:cs typeface="Calibri"/>
            </a:endParaRPr>
          </a:p>
        </p:txBody>
      </p:sp>
    </p:spTree>
    <p:extLst>
      <p:ext uri="{BB962C8B-B14F-4D97-AF65-F5344CB8AC3E}">
        <p14:creationId xmlns:p14="http://schemas.microsoft.com/office/powerpoint/2010/main" val="15070344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D5B0-8258-3A9C-CE3D-ACB98FC3CA7C}"/>
              </a:ext>
            </a:extLst>
          </p:cNvPr>
          <p:cNvSpPr>
            <a:spLocks noGrp="1"/>
          </p:cNvSpPr>
          <p:nvPr>
            <p:ph type="title"/>
          </p:nvPr>
        </p:nvSpPr>
        <p:spPr/>
        <p:txBody>
          <a:bodyPr>
            <a:normAutofit/>
          </a:bodyPr>
          <a:lstStyle/>
          <a:p>
            <a:pPr algn="ctr"/>
            <a:r>
              <a:rPr lang="en-GB" sz="5400" b="1">
                <a:latin typeface="+mn-lt"/>
              </a:rPr>
              <a:t>Reference List </a:t>
            </a:r>
          </a:p>
        </p:txBody>
      </p:sp>
      <p:sp>
        <p:nvSpPr>
          <p:cNvPr id="3" name="Content Placeholder 2">
            <a:extLst>
              <a:ext uri="{FF2B5EF4-FFF2-40B4-BE49-F238E27FC236}">
                <a16:creationId xmlns:a16="http://schemas.microsoft.com/office/drawing/2014/main" id="{4B6332DF-EB0E-5C7D-3513-6C62F202E5E1}"/>
              </a:ext>
            </a:extLst>
          </p:cNvPr>
          <p:cNvSpPr>
            <a:spLocks noGrp="1"/>
          </p:cNvSpPr>
          <p:nvPr>
            <p:ph idx="1"/>
          </p:nvPr>
        </p:nvSpPr>
        <p:spPr>
          <a:xfrm>
            <a:off x="1178118" y="1825625"/>
            <a:ext cx="9569395" cy="4351338"/>
          </a:xfrm>
        </p:spPr>
        <p:txBody>
          <a:bodyPr>
            <a:normAutofit fontScale="85000" lnSpcReduction="10000"/>
          </a:bodyPr>
          <a:lstStyle/>
          <a:p>
            <a:pPr marL="0" indent="0">
              <a:buNone/>
            </a:pPr>
            <a:r>
              <a:rPr lang="en-GB"/>
              <a:t>Berriet-Solliec, M., </a:t>
            </a:r>
            <a:r>
              <a:rPr lang="en-GB" err="1"/>
              <a:t>Larbathe</a:t>
            </a:r>
            <a:r>
              <a:rPr lang="en-GB"/>
              <a:t>, P. and Laurent, C. (2014) Goals of evaluations and types of evidence. Evaluation. 20 (2): pp. 195-193</a:t>
            </a:r>
          </a:p>
          <a:p>
            <a:pPr marL="0" indent="0">
              <a:buNone/>
            </a:pPr>
            <a:r>
              <a:rPr lang="en-GB"/>
              <a:t>Oppenheim, B. W., </a:t>
            </a:r>
            <a:r>
              <a:rPr lang="en-GB" err="1"/>
              <a:t>Murman</a:t>
            </a:r>
            <a:r>
              <a:rPr lang="en-GB"/>
              <a:t>, E. M., and </a:t>
            </a:r>
            <a:r>
              <a:rPr lang="en-GB" err="1"/>
              <a:t>Secor</a:t>
            </a:r>
            <a:r>
              <a:rPr lang="en-GB"/>
              <a:t>, D. A. (2011) ‘Lean enablers for systems engineering’. </a:t>
            </a:r>
            <a:r>
              <a:rPr lang="en-GB" i="1"/>
              <a:t>Systems Engineering</a:t>
            </a:r>
            <a:r>
              <a:rPr lang="en-GB"/>
              <a:t>, 14(1): pp. 29-55. </a:t>
            </a:r>
          </a:p>
          <a:p>
            <a:pPr marL="0" indent="0">
              <a:buNone/>
            </a:pPr>
            <a:r>
              <a:rPr lang="en-GB"/>
              <a:t>Simon, P. and Murray-Webster. R. (2018) Starting Out in Project Management, Association for Project Management, 2018. ProQuest </a:t>
            </a:r>
            <a:r>
              <a:rPr lang="en-GB" err="1"/>
              <a:t>Ebook</a:t>
            </a:r>
            <a:r>
              <a:rPr lang="en-GB"/>
              <a:t> </a:t>
            </a:r>
            <a:r>
              <a:rPr lang="en-GB" err="1"/>
              <a:t>Central,http</a:t>
            </a:r>
            <a:r>
              <a:rPr lang="en-GB"/>
              <a:t>://ebookcentral.proquest.com/lib/trinity/</a:t>
            </a:r>
            <a:r>
              <a:rPr lang="en-GB" err="1"/>
              <a:t>detail.action?docID</a:t>
            </a:r>
            <a:r>
              <a:rPr lang="en-GB"/>
              <a:t>=6348574.Created from trinity on 2023-07-14 12:35:33</a:t>
            </a:r>
          </a:p>
          <a:p>
            <a:pPr marL="0" indent="0">
              <a:buNone/>
            </a:pPr>
            <a:r>
              <a:rPr lang="en-GB"/>
              <a:t>Womack. J.P., Jones, D.T. and </a:t>
            </a:r>
            <a:r>
              <a:rPr lang="en-GB" err="1"/>
              <a:t>Roos</a:t>
            </a:r>
            <a:r>
              <a:rPr lang="en-GB"/>
              <a:t>, D. (1990) </a:t>
            </a:r>
            <a:r>
              <a:rPr lang="en-GB" i="1"/>
              <a:t>The Machine That Changed the World: The Story of Lean Production.</a:t>
            </a:r>
            <a:r>
              <a:rPr lang="en-GB"/>
              <a:t> New York: Rawson Associates. </a:t>
            </a:r>
          </a:p>
          <a:p>
            <a:pPr marL="0" indent="0">
              <a:buNone/>
            </a:pPr>
            <a:endParaRPr lang="en-GB"/>
          </a:p>
          <a:p>
            <a:pPr marL="0" indent="0">
              <a:buNone/>
            </a:pPr>
            <a:r>
              <a:rPr lang="en-GB"/>
              <a:t> </a:t>
            </a:r>
          </a:p>
        </p:txBody>
      </p:sp>
    </p:spTree>
    <p:extLst>
      <p:ext uri="{BB962C8B-B14F-4D97-AF65-F5344CB8AC3E}">
        <p14:creationId xmlns:p14="http://schemas.microsoft.com/office/powerpoint/2010/main" val="1588150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5762</Words>
  <Application>Microsoft Office PowerPoint</Application>
  <PresentationFormat>Widescreen</PresentationFormat>
  <Paragraphs>445</Paragraphs>
  <Slides>49</Slides>
  <Notes>25</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49</vt:i4>
      </vt:variant>
    </vt:vector>
  </HeadingPairs>
  <TitlesOfParts>
    <vt:vector size="56" baseType="lpstr">
      <vt:lpstr>Myriad Pro</vt:lpstr>
      <vt:lpstr>Arial</vt:lpstr>
      <vt:lpstr>Calibri</vt:lpstr>
      <vt:lpstr>Calibri Light</vt:lpstr>
      <vt:lpstr>Verdana</vt:lpstr>
      <vt:lpstr>Office Theme</vt:lpstr>
      <vt:lpstr>20140311PresentationUWTSDTemplate</vt:lpstr>
      <vt:lpstr>Project Management </vt:lpstr>
      <vt:lpstr>Contents Page</vt:lpstr>
      <vt:lpstr>Aims and Objectives </vt:lpstr>
      <vt:lpstr>At First Glance</vt:lpstr>
      <vt:lpstr>Activity 1 - Dots</vt:lpstr>
      <vt:lpstr>Activity 2- Mental Agility</vt:lpstr>
      <vt:lpstr>PowerPoint Presentation</vt:lpstr>
      <vt:lpstr>Definition of Decision Making</vt:lpstr>
      <vt:lpstr>Problem Solving &amp; Decision Making</vt:lpstr>
      <vt:lpstr>Types of Problems </vt:lpstr>
      <vt:lpstr>Provide Examples</vt:lpstr>
      <vt:lpstr>Problem Solving &amp; Decision Making</vt:lpstr>
      <vt:lpstr>Diagnosing Problems</vt:lpstr>
      <vt:lpstr>Problems in H&amp;SC</vt:lpstr>
      <vt:lpstr>Problems in H&amp;SC</vt:lpstr>
      <vt:lpstr> Social care lead hits out at providers making large profits 'off the back of disabled people'</vt:lpstr>
      <vt:lpstr>Problems can be Diagnosed through…</vt:lpstr>
      <vt:lpstr>Initial Analysis</vt:lpstr>
      <vt:lpstr>What Next?</vt:lpstr>
      <vt:lpstr>PowerPoint Presentation</vt:lpstr>
      <vt:lpstr>Problem Solving </vt:lpstr>
      <vt:lpstr>IDEA Model</vt:lpstr>
      <vt:lpstr>Discussion… </vt:lpstr>
      <vt:lpstr>Possible Approach</vt:lpstr>
      <vt:lpstr>Activity 1- Problem Solving Scenario</vt:lpstr>
      <vt:lpstr>The Importance of Goal Setting </vt:lpstr>
      <vt:lpstr>The Importance of Goal Setting  </vt:lpstr>
      <vt:lpstr>Problem Solving and Goal Setting</vt:lpstr>
      <vt:lpstr>PowerPoint Presentation</vt:lpstr>
      <vt:lpstr>Evaluating Goals </vt:lpstr>
      <vt:lpstr>Project Management </vt:lpstr>
      <vt:lpstr>Recent Innovative Projects in H&amp;SC</vt:lpstr>
      <vt:lpstr>Recent Innovative Projects in H&amp;SC</vt:lpstr>
      <vt:lpstr>PowerPoint Presentation</vt:lpstr>
      <vt:lpstr>Initiation </vt:lpstr>
      <vt:lpstr>Planning </vt:lpstr>
      <vt:lpstr>Execution </vt:lpstr>
      <vt:lpstr>Monitoring and Control </vt:lpstr>
      <vt:lpstr>Closing</vt:lpstr>
      <vt:lpstr>Project Management – My Career</vt:lpstr>
      <vt:lpstr>Gantt Chart</vt:lpstr>
      <vt:lpstr>Gantt Chart - Components</vt:lpstr>
      <vt:lpstr>Gantt Chart - Dependencies</vt:lpstr>
      <vt:lpstr>Gantt Chart - Progress</vt:lpstr>
      <vt:lpstr>Gantt Chart – Tasks in it</vt:lpstr>
      <vt:lpstr>Gantt Chart – How to Make it?</vt:lpstr>
      <vt:lpstr>Task 6- Gantt Chart</vt:lpstr>
      <vt:lpstr>Independent Activity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Jonathan Wyatt</dc:creator>
  <cp:lastModifiedBy>Parese Ahmed</cp:lastModifiedBy>
  <cp:revision>33</cp:revision>
  <dcterms:created xsi:type="dcterms:W3CDTF">2023-07-13T09:45:32Z</dcterms:created>
  <dcterms:modified xsi:type="dcterms:W3CDTF">2026-10-19T09:12:10Z</dcterms:modified>
</cp:coreProperties>
</file>