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zitiv titlu">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ro-RO"/>
              <a:t>Faceți clic pentru a edita stilul de titlu coordonator</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o-RO"/>
              <a:t>Faceți clic pentru a edita stilul de subtitlu coordonator</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DDA51639-B2D6-4652-B8C3-1B4C224A7BAF}" type="datetimeFigureOut">
              <a:rPr lang="en-US" dirty="0"/>
              <a:t>6/12/20</a:t>
            </a:fld>
            <a:endParaRPr lang="en-US" dirty="0"/>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u și conțin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Content Placeholder 2"/>
          <p:cNvSpPr>
            <a:spLocks noGrp="1"/>
          </p:cNvSpPr>
          <p:nvPr>
            <p:ph idx="1"/>
          </p:nvPr>
        </p:nvSpPr>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7" name="Date Placeholder 6"/>
          <p:cNvSpPr>
            <a:spLocks noGrp="1"/>
          </p:cNvSpPr>
          <p:nvPr>
            <p:ph type="dt" sz="half" idx="10"/>
          </p:nvPr>
        </p:nvSpPr>
        <p:spPr/>
        <p:txBody>
          <a:bodyPr/>
          <a:lstStyle/>
          <a:p>
            <a:fld id="{82FF5DD9-2C52-442D-92E2-8072C0C3D7CD}" type="datetimeFigureOut">
              <a:rPr lang="en-US" dirty="0"/>
              <a:t>6/12/20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ntet secțiune">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ro-RO"/>
              <a:t>Faceți clic pentru a edita stilul de titlu coordonator</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o-RO"/>
              <a:t>Faceţi clic pentru a edita Master stiluri text</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C44961B7-6B89-48AB-966F-622E2788EECC}" type="datetimeFigureOut">
              <a:rPr lang="en-US" dirty="0"/>
              <a:t>6/12/20</a:t>
            </a:fld>
            <a:endParaRPr lang="en-US" dirty="0"/>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dirty="0"/>
          </a:p>
        </p:txBody>
      </p:sp>
      <p:sp>
        <p:nvSpPr>
          <p:cNvPr id="6" name="Slide Number Placeholder 5"/>
          <p:cNvSpPr>
            <a:spLocks noGrp="1"/>
          </p:cNvSpPr>
          <p:nvPr>
            <p:ph type="sldNum" sz="quarter" idx="12"/>
          </p:nvPr>
        </p:nvSpPr>
        <p:spPr>
          <a:xfrm>
            <a:off x="8604504" y="5211060"/>
            <a:ext cx="2112264" cy="228600"/>
          </a:xfrm>
        </p:spPr>
        <p:txBody>
          <a:bodyPr/>
          <a:lstStyle/>
          <a:p>
            <a:fld id="{4FAB73BC-B049-4115-A692-8D63A059BFB8}" type="slidenum">
              <a:rPr lang="en-US" dirty="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uă tipuri de conținu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o-RO"/>
              <a:t>Faceți clic pentru a edita stilul de titlu coordonator</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5" name="Date Placeholder 4"/>
          <p:cNvSpPr>
            <a:spLocks noGrp="1"/>
          </p:cNvSpPr>
          <p:nvPr>
            <p:ph type="dt" sz="half" idx="10"/>
          </p:nvPr>
        </p:nvSpPr>
        <p:spPr/>
        <p:txBody>
          <a:bodyPr/>
          <a:lstStyle/>
          <a:p>
            <a:fld id="{DBD3D6FB-79CC-4683-A046-BBE785BA1BED}" type="datetimeFigureOut">
              <a:rPr lang="en-US" dirty="0"/>
              <a:t>6/12/20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ți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7" name="Date Placeholder 6"/>
          <p:cNvSpPr>
            <a:spLocks noGrp="1"/>
          </p:cNvSpPr>
          <p:nvPr>
            <p:ph type="dt" sz="half" idx="10"/>
          </p:nvPr>
        </p:nvSpPr>
        <p:spPr/>
        <p:txBody>
          <a:bodyPr/>
          <a:lstStyle/>
          <a:p>
            <a:fld id="{9512B3E8-48F1-4B23-8498-D8A04A81EC9C}" type="datetimeFigureOut">
              <a:rPr lang="en-US" dirty="0"/>
              <a:t>6/12/20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Doar titl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Date Placeholder 2"/>
          <p:cNvSpPr>
            <a:spLocks noGrp="1"/>
          </p:cNvSpPr>
          <p:nvPr>
            <p:ph type="dt" sz="half" idx="10"/>
          </p:nvPr>
        </p:nvSpPr>
        <p:spPr/>
        <p:txBody>
          <a:bodyPr/>
          <a:lstStyle/>
          <a:p>
            <a:fld id="{10B90D90-AA62-404D-A741-635B4370F9CB}" type="datetimeFigureOut">
              <a:rPr lang="en-US" dirty="0"/>
              <a:t>6/12/20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Necompletat">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002E4-6836-46D1-9DBB-3C27C0DD3A89}" type="datetimeFigureOut">
              <a:rPr lang="en-US" dirty="0"/>
              <a:t>6/12/20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ținut cu legendă">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ro-RO"/>
              <a:t>Faceți clic pentru a edita stilul de titlu coordonator</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8" name="Date Placeholder 7"/>
          <p:cNvSpPr>
            <a:spLocks noGrp="1"/>
          </p:cNvSpPr>
          <p:nvPr>
            <p:ph type="dt" sz="half" idx="10"/>
          </p:nvPr>
        </p:nvSpPr>
        <p:spPr/>
        <p:txBody>
          <a:bodyPr/>
          <a:lstStyle/>
          <a:p>
            <a:fld id="{1CF131DD-A141-4471-BCF9-C6073EDD7E20}" type="datetimeFigureOut">
              <a:rPr lang="en-US" dirty="0"/>
              <a:t>6/12/20</a:t>
            </a:fld>
            <a:endParaRPr lang="en-US" dirty="0"/>
          </a:p>
        </p:txBody>
      </p:sp>
      <p:sp>
        <p:nvSpPr>
          <p:cNvPr id="9" name="Footer Placeholder 8"/>
          <p:cNvSpPr>
            <a:spLocks noGrp="1"/>
          </p:cNvSpPr>
          <p:nvPr>
            <p:ph type="ftr" sz="quarter" idx="11"/>
          </p:nvPr>
        </p:nvSpPr>
        <p:spPr/>
        <p:txBody>
          <a:bodyPr/>
          <a:lstStyle>
            <a:lvl1pPr algn="r">
              <a:defRPr/>
            </a:lvl1pPr>
          </a:lstStyle>
          <a:p>
            <a:endParaRPr lang="en-US" dirty="0"/>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ine cu legendă">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ro-RO"/>
              <a:t>Faceți clic pentru a edita stilul de titlu coordonator</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o-RO"/>
              <a:t>Faceți clic pe pictogramă pentru a adăuga o imagine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AB334A90-EB03-42F3-8859-2C2B2724C058}" type="datetimeFigureOut">
              <a:rPr lang="en-US" dirty="0"/>
              <a:t>6/12/20</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ext vertical și titl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Vertical Text Placeholder 2"/>
          <p:cNvSpPr>
            <a:spLocks noGrp="1"/>
          </p:cNvSpPr>
          <p:nvPr>
            <p:ph type="body" orient="vert" idx="1"/>
          </p:nvPr>
        </p:nvSpPr>
        <p:spPr/>
        <p:txBody>
          <a:bodyPr vert="eaVert"/>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D11A6AA8-A04B-4104-9AE2-BD48D340E27F}" type="datetimeFigureOut">
              <a:rPr lang="en-US" dirty="0"/>
              <a:t>6/12/20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lu vertical și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ro-RO"/>
              <a:t>Faceți clic pentru a edita stilul de titlu coordonator</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B4E0BF79-FAC6-4A96-8DE1-F7B82E2E1652}" type="datetimeFigureOut">
              <a:rPr lang="en-US" dirty="0"/>
              <a:t>6/12/20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ro-RO"/>
              <a:t>Faceți clic pentru a edita stilul de titlu coordonator</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CBC48EC7-AF6A-48D3-8284-14BACBEBDD84}" type="datetimeFigureOut">
              <a:rPr lang="en-US" dirty="0"/>
              <a:t>6/12/20</a:t>
            </a:fld>
            <a:endParaRPr lang="en-US" dirty="0"/>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1824F863-D749-2B48-9ABA-460187025950}"/>
              </a:ext>
            </a:extLst>
          </p:cNvPr>
          <p:cNvSpPr>
            <a:spLocks noGrp="1"/>
          </p:cNvSpPr>
          <p:nvPr>
            <p:ph type="ctrTitle"/>
          </p:nvPr>
        </p:nvSpPr>
        <p:spPr>
          <a:xfrm>
            <a:off x="1564362" y="1576399"/>
            <a:ext cx="9068586" cy="2590800"/>
          </a:xfrm>
        </p:spPr>
        <p:txBody>
          <a:bodyPr/>
          <a:lstStyle/>
          <a:p>
            <a:r>
              <a:rPr lang="ro-RO" sz="1800" dirty="0">
                <a:solidFill>
                  <a:prstClr val="black"/>
                </a:solidFill>
                <a:latin typeface="TimesNewRomanPSMT"/>
              </a:rPr>
              <a:t>Personal resourcing and Development</a:t>
            </a:r>
            <a:endParaRPr lang="ro-RO" dirty="0"/>
          </a:p>
        </p:txBody>
      </p:sp>
      <p:sp>
        <p:nvSpPr>
          <p:cNvPr id="3" name="Subtitlu 2">
            <a:extLst>
              <a:ext uri="{FF2B5EF4-FFF2-40B4-BE49-F238E27FC236}">
                <a16:creationId xmlns:a16="http://schemas.microsoft.com/office/drawing/2014/main" id="{8BA55D10-DC34-3E45-892D-B6ADCA241B83}"/>
              </a:ext>
            </a:extLst>
          </p:cNvPr>
          <p:cNvSpPr>
            <a:spLocks noGrp="1"/>
          </p:cNvSpPr>
          <p:nvPr>
            <p:ph type="subTitle" idx="1"/>
          </p:nvPr>
        </p:nvSpPr>
        <p:spPr>
          <a:xfrm>
            <a:off x="-4261538" y="4167199"/>
            <a:ext cx="19562594" cy="986020"/>
          </a:xfrm>
        </p:spPr>
        <p:txBody>
          <a:bodyPr>
            <a:normAutofit/>
          </a:bodyPr>
          <a:lstStyle/>
          <a:p>
            <a:r>
              <a:rPr lang="ro-RO" dirty="0"/>
              <a:t>Name: Ema-Roxana Matei</a:t>
            </a:r>
          </a:p>
          <a:p>
            <a:r>
              <a:rPr lang="ro-RO" dirty="0"/>
              <a:t>Student ID: 1816275</a:t>
            </a:r>
          </a:p>
          <a:p>
            <a:r>
              <a:rPr lang="ro-RO" dirty="0"/>
              <a:t>Lecturer: Jahanzeeb Qurashi</a:t>
            </a:r>
          </a:p>
        </p:txBody>
      </p:sp>
    </p:spTree>
    <p:extLst>
      <p:ext uri="{BB962C8B-B14F-4D97-AF65-F5344CB8AC3E}">
        <p14:creationId xmlns:p14="http://schemas.microsoft.com/office/powerpoint/2010/main" val="39522806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CA68A868-D91E-C64B-92B3-99FB09FC7879}"/>
              </a:ext>
            </a:extLst>
          </p:cNvPr>
          <p:cNvSpPr>
            <a:spLocks noGrp="1"/>
          </p:cNvSpPr>
          <p:nvPr>
            <p:ph type="title"/>
          </p:nvPr>
        </p:nvSpPr>
        <p:spPr/>
        <p:txBody>
          <a:bodyPr/>
          <a:lstStyle/>
          <a:p>
            <a:r>
              <a:rPr lang="ro-RO" sz="1800" b="1" dirty="0">
                <a:solidFill>
                  <a:srgbClr val="0E101A"/>
                </a:solidFill>
                <a:latin typeface="TimesNewRomanPS-BoldMT"/>
              </a:rPr>
              <a:t>Political Factors</a:t>
            </a:r>
            <a:endParaRPr lang="ro-RO" dirty="0"/>
          </a:p>
        </p:txBody>
      </p:sp>
      <p:sp>
        <p:nvSpPr>
          <p:cNvPr id="3" name="Substituent conținut 2">
            <a:extLst>
              <a:ext uri="{FF2B5EF4-FFF2-40B4-BE49-F238E27FC236}">
                <a16:creationId xmlns:a16="http://schemas.microsoft.com/office/drawing/2014/main" id="{DE6F1742-B996-254B-AAD0-3F04399B7DAC}"/>
              </a:ext>
            </a:extLst>
          </p:cNvPr>
          <p:cNvSpPr>
            <a:spLocks noGrp="1"/>
          </p:cNvSpPr>
          <p:nvPr>
            <p:ph idx="1"/>
          </p:nvPr>
        </p:nvSpPr>
        <p:spPr/>
        <p:txBody>
          <a:bodyPr/>
          <a:lstStyle/>
          <a:p>
            <a:r>
              <a:rPr lang="ro-RO" sz="1800" dirty="0">
                <a:solidFill>
                  <a:srgbClr val="0E101A"/>
                </a:solidFill>
                <a:latin typeface="TimesNewRomanPSMT"/>
              </a:rPr>
              <a:t>Japan uses the constitutional monarchy system of government headed by an emperor. The monarch system has limited influence on the country’s’ political affairs through the emperor who is regarded the epitome of the national unity within the country. </a:t>
            </a:r>
          </a:p>
          <a:p>
            <a:r>
              <a:rPr lang="ro-RO" sz="1800" dirty="0">
                <a:solidFill>
                  <a:srgbClr val="0E101A"/>
                </a:solidFill>
                <a:latin typeface="TimesNewRomanPSMT"/>
              </a:rPr>
              <a:t>Japan enjoys a very close relationship with the United States of America (USA). This relationship is Japan’s foreign and security policy.</a:t>
            </a:r>
            <a:endParaRPr lang="ro-RO" dirty="0"/>
          </a:p>
        </p:txBody>
      </p:sp>
      <p:pic>
        <p:nvPicPr>
          <p:cNvPr id="6" name="Imagine 5">
            <a:extLst>
              <a:ext uri="{FF2B5EF4-FFF2-40B4-BE49-F238E27FC236}">
                <a16:creationId xmlns:a16="http://schemas.microsoft.com/office/drawing/2014/main" id="{9F9BA711-2135-3B4F-A375-A8144FAD5650}"/>
              </a:ext>
            </a:extLst>
          </p:cNvPr>
          <p:cNvPicPr>
            <a:picLocks noChangeAspect="1"/>
          </p:cNvPicPr>
          <p:nvPr/>
        </p:nvPicPr>
        <p:blipFill>
          <a:blip r:embed="rId2"/>
          <a:stretch>
            <a:fillRect/>
          </a:stretch>
        </p:blipFill>
        <p:spPr>
          <a:xfrm>
            <a:off x="5134918" y="3412343"/>
            <a:ext cx="3068596" cy="3068596"/>
          </a:xfrm>
          <a:prstGeom prst="rect">
            <a:avLst/>
          </a:prstGeom>
        </p:spPr>
      </p:pic>
    </p:spTree>
    <p:extLst>
      <p:ext uri="{BB962C8B-B14F-4D97-AF65-F5344CB8AC3E}">
        <p14:creationId xmlns:p14="http://schemas.microsoft.com/office/powerpoint/2010/main" val="2901876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62AD51DE-5C41-F942-AD3B-4A49D852164D}"/>
              </a:ext>
            </a:extLst>
          </p:cNvPr>
          <p:cNvSpPr>
            <a:spLocks noGrp="1"/>
          </p:cNvSpPr>
          <p:nvPr>
            <p:ph type="title"/>
          </p:nvPr>
        </p:nvSpPr>
        <p:spPr/>
        <p:txBody>
          <a:bodyPr/>
          <a:lstStyle/>
          <a:p>
            <a:r>
              <a:rPr lang="ro-RO" sz="1800" b="1" dirty="0">
                <a:solidFill>
                  <a:srgbClr val="0E101A"/>
                </a:solidFill>
                <a:latin typeface="TimesNewRomanPS-BoldMT"/>
              </a:rPr>
              <a:t>Economic Analysis</a:t>
            </a:r>
            <a:endParaRPr lang="ro-RO" dirty="0"/>
          </a:p>
        </p:txBody>
      </p:sp>
      <p:sp>
        <p:nvSpPr>
          <p:cNvPr id="3" name="Substituent conținut 2">
            <a:extLst>
              <a:ext uri="{FF2B5EF4-FFF2-40B4-BE49-F238E27FC236}">
                <a16:creationId xmlns:a16="http://schemas.microsoft.com/office/drawing/2014/main" id="{3F5ED31D-C405-7149-8C6B-E904D8350398}"/>
              </a:ext>
            </a:extLst>
          </p:cNvPr>
          <p:cNvSpPr>
            <a:spLocks noGrp="1"/>
          </p:cNvSpPr>
          <p:nvPr>
            <p:ph idx="1"/>
          </p:nvPr>
        </p:nvSpPr>
        <p:spPr/>
        <p:txBody>
          <a:bodyPr/>
          <a:lstStyle/>
          <a:p>
            <a:r>
              <a:rPr lang="ro-RO" sz="1800" dirty="0">
                <a:solidFill>
                  <a:srgbClr val="0E101A"/>
                </a:solidFill>
                <a:latin typeface="TimesNewRomanPSMT"/>
              </a:rPr>
              <a:t>Japan’s $4.9 trillion GDP makes it the third world’s largest economy as at December 2019 (6). This economy continues to grow annually at a higher rate. </a:t>
            </a:r>
          </a:p>
          <a:p>
            <a:r>
              <a:rPr lang="ro-RO" sz="1800" dirty="0">
                <a:solidFill>
                  <a:srgbClr val="0E101A"/>
                </a:solidFill>
                <a:latin typeface="TimesNewRomanPSMT"/>
              </a:rPr>
              <a:t>Japan is also ranked the second largest in the economic scale of Asia. It also has a mixed financial system whereby the government closely works with available industries.</a:t>
            </a:r>
          </a:p>
          <a:p>
            <a:r>
              <a:rPr lang="ro-RO" sz="1800" dirty="0">
                <a:solidFill>
                  <a:srgbClr val="0E101A"/>
                </a:solidFill>
                <a:latin typeface="TimesNewRomanPSMT"/>
              </a:rPr>
              <a:t>Local companies in Japan are required to pay a corporate tax on income generated both domestically and abroad.</a:t>
            </a:r>
          </a:p>
        </p:txBody>
      </p:sp>
      <p:pic>
        <p:nvPicPr>
          <p:cNvPr id="6" name="Imagine 5">
            <a:extLst>
              <a:ext uri="{FF2B5EF4-FFF2-40B4-BE49-F238E27FC236}">
                <a16:creationId xmlns:a16="http://schemas.microsoft.com/office/drawing/2014/main" id="{B83702E5-A707-0742-BFE3-B3C1204E1678}"/>
              </a:ext>
            </a:extLst>
          </p:cNvPr>
          <p:cNvPicPr>
            <a:picLocks noChangeAspect="1"/>
          </p:cNvPicPr>
          <p:nvPr/>
        </p:nvPicPr>
        <p:blipFill>
          <a:blip r:embed="rId2"/>
          <a:stretch>
            <a:fillRect/>
          </a:stretch>
        </p:blipFill>
        <p:spPr>
          <a:xfrm>
            <a:off x="3269392" y="3853328"/>
            <a:ext cx="4762500" cy="2642721"/>
          </a:xfrm>
          <a:prstGeom prst="rect">
            <a:avLst/>
          </a:prstGeom>
        </p:spPr>
      </p:pic>
    </p:spTree>
    <p:extLst>
      <p:ext uri="{BB962C8B-B14F-4D97-AF65-F5344CB8AC3E}">
        <p14:creationId xmlns:p14="http://schemas.microsoft.com/office/powerpoint/2010/main" val="11299737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D61AFFE7-B2B8-1045-9751-F6DB3881A31B}"/>
              </a:ext>
            </a:extLst>
          </p:cNvPr>
          <p:cNvSpPr>
            <a:spLocks noGrp="1"/>
          </p:cNvSpPr>
          <p:nvPr>
            <p:ph type="title"/>
          </p:nvPr>
        </p:nvSpPr>
        <p:spPr/>
        <p:txBody>
          <a:bodyPr/>
          <a:lstStyle/>
          <a:p>
            <a:r>
              <a:rPr lang="ro-RO" sz="1800" b="1" dirty="0">
                <a:solidFill>
                  <a:srgbClr val="0E101A"/>
                </a:solidFill>
                <a:latin typeface="TimesNewRomanPS-BoldMT"/>
              </a:rPr>
              <a:t>Social Environment Analysis</a:t>
            </a:r>
            <a:endParaRPr lang="ro-RO" dirty="0"/>
          </a:p>
        </p:txBody>
      </p:sp>
      <p:sp>
        <p:nvSpPr>
          <p:cNvPr id="3" name="Substituent conținut 2">
            <a:extLst>
              <a:ext uri="{FF2B5EF4-FFF2-40B4-BE49-F238E27FC236}">
                <a16:creationId xmlns:a16="http://schemas.microsoft.com/office/drawing/2014/main" id="{2963AB80-7AD4-0C4B-B38E-1311517DFDC6}"/>
              </a:ext>
            </a:extLst>
          </p:cNvPr>
          <p:cNvSpPr>
            <a:spLocks noGrp="1"/>
          </p:cNvSpPr>
          <p:nvPr>
            <p:ph idx="1"/>
          </p:nvPr>
        </p:nvSpPr>
        <p:spPr/>
        <p:txBody>
          <a:bodyPr/>
          <a:lstStyle/>
          <a:p>
            <a:r>
              <a:rPr lang="ro-RO" sz="1800" dirty="0">
                <a:solidFill>
                  <a:srgbClr val="0E101A"/>
                </a:solidFill>
                <a:latin typeface="TimesNewRomanPSMT"/>
              </a:rPr>
              <a:t>Japan has a rapid population growth with a current population of 126.6 million people (17). The main two religions in Japan are Shintoism and Buddhism. The most spoken language is Japanese, covering almost 99% of the population. </a:t>
            </a:r>
          </a:p>
          <a:p>
            <a:r>
              <a:rPr lang="ro-RO" sz="1800" dirty="0">
                <a:solidFill>
                  <a:srgbClr val="0E101A"/>
                </a:solidFill>
                <a:latin typeface="TimesNewRomanPSMT"/>
              </a:rPr>
              <a:t>Japan is faced with several social challenges with a sinking birth rate and the aging population being the two biggest challenges. Sources have forecasted Japan’s population to drop below 100 million by 2048 and 87 million by 2060 (17).  </a:t>
            </a:r>
          </a:p>
          <a:p>
            <a:endParaRPr lang="ro-RO" dirty="0"/>
          </a:p>
        </p:txBody>
      </p:sp>
      <p:pic>
        <p:nvPicPr>
          <p:cNvPr id="6" name="Imagine 5">
            <a:extLst>
              <a:ext uri="{FF2B5EF4-FFF2-40B4-BE49-F238E27FC236}">
                <a16:creationId xmlns:a16="http://schemas.microsoft.com/office/drawing/2014/main" id="{D51F0E57-FDC8-A84D-AF8F-3C6E51679FD2}"/>
              </a:ext>
            </a:extLst>
          </p:cNvPr>
          <p:cNvPicPr>
            <a:picLocks noChangeAspect="1"/>
          </p:cNvPicPr>
          <p:nvPr/>
        </p:nvPicPr>
        <p:blipFill>
          <a:blip r:embed="rId2"/>
          <a:stretch>
            <a:fillRect/>
          </a:stretch>
        </p:blipFill>
        <p:spPr>
          <a:xfrm>
            <a:off x="4530981" y="3895024"/>
            <a:ext cx="4427667" cy="2320382"/>
          </a:xfrm>
          <a:prstGeom prst="rect">
            <a:avLst/>
          </a:prstGeom>
        </p:spPr>
      </p:pic>
    </p:spTree>
    <p:extLst>
      <p:ext uri="{BB962C8B-B14F-4D97-AF65-F5344CB8AC3E}">
        <p14:creationId xmlns:p14="http://schemas.microsoft.com/office/powerpoint/2010/main" val="15586241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EF6127CF-791A-0D40-BA9F-1688D6F13312}"/>
              </a:ext>
            </a:extLst>
          </p:cNvPr>
          <p:cNvSpPr>
            <a:spLocks noGrp="1"/>
          </p:cNvSpPr>
          <p:nvPr>
            <p:ph type="title"/>
          </p:nvPr>
        </p:nvSpPr>
        <p:spPr/>
        <p:txBody>
          <a:bodyPr/>
          <a:lstStyle/>
          <a:p>
            <a:r>
              <a:rPr lang="ro-RO" sz="1800" b="1" dirty="0">
                <a:solidFill>
                  <a:srgbClr val="0E101A"/>
                </a:solidFill>
                <a:latin typeface="TimesNewRomanPS-BoldMT"/>
              </a:rPr>
              <a:t>Technological Environment</a:t>
            </a:r>
            <a:endParaRPr lang="ro-RO" dirty="0"/>
          </a:p>
        </p:txBody>
      </p:sp>
      <p:sp>
        <p:nvSpPr>
          <p:cNvPr id="3" name="Substituent conținut 2">
            <a:extLst>
              <a:ext uri="{FF2B5EF4-FFF2-40B4-BE49-F238E27FC236}">
                <a16:creationId xmlns:a16="http://schemas.microsoft.com/office/drawing/2014/main" id="{30D01BA3-1473-2348-985D-40F34326F1A2}"/>
              </a:ext>
            </a:extLst>
          </p:cNvPr>
          <p:cNvSpPr>
            <a:spLocks noGrp="1"/>
          </p:cNvSpPr>
          <p:nvPr>
            <p:ph idx="1"/>
          </p:nvPr>
        </p:nvSpPr>
        <p:spPr/>
        <p:txBody>
          <a:bodyPr/>
          <a:lstStyle/>
          <a:p>
            <a:r>
              <a:rPr lang="ro-RO" sz="1800" dirty="0">
                <a:solidFill>
                  <a:srgbClr val="0E101A"/>
                </a:solidFill>
                <a:latin typeface="TimesNewRomanPSMT"/>
              </a:rPr>
              <a:t>Japan has the most technological advances. The japans population is known for creativity and learning to use the latest technologies. Japan’s innovation is ahead of most of the advanced countries more so in robotics innovation. </a:t>
            </a:r>
          </a:p>
          <a:p>
            <a:r>
              <a:rPr lang="ro-RO" sz="1800" dirty="0">
                <a:solidFill>
                  <a:srgbClr val="0E101A"/>
                </a:solidFill>
                <a:latin typeface="TimesNewRomanPSMT"/>
              </a:rPr>
              <a:t>For instance, there is a contactless payment system in Japan that was invented years before any country had a plan of developing it. </a:t>
            </a:r>
            <a:endParaRPr lang="ro-RO" dirty="0"/>
          </a:p>
        </p:txBody>
      </p:sp>
      <p:pic>
        <p:nvPicPr>
          <p:cNvPr id="6" name="Imagine 5">
            <a:extLst>
              <a:ext uri="{FF2B5EF4-FFF2-40B4-BE49-F238E27FC236}">
                <a16:creationId xmlns:a16="http://schemas.microsoft.com/office/drawing/2014/main" id="{1C24B114-838F-A54E-89EB-972D3DE81588}"/>
              </a:ext>
            </a:extLst>
          </p:cNvPr>
          <p:cNvPicPr>
            <a:picLocks noChangeAspect="1"/>
          </p:cNvPicPr>
          <p:nvPr/>
        </p:nvPicPr>
        <p:blipFill>
          <a:blip r:embed="rId2"/>
          <a:stretch>
            <a:fillRect/>
          </a:stretch>
        </p:blipFill>
        <p:spPr>
          <a:xfrm>
            <a:off x="4769193" y="3429000"/>
            <a:ext cx="5184861" cy="2973151"/>
          </a:xfrm>
          <a:prstGeom prst="rect">
            <a:avLst/>
          </a:prstGeom>
        </p:spPr>
      </p:pic>
    </p:spTree>
    <p:extLst>
      <p:ext uri="{BB962C8B-B14F-4D97-AF65-F5344CB8AC3E}">
        <p14:creationId xmlns:p14="http://schemas.microsoft.com/office/powerpoint/2010/main" val="25783692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A06ED397-7DB2-AB47-80B4-B867B37FC463}"/>
              </a:ext>
            </a:extLst>
          </p:cNvPr>
          <p:cNvSpPr>
            <a:spLocks noGrp="1"/>
          </p:cNvSpPr>
          <p:nvPr>
            <p:ph type="title"/>
          </p:nvPr>
        </p:nvSpPr>
        <p:spPr/>
        <p:txBody>
          <a:bodyPr/>
          <a:lstStyle/>
          <a:p>
            <a:r>
              <a:rPr lang="ro-RO" sz="1800" b="1" dirty="0">
                <a:solidFill>
                  <a:srgbClr val="0E101A"/>
                </a:solidFill>
                <a:latin typeface="TimesNewRomanPS-BoldMT"/>
              </a:rPr>
              <a:t>Environmental Factors</a:t>
            </a:r>
            <a:endParaRPr lang="ro-RO" dirty="0"/>
          </a:p>
        </p:txBody>
      </p:sp>
      <p:sp>
        <p:nvSpPr>
          <p:cNvPr id="3" name="Substituent conținut 2">
            <a:extLst>
              <a:ext uri="{FF2B5EF4-FFF2-40B4-BE49-F238E27FC236}">
                <a16:creationId xmlns:a16="http://schemas.microsoft.com/office/drawing/2014/main" id="{EFCB04DF-EBD0-C144-B06F-DCFE1ACE6786}"/>
              </a:ext>
            </a:extLst>
          </p:cNvPr>
          <p:cNvSpPr>
            <a:spLocks noGrp="1"/>
          </p:cNvSpPr>
          <p:nvPr>
            <p:ph idx="1"/>
          </p:nvPr>
        </p:nvSpPr>
        <p:spPr/>
        <p:txBody>
          <a:bodyPr/>
          <a:lstStyle/>
          <a:p>
            <a:r>
              <a:rPr lang="ro-RO" sz="1800" dirty="0">
                <a:solidFill>
                  <a:srgbClr val="0E101A"/>
                </a:solidFill>
                <a:latin typeface="TimesNewRomanPSMT"/>
              </a:rPr>
              <a:t>Japanese people are friends of the Environment as they are environmentally responsible. However, they face a variety of environmental factors such as Waste management in Tokyo town. Japan is currently under high pressure in a deal to control waste.</a:t>
            </a:r>
          </a:p>
          <a:p>
            <a:endParaRPr lang="ro-RO" dirty="0"/>
          </a:p>
        </p:txBody>
      </p:sp>
      <p:pic>
        <p:nvPicPr>
          <p:cNvPr id="6" name="Imagine 5">
            <a:extLst>
              <a:ext uri="{FF2B5EF4-FFF2-40B4-BE49-F238E27FC236}">
                <a16:creationId xmlns:a16="http://schemas.microsoft.com/office/drawing/2014/main" id="{5014CA10-38E2-6B43-8C2F-4749241F9575}"/>
              </a:ext>
            </a:extLst>
          </p:cNvPr>
          <p:cNvPicPr>
            <a:picLocks noChangeAspect="1"/>
          </p:cNvPicPr>
          <p:nvPr/>
        </p:nvPicPr>
        <p:blipFill>
          <a:blip r:embed="rId2"/>
          <a:stretch>
            <a:fillRect/>
          </a:stretch>
        </p:blipFill>
        <p:spPr>
          <a:xfrm>
            <a:off x="1307071" y="3429000"/>
            <a:ext cx="3729853" cy="3028488"/>
          </a:xfrm>
          <a:prstGeom prst="rect">
            <a:avLst/>
          </a:prstGeom>
        </p:spPr>
      </p:pic>
    </p:spTree>
    <p:extLst>
      <p:ext uri="{BB962C8B-B14F-4D97-AF65-F5344CB8AC3E}">
        <p14:creationId xmlns:p14="http://schemas.microsoft.com/office/powerpoint/2010/main" val="8785440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5953DCC4-C869-C741-A90F-DB24961AB8A2}"/>
              </a:ext>
            </a:extLst>
          </p:cNvPr>
          <p:cNvSpPr>
            <a:spLocks noGrp="1"/>
          </p:cNvSpPr>
          <p:nvPr>
            <p:ph type="title"/>
          </p:nvPr>
        </p:nvSpPr>
        <p:spPr/>
        <p:txBody>
          <a:bodyPr/>
          <a:lstStyle/>
          <a:p>
            <a:r>
              <a:rPr lang="ro-RO" sz="1800" b="1" dirty="0">
                <a:solidFill>
                  <a:srgbClr val="0E101A"/>
                </a:solidFill>
                <a:latin typeface="TimesNewRomanPS-BoldMT"/>
              </a:rPr>
              <a:t>Legal Environment</a:t>
            </a:r>
            <a:endParaRPr lang="ro-RO" dirty="0"/>
          </a:p>
        </p:txBody>
      </p:sp>
      <p:sp>
        <p:nvSpPr>
          <p:cNvPr id="3" name="Substituent conținut 2">
            <a:extLst>
              <a:ext uri="{FF2B5EF4-FFF2-40B4-BE49-F238E27FC236}">
                <a16:creationId xmlns:a16="http://schemas.microsoft.com/office/drawing/2014/main" id="{662D236E-72F0-174A-B7CB-0D35E757F8A9}"/>
              </a:ext>
            </a:extLst>
          </p:cNvPr>
          <p:cNvSpPr>
            <a:spLocks noGrp="1"/>
          </p:cNvSpPr>
          <p:nvPr>
            <p:ph idx="1"/>
          </p:nvPr>
        </p:nvSpPr>
        <p:spPr/>
        <p:txBody>
          <a:bodyPr/>
          <a:lstStyle/>
          <a:p>
            <a:r>
              <a:rPr lang="ro-RO" sz="1800" dirty="0">
                <a:solidFill>
                  <a:srgbClr val="0E101A"/>
                </a:solidFill>
                <a:latin typeface="TimesNewRomanPSMT"/>
              </a:rPr>
              <a:t>Legal Environment summarizes the PESTEL analysis. Japan allows for people to work as employees, independent contractors, directors, and dispatched workers. Employees in Japan are guaranteed employment rights and benefits, such as maximum hours of work, holidays, and maternity breaks.</a:t>
            </a:r>
            <a:endParaRPr lang="ro-RO" dirty="0"/>
          </a:p>
        </p:txBody>
      </p:sp>
      <p:pic>
        <p:nvPicPr>
          <p:cNvPr id="6" name="Imagine 5">
            <a:extLst>
              <a:ext uri="{FF2B5EF4-FFF2-40B4-BE49-F238E27FC236}">
                <a16:creationId xmlns:a16="http://schemas.microsoft.com/office/drawing/2014/main" id="{85EE39F0-EDE3-A443-BCE3-63D3E152188D}"/>
              </a:ext>
            </a:extLst>
          </p:cNvPr>
          <p:cNvPicPr>
            <a:picLocks noChangeAspect="1"/>
          </p:cNvPicPr>
          <p:nvPr/>
        </p:nvPicPr>
        <p:blipFill>
          <a:blip r:embed="rId2"/>
          <a:stretch>
            <a:fillRect/>
          </a:stretch>
        </p:blipFill>
        <p:spPr>
          <a:xfrm>
            <a:off x="2848919" y="3429000"/>
            <a:ext cx="5050560" cy="2894875"/>
          </a:xfrm>
          <a:prstGeom prst="rect">
            <a:avLst/>
          </a:prstGeom>
        </p:spPr>
      </p:pic>
    </p:spTree>
    <p:extLst>
      <p:ext uri="{BB962C8B-B14F-4D97-AF65-F5344CB8AC3E}">
        <p14:creationId xmlns:p14="http://schemas.microsoft.com/office/powerpoint/2010/main" val="11267985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stituent conținut 2">
            <a:extLst>
              <a:ext uri="{FF2B5EF4-FFF2-40B4-BE49-F238E27FC236}">
                <a16:creationId xmlns:a16="http://schemas.microsoft.com/office/drawing/2014/main" id="{68215C8E-3A62-384D-B641-CB7C80F4EF4D}"/>
              </a:ext>
            </a:extLst>
          </p:cNvPr>
          <p:cNvSpPr>
            <a:spLocks noGrp="1"/>
          </p:cNvSpPr>
          <p:nvPr>
            <p:ph idx="1"/>
          </p:nvPr>
        </p:nvSpPr>
        <p:spPr/>
        <p:txBody>
          <a:bodyPr/>
          <a:lstStyle/>
          <a:p>
            <a:r>
              <a:rPr lang="ro-RO" sz="1800" dirty="0">
                <a:solidFill>
                  <a:prstClr val="black"/>
                </a:solidFill>
                <a:latin typeface="TimesNewRomanPSMT"/>
              </a:rPr>
              <a:t>Companies use different sources when recruiting their employees depending on the size of the firm and the kind of employees needed. When making any recruitment and selection in the company, the managing team usually analyses the sources so as to decide which source best fits their required employees. This is because different sources will target different kinds of people. Some of the sources of recruitment and selection processes are employee referrals, social media, job boards, search engines and integrated talent network (16).</a:t>
            </a:r>
            <a:endParaRPr lang="ro-RO" dirty="0"/>
          </a:p>
        </p:txBody>
      </p:sp>
      <p:pic>
        <p:nvPicPr>
          <p:cNvPr id="6" name="Imagine 5">
            <a:extLst>
              <a:ext uri="{FF2B5EF4-FFF2-40B4-BE49-F238E27FC236}">
                <a16:creationId xmlns:a16="http://schemas.microsoft.com/office/drawing/2014/main" id="{2152045B-D8A9-6046-AB81-0C47ECF1739E}"/>
              </a:ext>
            </a:extLst>
          </p:cNvPr>
          <p:cNvPicPr>
            <a:picLocks noChangeAspect="1"/>
          </p:cNvPicPr>
          <p:nvPr/>
        </p:nvPicPr>
        <p:blipFill>
          <a:blip r:embed="rId2"/>
          <a:stretch>
            <a:fillRect/>
          </a:stretch>
        </p:blipFill>
        <p:spPr>
          <a:xfrm>
            <a:off x="3844326" y="4069080"/>
            <a:ext cx="3707026" cy="2463222"/>
          </a:xfrm>
          <a:prstGeom prst="rect">
            <a:avLst/>
          </a:prstGeom>
        </p:spPr>
      </p:pic>
    </p:spTree>
    <p:extLst>
      <p:ext uri="{BB962C8B-B14F-4D97-AF65-F5344CB8AC3E}">
        <p14:creationId xmlns:p14="http://schemas.microsoft.com/office/powerpoint/2010/main" val="28472056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stituent conținut 2">
            <a:extLst>
              <a:ext uri="{FF2B5EF4-FFF2-40B4-BE49-F238E27FC236}">
                <a16:creationId xmlns:a16="http://schemas.microsoft.com/office/drawing/2014/main" id="{14A29862-EF25-7045-93B7-738AA3352FAC}"/>
              </a:ext>
            </a:extLst>
          </p:cNvPr>
          <p:cNvSpPr>
            <a:spLocks noGrp="1"/>
          </p:cNvSpPr>
          <p:nvPr>
            <p:ph idx="1"/>
          </p:nvPr>
        </p:nvSpPr>
        <p:spPr/>
        <p:txBody>
          <a:bodyPr/>
          <a:lstStyle/>
          <a:p>
            <a:r>
              <a:rPr lang="ro-RO" sz="1800" dirty="0">
                <a:solidFill>
                  <a:prstClr val="black"/>
                </a:solidFill>
                <a:latin typeface="TimesNewRomanPSMT"/>
              </a:rPr>
              <a:t>Culture, diversity and equality within the organization are some of the most important aspects that any organization should keep a close eye on. Both play a significant role in enhancing the vision and mission of the organization and driving the labor force towards achieving objectives. However, several factors enhance the realization of culture, equality and diversity in organizations.</a:t>
            </a:r>
            <a:endParaRPr lang="ro-RO" dirty="0"/>
          </a:p>
        </p:txBody>
      </p:sp>
      <p:pic>
        <p:nvPicPr>
          <p:cNvPr id="6" name="Imagine 5">
            <a:extLst>
              <a:ext uri="{FF2B5EF4-FFF2-40B4-BE49-F238E27FC236}">
                <a16:creationId xmlns:a16="http://schemas.microsoft.com/office/drawing/2014/main" id="{C4413C88-C86F-5046-A221-0B5EC0723060}"/>
              </a:ext>
            </a:extLst>
          </p:cNvPr>
          <p:cNvPicPr>
            <a:picLocks noChangeAspect="1"/>
          </p:cNvPicPr>
          <p:nvPr/>
        </p:nvPicPr>
        <p:blipFill>
          <a:blip r:embed="rId2"/>
          <a:stretch>
            <a:fillRect/>
          </a:stretch>
        </p:blipFill>
        <p:spPr>
          <a:xfrm>
            <a:off x="2527985" y="3704281"/>
            <a:ext cx="6442675" cy="2577070"/>
          </a:xfrm>
          <a:prstGeom prst="rect">
            <a:avLst/>
          </a:prstGeom>
        </p:spPr>
      </p:pic>
    </p:spTree>
    <p:extLst>
      <p:ext uri="{BB962C8B-B14F-4D97-AF65-F5344CB8AC3E}">
        <p14:creationId xmlns:p14="http://schemas.microsoft.com/office/powerpoint/2010/main" val="10414078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stituent conținut 2">
            <a:extLst>
              <a:ext uri="{FF2B5EF4-FFF2-40B4-BE49-F238E27FC236}">
                <a16:creationId xmlns:a16="http://schemas.microsoft.com/office/drawing/2014/main" id="{B00B2752-5EA3-9544-9B5E-ABB21F2E636C}"/>
              </a:ext>
            </a:extLst>
          </p:cNvPr>
          <p:cNvSpPr>
            <a:spLocks noGrp="1"/>
          </p:cNvSpPr>
          <p:nvPr>
            <p:ph idx="1"/>
          </p:nvPr>
        </p:nvSpPr>
        <p:spPr/>
        <p:txBody>
          <a:bodyPr/>
          <a:lstStyle/>
          <a:p>
            <a:r>
              <a:rPr lang="ro-RO" sz="1800">
                <a:solidFill>
                  <a:prstClr val="black"/>
                </a:solidFill>
                <a:latin typeface="TimesNewRomanPSMT"/>
              </a:rPr>
              <a:t>Companies use various methods to measure and manage performance. One of these many ways is using the Key Performance Indicators (KPIs). KPIs give a measure of how much the company is doing in terms of achieving their goals and objectives. However, the most important function of KPIs is to enable value based discussions to better performance and decision making. Well-designed KPIs help the company determine the kind of decisions to make and the kind of goals an organization intends to achieve </a:t>
            </a:r>
            <a:endParaRPr lang="ro-RO"/>
          </a:p>
        </p:txBody>
      </p:sp>
      <p:pic>
        <p:nvPicPr>
          <p:cNvPr id="6" name="Imagine 5">
            <a:extLst>
              <a:ext uri="{FF2B5EF4-FFF2-40B4-BE49-F238E27FC236}">
                <a16:creationId xmlns:a16="http://schemas.microsoft.com/office/drawing/2014/main" id="{58DD4DB9-668D-7040-8E27-0A0A778D45E3}"/>
              </a:ext>
            </a:extLst>
          </p:cNvPr>
          <p:cNvPicPr>
            <a:picLocks noChangeAspect="1"/>
          </p:cNvPicPr>
          <p:nvPr/>
        </p:nvPicPr>
        <p:blipFill>
          <a:blip r:embed="rId2"/>
          <a:stretch>
            <a:fillRect/>
          </a:stretch>
        </p:blipFill>
        <p:spPr>
          <a:xfrm>
            <a:off x="3172511" y="3863134"/>
            <a:ext cx="4241543" cy="2492453"/>
          </a:xfrm>
          <a:prstGeom prst="rect">
            <a:avLst/>
          </a:prstGeom>
        </p:spPr>
      </p:pic>
    </p:spTree>
    <p:extLst>
      <p:ext uri="{BB962C8B-B14F-4D97-AF65-F5344CB8AC3E}">
        <p14:creationId xmlns:p14="http://schemas.microsoft.com/office/powerpoint/2010/main" val="33554038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CA3CE82B-CEDE-4E44-8839-CD64DAB33B8C}"/>
              </a:ext>
            </a:extLst>
          </p:cNvPr>
          <p:cNvSpPr>
            <a:spLocks noGrp="1"/>
          </p:cNvSpPr>
          <p:nvPr>
            <p:ph type="title"/>
          </p:nvPr>
        </p:nvSpPr>
        <p:spPr/>
        <p:txBody>
          <a:bodyPr/>
          <a:lstStyle/>
          <a:p>
            <a:endParaRPr lang="ro-RO"/>
          </a:p>
        </p:txBody>
      </p:sp>
      <p:sp>
        <p:nvSpPr>
          <p:cNvPr id="3" name="Substituent conținut 2">
            <a:extLst>
              <a:ext uri="{FF2B5EF4-FFF2-40B4-BE49-F238E27FC236}">
                <a16:creationId xmlns:a16="http://schemas.microsoft.com/office/drawing/2014/main" id="{E949D007-E34A-7143-BD20-AAE04E994BF1}"/>
              </a:ext>
            </a:extLst>
          </p:cNvPr>
          <p:cNvSpPr>
            <a:spLocks noGrp="1"/>
          </p:cNvSpPr>
          <p:nvPr>
            <p:ph idx="1"/>
          </p:nvPr>
        </p:nvSpPr>
        <p:spPr/>
        <p:txBody>
          <a:bodyPr>
            <a:normAutofit fontScale="77500" lnSpcReduction="20000"/>
          </a:bodyPr>
          <a:lstStyle/>
          <a:p>
            <a:r>
              <a:rPr lang="ro-RO" sz="1800">
                <a:solidFill>
                  <a:prstClr val="black"/>
                </a:solidFill>
                <a:latin typeface="TimesNewRomanPSMT"/>
              </a:rPr>
              <a:t>1) </a:t>
            </a:r>
            <a:r>
              <a:rPr lang="ro-RO" sz="1800">
                <a:solidFill>
                  <a:srgbClr val="323232"/>
                </a:solidFill>
                <a:latin typeface="TimesNewRomanPSMT"/>
              </a:rPr>
              <a:t>Alam, I. The recruitment and selection process at RAK Ceramics (Bangladesh) Limited. 2016.</a:t>
            </a:r>
            <a:r>
              <a:rPr lang="ro-RO" sz="1800">
                <a:solidFill>
                  <a:prstClr val="black"/>
                </a:solidFill>
                <a:latin typeface="TimesNewRomanPSMT"/>
              </a:rPr>
              <a:t>(2) </a:t>
            </a:r>
            <a:r>
              <a:rPr lang="ro-RO" sz="1800">
                <a:solidFill>
                  <a:srgbClr val="323232"/>
                </a:solidFill>
                <a:latin typeface="TimesNewRomanPSMT"/>
              </a:rPr>
              <a:t>Rohwerder, B. Impact of diversity and inclusion within organisations. Posted May 17, 2017. https://assets.publishing.service.gov.uk/media/5ba51175e5274a54d5c39c19/109_Dsiversity_and_inclusion_within_organisations.pdf (accessed Jun 3, 2020).</a:t>
            </a:r>
            <a:r>
              <a:rPr lang="ro-RO" sz="1800">
                <a:solidFill>
                  <a:prstClr val="black"/>
                </a:solidFill>
                <a:latin typeface="TimesNewRomanPSMT"/>
              </a:rPr>
              <a:t>(3) </a:t>
            </a:r>
            <a:r>
              <a:rPr lang="ro-RO" sz="1800">
                <a:solidFill>
                  <a:srgbClr val="323232"/>
                </a:solidFill>
                <a:latin typeface="TimesNewRomanPSMT"/>
              </a:rPr>
              <a:t>Al-Kassem, A. H. Recruitment and Selection Practices in Business Process Outsourcing Industry. </a:t>
            </a:r>
            <a:r>
              <a:rPr lang="ro-RO" sz="1800" i="1">
                <a:solidFill>
                  <a:srgbClr val="323232"/>
                </a:solidFill>
                <a:latin typeface="TimesNewRomanPS-ItalicMT"/>
              </a:rPr>
              <a:t>Archives of Business Research</a:t>
            </a:r>
            <a:r>
              <a:rPr lang="ro-RO" sz="1800" i="0">
                <a:solidFill>
                  <a:srgbClr val="323232"/>
                </a:solidFill>
                <a:latin typeface="TimesNewRomanPSMT"/>
              </a:rPr>
              <a:t> </a:t>
            </a:r>
            <a:r>
              <a:rPr lang="ro-RO" sz="1800" b="1" i="0">
                <a:solidFill>
                  <a:srgbClr val="323232"/>
                </a:solidFill>
                <a:latin typeface="TimesNewRomanPS-BoldMT"/>
              </a:rPr>
              <a:t>2017</a:t>
            </a:r>
            <a:r>
              <a:rPr lang="ro-RO" sz="1800" b="0" i="0">
                <a:solidFill>
                  <a:srgbClr val="323232"/>
                </a:solidFill>
                <a:latin typeface="TimesNewRomanPSMT"/>
              </a:rPr>
              <a:t>, </a:t>
            </a:r>
            <a:r>
              <a:rPr lang="ro-RO" sz="1800" b="0" i="1">
                <a:solidFill>
                  <a:srgbClr val="323232"/>
                </a:solidFill>
                <a:latin typeface="TimesNewRomanPS-ItalicMT"/>
              </a:rPr>
              <a:t>5</a:t>
            </a:r>
            <a:r>
              <a:rPr lang="ro-RO" sz="1800" b="0" i="0">
                <a:solidFill>
                  <a:srgbClr val="323232"/>
                </a:solidFill>
                <a:latin typeface="TimesNewRomanPSMT"/>
              </a:rPr>
              <a:t> (3).</a:t>
            </a:r>
            <a:r>
              <a:rPr lang="ro-RO" sz="1800" b="0" i="0">
                <a:solidFill>
                  <a:prstClr val="black"/>
                </a:solidFill>
                <a:latin typeface="TimesNewRomanPSMT"/>
              </a:rPr>
              <a:t>(4) </a:t>
            </a:r>
            <a:r>
              <a:rPr lang="ro-RO" sz="1800" b="0" i="0">
                <a:solidFill>
                  <a:srgbClr val="323232"/>
                </a:solidFill>
                <a:latin typeface="TimesNewRomanPSMT"/>
              </a:rPr>
              <a:t>Amici, M.; Cepiku, D. Performance Management: A Theoretical Framework. </a:t>
            </a:r>
            <a:r>
              <a:rPr lang="ro-RO" sz="1800" b="0" i="1">
                <a:solidFill>
                  <a:srgbClr val="323232"/>
                </a:solidFill>
                <a:latin typeface="TimesNewRomanPS-ItalicMT"/>
              </a:rPr>
              <a:t>Performance Management in International Organizations</a:t>
            </a:r>
            <a:r>
              <a:rPr lang="ro-RO" sz="1800" b="0" i="0">
                <a:solidFill>
                  <a:srgbClr val="323232"/>
                </a:solidFill>
                <a:latin typeface="TimesNewRomanPSMT"/>
              </a:rPr>
              <a:t> </a:t>
            </a:r>
            <a:r>
              <a:rPr lang="ro-RO" sz="1800" b="1" i="0">
                <a:solidFill>
                  <a:srgbClr val="323232"/>
                </a:solidFill>
                <a:latin typeface="TimesNewRomanPS-BoldMT"/>
              </a:rPr>
              <a:t>2020</a:t>
            </a:r>
            <a:r>
              <a:rPr lang="ro-RO" sz="1800" b="0" i="0">
                <a:solidFill>
                  <a:srgbClr val="323232"/>
                </a:solidFill>
                <a:latin typeface="TimesNewRomanPSMT"/>
              </a:rPr>
              <a:t>, 97–114.</a:t>
            </a:r>
            <a:r>
              <a:rPr lang="ro-RO" sz="1800" b="0" i="0">
                <a:solidFill>
                  <a:prstClr val="black"/>
                </a:solidFill>
                <a:latin typeface="TimesNewRomanPSMT"/>
              </a:rPr>
              <a:t>(5) </a:t>
            </a:r>
            <a:r>
              <a:rPr lang="ro-RO" sz="1800" b="0" i="0">
                <a:solidFill>
                  <a:srgbClr val="323232"/>
                </a:solidFill>
                <a:latin typeface="TimesNewRomanPSMT"/>
              </a:rPr>
              <a:t>BBC news. Japan country profile. 2019. https:// www.bbc.com/news/world-asia-pacific-14918801 (accessed 3 June 2020).</a:t>
            </a:r>
            <a:r>
              <a:rPr lang="ro-RO" sz="1800" b="0" i="0">
                <a:solidFill>
                  <a:prstClr val="black"/>
                </a:solidFill>
                <a:latin typeface="TimesNewRomanPSMT"/>
              </a:rPr>
              <a:t>(6) </a:t>
            </a:r>
            <a:r>
              <a:rPr lang="ro-RO" sz="1800" b="0" i="0">
                <a:solidFill>
                  <a:srgbClr val="323232"/>
                </a:solidFill>
                <a:latin typeface="TimesNewRomanPSMT"/>
              </a:rPr>
              <a:t>Country Economy. Japan GDP. 2020. https://countryeconomy.com/gdp/japan (accessed 3 June 2020).</a:t>
            </a:r>
            <a:r>
              <a:rPr lang="ro-RO" sz="1800" b="0" i="0">
                <a:solidFill>
                  <a:prstClr val="black"/>
                </a:solidFill>
                <a:latin typeface="TimesNewRomanPSMT"/>
              </a:rPr>
              <a:t>(7) </a:t>
            </a:r>
            <a:r>
              <a:rPr lang="ro-RO" sz="1800" b="0" i="0">
                <a:solidFill>
                  <a:srgbClr val="323232"/>
                </a:solidFill>
                <a:latin typeface="TimesNewRomanPSMT"/>
              </a:rPr>
              <a:t>Country Economy. Japan Economic Growth Rate. 2020. https://countryeconomy.com/gdp/japan (accessed 3 June 2020).</a:t>
            </a:r>
            <a:r>
              <a:rPr lang="ro-RO" sz="1800" b="0" i="0">
                <a:solidFill>
                  <a:prstClr val="black"/>
                </a:solidFill>
                <a:latin typeface="TimesNewRomanPSMT"/>
              </a:rPr>
              <a:t>(8) </a:t>
            </a:r>
            <a:r>
              <a:rPr lang="ro-RO" sz="1800" b="0" i="0">
                <a:solidFill>
                  <a:srgbClr val="323232"/>
                </a:solidFill>
                <a:latin typeface="TimesNewRomanPSMT"/>
              </a:rPr>
              <a:t>Cascio, W. </a:t>
            </a:r>
            <a:r>
              <a:rPr lang="ro-RO" sz="1800" b="0" i="1">
                <a:solidFill>
                  <a:srgbClr val="323232"/>
                </a:solidFill>
                <a:latin typeface="TimesNewRomanPS-ItalicMT"/>
              </a:rPr>
              <a:t>Managing human resources</a:t>
            </a:r>
            <a:r>
              <a:rPr lang="ro-RO" sz="1800" b="0" i="0">
                <a:solidFill>
                  <a:srgbClr val="323232"/>
                </a:solidFill>
                <a:latin typeface="TimesNewRomanPSMT"/>
              </a:rPr>
              <a:t>. McGraw-Hill Education. 2018. </a:t>
            </a:r>
            <a:r>
              <a:rPr lang="ro-RO" sz="1800" b="0" i="0">
                <a:solidFill>
                  <a:prstClr val="black"/>
                </a:solidFill>
                <a:latin typeface="TimesNewRomanPSMT"/>
              </a:rPr>
              <a:t>(9) </a:t>
            </a:r>
            <a:r>
              <a:rPr lang="ro-RO" sz="1800" b="0" i="0">
                <a:solidFill>
                  <a:srgbClr val="323232"/>
                </a:solidFill>
                <a:latin typeface="TimesNewRomanPSMT"/>
              </a:rPr>
              <a:t>Djabi, M.; Shimada, S. Generational Diversity in Organisation: A Meta-Analysis. </a:t>
            </a:r>
            <a:r>
              <a:rPr lang="ro-RO" sz="1800" b="0" i="1">
                <a:solidFill>
                  <a:srgbClr val="323232"/>
                </a:solidFill>
                <a:latin typeface="TimesNewRomanPS-ItalicMT"/>
              </a:rPr>
              <a:t>International Perspectives on Equality, Diversity and Inclusion Management and Diversity</a:t>
            </a:r>
            <a:r>
              <a:rPr lang="ro-RO" sz="1800" b="0" i="0">
                <a:solidFill>
                  <a:srgbClr val="323232"/>
                </a:solidFill>
                <a:latin typeface="TimesNewRomanPSMT"/>
              </a:rPr>
              <a:t> </a:t>
            </a:r>
            <a:r>
              <a:rPr lang="ro-RO" sz="1800" b="1" i="0">
                <a:solidFill>
                  <a:srgbClr val="323232"/>
                </a:solidFill>
                <a:latin typeface="TimesNewRomanPS-BoldMT"/>
              </a:rPr>
              <a:t>2017</a:t>
            </a:r>
            <a:r>
              <a:rPr lang="ro-RO" sz="1800" b="0" i="0">
                <a:solidFill>
                  <a:srgbClr val="323232"/>
                </a:solidFill>
                <a:latin typeface="TimesNewRomanPSMT"/>
              </a:rPr>
              <a:t>, 151–181.</a:t>
            </a:r>
            <a:r>
              <a:rPr lang="ro-RO" sz="1800" b="0" i="0">
                <a:solidFill>
                  <a:prstClr val="black"/>
                </a:solidFill>
                <a:latin typeface="TimesNewRomanPSMT"/>
              </a:rPr>
              <a:t>(10) </a:t>
            </a:r>
            <a:r>
              <a:rPr lang="ro-RO" sz="1800" b="0" i="0">
                <a:solidFill>
                  <a:srgbClr val="323232"/>
                </a:solidFill>
                <a:latin typeface="TimesNewRomanPSMT"/>
              </a:rPr>
              <a:t>Lančarič, D.; Chebeň, J.; Savov, R. Factors Influencing the Implementation of Diversity Management in Business Organisations in a Transition Economy. The Case of Slovakia. </a:t>
            </a:r>
            <a:r>
              <a:rPr lang="ro-RO" sz="1800" b="0" i="1">
                <a:solidFill>
                  <a:srgbClr val="323232"/>
                </a:solidFill>
                <a:latin typeface="TimesNewRomanPS-ItalicMT"/>
              </a:rPr>
              <a:t>Economic Research-Ekonomska Istraživanja</a:t>
            </a:r>
            <a:r>
              <a:rPr lang="ro-RO" sz="1800" b="0" i="0">
                <a:solidFill>
                  <a:srgbClr val="323232"/>
                </a:solidFill>
                <a:latin typeface="TimesNewRomanPSMT"/>
              </a:rPr>
              <a:t> </a:t>
            </a:r>
            <a:r>
              <a:rPr lang="ro-RO" sz="1800" b="1" i="0">
                <a:solidFill>
                  <a:srgbClr val="323232"/>
                </a:solidFill>
                <a:latin typeface="TimesNewRomanPS-BoldMT"/>
              </a:rPr>
              <a:t>2015</a:t>
            </a:r>
            <a:r>
              <a:rPr lang="ro-RO" sz="1800" b="0" i="0">
                <a:solidFill>
                  <a:srgbClr val="323232"/>
                </a:solidFill>
                <a:latin typeface="TimesNewRomanPSMT"/>
              </a:rPr>
              <a:t>, </a:t>
            </a:r>
            <a:r>
              <a:rPr lang="ro-RO" sz="1800" b="0" i="1">
                <a:solidFill>
                  <a:srgbClr val="323232"/>
                </a:solidFill>
                <a:latin typeface="TimesNewRomanPS-ItalicMT"/>
              </a:rPr>
              <a:t>28</a:t>
            </a:r>
            <a:r>
              <a:rPr lang="ro-RO" sz="1800" b="0" i="0">
                <a:solidFill>
                  <a:srgbClr val="323232"/>
                </a:solidFill>
                <a:latin typeface="TimesNewRomanPSMT"/>
              </a:rPr>
              <a:t> (1), 1162–1184.</a:t>
            </a:r>
            <a:r>
              <a:rPr lang="ro-RO" sz="1800" b="0" i="0">
                <a:solidFill>
                  <a:prstClr val="black"/>
                </a:solidFill>
                <a:latin typeface="TimesNewRomanPSMT"/>
              </a:rPr>
              <a:t>(11) </a:t>
            </a:r>
            <a:r>
              <a:rPr lang="ro-RO" sz="1800" b="0" i="0">
                <a:solidFill>
                  <a:srgbClr val="323232"/>
                </a:solidFill>
                <a:latin typeface="TimesNewRomanPSMT"/>
              </a:rPr>
              <a:t>Muhinyu, N. J.; Gudda, P. Competitive Strategies Adopted by Hotels in Kenya and Their Effects on Financial Performance: A Case of Serena Hotels. </a:t>
            </a:r>
            <a:r>
              <a:rPr lang="ro-RO" sz="1800" b="0" i="1">
                <a:solidFill>
                  <a:srgbClr val="323232"/>
                </a:solidFill>
                <a:latin typeface="TimesNewRomanPS-ItalicMT"/>
              </a:rPr>
              <a:t>The International Journal of Business &amp; Management</a:t>
            </a:r>
            <a:r>
              <a:rPr lang="ro-RO" sz="1800" b="0" i="0">
                <a:solidFill>
                  <a:srgbClr val="323232"/>
                </a:solidFill>
                <a:latin typeface="TimesNewRomanPSMT"/>
              </a:rPr>
              <a:t> </a:t>
            </a:r>
            <a:r>
              <a:rPr lang="ro-RO" sz="1800" b="1" i="0">
                <a:solidFill>
                  <a:srgbClr val="323232"/>
                </a:solidFill>
                <a:latin typeface="TimesNewRomanPS-BoldMT"/>
              </a:rPr>
              <a:t>2019</a:t>
            </a:r>
            <a:r>
              <a:rPr lang="ro-RO" sz="1800" b="0" i="0">
                <a:solidFill>
                  <a:srgbClr val="323232"/>
                </a:solidFill>
                <a:latin typeface="TimesNewRomanPSMT"/>
              </a:rPr>
              <a:t>, </a:t>
            </a:r>
            <a:r>
              <a:rPr lang="ro-RO" sz="1800" b="0" i="1">
                <a:solidFill>
                  <a:srgbClr val="323232"/>
                </a:solidFill>
                <a:latin typeface="TimesNewRomanPS-ItalicMT"/>
              </a:rPr>
              <a:t>7</a:t>
            </a:r>
            <a:r>
              <a:rPr lang="ro-RO" sz="1800" b="0" i="0">
                <a:solidFill>
                  <a:srgbClr val="323232"/>
                </a:solidFill>
                <a:latin typeface="TimesNewRomanPSMT"/>
              </a:rPr>
              <a:t> (5).</a:t>
            </a:r>
            <a:r>
              <a:rPr lang="ro-RO" sz="1800" b="0" i="0">
                <a:solidFill>
                  <a:prstClr val="black"/>
                </a:solidFill>
                <a:latin typeface="TimesNewRomanPSMT"/>
              </a:rPr>
              <a:t>(12) </a:t>
            </a:r>
            <a:r>
              <a:rPr lang="ro-RO" sz="1800" b="0" i="0">
                <a:solidFill>
                  <a:srgbClr val="323232"/>
                </a:solidFill>
                <a:latin typeface="TimesNewRomanPSMT"/>
              </a:rPr>
              <a:t>Othman, G.; Khalif, A. A.; Alammari, A. Human Resource Management: Tools and Strategies. </a:t>
            </a:r>
            <a:r>
              <a:rPr lang="ro-RO" sz="1800" b="0" i="1">
                <a:solidFill>
                  <a:srgbClr val="323232"/>
                </a:solidFill>
                <a:latin typeface="TimesNewRomanPS-ItalicMT"/>
              </a:rPr>
              <a:t>Management, organizations and society</a:t>
            </a:r>
            <a:r>
              <a:rPr lang="ro-RO" sz="1800" b="0" i="0">
                <a:solidFill>
                  <a:srgbClr val="323232"/>
                </a:solidFill>
                <a:latin typeface="TimesNewRomanPSMT"/>
              </a:rPr>
              <a:t> </a:t>
            </a:r>
            <a:r>
              <a:rPr lang="ro-RO" sz="1800" b="1" i="0">
                <a:solidFill>
                  <a:srgbClr val="323232"/>
                </a:solidFill>
                <a:latin typeface="TimesNewRomanPS-BoldMT"/>
              </a:rPr>
              <a:t>2017</a:t>
            </a:r>
            <a:r>
              <a:rPr lang="ro-RO" sz="1800" b="0" i="0">
                <a:solidFill>
                  <a:srgbClr val="323232"/>
                </a:solidFill>
                <a:latin typeface="TimesNewRomanPSMT"/>
              </a:rPr>
              <a:t>.</a:t>
            </a:r>
            <a:r>
              <a:rPr lang="ro-RO" sz="1800" b="0" i="0">
                <a:solidFill>
                  <a:prstClr val="black"/>
                </a:solidFill>
                <a:latin typeface="TimesNewRomanPSMT"/>
              </a:rPr>
              <a:t>(13) </a:t>
            </a:r>
            <a:r>
              <a:rPr lang="ro-RO" sz="1800" b="0" i="0">
                <a:solidFill>
                  <a:srgbClr val="323232"/>
                </a:solidFill>
                <a:latin typeface="TimesNewRomanPSMT"/>
              </a:rPr>
              <a:t>Pivotal Education. Factors that affect equality and diversity. https://pivotaleducation.com/hidden-trainer-area/training-online-resources/factors-that-affect-equality-and-diversity/ (accessed Jun 3, 2020).</a:t>
            </a:r>
            <a:r>
              <a:rPr lang="ro-RO" sz="1800" b="0" i="0">
                <a:solidFill>
                  <a:prstClr val="black"/>
                </a:solidFill>
                <a:latin typeface="TimesNewRomanPSMT"/>
              </a:rPr>
              <a:t>(14) </a:t>
            </a:r>
            <a:r>
              <a:rPr lang="ro-RO" sz="1800" b="0" i="0">
                <a:solidFill>
                  <a:srgbClr val="323232"/>
                </a:solidFill>
                <a:latin typeface="TimesNewRomanPSMT"/>
              </a:rPr>
              <a:t>Rhodes, H. M.; Martin, A. J. Factors Affecting Workplace Outcomes: Examining the New Zealand Army’s Experiential Leadership Courses. </a:t>
            </a:r>
            <a:r>
              <a:rPr lang="ro-RO" sz="1800" b="0" i="1">
                <a:solidFill>
                  <a:srgbClr val="323232"/>
                </a:solidFill>
                <a:latin typeface="TimesNewRomanPS-ItalicMT"/>
              </a:rPr>
              <a:t>Journal of Outdoor Recreation, Education, and Leadership</a:t>
            </a:r>
            <a:r>
              <a:rPr lang="ro-RO" sz="1800" b="0" i="0">
                <a:solidFill>
                  <a:srgbClr val="323232"/>
                </a:solidFill>
                <a:latin typeface="TimesNewRomanPSMT"/>
              </a:rPr>
              <a:t> </a:t>
            </a:r>
            <a:r>
              <a:rPr lang="ro-RO" sz="1800" b="1" i="0">
                <a:solidFill>
                  <a:srgbClr val="323232"/>
                </a:solidFill>
                <a:latin typeface="TimesNewRomanPS-BoldMT"/>
              </a:rPr>
              <a:t>2015</a:t>
            </a:r>
            <a:r>
              <a:rPr lang="ro-RO" sz="1800" b="0" i="0">
                <a:solidFill>
                  <a:srgbClr val="323232"/>
                </a:solidFill>
                <a:latin typeface="TimesNewRomanPSMT"/>
              </a:rPr>
              <a:t>, </a:t>
            </a:r>
            <a:r>
              <a:rPr lang="ro-RO" sz="1800" b="0" i="1">
                <a:solidFill>
                  <a:srgbClr val="323232"/>
                </a:solidFill>
                <a:latin typeface="TimesNewRomanPS-ItalicMT"/>
              </a:rPr>
              <a:t>7</a:t>
            </a:r>
            <a:r>
              <a:rPr lang="ro-RO" sz="1800" b="0" i="0">
                <a:solidFill>
                  <a:srgbClr val="323232"/>
                </a:solidFill>
                <a:latin typeface="TimesNewRomanPSMT"/>
              </a:rPr>
              <a:t> (2), 112.</a:t>
            </a:r>
            <a:r>
              <a:rPr lang="ro-RO" sz="1800" b="0" i="0">
                <a:solidFill>
                  <a:prstClr val="black"/>
                </a:solidFill>
                <a:latin typeface="TimesNewRomanPSMT"/>
              </a:rPr>
              <a:t>(15) </a:t>
            </a:r>
            <a:r>
              <a:rPr lang="ro-RO" sz="1800" b="0" i="0">
                <a:solidFill>
                  <a:srgbClr val="323232"/>
                </a:solidFill>
                <a:latin typeface="TimesNewRomanPSMT"/>
              </a:rPr>
              <a:t>Riley, M. Recruitment and Selection. </a:t>
            </a:r>
            <a:r>
              <a:rPr lang="ro-RO" sz="1800" b="0" i="1">
                <a:solidFill>
                  <a:srgbClr val="323232"/>
                </a:solidFill>
                <a:latin typeface="TimesNewRomanPS-ItalicMT"/>
              </a:rPr>
              <a:t>Managing People in the Hospitality Industry</a:t>
            </a:r>
            <a:r>
              <a:rPr lang="ro-RO" sz="1800" b="0" i="0">
                <a:solidFill>
                  <a:srgbClr val="323232"/>
                </a:solidFill>
                <a:latin typeface="TimesNewRomanPSMT"/>
              </a:rPr>
              <a:t> </a:t>
            </a:r>
            <a:r>
              <a:rPr lang="ro-RO" sz="1800" b="1" i="0">
                <a:solidFill>
                  <a:srgbClr val="323232"/>
                </a:solidFill>
                <a:latin typeface="TimesNewRomanPS-BoldMT"/>
              </a:rPr>
              <a:t>2018</a:t>
            </a:r>
            <a:r>
              <a:rPr lang="ro-RO" sz="1800" b="0" i="0">
                <a:solidFill>
                  <a:srgbClr val="323232"/>
                </a:solidFill>
                <a:latin typeface="TimesNewRomanPSMT"/>
              </a:rPr>
              <a:t>, 160–173.</a:t>
            </a:r>
            <a:r>
              <a:rPr lang="ro-RO" sz="1800" b="0" i="0">
                <a:solidFill>
                  <a:prstClr val="black"/>
                </a:solidFill>
                <a:latin typeface="TimesNewRomanPSMT"/>
              </a:rPr>
              <a:t>(16) </a:t>
            </a:r>
            <a:r>
              <a:rPr lang="ro-RO" sz="1800" b="0" i="0">
                <a:solidFill>
                  <a:srgbClr val="323232"/>
                </a:solidFill>
                <a:latin typeface="TimesNewRomanPSMT"/>
              </a:rPr>
              <a:t>Sarma, J. Recruitment And Selection In Assam Carbon Products Limited. </a:t>
            </a:r>
            <a:r>
              <a:rPr lang="ro-RO" sz="1800" b="0" i="1">
                <a:solidFill>
                  <a:srgbClr val="323232"/>
                </a:solidFill>
                <a:latin typeface="TimesNewRomanPS-ItalicMT"/>
              </a:rPr>
              <a:t>Deliberative Research</a:t>
            </a:r>
            <a:r>
              <a:rPr lang="ro-RO" sz="1800" b="0" i="0">
                <a:solidFill>
                  <a:srgbClr val="323232"/>
                </a:solidFill>
                <a:latin typeface="TimesNewRomanPSMT"/>
              </a:rPr>
              <a:t>, 2017, </a:t>
            </a:r>
            <a:r>
              <a:rPr lang="ro-RO" sz="1800" b="0" i="1">
                <a:solidFill>
                  <a:srgbClr val="323232"/>
                </a:solidFill>
                <a:latin typeface="TimesNewRomanPS-ItalicMT"/>
              </a:rPr>
              <a:t>35</a:t>
            </a:r>
            <a:r>
              <a:rPr lang="ro-RO" sz="1800" b="0" i="0">
                <a:solidFill>
                  <a:srgbClr val="323232"/>
                </a:solidFill>
                <a:latin typeface="TimesNewRomanPSMT"/>
              </a:rPr>
              <a:t>(1), 27-32.</a:t>
            </a:r>
            <a:r>
              <a:rPr lang="ro-RO" sz="1800" b="0" i="0">
                <a:solidFill>
                  <a:prstClr val="black"/>
                </a:solidFill>
                <a:latin typeface="TimesNewRomanPSMT"/>
              </a:rPr>
              <a:t>(17) </a:t>
            </a:r>
            <a:r>
              <a:rPr lang="ro-RO" sz="1800" b="0" i="0">
                <a:solidFill>
                  <a:srgbClr val="323232"/>
                </a:solidFill>
                <a:latin typeface="TimesNewRomanPSMT"/>
              </a:rPr>
              <a:t>Worldometer. Japan Populaton 2020. 2020. https://www.worldometers.info/world-population/japan-population/ (accessed 3 June 2020).</a:t>
            </a:r>
            <a:r>
              <a:rPr lang="ro-RO" sz="1800" b="0" i="0">
                <a:solidFill>
                  <a:prstClr val="black"/>
                </a:solidFill>
                <a:latin typeface="TimesNewRomanPSMT"/>
              </a:rPr>
              <a:t> </a:t>
            </a:r>
            <a:endParaRPr lang="ro-RO"/>
          </a:p>
        </p:txBody>
      </p:sp>
    </p:spTree>
    <p:extLst>
      <p:ext uri="{BB962C8B-B14F-4D97-AF65-F5344CB8AC3E}">
        <p14:creationId xmlns:p14="http://schemas.microsoft.com/office/powerpoint/2010/main" val="312742725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Ecran lat</PresentationFormat>
  <Slides>11</Slides>
  <Notes>0</Notes>
  <HiddenSlides>0</HiddenSlides>
  <ScaleCrop>false</ScaleCrop>
  <HeadingPairs>
    <vt:vector size="4" baseType="variant">
      <vt:variant>
        <vt:lpstr>Temă</vt:lpstr>
      </vt:variant>
      <vt:variant>
        <vt:i4>1</vt:i4>
      </vt:variant>
      <vt:variant>
        <vt:lpstr>Titluri diapozitive</vt:lpstr>
      </vt:variant>
      <vt:variant>
        <vt:i4>11</vt:i4>
      </vt:variant>
    </vt:vector>
  </HeadingPairs>
  <TitlesOfParts>
    <vt:vector size="12" baseType="lpstr">
      <vt:lpstr>Savon</vt:lpstr>
      <vt:lpstr>Personal resourcing and Development</vt:lpstr>
      <vt:lpstr>Political Factors</vt:lpstr>
      <vt:lpstr>Economic Analysis</vt:lpstr>
      <vt:lpstr>Social Environment Analysis</vt:lpstr>
      <vt:lpstr>Technological Environment</vt:lpstr>
      <vt:lpstr>Environmental Factors</vt:lpstr>
      <vt:lpstr>Legal Environment</vt:lpstr>
      <vt:lpstr>Prezentare PowerPoint</vt:lpstr>
      <vt:lpstr>Prezentare PowerPoint</vt:lpstr>
      <vt:lpstr>Prezentare PowerPoint</vt:lpstr>
      <vt:lpstr>Prezentare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resourcing and Development</dc:title>
  <dc:creator>Eliza Brozban</dc:creator>
  <cp:lastModifiedBy>Eliza Brozban</cp:lastModifiedBy>
  <cp:revision>2</cp:revision>
  <dcterms:created xsi:type="dcterms:W3CDTF">2020-06-12T20:25:00Z</dcterms:created>
  <dcterms:modified xsi:type="dcterms:W3CDTF">2020-06-12T20:56:45Z</dcterms:modified>
</cp:coreProperties>
</file>