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4"/>
  </p:notesMasterIdLst>
  <p:handoutMasterIdLst>
    <p:handoutMasterId r:id="rId35"/>
  </p:handoutMasterIdLst>
  <p:sldIdLst>
    <p:sldId id="277" r:id="rId2"/>
    <p:sldId id="626" r:id="rId3"/>
    <p:sldId id="257" r:id="rId4"/>
    <p:sldId id="347" r:id="rId5"/>
    <p:sldId id="258" r:id="rId6"/>
    <p:sldId id="259" r:id="rId7"/>
    <p:sldId id="260" r:id="rId8"/>
    <p:sldId id="261" r:id="rId9"/>
    <p:sldId id="262" r:id="rId10"/>
    <p:sldId id="281" r:id="rId11"/>
    <p:sldId id="282" r:id="rId12"/>
    <p:sldId id="283" r:id="rId13"/>
    <p:sldId id="284" r:id="rId14"/>
    <p:sldId id="285" r:id="rId15"/>
    <p:sldId id="263" r:id="rId16"/>
    <p:sldId id="264" r:id="rId17"/>
    <p:sldId id="265" r:id="rId18"/>
    <p:sldId id="266" r:id="rId19"/>
    <p:sldId id="267" r:id="rId20"/>
    <p:sldId id="268" r:id="rId21"/>
    <p:sldId id="269" r:id="rId22"/>
    <p:sldId id="270" r:id="rId23"/>
    <p:sldId id="271" r:id="rId24"/>
    <p:sldId id="272" r:id="rId25"/>
    <p:sldId id="273" r:id="rId26"/>
    <p:sldId id="275" r:id="rId27"/>
    <p:sldId id="276" r:id="rId28"/>
    <p:sldId id="274" r:id="rId29"/>
    <p:sldId id="349" r:id="rId30"/>
    <p:sldId id="278" r:id="rId31"/>
    <p:sldId id="279" r:id="rId32"/>
    <p:sldId id="280" r:id="rId3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91" autoAdjust="0"/>
    <p:restoredTop sz="94576" autoAdjust="0"/>
  </p:normalViewPr>
  <p:slideViewPr>
    <p:cSldViewPr>
      <p:cViewPr varScale="1">
        <p:scale>
          <a:sx n="162" d="100"/>
          <a:sy n="162" d="100"/>
        </p:scale>
        <p:origin x="1662" y="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5696" y="1556792"/>
            <a:ext cx="7772400" cy="1470025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3200" b="1" dirty="0"/>
              <a:t>Developing Innovation </a:t>
            </a:r>
            <a:br>
              <a:rPr lang="en-US" altLang="en-US" sz="3200" b="1" dirty="0"/>
            </a:br>
            <a:r>
              <a:rPr lang="en-US" altLang="en-US" sz="3200" b="1" dirty="0"/>
              <a:t>and </a:t>
            </a:r>
            <a:br>
              <a:rPr lang="en-US" altLang="en-US" sz="3200" b="1" dirty="0"/>
            </a:br>
            <a:r>
              <a:rPr lang="en-US" altLang="en-US" sz="3200" b="1" dirty="0"/>
              <a:t>Creativity for Business Advantage</a:t>
            </a:r>
            <a:br>
              <a:rPr lang="en-US" altLang="en-US" sz="3200" b="1" dirty="0"/>
            </a:br>
            <a:r>
              <a:rPr lang="en-US" altLang="en-US" sz="4000" b="1">
                <a:solidFill>
                  <a:srgbClr val="FF0000"/>
                </a:solidFill>
              </a:rPr>
              <a:t>Week 7 </a:t>
            </a:r>
            <a:r>
              <a:rPr lang="en-US" altLang="en-US" sz="4000" b="1" dirty="0">
                <a:solidFill>
                  <a:srgbClr val="FF0000"/>
                </a:solidFill>
              </a:rPr>
              <a:t>(Lecture 2)</a:t>
            </a:r>
            <a:br>
              <a:rPr lang="en-US" altLang="en-US" sz="4000" b="1" dirty="0">
                <a:solidFill>
                  <a:srgbClr val="FF0000"/>
                </a:solidFill>
              </a:rPr>
            </a:br>
            <a:r>
              <a:rPr lang="en-GB" sz="3600" b="1" dirty="0"/>
              <a:t>Innovative </a:t>
            </a:r>
            <a:r>
              <a:rPr lang="en-GB" sz="3600" b="1" dirty="0" err="1"/>
              <a:t>eBusines</a:t>
            </a:r>
            <a:r>
              <a:rPr lang="en-GB" sz="3600" b="1" dirty="0"/>
              <a:t> </a:t>
            </a:r>
            <a:endParaRPr lang="en-US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566CF47-FF5E-C74E-A05F-A75ECA90A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80728"/>
            <a:ext cx="8600635" cy="4351338"/>
          </a:xfrm>
        </p:spPr>
        <p:txBody>
          <a:bodyPr/>
          <a:lstStyle/>
          <a:p>
            <a:r>
              <a:rPr lang="en-GB" sz="1800" dirty="0"/>
              <a:t>Week 1 (Introduction to DIB)</a:t>
            </a:r>
          </a:p>
          <a:p>
            <a:r>
              <a:rPr lang="en-GB" sz="1800" dirty="0"/>
              <a:t>Week 2 (Creativity, Innovation, and Entrepreneurship".</a:t>
            </a:r>
          </a:p>
          <a:p>
            <a:r>
              <a:rPr lang="en-GB" sz="1800" dirty="0"/>
              <a:t>Week 3: </a:t>
            </a:r>
            <a:r>
              <a:rPr lang="en-GB" sz="1800" b="1" i="1" dirty="0"/>
              <a:t>Part 1</a:t>
            </a:r>
            <a:r>
              <a:rPr lang="en-GB" sz="1800" dirty="0"/>
              <a:t>: </a:t>
            </a:r>
            <a:r>
              <a:rPr lang="en-GB" altLang="en-US" sz="1800" dirty="0"/>
              <a:t>Concepts &amp; techniques of innovation &amp; creativity &amp; </a:t>
            </a:r>
            <a:r>
              <a:rPr lang="en-GB" altLang="en-US" sz="1800" b="1" i="1" dirty="0"/>
              <a:t>Part 2</a:t>
            </a:r>
            <a:r>
              <a:rPr lang="en-GB" altLang="en-US" sz="1800" dirty="0"/>
              <a:t>: </a:t>
            </a:r>
            <a:r>
              <a:rPr lang="en-US" altLang="en-US" sz="1800" dirty="0"/>
              <a:t> New-Product Development and Product  Life-Cycle Strategies</a:t>
            </a:r>
          </a:p>
          <a:p>
            <a:r>
              <a:rPr lang="en-US" sz="1800" dirty="0"/>
              <a:t>Week 4: </a:t>
            </a:r>
            <a:r>
              <a:rPr lang="en-GB" sz="1800" b="1" i="1" dirty="0"/>
              <a:t>Part 1</a:t>
            </a:r>
            <a:r>
              <a:rPr lang="en-GB" sz="1800" dirty="0"/>
              <a:t>: </a:t>
            </a:r>
            <a:r>
              <a:rPr lang="en-GB" altLang="en-US" sz="1800" dirty="0"/>
              <a:t>Concepts &amp; techniques of innovation &amp; creativity &amp; </a:t>
            </a:r>
            <a:r>
              <a:rPr lang="en-GB" altLang="en-US" sz="1800" b="1" i="1" dirty="0"/>
              <a:t>Part 2</a:t>
            </a:r>
            <a:r>
              <a:rPr lang="en-GB" altLang="en-US" sz="1800" dirty="0"/>
              <a:t>: </a:t>
            </a:r>
            <a:r>
              <a:rPr lang="en-US" altLang="en-US" sz="1800" dirty="0"/>
              <a:t> New-Product Development and Product  Life-Cycle Strategies</a:t>
            </a:r>
          </a:p>
          <a:p>
            <a:r>
              <a:rPr lang="en-US" sz="1800" dirty="0"/>
              <a:t>Week 5: </a:t>
            </a:r>
            <a:r>
              <a:rPr lang="en-GB" sz="1800" b="1" i="1" dirty="0"/>
              <a:t>Part 1</a:t>
            </a:r>
            <a:r>
              <a:rPr lang="en-GB" sz="1800" dirty="0"/>
              <a:t>: </a:t>
            </a:r>
            <a:r>
              <a:rPr lang="en-GB" altLang="en-US" sz="1800" dirty="0"/>
              <a:t>Innovation, Growth &amp; Competition &amp; </a:t>
            </a:r>
            <a:r>
              <a:rPr lang="en-GB" altLang="en-US" sz="1800" b="1" i="1" dirty="0"/>
              <a:t>Part 2</a:t>
            </a:r>
            <a:r>
              <a:rPr lang="en-GB" altLang="en-US" sz="1800" dirty="0"/>
              <a:t>:</a:t>
            </a:r>
            <a:r>
              <a:rPr lang="en-US" altLang="en-US" sz="1800" b="1" dirty="0"/>
              <a:t> </a:t>
            </a:r>
            <a:r>
              <a:rPr lang="en-US" altLang="en-US" sz="1800" dirty="0"/>
              <a:t>Open and Closed Innovation</a:t>
            </a:r>
          </a:p>
          <a:p>
            <a:r>
              <a:rPr lang="en-US" sz="1800" dirty="0"/>
              <a:t>Week 6: </a:t>
            </a:r>
            <a:r>
              <a:rPr lang="en-GB" sz="1800" b="1" i="1" dirty="0"/>
              <a:t>Part 1</a:t>
            </a:r>
            <a:r>
              <a:rPr lang="en-GB" sz="1800" dirty="0"/>
              <a:t>: </a:t>
            </a:r>
            <a:r>
              <a:rPr lang="cs-CZ" altLang="en-US" sz="1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Disruptive </a:t>
            </a:r>
            <a:r>
              <a:rPr lang="en-GB" altLang="en-US" sz="1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cs-CZ" altLang="en-US" sz="1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nnovations </a:t>
            </a:r>
            <a:r>
              <a:rPr lang="en-GB" altLang="en-US" sz="1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&amp; </a:t>
            </a:r>
            <a:r>
              <a:rPr lang="en-GB" sz="1800" b="1" i="1" dirty="0"/>
              <a:t>Part 2</a:t>
            </a:r>
            <a:r>
              <a:rPr lang="en-GB" sz="1800" dirty="0"/>
              <a:t>: </a:t>
            </a:r>
            <a:r>
              <a:rPr lang="cs-CZ" altLang="en-US" sz="1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Innovation Impulses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This week we will look at: </a:t>
            </a:r>
          </a:p>
          <a:p>
            <a:pPr marL="0" indent="0">
              <a:buNone/>
            </a:pPr>
            <a:r>
              <a:rPr lang="en-GB" sz="1800" b="1" i="1" dirty="0"/>
              <a:t>	Part 1</a:t>
            </a:r>
            <a:r>
              <a:rPr lang="en-GB" sz="1800" dirty="0"/>
              <a:t>: </a:t>
            </a:r>
            <a:r>
              <a:rPr lang="en-US" sz="1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Digital Revolution</a:t>
            </a:r>
          </a:p>
          <a:p>
            <a:pPr marL="0" indent="0">
              <a:buNone/>
            </a:pPr>
            <a:r>
              <a:rPr lang="en-GB" sz="1800" b="1" i="1" dirty="0"/>
              <a:t>	Part 2</a:t>
            </a:r>
            <a:r>
              <a:rPr lang="en-GB" sz="1800" dirty="0"/>
              <a:t>: </a:t>
            </a:r>
            <a:r>
              <a:rPr lang="en-GB" sz="1800" b="1" u="sng" dirty="0"/>
              <a:t>Innovative </a:t>
            </a:r>
            <a:r>
              <a:rPr lang="en-GB" sz="1800" b="1" u="sng" dirty="0" err="1"/>
              <a:t>eBusines</a:t>
            </a:r>
            <a:endParaRPr lang="en-GB" sz="1800" b="1" u="sng" dirty="0"/>
          </a:p>
          <a:p>
            <a:pPr marL="0" indent="0">
              <a:buNone/>
            </a:pPr>
            <a:r>
              <a:rPr lang="en-GB" sz="1800" b="1" i="1" dirty="0"/>
              <a:t>	Part 3</a:t>
            </a:r>
            <a:r>
              <a:rPr lang="en-GB" sz="1800" dirty="0"/>
              <a:t>:  Digital Marketing</a:t>
            </a:r>
            <a:br>
              <a:rPr lang="en-US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GB" sz="2000" dirty="0"/>
          </a:p>
          <a:p>
            <a:endParaRPr lang="en-GB" sz="2400" dirty="0"/>
          </a:p>
          <a:p>
            <a:endParaRPr lang="en-US" altLang="en-US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ABC5610-9DE5-8740-9F6C-DEDAFA183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730"/>
            <a:ext cx="8229600" cy="1143000"/>
          </a:xfrm>
        </p:spPr>
        <p:txBody>
          <a:bodyPr/>
          <a:lstStyle/>
          <a:p>
            <a:r>
              <a:rPr lang="en-US" dirty="0"/>
              <a:t>Recap</a:t>
            </a:r>
          </a:p>
        </p:txBody>
      </p:sp>
    </p:spTree>
    <p:extLst>
      <p:ext uri="{BB962C8B-B14F-4D97-AF65-F5344CB8AC3E}">
        <p14:creationId xmlns:p14="http://schemas.microsoft.com/office/powerpoint/2010/main" val="24597248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EF8B1B1E-3479-475C-9D34-82A76FD6E0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762000"/>
          </a:xfrm>
        </p:spPr>
        <p:txBody>
          <a:bodyPr>
            <a:normAutofit/>
          </a:bodyPr>
          <a:lstStyle/>
          <a:p>
            <a:pPr algn="l"/>
            <a:r>
              <a:rPr lang="en-US" altLang="en-US" sz="3200" b="1" dirty="0"/>
              <a:t>eBusiness</a:t>
            </a:r>
            <a:endParaRPr lang="en-US" altLang="en-US" sz="3600" b="1" dirty="0"/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EAF10F72-9D6F-4F1F-952E-FF7E02058C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1447800"/>
            <a:ext cx="7772400" cy="4648200"/>
          </a:xfrm>
        </p:spPr>
        <p:txBody>
          <a:bodyPr>
            <a:normAutofit/>
          </a:bodyPr>
          <a:lstStyle/>
          <a:p>
            <a:r>
              <a:rPr lang="en-US" altLang="en-US" sz="2400" dirty="0"/>
              <a:t>eBusiness is the powerful business environment that is </a:t>
            </a:r>
          </a:p>
          <a:p>
            <a:r>
              <a:rPr lang="en-US" altLang="en-US" sz="2400" dirty="0"/>
              <a:t>created when we connect critical business systems directly to </a:t>
            </a:r>
          </a:p>
          <a:p>
            <a:r>
              <a:rPr lang="en-US" altLang="en-US" sz="2400" dirty="0"/>
              <a:t>customers, employees, vendors, and business partners using </a:t>
            </a:r>
          </a:p>
          <a:p>
            <a:r>
              <a:rPr lang="en-US" altLang="en-US" sz="2400" dirty="0"/>
              <a:t>intranets, E-Commerce technologies, collaborative </a:t>
            </a:r>
          </a:p>
          <a:p>
            <a:r>
              <a:rPr lang="en-US" altLang="en-US" sz="2400" dirty="0"/>
              <a:t>applications and the Web</a:t>
            </a:r>
            <a:endParaRPr lang="en-US" altLang="en-US" sz="4000" dirty="0"/>
          </a:p>
          <a:p>
            <a:pPr>
              <a:buFontTx/>
              <a:buNone/>
            </a:pPr>
            <a:endParaRPr lang="en-US" altLang="en-US" sz="2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EF8B1B1E-3479-475C-9D34-82A76FD6E0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762000"/>
          </a:xfrm>
        </p:spPr>
        <p:txBody>
          <a:bodyPr/>
          <a:lstStyle/>
          <a:p>
            <a:pPr algn="l"/>
            <a:r>
              <a:rPr lang="en-US" altLang="en-US" sz="2800" b="1" dirty="0"/>
              <a:t>Developing eBusiness Successfully means…...</a:t>
            </a:r>
            <a:endParaRPr lang="en-US" altLang="en-US" b="1" dirty="0"/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EAF10F72-9D6F-4F1F-952E-FF7E02058C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11560" y="1066800"/>
            <a:ext cx="7772400" cy="4648200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sz="2200" dirty="0">
                <a:solidFill>
                  <a:srgbClr val="FF0000"/>
                </a:solidFill>
              </a:rPr>
              <a:t>BUILDING RELIABLE AND SCALABLE SYSTEMS FOR…</a:t>
            </a:r>
            <a:endParaRPr lang="en-US" altLang="en-US" dirty="0"/>
          </a:p>
          <a:p>
            <a:r>
              <a:rPr lang="en-US" altLang="en-US" sz="1800" dirty="0"/>
              <a:t>security</a:t>
            </a:r>
          </a:p>
          <a:p>
            <a:r>
              <a:rPr lang="en-US" altLang="en-US" sz="1800" dirty="0"/>
              <a:t>collaboration</a:t>
            </a:r>
          </a:p>
          <a:p>
            <a:r>
              <a:rPr lang="en-US" altLang="en-US" sz="1800" dirty="0"/>
              <a:t>messaging</a:t>
            </a:r>
          </a:p>
          <a:p>
            <a:r>
              <a:rPr lang="en-US" altLang="en-US" sz="1800" dirty="0"/>
              <a:t>E-Commerce payments</a:t>
            </a:r>
          </a:p>
          <a:p>
            <a:r>
              <a:rPr lang="en-US" altLang="en-US" sz="1800" dirty="0"/>
              <a:t>supply-chain management</a:t>
            </a:r>
          </a:p>
          <a:p>
            <a:r>
              <a:rPr lang="en-US" altLang="en-US" sz="1800" dirty="0"/>
              <a:t>sales force</a:t>
            </a:r>
          </a:p>
          <a:p>
            <a:r>
              <a:rPr lang="en-US" altLang="en-US" sz="1800" dirty="0"/>
              <a:t>data warehousing</a:t>
            </a:r>
          </a:p>
          <a:p>
            <a:r>
              <a:rPr lang="en-US" altLang="en-US" sz="1800" dirty="0"/>
              <a:t>customer relations</a:t>
            </a:r>
          </a:p>
          <a:p>
            <a:endParaRPr lang="en-US" altLang="en-US" sz="1800" dirty="0"/>
          </a:p>
          <a:p>
            <a:pPr>
              <a:buFontTx/>
              <a:buNone/>
            </a:pPr>
            <a:r>
              <a:rPr lang="en-US" altLang="en-US" sz="2200" dirty="0">
                <a:solidFill>
                  <a:srgbClr val="FF0000"/>
                </a:solidFill>
              </a:rPr>
              <a:t>AND INTEGRATE ALL THE ABOVE WITH……..</a:t>
            </a:r>
          </a:p>
          <a:p>
            <a:r>
              <a:rPr lang="en-US" altLang="en-US" sz="1800" dirty="0"/>
              <a:t>Back-end operations</a:t>
            </a:r>
          </a:p>
          <a:p>
            <a:pPr>
              <a:buFontTx/>
              <a:buNone/>
            </a:pPr>
            <a:endParaRPr lang="en-US" altLang="en-US" sz="2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641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CFA950CD-E13F-4644-9B41-CD83DD2F12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b="1" dirty="0"/>
              <a:t>eBusiness has…..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0D9266D2-DC89-457D-AEF8-B38B9EDB4D6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5576" y="1268760"/>
            <a:ext cx="7772400" cy="3962400"/>
          </a:xfrm>
        </p:spPr>
        <p:txBody>
          <a:bodyPr/>
          <a:lstStyle/>
          <a:p>
            <a:r>
              <a:rPr lang="en-US" altLang="en-US" dirty="0"/>
              <a:t>Increased the competition</a:t>
            </a:r>
          </a:p>
          <a:p>
            <a:r>
              <a:rPr lang="en-US" altLang="en-US" dirty="0"/>
              <a:t>made companies reconfigure their business</a:t>
            </a:r>
          </a:p>
          <a:p>
            <a:r>
              <a:rPr lang="en-US" altLang="en-US" dirty="0"/>
              <a:t>created a critical new market</a:t>
            </a:r>
          </a:p>
          <a:p>
            <a:r>
              <a:rPr lang="en-US" altLang="en-US" dirty="0"/>
              <a:t>exploded the distribution channels</a:t>
            </a:r>
          </a:p>
          <a:p>
            <a:r>
              <a:rPr lang="en-US" altLang="en-US" dirty="0"/>
              <a:t>imparted more power to customer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69D6A5BE-7495-41B7-8CBA-BC15B2B122D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b="1" dirty="0"/>
              <a:t>Main Ideas of eBusiness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657062C1-21D7-487A-864B-67D04DBB22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11560" y="1417638"/>
            <a:ext cx="7772400" cy="3810000"/>
          </a:xfrm>
        </p:spPr>
        <p:txBody>
          <a:bodyPr/>
          <a:lstStyle/>
          <a:p>
            <a:r>
              <a:rPr lang="en-US" altLang="en-US" dirty="0"/>
              <a:t>Start Simple but grow fast</a:t>
            </a:r>
          </a:p>
          <a:p>
            <a:endParaRPr lang="en-US" altLang="en-US" dirty="0"/>
          </a:p>
          <a:p>
            <a:r>
              <a:rPr lang="en-US" altLang="en-US" dirty="0"/>
              <a:t>Build on what you have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8F2C354D-7A1E-4092-9584-14770F786F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b="1" dirty="0"/>
              <a:t>Evolution of eBusiness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9DBC1C78-846E-401A-82C5-DA4DE7134D9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 dirty="0">
                <a:solidFill>
                  <a:srgbClr val="FF0000"/>
                </a:solidFill>
              </a:rPr>
              <a:t>THREE GENERATIONS OF </a:t>
            </a:r>
            <a:r>
              <a:rPr lang="en-US" altLang="en-US" dirty="0" err="1">
                <a:solidFill>
                  <a:srgbClr val="FF0000"/>
                </a:solidFill>
              </a:rPr>
              <a:t>eBusinwss</a:t>
            </a:r>
            <a:endParaRPr lang="en-US" altLang="en-US" dirty="0">
              <a:solidFill>
                <a:srgbClr val="FF0000"/>
              </a:solidFill>
            </a:endParaRPr>
          </a:p>
          <a:p>
            <a:r>
              <a:rPr lang="en-US" altLang="en-US" sz="2800" dirty="0"/>
              <a:t>Establishing static presence on the web</a:t>
            </a:r>
          </a:p>
          <a:p>
            <a:r>
              <a:rPr lang="en-US" altLang="en-US" sz="2800" dirty="0"/>
              <a:t>Lining front-ends with the back-ends</a:t>
            </a:r>
          </a:p>
          <a:p>
            <a:r>
              <a:rPr lang="en-US" altLang="en-US" sz="2800" dirty="0"/>
              <a:t>Benefits of automation and integration extended to the customer</a:t>
            </a:r>
          </a:p>
          <a:p>
            <a:endParaRPr lang="en-US" altLang="en-US" sz="2400" dirty="0"/>
          </a:p>
          <a:p>
            <a:endParaRPr lang="en-US" altLang="en-US" sz="2400" dirty="0"/>
          </a:p>
          <a:p>
            <a:pPr algn="r">
              <a:buFontTx/>
              <a:buNone/>
            </a:pPr>
            <a:r>
              <a:rPr lang="en-US" altLang="en-US" sz="2400" i="1" dirty="0"/>
              <a:t>contd...</a:t>
            </a:r>
            <a:endParaRPr lang="en-US" alt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AFDC175A-2EF8-4669-8FAF-8D298F7AAA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2616" y="332656"/>
            <a:ext cx="7772400" cy="533400"/>
          </a:xfrm>
        </p:spPr>
        <p:txBody>
          <a:bodyPr/>
          <a:lstStyle/>
          <a:p>
            <a:pPr algn="l"/>
            <a:r>
              <a:rPr lang="en-US" altLang="en-US" sz="3200" b="1" dirty="0"/>
              <a:t>Generation 1</a:t>
            </a:r>
            <a:endParaRPr lang="en-US" altLang="en-US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802F5836-5384-4550-BB9D-F72B24DDA4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11560" y="865239"/>
            <a:ext cx="7772400" cy="4876800"/>
          </a:xfrm>
        </p:spPr>
        <p:txBody>
          <a:bodyPr/>
          <a:lstStyle/>
          <a:p>
            <a:r>
              <a:rPr lang="en-US" altLang="en-US" sz="2400" dirty="0"/>
              <a:t>Developing web-sites that served as the catalogs</a:t>
            </a:r>
            <a:endParaRPr lang="en-US" altLang="en-US" sz="2800" dirty="0"/>
          </a:p>
          <a:p>
            <a:endParaRPr lang="en-US" altLang="en-US" sz="2800" dirty="0"/>
          </a:p>
          <a:p>
            <a:pPr>
              <a:buFontTx/>
              <a:buNone/>
            </a:pPr>
            <a:r>
              <a:rPr lang="en-US" altLang="en-US" b="1" dirty="0"/>
              <a:t>Generation 2</a:t>
            </a:r>
          </a:p>
          <a:p>
            <a:r>
              <a:rPr lang="en-US" altLang="en-US" sz="2400" dirty="0"/>
              <a:t>Linking the Web front-ends with back-end order management and inventory control systems</a:t>
            </a:r>
          </a:p>
          <a:p>
            <a:r>
              <a:rPr lang="en-US" altLang="en-US" sz="2400" dirty="0"/>
              <a:t>Enabled customers to place and track orders directly from a company’s web site, thus giving customers more control over the order process</a:t>
            </a:r>
          </a:p>
          <a:p>
            <a:r>
              <a:rPr lang="en-US" altLang="en-US" sz="2400" i="1" dirty="0">
                <a:solidFill>
                  <a:srgbClr val="00CCFF"/>
                </a:solidFill>
              </a:rPr>
              <a:t>Vendor-centric</a:t>
            </a:r>
            <a:r>
              <a:rPr lang="en-US" altLang="en-US" sz="2400" dirty="0"/>
              <a:t> : company’s ability to automate internal process and link them to the web for the customers</a:t>
            </a:r>
            <a:endParaRPr lang="en-US" altLang="en-US" dirty="0">
              <a:solidFill>
                <a:srgbClr val="FF0000"/>
              </a:solidFill>
            </a:endParaRPr>
          </a:p>
          <a:p>
            <a:pPr algn="r">
              <a:buFontTx/>
              <a:buNone/>
            </a:pPr>
            <a:r>
              <a:rPr lang="en-US" altLang="en-US" sz="2400" i="1" dirty="0"/>
              <a:t>contd...</a:t>
            </a:r>
            <a:endParaRPr lang="en-US" alt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53CB68F8-F98A-4FA7-9B0B-97C6FB1E183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457200"/>
          </a:xfrm>
        </p:spPr>
        <p:txBody>
          <a:bodyPr>
            <a:normAutofit fontScale="90000"/>
          </a:bodyPr>
          <a:lstStyle/>
          <a:p>
            <a:pPr algn="l"/>
            <a:r>
              <a:rPr lang="en-US" altLang="en-US" sz="3200" b="1" dirty="0"/>
              <a:t>Generation 3</a:t>
            </a:r>
            <a:endParaRPr lang="en-US" altLang="en-US" b="1" dirty="0"/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44075E66-5F79-4188-A7A6-A452D527B8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1447800"/>
            <a:ext cx="7772400" cy="4648200"/>
          </a:xfrm>
        </p:spPr>
        <p:txBody>
          <a:bodyPr/>
          <a:lstStyle/>
          <a:p>
            <a:r>
              <a:rPr lang="en-US" altLang="en-US" sz="2400"/>
              <a:t>Companies extends the benefits of automation and integration to the customer</a:t>
            </a:r>
          </a:p>
          <a:p>
            <a:r>
              <a:rPr lang="en-US" altLang="en-US" sz="2400"/>
              <a:t>not only deliver information directly to the customer but also customize services and data delivery in order to enable rich interaction among systems</a:t>
            </a:r>
          </a:p>
          <a:p>
            <a:r>
              <a:rPr lang="en-US" altLang="en-US" sz="2400"/>
              <a:t>Companies conduct business programmatically</a:t>
            </a:r>
          </a:p>
          <a:p>
            <a:r>
              <a:rPr lang="en-US" altLang="en-US" sz="2400" i="1">
                <a:solidFill>
                  <a:srgbClr val="00CCFF"/>
                </a:solidFill>
              </a:rPr>
              <a:t>Customer-centric approach</a:t>
            </a:r>
            <a:r>
              <a:rPr lang="en-US" altLang="en-US" sz="2400"/>
              <a:t>: employs automation, integration and data delivery techniques to provide maximum competitive value to external customers</a:t>
            </a:r>
            <a:endParaRPr lang="en-US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050">
            <a:extLst>
              <a:ext uri="{FF2B5EF4-FFF2-40B4-BE49-F238E27FC236}">
                <a16:creationId xmlns:a16="http://schemas.microsoft.com/office/drawing/2014/main" id="{F98C2400-F0C1-4EE2-8774-54A6E8EB8D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b="1" dirty="0"/>
              <a:t>eBusiness Models</a:t>
            </a:r>
          </a:p>
        </p:txBody>
      </p:sp>
      <p:sp>
        <p:nvSpPr>
          <p:cNvPr id="33795" name="Rectangle 2051">
            <a:extLst>
              <a:ext uri="{FF2B5EF4-FFF2-40B4-BE49-F238E27FC236}">
                <a16:creationId xmlns:a16="http://schemas.microsoft.com/office/drawing/2014/main" id="{A56017CE-6D06-4530-A0F3-07072AF047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/>
              <a:t>There are three types of market places:</a:t>
            </a:r>
          </a:p>
          <a:p>
            <a:endParaRPr lang="en-US" altLang="en-US"/>
          </a:p>
          <a:p>
            <a:r>
              <a:rPr lang="en-US" altLang="en-US"/>
              <a:t>Controlled by Sellers</a:t>
            </a:r>
          </a:p>
          <a:p>
            <a:r>
              <a:rPr lang="en-US" altLang="en-US"/>
              <a:t>Controlled by Buyers</a:t>
            </a:r>
          </a:p>
          <a:p>
            <a:r>
              <a:rPr lang="en-US" altLang="en-US"/>
              <a:t>Neutral Marketplaces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27B19D0C-C140-4B88-8E27-144EBF03A2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sz="3200" b="1" dirty="0"/>
              <a:t>Seller Controlled Markets</a:t>
            </a:r>
            <a:endParaRPr lang="en-US" altLang="en-US" b="1" dirty="0"/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DA3C084E-70F7-4EF6-AEAC-493232542C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Set up by single vendor seeking many buyers</a:t>
            </a:r>
          </a:p>
          <a:p>
            <a:endParaRPr lang="en-US" altLang="en-US"/>
          </a:p>
          <a:p>
            <a:r>
              <a:rPr lang="en-US" altLang="en-US">
                <a:solidFill>
                  <a:srgbClr val="00CCFF"/>
                </a:solidFill>
              </a:rPr>
              <a:t>Main aim</a:t>
            </a:r>
            <a:endParaRPr lang="en-US" altLang="en-US"/>
          </a:p>
          <a:p>
            <a:pPr>
              <a:buFontTx/>
              <a:buNone/>
            </a:pPr>
            <a:r>
              <a:rPr lang="en-US" altLang="en-US"/>
              <a:t>   to retain value and power in any transaction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1026">
            <a:extLst>
              <a:ext uri="{FF2B5EF4-FFF2-40B4-BE49-F238E27FC236}">
                <a16:creationId xmlns:a16="http://schemas.microsoft.com/office/drawing/2014/main" id="{4E13D10C-04D7-4239-BED3-07DFF7B98D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sz="3200" b="1" dirty="0"/>
              <a:t>Buyer Controlled Markets</a:t>
            </a:r>
            <a:endParaRPr lang="en-US" altLang="en-US" b="1" dirty="0"/>
          </a:p>
        </p:txBody>
      </p:sp>
      <p:sp>
        <p:nvSpPr>
          <p:cNvPr id="35843" name="Rectangle 1027">
            <a:extLst>
              <a:ext uri="{FF2B5EF4-FFF2-40B4-BE49-F238E27FC236}">
                <a16:creationId xmlns:a16="http://schemas.microsoft.com/office/drawing/2014/main" id="{EA9E30EC-EE4A-4ABE-81E3-4488DE1ABC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Set up by or for one or more buyers</a:t>
            </a:r>
          </a:p>
          <a:p>
            <a:endParaRPr lang="en-US" altLang="en-US"/>
          </a:p>
          <a:p>
            <a:r>
              <a:rPr lang="en-US" altLang="en-US">
                <a:solidFill>
                  <a:srgbClr val="00CCFF"/>
                </a:solidFill>
              </a:rPr>
              <a:t>Main aim</a:t>
            </a:r>
            <a:endParaRPr lang="en-US" altLang="en-US"/>
          </a:p>
          <a:p>
            <a:pPr>
              <a:buFontTx/>
              <a:buNone/>
            </a:pPr>
            <a:r>
              <a:rPr lang="en-US" altLang="en-US"/>
              <a:t>   to shift value and power in marketplace on the buyer’s side</a:t>
            </a:r>
          </a:p>
          <a:p>
            <a:r>
              <a:rPr lang="en-US" altLang="en-US"/>
              <a:t>Buyer intermediaries can also be there</a:t>
            </a:r>
          </a:p>
          <a:p>
            <a:pPr>
              <a:buFontTx/>
              <a:buNone/>
            </a:pPr>
            <a:r>
              <a:rPr lang="en-US" altLang="en-US"/>
              <a:t>   …act as agents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46C7FED8-5AA2-4302-92BA-9822E1B6C5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sz="3200" b="1" dirty="0"/>
              <a:t>Neutral Markets</a:t>
            </a:r>
            <a:endParaRPr lang="en-US" altLang="en-US" b="1" dirty="0"/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3FB56000-04D3-43DE-9CB8-BB430B1168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Set up by third party intermediaries to match many buyers to many sellers</a:t>
            </a:r>
          </a:p>
          <a:p>
            <a:r>
              <a:rPr lang="en-US" altLang="en-US"/>
              <a:t>Matches buyers to sellers at an auction</a:t>
            </a:r>
          </a:p>
          <a:p>
            <a:r>
              <a:rPr lang="en-US" altLang="en-US"/>
              <a:t>Commission based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3FD63D14-6566-4EC7-BACD-9639706E0FB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b="1" dirty="0"/>
              <a:t>Choosing a Marketplace Model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C39E7122-4C2D-4FC5-9550-DED114F3DA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/>
              <a:t>   Choosing a marketplace depends on four factors:</a:t>
            </a:r>
          </a:p>
          <a:p>
            <a:r>
              <a:rPr lang="en-US" altLang="en-US" sz="2400"/>
              <a:t>Are there transactions or benefits to be realized ?</a:t>
            </a:r>
          </a:p>
          <a:p>
            <a:r>
              <a:rPr lang="en-US" altLang="en-US" sz="2400"/>
              <a:t>Is electronic market for product developing quickly ?</a:t>
            </a:r>
          </a:p>
          <a:p>
            <a:r>
              <a:rPr lang="en-US" altLang="en-US" sz="2400"/>
              <a:t>Does company have substantial market share or buying power ?</a:t>
            </a:r>
          </a:p>
          <a:p>
            <a:r>
              <a:rPr lang="en-US" altLang="en-US" sz="2400"/>
              <a:t>Would a neutral intermediary be beneficiary ?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FCD591B7-64DC-4DCD-B529-6995F41A28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b="1" dirty="0"/>
              <a:t>eBusiness Cycle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C0B3B789-7978-4CFE-9D7F-B8D423F610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>
                <a:solidFill>
                  <a:srgbClr val="FF0000"/>
                </a:solidFill>
              </a:rPr>
              <a:t>FOUR PROCESSES</a:t>
            </a:r>
            <a:endParaRPr lang="en-US" altLang="en-US"/>
          </a:p>
          <a:p>
            <a:r>
              <a:rPr lang="en-US" altLang="en-US" sz="2800"/>
              <a:t>Transform</a:t>
            </a:r>
          </a:p>
          <a:p>
            <a:r>
              <a:rPr lang="en-US" altLang="en-US" sz="2800"/>
              <a:t>Build</a:t>
            </a:r>
          </a:p>
          <a:p>
            <a:r>
              <a:rPr lang="en-US" altLang="en-US" sz="2800"/>
              <a:t>Run</a:t>
            </a:r>
          </a:p>
          <a:p>
            <a:r>
              <a:rPr lang="en-US" altLang="en-US" sz="2800"/>
              <a:t>Leverage</a:t>
            </a:r>
            <a:endParaRPr lang="en-US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DA4CC27E-8FC2-4D4D-9ED5-9A5278A5A9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sz="3200" b="1" dirty="0"/>
              <a:t>Transform</a:t>
            </a:r>
            <a:endParaRPr lang="en-US" altLang="en-US" b="1" dirty="0"/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5B5C7C3E-5614-4232-BEF7-731F0988D5F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 dirty="0"/>
              <a:t>Ability of company to transform core business processes and leveraging the reach and pervasiveness of the internet</a:t>
            </a:r>
          </a:p>
          <a:p>
            <a:endParaRPr lang="en-US" altLang="en-US" sz="2800" dirty="0"/>
          </a:p>
          <a:p>
            <a:r>
              <a:rPr lang="en-US" altLang="en-US" sz="2800" dirty="0"/>
              <a:t>where to start?</a:t>
            </a:r>
          </a:p>
          <a:p>
            <a:pPr>
              <a:buFontTx/>
              <a:buNone/>
            </a:pPr>
            <a:endParaRPr lang="en-US" altLang="en-US" sz="2800" dirty="0"/>
          </a:p>
          <a:p>
            <a:pPr>
              <a:buFontTx/>
              <a:buNone/>
            </a:pPr>
            <a:r>
              <a:rPr lang="en-US" altLang="en-US" sz="2800" dirty="0"/>
              <a:t>Key to success lies in making eBusiness priorities the priorities of business</a:t>
            </a:r>
            <a:endParaRPr lang="en-US" alt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08255CDA-A8B9-4481-96EF-D4A89BC5B0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sz="3200" b="1" dirty="0"/>
              <a:t>Transform                                      </a:t>
            </a:r>
            <a:r>
              <a:rPr lang="en-US" altLang="en-US" sz="3200" b="1" dirty="0" err="1">
                <a:solidFill>
                  <a:srgbClr val="FF0000"/>
                </a:solidFill>
              </a:rPr>
              <a:t>contd</a:t>
            </a:r>
            <a:r>
              <a:rPr lang="en-US" altLang="en-US" sz="3200" b="1" dirty="0">
                <a:solidFill>
                  <a:srgbClr val="FF0000"/>
                </a:solidFill>
              </a:rPr>
              <a:t>…..</a:t>
            </a:r>
            <a:endParaRPr lang="en-US" altLang="en-US" b="1" dirty="0">
              <a:solidFill>
                <a:srgbClr val="FF0000"/>
              </a:solidFill>
            </a:endParaRP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90DE2BC0-2C8D-441F-85EC-63A04B54ADBE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37390" y="1268760"/>
            <a:ext cx="4038600" cy="3989040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sz="2800" dirty="0"/>
              <a:t>PRIORITY</a:t>
            </a:r>
          </a:p>
          <a:p>
            <a:endParaRPr lang="en-US" altLang="en-US" sz="2800" dirty="0"/>
          </a:p>
          <a:p>
            <a:r>
              <a:rPr lang="en-US" altLang="en-US" sz="2800" dirty="0"/>
              <a:t>Extending reach and capturing new markets</a:t>
            </a:r>
          </a:p>
          <a:p>
            <a:endParaRPr lang="en-US" altLang="en-US" sz="2800" dirty="0"/>
          </a:p>
          <a:p>
            <a:r>
              <a:rPr lang="en-US" altLang="en-US" sz="2800" dirty="0"/>
              <a:t>Improve customer retention through better services</a:t>
            </a:r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76FAD2AB-61AB-4D6F-BE26-7BD1A0F1D648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124744"/>
            <a:ext cx="4038600" cy="3989040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sz="2800" dirty="0"/>
              <a:t>WHAT TO DO</a:t>
            </a:r>
          </a:p>
          <a:p>
            <a:endParaRPr lang="en-US" altLang="en-US" sz="2800" dirty="0"/>
          </a:p>
          <a:p>
            <a:r>
              <a:rPr lang="en-US" altLang="en-US" sz="2800" dirty="0"/>
              <a:t>Enable web-site for E-commerce</a:t>
            </a:r>
          </a:p>
          <a:p>
            <a:endParaRPr lang="en-US" altLang="en-US" sz="2800" dirty="0"/>
          </a:p>
          <a:p>
            <a:r>
              <a:rPr lang="en-US" altLang="en-US" sz="2800" dirty="0"/>
              <a:t>start giving instant information to customers on web-site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7E097830-B735-44C7-8540-CDD352FF4D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sz="3200" b="1" dirty="0"/>
              <a:t>Build</a:t>
            </a:r>
            <a:endParaRPr lang="en-US" altLang="en-US" b="1" dirty="0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302A39D5-7815-4D99-B865-7DB01ABE85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/>
              <a:t>Involves building the transform applications</a:t>
            </a:r>
          </a:p>
          <a:p>
            <a:endParaRPr lang="en-US" altLang="en-US" sz="2800"/>
          </a:p>
          <a:p>
            <a:endParaRPr lang="en-US" altLang="en-US" sz="2800"/>
          </a:p>
          <a:p>
            <a:r>
              <a:rPr lang="en-US" altLang="en-US" sz="2800"/>
              <a:t>Fastest and effective way is simply to extend and continue to modernize existing applications and develop the new ones with the existing information systems</a:t>
            </a:r>
            <a:endParaRPr lang="en-US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A89148CF-A8FA-44E7-90AF-ECCD927394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sz="3200" b="1" dirty="0"/>
              <a:t>Run</a:t>
            </a:r>
            <a:endParaRPr lang="en-US" altLang="en-US" b="1" dirty="0"/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9D44CFC5-2FE0-4C54-8459-5C46A9084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 sz="2800" dirty="0"/>
              <a:t>To run eBusiness successfully and optimally:</a:t>
            </a:r>
          </a:p>
          <a:p>
            <a:pPr>
              <a:buFontTx/>
              <a:buNone/>
            </a:pPr>
            <a:endParaRPr lang="en-US" altLang="en-US" sz="2800" dirty="0"/>
          </a:p>
          <a:p>
            <a:r>
              <a:rPr lang="en-US" altLang="en-US" sz="2800" dirty="0"/>
              <a:t>offer reliability to ensure trust</a:t>
            </a:r>
          </a:p>
          <a:p>
            <a:r>
              <a:rPr lang="en-US" altLang="en-US" sz="2800" dirty="0"/>
              <a:t>provide security that provides confidence</a:t>
            </a:r>
          </a:p>
          <a:p>
            <a:r>
              <a:rPr lang="en-US" altLang="en-US" sz="2800" dirty="0"/>
              <a:t>manageability to ensure performance</a:t>
            </a:r>
          </a:p>
          <a:p>
            <a:r>
              <a:rPr lang="en-US" altLang="en-US" sz="2800" dirty="0"/>
              <a:t>Since eBusiness solutions must grow quickly in multiple dimensions, SCALABILITY is also important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CEF89D38-25C7-4585-B68F-C966A029D9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sz="3200" b="1" dirty="0"/>
              <a:t>Leverage</a:t>
            </a:r>
            <a:endParaRPr lang="en-US" altLang="en-US" b="1" dirty="0"/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798F6A04-ED0C-49C7-8E0A-126DD20353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 sz="2800"/>
              <a:t>Outside the Organization</a:t>
            </a:r>
          </a:p>
          <a:p>
            <a:pPr>
              <a:buFontTx/>
              <a:buNone/>
            </a:pPr>
            <a:endParaRPr lang="en-US" altLang="en-US" sz="2800"/>
          </a:p>
          <a:p>
            <a:r>
              <a:rPr lang="en-US" altLang="en-US" sz="2800"/>
              <a:t>Becoming customer-centric means leverage existing data for greater understanding of the customer.</a:t>
            </a:r>
          </a:p>
          <a:p>
            <a:endParaRPr lang="en-US" altLang="en-US" sz="2800"/>
          </a:p>
          <a:p>
            <a:r>
              <a:rPr lang="en-US" altLang="en-US" sz="2800"/>
              <a:t>What do customer buy, when and how do they buy?  -----------Use this information optimally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786B07A-F674-4899-9EF1-AC84CE0BCDF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1560" y="332656"/>
            <a:ext cx="7772400" cy="609600"/>
          </a:xfrm>
        </p:spPr>
        <p:txBody>
          <a:bodyPr/>
          <a:lstStyle/>
          <a:p>
            <a:pPr algn="l"/>
            <a:r>
              <a:rPr lang="en-US" altLang="en-US" sz="3200" b="1" dirty="0"/>
              <a:t>Leverage </a:t>
            </a:r>
            <a:r>
              <a:rPr lang="en-US" altLang="en-US" sz="3200" dirty="0">
                <a:solidFill>
                  <a:srgbClr val="FF0000"/>
                </a:solidFill>
              </a:rPr>
              <a:t>                                       Contd...</a:t>
            </a:r>
            <a:endParaRPr lang="en-US" altLang="en-US" dirty="0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861C49AA-B68A-4750-9277-2F3CC54B314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11560" y="1104900"/>
            <a:ext cx="8278688" cy="4648200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dirty="0"/>
              <a:t>Inside the Organization</a:t>
            </a:r>
          </a:p>
          <a:p>
            <a:r>
              <a:rPr lang="en-US" altLang="en-US" sz="2800" dirty="0"/>
              <a:t>Leverage the experience and knowledge of individuals within the organization -----</a:t>
            </a:r>
          </a:p>
          <a:p>
            <a:pPr>
              <a:buFontTx/>
              <a:buNone/>
            </a:pPr>
            <a:r>
              <a:rPr lang="en-US" altLang="en-US" sz="2800" dirty="0"/>
              <a:t>               to make a complex process work</a:t>
            </a:r>
          </a:p>
          <a:p>
            <a:pPr>
              <a:buFontTx/>
              <a:buNone/>
            </a:pPr>
            <a:r>
              <a:rPr lang="en-US" altLang="en-US" sz="2800" dirty="0"/>
              <a:t>               to roll out a new product</a:t>
            </a:r>
          </a:p>
          <a:p>
            <a:endParaRPr lang="en-US" altLang="en-US" sz="2800" dirty="0"/>
          </a:p>
          <a:p>
            <a:r>
              <a:rPr lang="en-US" altLang="en-US" sz="2800" dirty="0"/>
              <a:t>Leverage existing knowledge and replicate best processes across the organization to improve innovation &amp; responsiveness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544F68D5-E186-40C6-9C16-475763F1DE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b="1" dirty="0"/>
              <a:t>The First Step in Development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FE5B5534-5D9F-4381-8A4F-0701147A32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b="1" i="1">
                <a:solidFill>
                  <a:srgbClr val="00CCFF"/>
                </a:solidFill>
              </a:rPr>
              <a:t>Involvement of all Major Groups</a:t>
            </a:r>
          </a:p>
          <a:p>
            <a:r>
              <a:rPr lang="en-US" altLang="en-US"/>
              <a:t>Example: Intel</a:t>
            </a:r>
          </a:p>
          <a:p>
            <a:pPr>
              <a:buFontTx/>
              <a:buNone/>
            </a:pPr>
            <a:r>
              <a:rPr lang="en-US" altLang="en-US"/>
              <a:t>Intel  involved three major groups</a:t>
            </a:r>
          </a:p>
          <a:p>
            <a:pPr>
              <a:buFontTx/>
              <a:buNone/>
            </a:pPr>
            <a:endParaRPr lang="en-US" altLang="en-US"/>
          </a:p>
          <a:p>
            <a:pPr>
              <a:buFontTx/>
              <a:buNone/>
            </a:pPr>
            <a:r>
              <a:rPr lang="en-US" altLang="en-US"/>
              <a:t>SALES &amp; MARKETING</a:t>
            </a:r>
          </a:p>
          <a:p>
            <a:pPr>
              <a:buFontTx/>
              <a:buNone/>
            </a:pPr>
            <a:r>
              <a:rPr lang="en-US" altLang="en-US"/>
              <a:t>INFORMATION TECHNOLOGY</a:t>
            </a:r>
          </a:p>
          <a:p>
            <a:pPr>
              <a:buFontTx/>
              <a:buNone/>
            </a:pPr>
            <a:r>
              <a:rPr lang="en-US" altLang="en-US"/>
              <a:t>PROCESS AND LOGISTICS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D8B4B682-3181-4015-99E2-CB7D55EF3C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sz="3200" b="1" dirty="0"/>
              <a:t>Overall Focus</a:t>
            </a:r>
            <a:endParaRPr lang="en-US" altLang="en-US" b="1" dirty="0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03F287A3-6E1C-4214-BC3A-E7E4EB176A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International reach and focus</a:t>
            </a:r>
          </a:p>
          <a:p>
            <a:r>
              <a:rPr lang="en-US" altLang="en-US"/>
              <a:t>Easy fast access to all information</a:t>
            </a:r>
          </a:p>
          <a:p>
            <a:r>
              <a:rPr lang="en-US" altLang="en-US"/>
              <a:t>Deep customer knowledge</a:t>
            </a:r>
          </a:p>
          <a:p>
            <a:r>
              <a:rPr lang="en-US" altLang="en-US"/>
              <a:t>Effective customization</a:t>
            </a:r>
          </a:p>
          <a:p>
            <a:r>
              <a:rPr lang="en-US" altLang="en-US"/>
              <a:t>Secure Transactions</a:t>
            </a:r>
          </a:p>
          <a:p>
            <a:r>
              <a:rPr lang="en-US" altLang="en-US"/>
              <a:t>Reliable delivery</a:t>
            </a:r>
          </a:p>
          <a:p>
            <a:r>
              <a:rPr lang="en-US" altLang="en-US"/>
              <a:t>Responsive customer support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5E34419B-39CE-4CA4-AD63-678D4ACE76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536" y="116632"/>
            <a:ext cx="7772400" cy="914400"/>
          </a:xfrm>
        </p:spPr>
        <p:txBody>
          <a:bodyPr/>
          <a:lstStyle/>
          <a:p>
            <a:pPr algn="l"/>
            <a:r>
              <a:rPr lang="en-US" altLang="en-US" sz="3200" b="1" dirty="0"/>
              <a:t>Tasks Performed by</a:t>
            </a:r>
            <a:endParaRPr lang="en-US" altLang="en-US" b="1" dirty="0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E561DE83-95B2-4515-A26E-832AAA4114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39552" y="990600"/>
            <a:ext cx="7772400" cy="4876800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dirty="0"/>
              <a:t>Sales and Marketing</a:t>
            </a:r>
          </a:p>
          <a:p>
            <a:r>
              <a:rPr lang="en-US" altLang="en-US" sz="2400" dirty="0"/>
              <a:t>Application development, security, infrastructure, overall program management</a:t>
            </a:r>
          </a:p>
          <a:p>
            <a:pPr>
              <a:buFontTx/>
              <a:buNone/>
            </a:pPr>
            <a:r>
              <a:rPr lang="en-US" altLang="en-US" dirty="0"/>
              <a:t>Information Technology</a:t>
            </a:r>
            <a:endParaRPr lang="en-US" altLang="en-US" sz="2400" dirty="0"/>
          </a:p>
          <a:p>
            <a:r>
              <a:rPr lang="en-US" altLang="en-US" sz="2400" dirty="0"/>
              <a:t>Program management, systems integration, marketing, international focus</a:t>
            </a:r>
          </a:p>
          <a:p>
            <a:pPr>
              <a:buFontTx/>
              <a:buNone/>
            </a:pPr>
            <a:r>
              <a:rPr lang="en-US" altLang="en-US" dirty="0"/>
              <a:t>Process and Logistics</a:t>
            </a:r>
            <a:endParaRPr lang="en-US" altLang="en-US" sz="2400" dirty="0"/>
          </a:p>
          <a:p>
            <a:r>
              <a:rPr lang="en-US" altLang="en-US" sz="2400" dirty="0"/>
              <a:t>Customer services, corporate databases, planning, fulfillment </a:t>
            </a:r>
            <a:endParaRPr lang="en-US" alt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F49FB129-68B4-435E-9ABB-6DDACDBC42B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sz="3200" b="1" dirty="0"/>
              <a:t>CUSTOMER RELATION MANAGEMENT</a:t>
            </a:r>
            <a:endParaRPr lang="en-US" altLang="en-US" b="1" dirty="0"/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9314CA0B-94FA-43CA-942C-463E81B2E5A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>
                <a:solidFill>
                  <a:srgbClr val="FF0000"/>
                </a:solidFill>
              </a:rPr>
              <a:t>Companies must know:</a:t>
            </a:r>
            <a:endParaRPr lang="en-US" altLang="en-US"/>
          </a:p>
          <a:p>
            <a:endParaRPr lang="en-US" altLang="en-US" sz="2800"/>
          </a:p>
          <a:p>
            <a:pPr>
              <a:buFontTx/>
              <a:buNone/>
            </a:pPr>
            <a:r>
              <a:rPr lang="en-US" altLang="en-US" sz="2800">
                <a:solidFill>
                  <a:srgbClr val="00CCFF"/>
                </a:solidFill>
              </a:rPr>
              <a:t>What does the customer want ?</a:t>
            </a:r>
          </a:p>
          <a:p>
            <a:endParaRPr lang="en-US" altLang="en-US" sz="2800"/>
          </a:p>
          <a:p>
            <a:pPr>
              <a:buFontTx/>
              <a:buNone/>
            </a:pPr>
            <a:r>
              <a:rPr lang="en-US" altLang="en-US" sz="2800"/>
              <a:t>First rule : know thy customer</a:t>
            </a:r>
          </a:p>
          <a:p>
            <a:pPr>
              <a:buFontTx/>
              <a:buNone/>
            </a:pPr>
            <a:r>
              <a:rPr lang="en-US" altLang="en-US" sz="2800"/>
              <a:t>Goal: Provide self-service customization</a:t>
            </a:r>
          </a:p>
          <a:p>
            <a:pPr>
              <a:buFontTx/>
              <a:buNone/>
            </a:pPr>
            <a:endParaRPr lang="en-US" altLang="en-US" sz="2800"/>
          </a:p>
          <a:p>
            <a:endParaRPr lang="en-US" altLang="en-US" sz="280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04655DF8-0BE5-4867-B688-DF9DB50B2C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762000"/>
            <a:ext cx="7772400" cy="914400"/>
          </a:xfrm>
        </p:spPr>
        <p:txBody>
          <a:bodyPr>
            <a:normAutofit fontScale="90000"/>
          </a:bodyPr>
          <a:lstStyle/>
          <a:p>
            <a:pPr algn="l"/>
            <a:r>
              <a:rPr lang="en-US" altLang="en-US" sz="3200" b="1" dirty="0"/>
              <a:t>Organisations must know: </a:t>
            </a:r>
            <a:r>
              <a:rPr lang="en-US" altLang="en-US" sz="3200" b="1" dirty="0">
                <a:solidFill>
                  <a:srgbClr val="FF0000"/>
                </a:solidFill>
              </a:rPr>
              <a:t>                   </a:t>
            </a:r>
            <a:r>
              <a:rPr lang="en-US" altLang="en-US" sz="3200" dirty="0">
                <a:solidFill>
                  <a:srgbClr val="FF0000"/>
                </a:solidFill>
              </a:rPr>
              <a:t>Contd...</a:t>
            </a:r>
            <a:endParaRPr lang="en-US" altLang="en-US" dirty="0">
              <a:solidFill>
                <a:srgbClr val="FF0000"/>
              </a:solidFill>
            </a:endParaRP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9988B77A-6E4E-4303-980F-7B220860A09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>
                <a:solidFill>
                  <a:srgbClr val="00CCFF"/>
                </a:solidFill>
              </a:rPr>
              <a:t>How does the customer want it ?</a:t>
            </a:r>
          </a:p>
          <a:p>
            <a:r>
              <a:rPr lang="en-US" altLang="en-US"/>
              <a:t>HTML is not the only tool</a:t>
            </a:r>
          </a:p>
          <a:p>
            <a:endParaRPr lang="en-US" altLang="en-US"/>
          </a:p>
          <a:p>
            <a:r>
              <a:rPr lang="en-US" altLang="en-US"/>
              <a:t>Deliver the data as the customer want</a:t>
            </a:r>
          </a:p>
          <a:p>
            <a:pPr>
              <a:buFontTx/>
              <a:buNone/>
            </a:pPr>
            <a:r>
              <a:rPr lang="en-US" altLang="en-US" sz="2400"/>
              <a:t>     -Spreadsheet, XML, data, document</a:t>
            </a:r>
          </a:p>
          <a:p>
            <a:pPr>
              <a:buFontTx/>
              <a:buNone/>
            </a:pPr>
            <a:r>
              <a:rPr lang="en-US" altLang="en-US" sz="2400"/>
              <a:t>     -Businesses need loosely-coupled architectures that let                      systems interact without creating dependencies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38B222E1-3795-47A6-8307-5D66448E70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b="1" dirty="0"/>
              <a:t>Organisations must know </a:t>
            </a:r>
            <a:r>
              <a:rPr lang="en-US" altLang="en-US" sz="3200" dirty="0">
                <a:solidFill>
                  <a:srgbClr val="FF0000"/>
                </a:solidFill>
              </a:rPr>
              <a:t>                    Contd...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EEF9011B-C8F1-4288-A4C5-7FC794059F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>
                <a:solidFill>
                  <a:srgbClr val="00CCFF"/>
                </a:solidFill>
              </a:rPr>
              <a:t>Where does the customer want it ?</a:t>
            </a:r>
            <a:endParaRPr lang="en-US" altLang="en-US"/>
          </a:p>
          <a:p>
            <a:r>
              <a:rPr lang="en-US" altLang="en-US"/>
              <a:t>Customer could be using:</a:t>
            </a:r>
          </a:p>
          <a:p>
            <a:pPr>
              <a:buFontTx/>
              <a:buNone/>
            </a:pPr>
            <a:r>
              <a:rPr lang="en-US" altLang="en-US" sz="2400"/>
              <a:t>     -workstation</a:t>
            </a:r>
          </a:p>
          <a:p>
            <a:pPr>
              <a:buFontTx/>
              <a:buNone/>
            </a:pPr>
            <a:r>
              <a:rPr lang="en-US" altLang="en-US" sz="2400"/>
              <a:t>     -or cell phone </a:t>
            </a:r>
          </a:p>
          <a:p>
            <a:r>
              <a:rPr lang="en-US" altLang="en-US"/>
              <a:t>Company’s delivery system must able to intelligently deal with a range of platforms and connections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837B7E3F-2680-4A7F-B1F1-F239704E54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b="1" dirty="0"/>
              <a:t>Organisations must know                </a:t>
            </a:r>
            <a:r>
              <a:rPr lang="en-US" altLang="en-US" sz="3200" dirty="0">
                <a:solidFill>
                  <a:srgbClr val="FF0000"/>
                </a:solidFill>
              </a:rPr>
              <a:t>Contd...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B4ADFD78-C427-4889-9E0A-BA23FBCCE1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 dirty="0">
                <a:solidFill>
                  <a:srgbClr val="00CCFF"/>
                </a:solidFill>
              </a:rPr>
              <a:t>When does the customer want it ?</a:t>
            </a:r>
            <a:endParaRPr lang="en-US" altLang="en-US" dirty="0"/>
          </a:p>
          <a:p>
            <a:endParaRPr lang="en-US" altLang="en-US" dirty="0"/>
          </a:p>
          <a:p>
            <a:r>
              <a:rPr lang="en-US" altLang="en-US" dirty="0"/>
              <a:t>eBusiness never sleeps</a:t>
            </a:r>
          </a:p>
          <a:p>
            <a:pPr>
              <a:buFontTx/>
              <a:buNone/>
            </a:pPr>
            <a:r>
              <a:rPr lang="en-US" altLang="en-US" sz="2400" dirty="0"/>
              <a:t>     so information is always needed</a:t>
            </a:r>
            <a:endParaRPr lang="en-US" altLang="en-US" dirty="0"/>
          </a:p>
          <a:p>
            <a:r>
              <a:rPr lang="en-US" altLang="en-US" dirty="0"/>
              <a:t>customer needs information as soon as it becomes relevant</a:t>
            </a:r>
          </a:p>
          <a:p>
            <a:pPr>
              <a:buFontTx/>
              <a:buNone/>
            </a:pPr>
            <a:r>
              <a:rPr lang="en-US" altLang="en-US" sz="2400" dirty="0"/>
              <a:t>     example: customer must know the price changes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F8B6B10A-68AC-4E26-BD01-926C39C48B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/>
          <a:lstStyle/>
          <a:p>
            <a:pPr algn="l"/>
            <a:r>
              <a:rPr lang="en-US" altLang="en-US" b="1" dirty="0"/>
              <a:t>Communicating with Customer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71A92C4A-4CDA-4C5A-BA2C-F1CFA2DDF58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To increase sales and profits, companies must know:</a:t>
            </a:r>
          </a:p>
          <a:p>
            <a:pPr>
              <a:buFontTx/>
              <a:buNone/>
            </a:pPr>
            <a:r>
              <a:rPr lang="en-US" altLang="en-US" dirty="0">
                <a:solidFill>
                  <a:srgbClr val="FF0000"/>
                </a:solidFill>
              </a:rPr>
              <a:t>Which customer to communicate to ?</a:t>
            </a:r>
          </a:p>
          <a:p>
            <a:pPr>
              <a:buFontTx/>
              <a:buNone/>
            </a:pPr>
            <a:r>
              <a:rPr lang="en-US" altLang="en-US" dirty="0">
                <a:solidFill>
                  <a:srgbClr val="FF0000"/>
                </a:solidFill>
              </a:rPr>
              <a:t>When to communicate ?</a:t>
            </a:r>
          </a:p>
          <a:p>
            <a:pPr>
              <a:buFontTx/>
              <a:buNone/>
            </a:pPr>
            <a:r>
              <a:rPr lang="en-US" altLang="en-US" sz="2800" dirty="0"/>
              <a:t>    eBusiness must have insight into each customer interaction and purchase information that accumulates constantly</a:t>
            </a:r>
            <a:r>
              <a:rPr lang="en-US" altLang="en-US" dirty="0"/>
              <a:t> 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A841A4EC-41FF-4844-9AC8-8D511177E8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sz="3200" b="1" dirty="0"/>
              <a:t>Prepare a Questionnaire</a:t>
            </a:r>
            <a:endParaRPr lang="en-US" altLang="en-US" b="1" dirty="0"/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C480162F-34AA-40C7-95CA-5BBFE9672D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1124744"/>
            <a:ext cx="8229600" cy="3917032"/>
          </a:xfrm>
        </p:spPr>
        <p:txBody>
          <a:bodyPr/>
          <a:lstStyle/>
          <a:p>
            <a:r>
              <a:rPr lang="en-US" altLang="en-US" sz="2400" dirty="0"/>
              <a:t>How often does each customer respond to an e-mail promotion or web-site banner ad ?</a:t>
            </a:r>
          </a:p>
          <a:p>
            <a:r>
              <a:rPr lang="en-US" altLang="en-US" sz="2400" dirty="0"/>
              <a:t>What is the average length of time between each customer transaction ?</a:t>
            </a:r>
          </a:p>
          <a:p>
            <a:r>
              <a:rPr lang="en-US" altLang="en-US" sz="2400" dirty="0"/>
              <a:t>How quickly does the transaction value increase for each customer ?</a:t>
            </a:r>
          </a:p>
          <a:p>
            <a:r>
              <a:rPr lang="en-US" altLang="en-US" sz="2400" dirty="0"/>
              <a:t>What is the average number of interactions before each customer buys ?</a:t>
            </a:r>
          </a:p>
          <a:p>
            <a:r>
              <a:rPr lang="en-US" altLang="en-US" sz="2400" dirty="0"/>
              <a:t>What are the top 10 most viewed by each customer ? Products they buy? Products they don’t buy ?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C1765D80-37BF-41DD-958C-DB4E79E57A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sz="3200" b="1" dirty="0"/>
              <a:t>Total Insight</a:t>
            </a:r>
            <a:endParaRPr lang="en-US" altLang="en-US" b="1" dirty="0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FB495F91-232A-4D51-9110-95269AA537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1124744"/>
            <a:ext cx="8568952" cy="3917032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dirty="0"/>
              <a:t> Combine product and transaction information with all customer information like:</a:t>
            </a:r>
          </a:p>
          <a:p>
            <a:r>
              <a:rPr lang="en-US" altLang="en-US" sz="2400" dirty="0"/>
              <a:t>Purchase History</a:t>
            </a:r>
          </a:p>
          <a:p>
            <a:r>
              <a:rPr lang="en-US" altLang="en-US" sz="2400" dirty="0"/>
              <a:t>Non-purchase interaction</a:t>
            </a:r>
          </a:p>
          <a:p>
            <a:r>
              <a:rPr lang="en-US" altLang="en-US" sz="2400" dirty="0"/>
              <a:t>Promotion History</a:t>
            </a:r>
          </a:p>
          <a:p>
            <a:r>
              <a:rPr lang="en-US" altLang="en-US" sz="2400" dirty="0"/>
              <a:t>Individual Customer Preferences</a:t>
            </a:r>
          </a:p>
          <a:p>
            <a:r>
              <a:rPr lang="en-US" altLang="en-US" sz="2400" dirty="0"/>
              <a:t>Demographics</a:t>
            </a:r>
          </a:p>
          <a:p>
            <a:r>
              <a:rPr lang="en-US" altLang="en-US" sz="2400" dirty="0"/>
              <a:t>Psychographics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FD0941B1-4D6F-46CD-A598-890FE30105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sz="3200" b="1" dirty="0"/>
              <a:t>Superior Customer Understanding</a:t>
            </a:r>
            <a:endParaRPr lang="en-US" altLang="en-US" b="1" dirty="0"/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653206A2-AFB8-42FD-98A8-DEDB7B5B11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 b="1" u="sng" dirty="0"/>
              <a:t>Personalization </a:t>
            </a:r>
          </a:p>
          <a:p>
            <a:r>
              <a:rPr lang="en-US" altLang="en-US" dirty="0"/>
              <a:t>be information intensive, helpful and relevant</a:t>
            </a:r>
          </a:p>
          <a:p>
            <a:pPr>
              <a:buFontTx/>
              <a:buNone/>
            </a:pPr>
            <a:r>
              <a:rPr lang="en-US" altLang="en-US" b="1" u="sng" dirty="0"/>
              <a:t>Reach customer</a:t>
            </a:r>
          </a:p>
          <a:p>
            <a:r>
              <a:rPr lang="en-US" altLang="en-US" dirty="0"/>
              <a:t>reach customers wherever they want to be reached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2569</TotalTime>
  <Words>1173</Words>
  <Application>Microsoft Office PowerPoint</Application>
  <PresentationFormat>On-screen Show (4:3)</PresentationFormat>
  <Paragraphs>217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Myriad Pro</vt:lpstr>
      <vt:lpstr>Tahoma</vt:lpstr>
      <vt:lpstr>Verdana</vt:lpstr>
      <vt:lpstr>20140311PresentationUWTSDTemplate</vt:lpstr>
      <vt:lpstr>Developing Innovation  and  Creativity for Business Advantage Week 7 (Lecture 2) Innovative eBusines </vt:lpstr>
      <vt:lpstr>Recap</vt:lpstr>
      <vt:lpstr>eBusiness</vt:lpstr>
      <vt:lpstr>Developing eBusiness Successfully means…...</vt:lpstr>
      <vt:lpstr>eBusiness has…..</vt:lpstr>
      <vt:lpstr>Main Ideas of eBusiness</vt:lpstr>
      <vt:lpstr>Evolution of eBusiness</vt:lpstr>
      <vt:lpstr>Generation 1</vt:lpstr>
      <vt:lpstr>Generation 3</vt:lpstr>
      <vt:lpstr>eBusiness Models</vt:lpstr>
      <vt:lpstr>Seller Controlled Markets</vt:lpstr>
      <vt:lpstr>Buyer Controlled Markets</vt:lpstr>
      <vt:lpstr>Neutral Markets</vt:lpstr>
      <vt:lpstr>Choosing a Marketplace Model</vt:lpstr>
      <vt:lpstr>eBusiness Cycle</vt:lpstr>
      <vt:lpstr>Transform</vt:lpstr>
      <vt:lpstr>Transform                                      contd…..</vt:lpstr>
      <vt:lpstr>Build</vt:lpstr>
      <vt:lpstr>Run</vt:lpstr>
      <vt:lpstr>Leverage</vt:lpstr>
      <vt:lpstr>Leverage                                        Contd...</vt:lpstr>
      <vt:lpstr>The First Step in Development</vt:lpstr>
      <vt:lpstr>Overall Focus</vt:lpstr>
      <vt:lpstr>Tasks Performed by</vt:lpstr>
      <vt:lpstr>CUSTOMER RELATION MANAGEMENT</vt:lpstr>
      <vt:lpstr>Organisations must know:                    Contd...</vt:lpstr>
      <vt:lpstr>Organisations must know                     Contd...</vt:lpstr>
      <vt:lpstr>Organisations must know                Contd...</vt:lpstr>
      <vt:lpstr>Communicating with Customer</vt:lpstr>
      <vt:lpstr>Prepare a Questionnaire</vt:lpstr>
      <vt:lpstr>Total Insight</vt:lpstr>
      <vt:lpstr>Superior Customer Understanding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160</cp:revision>
  <cp:lastPrinted>2018-07-09T15:27:01Z</cp:lastPrinted>
  <dcterms:created xsi:type="dcterms:W3CDTF">2002-10-07T19:43:58Z</dcterms:created>
  <dcterms:modified xsi:type="dcterms:W3CDTF">2020-06-11T04:23:22Z</dcterms:modified>
</cp:coreProperties>
</file>