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20"/>
  </p:handoutMasterIdLst>
  <p:sldIdLst>
    <p:sldId id="256" r:id="rId2"/>
    <p:sldId id="279" r:id="rId3"/>
    <p:sldId id="280" r:id="rId4"/>
    <p:sldId id="267" r:id="rId5"/>
    <p:sldId id="281" r:id="rId6"/>
    <p:sldId id="282" r:id="rId7"/>
    <p:sldId id="258" r:id="rId8"/>
    <p:sldId id="260" r:id="rId9"/>
    <p:sldId id="261" r:id="rId10"/>
    <p:sldId id="264" r:id="rId11"/>
    <p:sldId id="265" r:id="rId12"/>
    <p:sldId id="274" r:id="rId13"/>
    <p:sldId id="271" r:id="rId14"/>
    <p:sldId id="283" r:id="rId15"/>
    <p:sldId id="266" r:id="rId16"/>
    <p:sldId id="268" r:id="rId17"/>
    <p:sldId id="284" r:id="rId18"/>
    <p:sldId id="285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1536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E0DD5D-424A-4DFC-8403-3C0AE774F95B}" type="doc">
      <dgm:prSet loTypeId="urn:microsoft.com/office/officeart/2005/8/layout/venn3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21201EF-8C4B-4A8D-A5FF-B19DBA87A3FD}">
      <dgm:prSet phldrT="[Text]"/>
      <dgm:spPr/>
      <dgm:t>
        <a:bodyPr/>
        <a:lstStyle/>
        <a:p>
          <a:r>
            <a:rPr lang="en-GB" b="1" dirty="0" smtClean="0"/>
            <a:t>Behaviourism</a:t>
          </a:r>
          <a:endParaRPr lang="en-GB" b="1" dirty="0"/>
        </a:p>
      </dgm:t>
    </dgm:pt>
    <dgm:pt modelId="{5DA36D52-3287-48D8-9054-AD936A94F9AB}" type="parTrans" cxnId="{6656D753-F7AD-4B49-9A23-7A9CCAC20B03}">
      <dgm:prSet/>
      <dgm:spPr/>
      <dgm:t>
        <a:bodyPr/>
        <a:lstStyle/>
        <a:p>
          <a:endParaRPr lang="en-GB"/>
        </a:p>
      </dgm:t>
    </dgm:pt>
    <dgm:pt modelId="{F2E83AD7-015E-4C74-B316-15C05DF2985D}" type="sibTrans" cxnId="{6656D753-F7AD-4B49-9A23-7A9CCAC20B03}">
      <dgm:prSet/>
      <dgm:spPr/>
      <dgm:t>
        <a:bodyPr/>
        <a:lstStyle/>
        <a:p>
          <a:endParaRPr lang="en-GB"/>
        </a:p>
      </dgm:t>
    </dgm:pt>
    <dgm:pt modelId="{3550369F-B28C-4CDE-A513-52796715814D}">
      <dgm:prSet phldrT="[Text]"/>
      <dgm:spPr/>
      <dgm:t>
        <a:bodyPr/>
        <a:lstStyle/>
        <a:p>
          <a:r>
            <a:rPr lang="en-GB" b="1" dirty="0" smtClean="0"/>
            <a:t>Humanism</a:t>
          </a:r>
          <a:endParaRPr lang="en-GB" b="1" dirty="0"/>
        </a:p>
      </dgm:t>
    </dgm:pt>
    <dgm:pt modelId="{6268AC86-AE04-41CC-AF55-8B6963CA7938}" type="parTrans" cxnId="{305CAE92-07B8-4C45-99F6-D918B8675060}">
      <dgm:prSet/>
      <dgm:spPr/>
      <dgm:t>
        <a:bodyPr/>
        <a:lstStyle/>
        <a:p>
          <a:endParaRPr lang="en-GB"/>
        </a:p>
      </dgm:t>
    </dgm:pt>
    <dgm:pt modelId="{EAF1CF2E-099A-4217-BBCD-C62ED33A0433}" type="sibTrans" cxnId="{305CAE92-07B8-4C45-99F6-D918B8675060}">
      <dgm:prSet/>
      <dgm:spPr/>
      <dgm:t>
        <a:bodyPr/>
        <a:lstStyle/>
        <a:p>
          <a:endParaRPr lang="en-GB"/>
        </a:p>
      </dgm:t>
    </dgm:pt>
    <dgm:pt modelId="{658D6A3F-8F4E-45F5-903B-9ED88FF5EF13}">
      <dgm:prSet phldrT="[Text]"/>
      <dgm:spPr/>
      <dgm:t>
        <a:bodyPr/>
        <a:lstStyle/>
        <a:p>
          <a:r>
            <a:rPr lang="en-GB" b="1" dirty="0" err="1" smtClean="0"/>
            <a:t>Cognitivism</a:t>
          </a:r>
          <a:endParaRPr lang="en-GB" b="1" dirty="0"/>
        </a:p>
      </dgm:t>
    </dgm:pt>
    <dgm:pt modelId="{FBA71305-35E1-4A42-9CCD-4C2B3D1243B1}" type="parTrans" cxnId="{E3279DD4-77B1-46EA-98EB-1EC3D6C3E96C}">
      <dgm:prSet/>
      <dgm:spPr/>
      <dgm:t>
        <a:bodyPr/>
        <a:lstStyle/>
        <a:p>
          <a:endParaRPr lang="en-GB"/>
        </a:p>
      </dgm:t>
    </dgm:pt>
    <dgm:pt modelId="{17B68286-C371-4A9C-8F17-C9D5FE75845C}" type="sibTrans" cxnId="{E3279DD4-77B1-46EA-98EB-1EC3D6C3E96C}">
      <dgm:prSet/>
      <dgm:spPr/>
      <dgm:t>
        <a:bodyPr/>
        <a:lstStyle/>
        <a:p>
          <a:endParaRPr lang="en-GB"/>
        </a:p>
      </dgm:t>
    </dgm:pt>
    <dgm:pt modelId="{E21F9AB2-204F-4CE1-84A2-40CD6AE4E46C}">
      <dgm:prSet phldrT="[Text]"/>
      <dgm:spPr/>
      <dgm:t>
        <a:bodyPr/>
        <a:lstStyle/>
        <a:p>
          <a:r>
            <a:rPr lang="en-GB" b="1" dirty="0" smtClean="0"/>
            <a:t>Constructivism</a:t>
          </a:r>
          <a:endParaRPr lang="en-GB" b="1" dirty="0"/>
        </a:p>
      </dgm:t>
    </dgm:pt>
    <dgm:pt modelId="{7327AB1A-12DE-4C61-B630-8D155757B119}" type="parTrans" cxnId="{DE2AEB41-2144-44C2-9EDD-CE6E2BC74BA8}">
      <dgm:prSet/>
      <dgm:spPr/>
      <dgm:t>
        <a:bodyPr/>
        <a:lstStyle/>
        <a:p>
          <a:endParaRPr lang="en-GB"/>
        </a:p>
      </dgm:t>
    </dgm:pt>
    <dgm:pt modelId="{704A7329-1FAD-4C61-8B06-BAFB0047FEFE}" type="sibTrans" cxnId="{DE2AEB41-2144-44C2-9EDD-CE6E2BC74BA8}">
      <dgm:prSet/>
      <dgm:spPr/>
      <dgm:t>
        <a:bodyPr/>
        <a:lstStyle/>
        <a:p>
          <a:endParaRPr lang="en-GB"/>
        </a:p>
      </dgm:t>
    </dgm:pt>
    <dgm:pt modelId="{5B188E62-C09F-4BB7-995D-D2F4931F3E73}" type="pres">
      <dgm:prSet presAssocID="{0CE0DD5D-424A-4DFC-8403-3C0AE774F95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A7B4CF7-5A0D-45AF-94B4-FC8DC98DC430}" type="pres">
      <dgm:prSet presAssocID="{921201EF-8C4B-4A8D-A5FF-B19DBA87A3FD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A91062-4AFC-4E28-92DB-427B4BFEB903}" type="pres">
      <dgm:prSet presAssocID="{F2E83AD7-015E-4C74-B316-15C05DF2985D}" presName="space" presStyleCnt="0"/>
      <dgm:spPr/>
    </dgm:pt>
    <dgm:pt modelId="{DECB584C-0510-4DBD-9502-84D2D641BB74}" type="pres">
      <dgm:prSet presAssocID="{3550369F-B28C-4CDE-A513-52796715814D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46767F-C025-4F6D-B89B-753290F1FC83}" type="pres">
      <dgm:prSet presAssocID="{EAF1CF2E-099A-4217-BBCD-C62ED33A0433}" presName="space" presStyleCnt="0"/>
      <dgm:spPr/>
    </dgm:pt>
    <dgm:pt modelId="{D98A4ED8-8A14-4588-A851-ACE95625A20C}" type="pres">
      <dgm:prSet presAssocID="{658D6A3F-8F4E-45F5-903B-9ED88FF5EF13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FFBA364-C216-4A41-A233-7B3A95488839}" type="pres">
      <dgm:prSet presAssocID="{17B68286-C371-4A9C-8F17-C9D5FE75845C}" presName="space" presStyleCnt="0"/>
      <dgm:spPr/>
    </dgm:pt>
    <dgm:pt modelId="{41FB259B-5025-45A7-B686-A6F5EFB2084E}" type="pres">
      <dgm:prSet presAssocID="{E21F9AB2-204F-4CE1-84A2-40CD6AE4E46C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3279DD4-77B1-46EA-98EB-1EC3D6C3E96C}" srcId="{0CE0DD5D-424A-4DFC-8403-3C0AE774F95B}" destId="{658D6A3F-8F4E-45F5-903B-9ED88FF5EF13}" srcOrd="2" destOrd="0" parTransId="{FBA71305-35E1-4A42-9CCD-4C2B3D1243B1}" sibTransId="{17B68286-C371-4A9C-8F17-C9D5FE75845C}"/>
    <dgm:cxn modelId="{E3649C39-7F41-45DB-A113-F3DA62D77CDF}" type="presOf" srcId="{3550369F-B28C-4CDE-A513-52796715814D}" destId="{DECB584C-0510-4DBD-9502-84D2D641BB74}" srcOrd="0" destOrd="0" presId="urn:microsoft.com/office/officeart/2005/8/layout/venn3"/>
    <dgm:cxn modelId="{DE2AEB41-2144-44C2-9EDD-CE6E2BC74BA8}" srcId="{0CE0DD5D-424A-4DFC-8403-3C0AE774F95B}" destId="{E21F9AB2-204F-4CE1-84A2-40CD6AE4E46C}" srcOrd="3" destOrd="0" parTransId="{7327AB1A-12DE-4C61-B630-8D155757B119}" sibTransId="{704A7329-1FAD-4C61-8B06-BAFB0047FEFE}"/>
    <dgm:cxn modelId="{C0FDB049-A3C0-4C36-931A-F127F7EF070D}" type="presOf" srcId="{0CE0DD5D-424A-4DFC-8403-3C0AE774F95B}" destId="{5B188E62-C09F-4BB7-995D-D2F4931F3E73}" srcOrd="0" destOrd="0" presId="urn:microsoft.com/office/officeart/2005/8/layout/venn3"/>
    <dgm:cxn modelId="{CC60C90C-C77E-4BED-BED5-8DAEED0C88F5}" type="presOf" srcId="{E21F9AB2-204F-4CE1-84A2-40CD6AE4E46C}" destId="{41FB259B-5025-45A7-B686-A6F5EFB2084E}" srcOrd="0" destOrd="0" presId="urn:microsoft.com/office/officeart/2005/8/layout/venn3"/>
    <dgm:cxn modelId="{36103A88-CB6F-4B13-955F-1A7C89981063}" type="presOf" srcId="{921201EF-8C4B-4A8D-A5FF-B19DBA87A3FD}" destId="{CA7B4CF7-5A0D-45AF-94B4-FC8DC98DC430}" srcOrd="0" destOrd="0" presId="urn:microsoft.com/office/officeart/2005/8/layout/venn3"/>
    <dgm:cxn modelId="{305CAE92-07B8-4C45-99F6-D918B8675060}" srcId="{0CE0DD5D-424A-4DFC-8403-3C0AE774F95B}" destId="{3550369F-B28C-4CDE-A513-52796715814D}" srcOrd="1" destOrd="0" parTransId="{6268AC86-AE04-41CC-AF55-8B6963CA7938}" sibTransId="{EAF1CF2E-099A-4217-BBCD-C62ED33A0433}"/>
    <dgm:cxn modelId="{34EDF177-4B48-4A94-AB3B-B4DAAF34BE42}" type="presOf" srcId="{658D6A3F-8F4E-45F5-903B-9ED88FF5EF13}" destId="{D98A4ED8-8A14-4588-A851-ACE95625A20C}" srcOrd="0" destOrd="0" presId="urn:microsoft.com/office/officeart/2005/8/layout/venn3"/>
    <dgm:cxn modelId="{6656D753-F7AD-4B49-9A23-7A9CCAC20B03}" srcId="{0CE0DD5D-424A-4DFC-8403-3C0AE774F95B}" destId="{921201EF-8C4B-4A8D-A5FF-B19DBA87A3FD}" srcOrd="0" destOrd="0" parTransId="{5DA36D52-3287-48D8-9054-AD936A94F9AB}" sibTransId="{F2E83AD7-015E-4C74-B316-15C05DF2985D}"/>
    <dgm:cxn modelId="{E5470AE6-91EA-475D-8905-82DDA986FA5D}" type="presParOf" srcId="{5B188E62-C09F-4BB7-995D-D2F4931F3E73}" destId="{CA7B4CF7-5A0D-45AF-94B4-FC8DC98DC430}" srcOrd="0" destOrd="0" presId="urn:microsoft.com/office/officeart/2005/8/layout/venn3"/>
    <dgm:cxn modelId="{049663A8-BCB7-4ED6-85BC-C7F87874DFDA}" type="presParOf" srcId="{5B188E62-C09F-4BB7-995D-D2F4931F3E73}" destId="{E9A91062-4AFC-4E28-92DB-427B4BFEB903}" srcOrd="1" destOrd="0" presId="urn:microsoft.com/office/officeart/2005/8/layout/venn3"/>
    <dgm:cxn modelId="{BA504959-0276-4297-BFA2-0B045976F865}" type="presParOf" srcId="{5B188E62-C09F-4BB7-995D-D2F4931F3E73}" destId="{DECB584C-0510-4DBD-9502-84D2D641BB74}" srcOrd="2" destOrd="0" presId="urn:microsoft.com/office/officeart/2005/8/layout/venn3"/>
    <dgm:cxn modelId="{EDEB6F01-7ED1-4E8F-B8D0-F1AA4873D438}" type="presParOf" srcId="{5B188E62-C09F-4BB7-995D-D2F4931F3E73}" destId="{3A46767F-C025-4F6D-B89B-753290F1FC83}" srcOrd="3" destOrd="0" presId="urn:microsoft.com/office/officeart/2005/8/layout/venn3"/>
    <dgm:cxn modelId="{3E009717-602F-419C-A7CB-76FCCA061E6C}" type="presParOf" srcId="{5B188E62-C09F-4BB7-995D-D2F4931F3E73}" destId="{D98A4ED8-8A14-4588-A851-ACE95625A20C}" srcOrd="4" destOrd="0" presId="urn:microsoft.com/office/officeart/2005/8/layout/venn3"/>
    <dgm:cxn modelId="{BC74129C-55FA-4AC1-B4D8-DB183DCA6568}" type="presParOf" srcId="{5B188E62-C09F-4BB7-995D-D2F4931F3E73}" destId="{FFFBA364-C216-4A41-A233-7B3A95488839}" srcOrd="5" destOrd="0" presId="urn:microsoft.com/office/officeart/2005/8/layout/venn3"/>
    <dgm:cxn modelId="{64CB8ADB-AE0C-44DD-BED4-E2635823E1FE}" type="presParOf" srcId="{5B188E62-C09F-4BB7-995D-D2F4931F3E73}" destId="{41FB259B-5025-45A7-B686-A6F5EFB2084E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E0DD5D-424A-4DFC-8403-3C0AE774F95B}" type="doc">
      <dgm:prSet loTypeId="urn:microsoft.com/office/officeart/2005/8/layout/venn3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921201EF-8C4B-4A8D-A5FF-B19DBA87A3FD}">
      <dgm:prSet phldrT="[Text]" custT="1"/>
      <dgm:spPr/>
      <dgm:t>
        <a:bodyPr/>
        <a:lstStyle/>
        <a:p>
          <a:r>
            <a:rPr lang="en-GB" sz="1800" b="1" dirty="0" smtClean="0"/>
            <a:t>Behaviourism</a:t>
          </a:r>
        </a:p>
        <a:p>
          <a:r>
            <a:rPr lang="en-GB" sz="1400" b="1" dirty="0" smtClean="0">
              <a:solidFill>
                <a:srgbClr val="002060"/>
              </a:solidFill>
            </a:rPr>
            <a:t>Skinner</a:t>
          </a:r>
        </a:p>
        <a:p>
          <a:r>
            <a:rPr lang="en-GB" sz="1400" b="1" dirty="0" smtClean="0">
              <a:solidFill>
                <a:srgbClr val="002060"/>
              </a:solidFill>
            </a:rPr>
            <a:t>Pavlov</a:t>
          </a:r>
        </a:p>
        <a:p>
          <a:r>
            <a:rPr lang="en-GB" sz="1400" b="1" dirty="0" smtClean="0">
              <a:solidFill>
                <a:srgbClr val="002060"/>
              </a:solidFill>
            </a:rPr>
            <a:t>Watson</a:t>
          </a:r>
          <a:r>
            <a:rPr lang="en-GB" sz="1400" dirty="0" smtClean="0">
              <a:solidFill>
                <a:schemeClr val="bg1"/>
              </a:solidFill>
            </a:rPr>
            <a:t> </a:t>
          </a:r>
        </a:p>
        <a:p>
          <a:endParaRPr lang="en-GB" sz="1800" dirty="0"/>
        </a:p>
      </dgm:t>
    </dgm:pt>
    <dgm:pt modelId="{5DA36D52-3287-48D8-9054-AD936A94F9AB}" type="parTrans" cxnId="{6656D753-F7AD-4B49-9A23-7A9CCAC20B03}">
      <dgm:prSet/>
      <dgm:spPr/>
      <dgm:t>
        <a:bodyPr/>
        <a:lstStyle/>
        <a:p>
          <a:endParaRPr lang="en-GB"/>
        </a:p>
      </dgm:t>
    </dgm:pt>
    <dgm:pt modelId="{F2E83AD7-015E-4C74-B316-15C05DF2985D}" type="sibTrans" cxnId="{6656D753-F7AD-4B49-9A23-7A9CCAC20B03}">
      <dgm:prSet/>
      <dgm:spPr/>
      <dgm:t>
        <a:bodyPr/>
        <a:lstStyle/>
        <a:p>
          <a:endParaRPr lang="en-GB"/>
        </a:p>
      </dgm:t>
    </dgm:pt>
    <dgm:pt modelId="{3550369F-B28C-4CDE-A513-52796715814D}">
      <dgm:prSet phldrT="[Text]" custT="1"/>
      <dgm:spPr/>
      <dgm:t>
        <a:bodyPr/>
        <a:lstStyle/>
        <a:p>
          <a:r>
            <a:rPr lang="en-GB" sz="1800" b="1" dirty="0" smtClean="0"/>
            <a:t>Humanism</a:t>
          </a:r>
        </a:p>
        <a:p>
          <a:r>
            <a:rPr lang="en-GB" sz="1400" b="1" dirty="0" smtClean="0">
              <a:solidFill>
                <a:srgbClr val="002060"/>
              </a:solidFill>
            </a:rPr>
            <a:t>Dewey</a:t>
          </a:r>
        </a:p>
        <a:p>
          <a:r>
            <a:rPr lang="en-GB" sz="1400" b="1" dirty="0" smtClean="0">
              <a:solidFill>
                <a:srgbClr val="002060"/>
              </a:solidFill>
            </a:rPr>
            <a:t>Rogers</a:t>
          </a:r>
        </a:p>
        <a:p>
          <a:r>
            <a:rPr lang="en-GB" sz="1400" b="1" dirty="0" smtClean="0">
              <a:solidFill>
                <a:srgbClr val="002060"/>
              </a:solidFill>
            </a:rPr>
            <a:t>Maslow</a:t>
          </a:r>
        </a:p>
        <a:p>
          <a:r>
            <a:rPr lang="en-GB" sz="1400" b="1" dirty="0" smtClean="0">
              <a:solidFill>
                <a:srgbClr val="002060"/>
              </a:solidFill>
            </a:rPr>
            <a:t>Knowles</a:t>
          </a:r>
        </a:p>
      </dgm:t>
    </dgm:pt>
    <dgm:pt modelId="{6268AC86-AE04-41CC-AF55-8B6963CA7938}" type="parTrans" cxnId="{305CAE92-07B8-4C45-99F6-D918B8675060}">
      <dgm:prSet/>
      <dgm:spPr/>
      <dgm:t>
        <a:bodyPr/>
        <a:lstStyle/>
        <a:p>
          <a:endParaRPr lang="en-GB"/>
        </a:p>
      </dgm:t>
    </dgm:pt>
    <dgm:pt modelId="{EAF1CF2E-099A-4217-BBCD-C62ED33A0433}" type="sibTrans" cxnId="{305CAE92-07B8-4C45-99F6-D918B8675060}">
      <dgm:prSet/>
      <dgm:spPr/>
      <dgm:t>
        <a:bodyPr/>
        <a:lstStyle/>
        <a:p>
          <a:endParaRPr lang="en-GB"/>
        </a:p>
      </dgm:t>
    </dgm:pt>
    <dgm:pt modelId="{658D6A3F-8F4E-45F5-903B-9ED88FF5EF13}">
      <dgm:prSet phldrT="[Text]" custT="1"/>
      <dgm:spPr/>
      <dgm:t>
        <a:bodyPr/>
        <a:lstStyle/>
        <a:p>
          <a:r>
            <a:rPr lang="en-GB" sz="2000" b="1" dirty="0" err="1" smtClean="0"/>
            <a:t>Cognitivism</a:t>
          </a:r>
          <a:endParaRPr lang="en-GB" sz="2000" b="1" dirty="0" smtClean="0"/>
        </a:p>
        <a:p>
          <a:r>
            <a:rPr lang="en-GB" sz="1800" b="1" dirty="0" smtClean="0">
              <a:solidFill>
                <a:srgbClr val="002060"/>
              </a:solidFill>
            </a:rPr>
            <a:t>Piaget </a:t>
          </a:r>
        </a:p>
        <a:p>
          <a:r>
            <a:rPr lang="en-GB" sz="1800" b="1" dirty="0" smtClean="0">
              <a:solidFill>
                <a:srgbClr val="002060"/>
              </a:solidFill>
            </a:rPr>
            <a:t>Erikson</a:t>
          </a:r>
          <a:endParaRPr lang="en-GB" sz="1800" b="1" dirty="0">
            <a:solidFill>
              <a:srgbClr val="002060"/>
            </a:solidFill>
          </a:endParaRPr>
        </a:p>
      </dgm:t>
    </dgm:pt>
    <dgm:pt modelId="{FBA71305-35E1-4A42-9CCD-4C2B3D1243B1}" type="parTrans" cxnId="{E3279DD4-77B1-46EA-98EB-1EC3D6C3E96C}">
      <dgm:prSet/>
      <dgm:spPr/>
      <dgm:t>
        <a:bodyPr/>
        <a:lstStyle/>
        <a:p>
          <a:endParaRPr lang="en-GB"/>
        </a:p>
      </dgm:t>
    </dgm:pt>
    <dgm:pt modelId="{17B68286-C371-4A9C-8F17-C9D5FE75845C}" type="sibTrans" cxnId="{E3279DD4-77B1-46EA-98EB-1EC3D6C3E96C}">
      <dgm:prSet/>
      <dgm:spPr/>
      <dgm:t>
        <a:bodyPr/>
        <a:lstStyle/>
        <a:p>
          <a:endParaRPr lang="en-GB"/>
        </a:p>
      </dgm:t>
    </dgm:pt>
    <dgm:pt modelId="{E21F9AB2-204F-4CE1-84A2-40CD6AE4E46C}">
      <dgm:prSet phldrT="[Text]" custT="1"/>
      <dgm:spPr/>
      <dgm:t>
        <a:bodyPr/>
        <a:lstStyle/>
        <a:p>
          <a:r>
            <a:rPr lang="en-GB" sz="1800" b="1" dirty="0" smtClean="0"/>
            <a:t>Constructivism</a:t>
          </a:r>
        </a:p>
        <a:p>
          <a:r>
            <a:rPr lang="en-GB" sz="1600" b="1" dirty="0" err="1" smtClean="0">
              <a:solidFill>
                <a:srgbClr val="002060"/>
              </a:solidFill>
            </a:rPr>
            <a:t>Vygotsky</a:t>
          </a:r>
          <a:endParaRPr lang="en-GB" sz="1600" b="1" dirty="0" smtClean="0">
            <a:solidFill>
              <a:srgbClr val="002060"/>
            </a:solidFill>
          </a:endParaRPr>
        </a:p>
        <a:p>
          <a:r>
            <a:rPr lang="en-GB" sz="1600" b="1" dirty="0" smtClean="0">
              <a:solidFill>
                <a:srgbClr val="002060"/>
              </a:solidFill>
            </a:rPr>
            <a:t>Bruner</a:t>
          </a:r>
          <a:endParaRPr lang="en-GB" sz="1600" b="1" dirty="0">
            <a:solidFill>
              <a:srgbClr val="002060"/>
            </a:solidFill>
          </a:endParaRPr>
        </a:p>
      </dgm:t>
    </dgm:pt>
    <dgm:pt modelId="{7327AB1A-12DE-4C61-B630-8D155757B119}" type="parTrans" cxnId="{DE2AEB41-2144-44C2-9EDD-CE6E2BC74BA8}">
      <dgm:prSet/>
      <dgm:spPr/>
      <dgm:t>
        <a:bodyPr/>
        <a:lstStyle/>
        <a:p>
          <a:endParaRPr lang="en-GB"/>
        </a:p>
      </dgm:t>
    </dgm:pt>
    <dgm:pt modelId="{704A7329-1FAD-4C61-8B06-BAFB0047FEFE}" type="sibTrans" cxnId="{DE2AEB41-2144-44C2-9EDD-CE6E2BC74BA8}">
      <dgm:prSet/>
      <dgm:spPr/>
      <dgm:t>
        <a:bodyPr/>
        <a:lstStyle/>
        <a:p>
          <a:endParaRPr lang="en-GB"/>
        </a:p>
      </dgm:t>
    </dgm:pt>
    <dgm:pt modelId="{5B188E62-C09F-4BB7-995D-D2F4931F3E73}" type="pres">
      <dgm:prSet presAssocID="{0CE0DD5D-424A-4DFC-8403-3C0AE774F95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A7B4CF7-5A0D-45AF-94B4-FC8DC98DC430}" type="pres">
      <dgm:prSet presAssocID="{921201EF-8C4B-4A8D-A5FF-B19DBA87A3FD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A91062-4AFC-4E28-92DB-427B4BFEB903}" type="pres">
      <dgm:prSet presAssocID="{F2E83AD7-015E-4C74-B316-15C05DF2985D}" presName="space" presStyleCnt="0"/>
      <dgm:spPr/>
    </dgm:pt>
    <dgm:pt modelId="{DECB584C-0510-4DBD-9502-84D2D641BB74}" type="pres">
      <dgm:prSet presAssocID="{3550369F-B28C-4CDE-A513-52796715814D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A46767F-C025-4F6D-B89B-753290F1FC83}" type="pres">
      <dgm:prSet presAssocID="{EAF1CF2E-099A-4217-BBCD-C62ED33A0433}" presName="space" presStyleCnt="0"/>
      <dgm:spPr/>
    </dgm:pt>
    <dgm:pt modelId="{D98A4ED8-8A14-4588-A851-ACE95625A20C}" type="pres">
      <dgm:prSet presAssocID="{658D6A3F-8F4E-45F5-903B-9ED88FF5EF13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FFBA364-C216-4A41-A233-7B3A95488839}" type="pres">
      <dgm:prSet presAssocID="{17B68286-C371-4A9C-8F17-C9D5FE75845C}" presName="space" presStyleCnt="0"/>
      <dgm:spPr/>
    </dgm:pt>
    <dgm:pt modelId="{41FB259B-5025-45A7-B686-A6F5EFB2084E}" type="pres">
      <dgm:prSet presAssocID="{E21F9AB2-204F-4CE1-84A2-40CD6AE4E46C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A09243E-D678-49D1-AA17-78781036328A}" type="presOf" srcId="{658D6A3F-8F4E-45F5-903B-9ED88FF5EF13}" destId="{D98A4ED8-8A14-4588-A851-ACE95625A20C}" srcOrd="0" destOrd="0" presId="urn:microsoft.com/office/officeart/2005/8/layout/venn3"/>
    <dgm:cxn modelId="{DE2AEB41-2144-44C2-9EDD-CE6E2BC74BA8}" srcId="{0CE0DD5D-424A-4DFC-8403-3C0AE774F95B}" destId="{E21F9AB2-204F-4CE1-84A2-40CD6AE4E46C}" srcOrd="3" destOrd="0" parTransId="{7327AB1A-12DE-4C61-B630-8D155757B119}" sibTransId="{704A7329-1FAD-4C61-8B06-BAFB0047FEFE}"/>
    <dgm:cxn modelId="{41EC5E57-FBB5-4DA2-B865-0BFE8A67EB5E}" type="presOf" srcId="{E21F9AB2-204F-4CE1-84A2-40CD6AE4E46C}" destId="{41FB259B-5025-45A7-B686-A6F5EFB2084E}" srcOrd="0" destOrd="0" presId="urn:microsoft.com/office/officeart/2005/8/layout/venn3"/>
    <dgm:cxn modelId="{6656D753-F7AD-4B49-9A23-7A9CCAC20B03}" srcId="{0CE0DD5D-424A-4DFC-8403-3C0AE774F95B}" destId="{921201EF-8C4B-4A8D-A5FF-B19DBA87A3FD}" srcOrd="0" destOrd="0" parTransId="{5DA36D52-3287-48D8-9054-AD936A94F9AB}" sibTransId="{F2E83AD7-015E-4C74-B316-15C05DF2985D}"/>
    <dgm:cxn modelId="{9CA9AF7D-8CB1-46B8-B422-3F408F04C590}" type="presOf" srcId="{921201EF-8C4B-4A8D-A5FF-B19DBA87A3FD}" destId="{CA7B4CF7-5A0D-45AF-94B4-FC8DC98DC430}" srcOrd="0" destOrd="0" presId="urn:microsoft.com/office/officeart/2005/8/layout/venn3"/>
    <dgm:cxn modelId="{E3279DD4-77B1-46EA-98EB-1EC3D6C3E96C}" srcId="{0CE0DD5D-424A-4DFC-8403-3C0AE774F95B}" destId="{658D6A3F-8F4E-45F5-903B-9ED88FF5EF13}" srcOrd="2" destOrd="0" parTransId="{FBA71305-35E1-4A42-9CCD-4C2B3D1243B1}" sibTransId="{17B68286-C371-4A9C-8F17-C9D5FE75845C}"/>
    <dgm:cxn modelId="{305CAE92-07B8-4C45-99F6-D918B8675060}" srcId="{0CE0DD5D-424A-4DFC-8403-3C0AE774F95B}" destId="{3550369F-B28C-4CDE-A513-52796715814D}" srcOrd="1" destOrd="0" parTransId="{6268AC86-AE04-41CC-AF55-8B6963CA7938}" sibTransId="{EAF1CF2E-099A-4217-BBCD-C62ED33A0433}"/>
    <dgm:cxn modelId="{ABCB672F-84B5-43A3-AC64-DBAE016747E8}" type="presOf" srcId="{3550369F-B28C-4CDE-A513-52796715814D}" destId="{DECB584C-0510-4DBD-9502-84D2D641BB74}" srcOrd="0" destOrd="0" presId="urn:microsoft.com/office/officeart/2005/8/layout/venn3"/>
    <dgm:cxn modelId="{C88CE260-10E1-4AE0-9D46-78867DA8C9E7}" type="presOf" srcId="{0CE0DD5D-424A-4DFC-8403-3C0AE774F95B}" destId="{5B188E62-C09F-4BB7-995D-D2F4931F3E73}" srcOrd="0" destOrd="0" presId="urn:microsoft.com/office/officeart/2005/8/layout/venn3"/>
    <dgm:cxn modelId="{C07F3AA1-F396-4DAA-B623-9C062E532A20}" type="presParOf" srcId="{5B188E62-C09F-4BB7-995D-D2F4931F3E73}" destId="{CA7B4CF7-5A0D-45AF-94B4-FC8DC98DC430}" srcOrd="0" destOrd="0" presId="urn:microsoft.com/office/officeart/2005/8/layout/venn3"/>
    <dgm:cxn modelId="{D4F75E05-7BBB-491A-80A3-E209F821F8D5}" type="presParOf" srcId="{5B188E62-C09F-4BB7-995D-D2F4931F3E73}" destId="{E9A91062-4AFC-4E28-92DB-427B4BFEB903}" srcOrd="1" destOrd="0" presId="urn:microsoft.com/office/officeart/2005/8/layout/venn3"/>
    <dgm:cxn modelId="{EAD454B2-5074-4505-8B4B-6083C650D72C}" type="presParOf" srcId="{5B188E62-C09F-4BB7-995D-D2F4931F3E73}" destId="{DECB584C-0510-4DBD-9502-84D2D641BB74}" srcOrd="2" destOrd="0" presId="urn:microsoft.com/office/officeart/2005/8/layout/venn3"/>
    <dgm:cxn modelId="{ACA700B4-EFAF-472E-A159-9A3156A3A8CC}" type="presParOf" srcId="{5B188E62-C09F-4BB7-995D-D2F4931F3E73}" destId="{3A46767F-C025-4F6D-B89B-753290F1FC83}" srcOrd="3" destOrd="0" presId="urn:microsoft.com/office/officeart/2005/8/layout/venn3"/>
    <dgm:cxn modelId="{02F756C5-B312-4819-8346-8009E28C4558}" type="presParOf" srcId="{5B188E62-C09F-4BB7-995D-D2F4931F3E73}" destId="{D98A4ED8-8A14-4588-A851-ACE95625A20C}" srcOrd="4" destOrd="0" presId="urn:microsoft.com/office/officeart/2005/8/layout/venn3"/>
    <dgm:cxn modelId="{2DAB959A-D0FF-40EF-9E2D-EF9391332506}" type="presParOf" srcId="{5B188E62-C09F-4BB7-995D-D2F4931F3E73}" destId="{FFFBA364-C216-4A41-A233-7B3A95488839}" srcOrd="5" destOrd="0" presId="urn:microsoft.com/office/officeart/2005/8/layout/venn3"/>
    <dgm:cxn modelId="{C750DA19-288A-4F5B-B7C7-3DE2F19E91E1}" type="presParOf" srcId="{5B188E62-C09F-4BB7-995D-D2F4931F3E73}" destId="{41FB259B-5025-45A7-B686-A6F5EFB2084E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B4CF7-5A0D-45AF-94B4-FC8DC98DC430}">
      <dsp:nvSpPr>
        <dsp:cNvPr id="0" name=""/>
        <dsp:cNvSpPr/>
      </dsp:nvSpPr>
      <dsp:spPr>
        <a:xfrm>
          <a:off x="2411" y="1103461"/>
          <a:ext cx="2419052" cy="2419052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3129" tIns="21590" rIns="133129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 smtClean="0"/>
            <a:t>Behaviourism</a:t>
          </a:r>
          <a:endParaRPr lang="en-GB" sz="1700" b="1" kern="1200" dirty="0"/>
        </a:p>
      </dsp:txBody>
      <dsp:txXfrm>
        <a:off x="356673" y="1457723"/>
        <a:ext cx="1710528" cy="1710528"/>
      </dsp:txXfrm>
    </dsp:sp>
    <dsp:sp modelId="{DECB584C-0510-4DBD-9502-84D2D641BB74}">
      <dsp:nvSpPr>
        <dsp:cNvPr id="0" name=""/>
        <dsp:cNvSpPr/>
      </dsp:nvSpPr>
      <dsp:spPr>
        <a:xfrm>
          <a:off x="1937652" y="1103461"/>
          <a:ext cx="2419052" cy="2419052"/>
        </a:xfrm>
        <a:prstGeom prst="ellipse">
          <a:avLst/>
        </a:prstGeom>
        <a:solidFill>
          <a:schemeClr val="accent4">
            <a:alpha val="50000"/>
            <a:hueOff val="-2010380"/>
            <a:satOff val="14035"/>
            <a:lumOff val="1503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3129" tIns="21590" rIns="133129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 smtClean="0"/>
            <a:t>Humanism</a:t>
          </a:r>
          <a:endParaRPr lang="en-GB" sz="1700" b="1" kern="1200" dirty="0"/>
        </a:p>
      </dsp:txBody>
      <dsp:txXfrm>
        <a:off x="2291914" y="1457723"/>
        <a:ext cx="1710528" cy="1710528"/>
      </dsp:txXfrm>
    </dsp:sp>
    <dsp:sp modelId="{D98A4ED8-8A14-4588-A851-ACE95625A20C}">
      <dsp:nvSpPr>
        <dsp:cNvPr id="0" name=""/>
        <dsp:cNvSpPr/>
      </dsp:nvSpPr>
      <dsp:spPr>
        <a:xfrm>
          <a:off x="3872894" y="1103461"/>
          <a:ext cx="2419052" cy="2419052"/>
        </a:xfrm>
        <a:prstGeom prst="ellipse">
          <a:avLst/>
        </a:prstGeom>
        <a:solidFill>
          <a:schemeClr val="accent4">
            <a:alpha val="50000"/>
            <a:hueOff val="-4020761"/>
            <a:satOff val="28070"/>
            <a:lumOff val="3006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3129" tIns="21590" rIns="133129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 err="1" smtClean="0"/>
            <a:t>Cognitivism</a:t>
          </a:r>
          <a:endParaRPr lang="en-GB" sz="1700" b="1" kern="1200" dirty="0"/>
        </a:p>
      </dsp:txBody>
      <dsp:txXfrm>
        <a:off x="4227156" y="1457723"/>
        <a:ext cx="1710528" cy="1710528"/>
      </dsp:txXfrm>
    </dsp:sp>
    <dsp:sp modelId="{41FB259B-5025-45A7-B686-A6F5EFB2084E}">
      <dsp:nvSpPr>
        <dsp:cNvPr id="0" name=""/>
        <dsp:cNvSpPr/>
      </dsp:nvSpPr>
      <dsp:spPr>
        <a:xfrm>
          <a:off x="5808136" y="1103461"/>
          <a:ext cx="2419052" cy="2419052"/>
        </a:xfrm>
        <a:prstGeom prst="ellipse">
          <a:avLst/>
        </a:prstGeom>
        <a:solidFill>
          <a:schemeClr val="accent4">
            <a:alpha val="50000"/>
            <a:hueOff val="-6031141"/>
            <a:satOff val="42105"/>
            <a:lumOff val="4509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3129" tIns="21590" rIns="133129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b="1" kern="1200" dirty="0" smtClean="0"/>
            <a:t>Constructivism</a:t>
          </a:r>
          <a:endParaRPr lang="en-GB" sz="1700" b="1" kern="1200" dirty="0"/>
        </a:p>
      </dsp:txBody>
      <dsp:txXfrm>
        <a:off x="6162398" y="1457723"/>
        <a:ext cx="1710528" cy="17105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1080C212-06A1-4D87-89C3-84A0FF583C6D}" type="datetimeFigureOut">
              <a:rPr lang="en-GB" smtClean="0"/>
              <a:t>14/11/2017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20A6FC2E-5A6E-459C-A32A-DA6B19B72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8944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B3EB0DB-95C1-48F2-9B13-25D015418A40}" type="datetimeFigureOut">
              <a:rPr lang="en-GB" smtClean="0"/>
              <a:pPr/>
              <a:t>14/11/2017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801A608-7DA0-42A5-B559-E608483FBFC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Mh1LYuZ3B4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LgdjeNZtqPQ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youtube.com/watch?v=9FEwsKcPsKs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Humanism </a:t>
            </a:r>
            <a:br>
              <a:rPr lang="en-GB" sz="4400" dirty="0" smtClean="0"/>
            </a:br>
            <a:r>
              <a:rPr lang="en-GB" sz="4400" dirty="0" smtClean="0"/>
              <a:t>Approaches to Learning 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PGCE  (PCET)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Theory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3592156"/>
              </p:ext>
            </p:extLst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412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Theory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106091"/>
              </p:ext>
            </p:extLst>
          </p:nvPr>
        </p:nvGraphicFramePr>
        <p:xfrm>
          <a:off x="457200" y="1774825"/>
          <a:ext cx="8507288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09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Humanist Learning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110000"/>
              </a:lnSpc>
              <a:buFont typeface="Arial"/>
              <a:buChar char="•"/>
              <a:defRPr/>
            </a:pPr>
            <a:r>
              <a:rPr lang="en-GB" dirty="0">
                <a:latin typeface="Arial"/>
                <a:cs typeface="Arial"/>
              </a:rPr>
              <a:t>Humanism is a paradigm or philosophy of beliefs concerned with the needs of people and their being </a:t>
            </a:r>
          </a:p>
          <a:p>
            <a:pPr>
              <a:lnSpc>
                <a:spcPct val="110000"/>
              </a:lnSpc>
              <a:defRPr/>
            </a:pPr>
            <a:endParaRPr lang="en-GB" dirty="0">
              <a:latin typeface="Arial"/>
              <a:cs typeface="Arial"/>
            </a:endParaRPr>
          </a:p>
          <a:p>
            <a:pPr algn="just">
              <a:lnSpc>
                <a:spcPct val="110000"/>
              </a:lnSpc>
              <a:buFont typeface="Arial"/>
              <a:buChar char="•"/>
              <a:defRPr/>
            </a:pPr>
            <a:r>
              <a:rPr lang="en-GB" dirty="0">
                <a:latin typeface="Arial"/>
                <a:cs typeface="Arial"/>
              </a:rPr>
              <a:t>The Humanist Approach is a method of doing something that is concerned with the needs of people</a:t>
            </a:r>
          </a:p>
          <a:p>
            <a:pPr>
              <a:lnSpc>
                <a:spcPct val="110000"/>
              </a:lnSpc>
              <a:buFont typeface="Arial"/>
              <a:buChar char="•"/>
              <a:defRPr/>
            </a:pPr>
            <a:endParaRPr lang="en-GB" dirty="0">
              <a:latin typeface="Arial"/>
              <a:cs typeface="Arial"/>
            </a:endParaRPr>
          </a:p>
          <a:p>
            <a:pPr algn="just">
              <a:lnSpc>
                <a:spcPct val="110000"/>
              </a:lnSpc>
              <a:buFont typeface="Arial"/>
              <a:buChar char="•"/>
              <a:defRPr/>
            </a:pPr>
            <a:r>
              <a:rPr lang="en-GB" dirty="0">
                <a:latin typeface="Arial"/>
                <a:cs typeface="Arial"/>
              </a:rPr>
              <a:t>It is a world living in complexity, uncertainty, instability, the uniqueness of individual response and the conflicts of values</a:t>
            </a:r>
          </a:p>
          <a:p>
            <a:pPr algn="just">
              <a:lnSpc>
                <a:spcPct val="110000"/>
              </a:lnSpc>
              <a:buFont typeface="Arial"/>
              <a:buChar char="•"/>
              <a:defRPr/>
            </a:pPr>
            <a:endParaRPr lang="en-GB" dirty="0">
              <a:latin typeface="Arial"/>
              <a:cs typeface="Arial"/>
            </a:endParaRPr>
          </a:p>
          <a:p>
            <a:pPr algn="just">
              <a:lnSpc>
                <a:spcPct val="110000"/>
              </a:lnSpc>
              <a:buFont typeface="Arial"/>
              <a:buChar char="•"/>
              <a:defRPr/>
            </a:pPr>
            <a:r>
              <a:rPr lang="en-GB" dirty="0">
                <a:latin typeface="Arial"/>
                <a:cs typeface="Arial"/>
              </a:rPr>
              <a:t>Self / motivation / experience / goals of particular </a:t>
            </a:r>
            <a:r>
              <a:rPr lang="en-GB" dirty="0" smtClean="0">
                <a:latin typeface="Arial"/>
                <a:cs typeface="Arial"/>
              </a:rPr>
              <a:t>interest.</a:t>
            </a:r>
            <a:endParaRPr lang="en-GB" dirty="0" smtClean="0"/>
          </a:p>
          <a:p>
            <a:endParaRPr lang="en-GB" dirty="0" smtClean="0"/>
          </a:p>
          <a:p>
            <a:pPr marL="118872" indent="0">
              <a:buNone/>
            </a:pPr>
            <a:endParaRPr lang="en-GB" dirty="0" smtClean="0"/>
          </a:p>
          <a:p>
            <a:endParaRPr lang="en-GB" dirty="0" smtClean="0"/>
          </a:p>
          <a:p>
            <a:pPr marL="118872" indent="0"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55448"/>
            <a:ext cx="8784976" cy="1252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Humanist Learning Theory -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896543"/>
          </a:xfrm>
        </p:spPr>
        <p:txBody>
          <a:bodyPr>
            <a:normAutofit fontScale="92500"/>
          </a:bodyPr>
          <a:lstStyle/>
          <a:p>
            <a:pPr marL="180975" indent="-180975">
              <a:buFont typeface="Arial"/>
              <a:buChar char="•"/>
              <a:defRPr/>
            </a:pPr>
            <a:r>
              <a:rPr lang="en-GB" b="1" dirty="0">
                <a:solidFill>
                  <a:srgbClr val="0070C0"/>
                </a:solidFill>
                <a:latin typeface="Arial"/>
                <a:cs typeface="Arial"/>
              </a:rPr>
              <a:t>Self – direction and </a:t>
            </a:r>
            <a:r>
              <a:rPr lang="en-GB" b="1" dirty="0" smtClean="0">
                <a:solidFill>
                  <a:srgbClr val="0070C0"/>
                </a:solidFill>
                <a:latin typeface="Arial"/>
                <a:cs typeface="Arial"/>
              </a:rPr>
              <a:t>independence</a:t>
            </a:r>
            <a:r>
              <a:rPr lang="en-GB" dirty="0" smtClean="0">
                <a:latin typeface="Arial"/>
                <a:cs typeface="Arial"/>
              </a:rPr>
              <a:t> – </a:t>
            </a:r>
            <a:r>
              <a:rPr lang="en-GB" b="1" i="1" dirty="0" smtClean="0">
                <a:latin typeface="Arial"/>
                <a:cs typeface="Arial"/>
              </a:rPr>
              <a:t>learner-centred</a:t>
            </a:r>
            <a:endParaRPr lang="en-GB" b="1" i="1" dirty="0">
              <a:latin typeface="Arial"/>
              <a:cs typeface="Arial"/>
            </a:endParaRPr>
          </a:p>
          <a:p>
            <a:pPr marL="180975" indent="-180975">
              <a:buFont typeface="Arial"/>
              <a:buChar char="•"/>
              <a:defRPr/>
            </a:pPr>
            <a:r>
              <a:rPr lang="en-GB" b="1" dirty="0">
                <a:solidFill>
                  <a:srgbClr val="0070C0"/>
                </a:solidFill>
                <a:latin typeface="Arial"/>
                <a:cs typeface="Arial"/>
              </a:rPr>
              <a:t>Wanting </a:t>
            </a:r>
            <a:r>
              <a:rPr lang="en-GB" b="1" dirty="0" smtClean="0">
                <a:solidFill>
                  <a:srgbClr val="0070C0"/>
                </a:solidFill>
                <a:latin typeface="Arial"/>
                <a:cs typeface="Arial"/>
              </a:rPr>
              <a:t>and </a:t>
            </a:r>
            <a:r>
              <a:rPr lang="en-GB" b="1" dirty="0">
                <a:solidFill>
                  <a:srgbClr val="0070C0"/>
                </a:solidFill>
                <a:latin typeface="Arial"/>
                <a:cs typeface="Arial"/>
              </a:rPr>
              <a:t>knowing how to </a:t>
            </a:r>
            <a:r>
              <a:rPr lang="en-GB" b="1" dirty="0" smtClean="0">
                <a:solidFill>
                  <a:srgbClr val="0070C0"/>
                </a:solidFill>
                <a:latin typeface="Arial"/>
                <a:cs typeface="Arial"/>
              </a:rPr>
              <a:t>learn </a:t>
            </a:r>
            <a:r>
              <a:rPr lang="en-GB" b="1" i="1" dirty="0" smtClean="0">
                <a:latin typeface="Arial"/>
                <a:cs typeface="Arial"/>
              </a:rPr>
              <a:t>- learning to learn</a:t>
            </a:r>
            <a:endParaRPr lang="en-GB" b="1" i="1" dirty="0">
              <a:latin typeface="Arial"/>
              <a:cs typeface="Arial"/>
            </a:endParaRPr>
          </a:p>
          <a:p>
            <a:pPr marL="180975" indent="-180975">
              <a:buFont typeface="Arial"/>
              <a:buChar char="•"/>
              <a:defRPr/>
            </a:pPr>
            <a:r>
              <a:rPr lang="en-GB" b="1" dirty="0" smtClean="0">
                <a:solidFill>
                  <a:srgbClr val="0070C0"/>
                </a:solidFill>
                <a:latin typeface="Arial"/>
                <a:cs typeface="Arial"/>
              </a:rPr>
              <a:t>Self-reflection and evaluation </a:t>
            </a:r>
            <a:r>
              <a:rPr lang="en-GB" b="1" i="1" dirty="0" smtClean="0">
                <a:latin typeface="Arial"/>
                <a:cs typeface="Arial"/>
              </a:rPr>
              <a:t>– opportunity to take stock</a:t>
            </a:r>
          </a:p>
          <a:p>
            <a:pPr marL="180975" indent="-180975">
              <a:buFont typeface="Arial"/>
              <a:buChar char="•"/>
              <a:defRPr/>
            </a:pPr>
            <a:r>
              <a:rPr lang="en-GB" b="1" dirty="0" smtClean="0">
                <a:solidFill>
                  <a:srgbClr val="0070C0"/>
                </a:solidFill>
                <a:latin typeface="Arial"/>
                <a:cs typeface="Arial"/>
              </a:rPr>
              <a:t>Importance of feelings </a:t>
            </a:r>
            <a:r>
              <a:rPr lang="en-GB" dirty="0" smtClean="0">
                <a:latin typeface="Arial"/>
                <a:cs typeface="Arial"/>
              </a:rPr>
              <a:t>- </a:t>
            </a:r>
            <a:r>
              <a:rPr lang="en-GB" b="1" i="1" dirty="0">
                <a:latin typeface="Arial"/>
                <a:cs typeface="Arial"/>
              </a:rPr>
              <a:t>affective (feelings</a:t>
            </a:r>
            <a:r>
              <a:rPr lang="en-GB" b="1" i="1" dirty="0" smtClean="0">
                <a:latin typeface="Arial"/>
                <a:cs typeface="Arial"/>
              </a:rPr>
              <a:t>) </a:t>
            </a:r>
            <a:r>
              <a:rPr lang="en-GB" b="1" i="1" dirty="0">
                <a:latin typeface="Arial"/>
                <a:cs typeface="Arial"/>
              </a:rPr>
              <a:t>and cognitive (knowledge) equally important</a:t>
            </a:r>
            <a:endParaRPr lang="en-GB" dirty="0" smtClean="0">
              <a:latin typeface="Arial"/>
              <a:cs typeface="Arial"/>
            </a:endParaRPr>
          </a:p>
          <a:p>
            <a:pPr marL="180975" indent="-180975">
              <a:buFont typeface="Arial"/>
              <a:buChar char="•"/>
              <a:defRPr/>
            </a:pPr>
            <a:r>
              <a:rPr lang="en-GB" b="1" dirty="0" smtClean="0">
                <a:solidFill>
                  <a:srgbClr val="0070C0"/>
                </a:solidFill>
                <a:latin typeface="Arial"/>
                <a:cs typeface="Arial"/>
              </a:rPr>
              <a:t>Freedom </a:t>
            </a:r>
            <a:r>
              <a:rPr lang="en-GB" b="1" dirty="0">
                <a:solidFill>
                  <a:srgbClr val="0070C0"/>
                </a:solidFill>
                <a:latin typeface="Arial"/>
                <a:cs typeface="Arial"/>
              </a:rPr>
              <a:t>from </a:t>
            </a:r>
            <a:r>
              <a:rPr lang="en-GB" b="1" dirty="0" smtClean="0">
                <a:solidFill>
                  <a:srgbClr val="0070C0"/>
                </a:solidFill>
                <a:latin typeface="Arial"/>
                <a:cs typeface="Arial"/>
              </a:rPr>
              <a:t>threat </a:t>
            </a:r>
            <a:r>
              <a:rPr lang="en-GB" b="1" i="1" dirty="0" smtClean="0">
                <a:latin typeface="Arial"/>
                <a:cs typeface="Arial"/>
              </a:rPr>
              <a:t>– learning maximised when environment is safe.</a:t>
            </a:r>
            <a:endParaRPr lang="en-GB" b="1" i="1" dirty="0">
              <a:latin typeface="Arial"/>
              <a:cs typeface="Arial"/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118872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709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Humanist Learning Theory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Humanists take into consideration the learners’ experiences, motivations, drives </a:t>
            </a:r>
            <a:endParaRPr lang="en-GB" dirty="0"/>
          </a:p>
        </p:txBody>
      </p:sp>
      <p:pic>
        <p:nvPicPr>
          <p:cNvPr id="5" name="Picture 4" descr="thCATEP1X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2132856"/>
            <a:ext cx="3744417" cy="2490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35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 is what it’s not....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“Reaction to hierarchy of behaviourist theories</a:t>
            </a:r>
          </a:p>
          <a:p>
            <a:pPr algn="ctr">
              <a:buNone/>
            </a:pPr>
            <a:r>
              <a:rPr lang="en-GB" dirty="0" smtClean="0"/>
              <a:t>and reduction of control over learning by the learner “ </a:t>
            </a:r>
          </a:p>
          <a:p>
            <a:pPr>
              <a:buNone/>
            </a:pPr>
            <a:endParaRPr lang="en-GB" dirty="0" smtClean="0"/>
          </a:p>
          <a:p>
            <a:pPr algn="r">
              <a:buNone/>
            </a:pPr>
            <a:r>
              <a:rPr lang="en-GB" dirty="0" smtClean="0"/>
              <a:t>Rogers (2002)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Humanist Theories as Reaction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67544" y="1556792"/>
          <a:ext cx="8229600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506659">
                <a:tc>
                  <a:txBody>
                    <a:bodyPr/>
                    <a:lstStyle/>
                    <a:p>
                      <a:r>
                        <a:rPr lang="en-GB" dirty="0" smtClean="0"/>
                        <a:t>Reaction</a:t>
                      </a:r>
                      <a:r>
                        <a:rPr lang="en-GB" baseline="0" dirty="0" smtClean="0"/>
                        <a:t> against :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Humanist  concern for:</a:t>
                      </a:r>
                      <a:endParaRPr lang="en-GB" dirty="0"/>
                    </a:p>
                  </a:txBody>
                  <a:tcPr/>
                </a:tc>
              </a:tr>
              <a:tr h="2373661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/>
                        <a:t>certainties of empirical science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/>
                        <a:t>universally valid conclusions of objective research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/>
                        <a:t>stability  and general applicability of scientific laws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/>
                        <a:t>Normally accepted values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400" dirty="0" smtClean="0"/>
                        <a:t>A</a:t>
                      </a:r>
                      <a:r>
                        <a:rPr lang="en-GB" sz="2400" baseline="0" dirty="0" smtClean="0"/>
                        <a:t> world living in complexity, uncertainty, instability, the uniqueness of individual response and the conflicts of values 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 descr="stabilit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4077072"/>
            <a:ext cx="2286000" cy="2552700"/>
          </a:xfrm>
          <a:prstGeom prst="rect">
            <a:avLst/>
          </a:prstGeom>
        </p:spPr>
      </p:pic>
      <p:pic>
        <p:nvPicPr>
          <p:cNvPr id="6" name="Picture 5" descr="thCASXLZH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4077072"/>
            <a:ext cx="2304256" cy="25449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John Dewey- Importance to American Philosophy/Education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video clip:</a:t>
            </a:r>
            <a:endParaRPr lang="en-GB" dirty="0" smtClean="0">
              <a:hlinkClick r:id="rId2"/>
            </a:endParaRPr>
          </a:p>
          <a:p>
            <a:endParaRPr lang="en-GB" dirty="0" smtClean="0">
              <a:hlinkClick r:id="rId2"/>
            </a:endParaRPr>
          </a:p>
          <a:p>
            <a:r>
              <a:rPr lang="en-GB" sz="2000" dirty="0" smtClean="0">
                <a:hlinkClick r:id="rId2"/>
              </a:rPr>
              <a:t>http://www.youtube.com/watch?v=wMh1LYuZ3B4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752528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Philosophical pragmatism 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Concern with interaction</a:t>
            </a:r>
            <a:r>
              <a:rPr lang="en-GB" dirty="0" smtClean="0"/>
              <a:t> - </a:t>
            </a:r>
            <a:r>
              <a:rPr lang="en-GB" i="1" dirty="0"/>
              <a:t>Experiential learning </a:t>
            </a:r>
            <a:endParaRPr lang="en-GB" b="1" i="1" dirty="0">
              <a:solidFill>
                <a:srgbClr val="0070C0"/>
              </a:solidFill>
            </a:endParaRPr>
          </a:p>
          <a:p>
            <a:r>
              <a:rPr lang="en-GB" b="1" dirty="0" smtClean="0">
                <a:solidFill>
                  <a:srgbClr val="0070C0"/>
                </a:solidFill>
              </a:rPr>
              <a:t>Reflection and </a:t>
            </a:r>
            <a:r>
              <a:rPr lang="en-GB" b="1" dirty="0">
                <a:solidFill>
                  <a:srgbClr val="0070C0"/>
                </a:solidFill>
              </a:rPr>
              <a:t>experience </a:t>
            </a:r>
            <a:r>
              <a:rPr lang="en-GB" dirty="0"/>
              <a:t>- </a:t>
            </a:r>
            <a:r>
              <a:rPr lang="en-GB" i="1" dirty="0"/>
              <a:t>Education must engage with and enlarge experience 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Interest in community and democracy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Informal </a:t>
            </a:r>
            <a:r>
              <a:rPr lang="en-GB" b="1" dirty="0">
                <a:solidFill>
                  <a:srgbClr val="0070C0"/>
                </a:solidFill>
              </a:rPr>
              <a:t>/formal </a:t>
            </a:r>
            <a:r>
              <a:rPr lang="en-GB" b="1" dirty="0" smtClean="0">
                <a:solidFill>
                  <a:srgbClr val="0070C0"/>
                </a:solidFill>
              </a:rPr>
              <a:t>learning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55448"/>
            <a:ext cx="8712968" cy="125272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Dewey ~Principles and Key Concepts</a:t>
            </a:r>
            <a:endParaRPr lang="en-GB" dirty="0"/>
          </a:p>
        </p:txBody>
      </p:sp>
      <p:pic>
        <p:nvPicPr>
          <p:cNvPr id="4" name="Picture 3" descr="dewey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80312" y="4136792"/>
            <a:ext cx="1584176" cy="25991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Influenced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25609"/>
          </a:xfrm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i="1" dirty="0" smtClean="0">
                <a:solidFill>
                  <a:srgbClr val="0070C0"/>
                </a:solidFill>
              </a:rPr>
              <a:t>Kolb, Rogers, </a:t>
            </a:r>
            <a:r>
              <a:rPr lang="en-GB" i="1" dirty="0" err="1" smtClean="0">
                <a:solidFill>
                  <a:srgbClr val="0070C0"/>
                </a:solidFill>
              </a:rPr>
              <a:t>Sch</a:t>
            </a:r>
            <a:r>
              <a:rPr lang="en-GB" sz="4400" i="1" dirty="0" err="1" smtClean="0">
                <a:solidFill>
                  <a:srgbClr val="0070C0"/>
                </a:solidFill>
                <a:latin typeface="Vrinda"/>
                <a:cs typeface="Vrinda"/>
              </a:rPr>
              <a:t>ö</a:t>
            </a:r>
            <a:r>
              <a:rPr lang="en-GB" i="1" dirty="0" err="1" smtClean="0">
                <a:solidFill>
                  <a:srgbClr val="0070C0"/>
                </a:solidFill>
              </a:rPr>
              <a:t>n</a:t>
            </a:r>
            <a:r>
              <a:rPr lang="en-GB" i="1" dirty="0" smtClean="0">
                <a:solidFill>
                  <a:srgbClr val="0070C0"/>
                </a:solidFill>
              </a:rPr>
              <a:t> </a:t>
            </a:r>
            <a:endParaRPr lang="en-GB" i="1" dirty="0">
              <a:solidFill>
                <a:srgbClr val="0070C0"/>
              </a:solidFill>
            </a:endParaRPr>
          </a:p>
        </p:txBody>
      </p:sp>
      <p:pic>
        <p:nvPicPr>
          <p:cNvPr id="4" name="Picture 3" descr="thCAYQNHO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1700808"/>
            <a:ext cx="2143125" cy="2857500"/>
          </a:xfrm>
          <a:prstGeom prst="rect">
            <a:avLst/>
          </a:prstGeom>
        </p:spPr>
      </p:pic>
      <p:pic>
        <p:nvPicPr>
          <p:cNvPr id="5" name="Picture 4" descr="picture_argyris_organizational_learn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52412" y="2132856"/>
            <a:ext cx="2208785" cy="2808312"/>
          </a:xfrm>
          <a:prstGeom prst="rect">
            <a:avLst/>
          </a:prstGeom>
        </p:spPr>
      </p:pic>
      <p:pic>
        <p:nvPicPr>
          <p:cNvPr id="6" name="Picture 5" descr="thCAG3PUA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6920" y="2060848"/>
            <a:ext cx="2773028" cy="266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Carl Rogers –Humanistic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75191"/>
            <a:ext cx="8640960" cy="489416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Significant learning takes place when the subject matter is </a:t>
            </a:r>
            <a:r>
              <a:rPr lang="en-GB" i="1" dirty="0"/>
              <a:t>relevant to the personal interests of the student </a:t>
            </a:r>
          </a:p>
          <a:p>
            <a:r>
              <a:rPr lang="en-GB" dirty="0"/>
              <a:t>Learning which is threatening to the self (e.g</a:t>
            </a:r>
            <a:r>
              <a:rPr lang="en-GB" dirty="0" smtClean="0"/>
              <a:t>. </a:t>
            </a:r>
            <a:r>
              <a:rPr lang="en-GB" dirty="0"/>
              <a:t>new attitudes or perspectives) are more easily assimilated when external threats are at a minimum </a:t>
            </a:r>
          </a:p>
          <a:p>
            <a:r>
              <a:rPr lang="en-GB" dirty="0" smtClean="0"/>
              <a:t>Self-initiated </a:t>
            </a:r>
            <a:r>
              <a:rPr lang="en-GB" dirty="0"/>
              <a:t>learning is the most lasting and pervasive. </a:t>
            </a:r>
          </a:p>
          <a:p>
            <a:pPr lvl="1"/>
            <a:r>
              <a:rPr lang="en-GB" dirty="0" smtClean="0"/>
              <a:t>“a quiet revolution is underway... A promise of moving us forward to a more human, more person centred world.’ (Rogers, 1969)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Carl Rogers – approach to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sz="2800" dirty="0" smtClean="0">
                <a:hlinkClick r:id="rId2"/>
              </a:rPr>
              <a:t>http</a:t>
            </a:r>
            <a:r>
              <a:rPr lang="en-GB" sz="2800" smtClean="0">
                <a:hlinkClick r:id="rId2"/>
              </a:rPr>
              <a:t>://www.youtube.com/watch?v=LgdjeNZtqPQ</a:t>
            </a:r>
            <a:endParaRPr lang="en-GB" sz="2800" smtClean="0"/>
          </a:p>
          <a:p>
            <a:endParaRPr lang="en-GB" sz="2800" dirty="0"/>
          </a:p>
        </p:txBody>
      </p:sp>
      <p:pic>
        <p:nvPicPr>
          <p:cNvPr id="4" name="Picture 3" descr="thCAG3PUA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1916832"/>
            <a:ext cx="2773028" cy="266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Malcolm Knowles - Andragogy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Adult Educator – adopted the term </a:t>
            </a:r>
            <a:r>
              <a:rPr lang="en-GB" i="1" dirty="0" smtClean="0"/>
              <a:t>andragogy </a:t>
            </a:r>
            <a:r>
              <a:rPr lang="en-GB" dirty="0" smtClean="0"/>
              <a:t>in his application of humanist learning to adult learners</a:t>
            </a:r>
          </a:p>
          <a:p>
            <a:r>
              <a:rPr lang="en-GB" dirty="0" smtClean="0"/>
              <a:t>Adult learners seen as self-directed and autonomous</a:t>
            </a:r>
          </a:p>
          <a:p>
            <a:r>
              <a:rPr lang="en-GB" dirty="0" smtClean="0"/>
              <a:t>Teachers seen as facilitators.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4162087"/>
            <a:ext cx="1810544" cy="2238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27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 - Motivation of Learning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sz="2400" dirty="0" smtClean="0"/>
          </a:p>
          <a:p>
            <a:r>
              <a:rPr lang="en-GB" sz="2400" dirty="0" smtClean="0">
                <a:hlinkClick r:id="rId2"/>
              </a:rPr>
              <a:t>http://www.youtube.com/watch?v=9FEwsKcPsKs</a:t>
            </a:r>
            <a:endParaRPr lang="en-GB" sz="2400" dirty="0" smtClean="0"/>
          </a:p>
          <a:p>
            <a:endParaRPr lang="en-GB" sz="2400" dirty="0"/>
          </a:p>
        </p:txBody>
      </p:sp>
      <p:pic>
        <p:nvPicPr>
          <p:cNvPr id="7" name="Picture 6" descr="abraham-maslo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33750" y="1857375"/>
            <a:ext cx="2476500" cy="3143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 : Hierarchy of needs</a:t>
            </a:r>
            <a:endParaRPr lang="en-GB" dirty="0"/>
          </a:p>
        </p:txBody>
      </p:sp>
      <p:pic>
        <p:nvPicPr>
          <p:cNvPr id="6" name="Content Placeholder 5" descr="6a01347ff0d110970c0133ed52754d970b-320w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556792"/>
            <a:ext cx="5117819" cy="4078262"/>
          </a:xfrm>
        </p:spPr>
      </p:pic>
      <p:sp>
        <p:nvSpPr>
          <p:cNvPr id="7" name="TextBox 6"/>
          <p:cNvSpPr txBox="1"/>
          <p:nvPr/>
        </p:nvSpPr>
        <p:spPr>
          <a:xfrm>
            <a:off x="971600" y="594928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Baskerville Old Face" pitchFamily="18" charset="0"/>
              </a:rPr>
              <a:t>Intrinsic /extrinsic motivation </a:t>
            </a:r>
            <a:endParaRPr lang="en-GB" b="1" dirty="0">
              <a:latin typeface="Baskerville Old Face" pitchFamily="18" charset="0"/>
            </a:endParaRPr>
          </a:p>
        </p:txBody>
      </p:sp>
      <p:pic>
        <p:nvPicPr>
          <p:cNvPr id="5" name="Content Placeholder 6" descr="Kili 2013 2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2164253"/>
            <a:ext cx="4038600" cy="3028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Conclusion</a:t>
            </a:r>
            <a:endParaRPr lang="en-GB" sz="4000" b="1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483768" y="1743133"/>
            <a:ext cx="6456250" cy="4854219"/>
          </a:xfrm>
        </p:spPr>
        <p:txBody>
          <a:bodyPr>
            <a:normAutofit/>
          </a:bodyPr>
          <a:lstStyle/>
          <a:p>
            <a:r>
              <a:rPr lang="en-GB" dirty="0" smtClean="0"/>
              <a:t>Summary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 smtClean="0"/>
              <a:t>Theory – Check Understanding</a:t>
            </a:r>
          </a:p>
          <a:p>
            <a:r>
              <a:rPr lang="en-GB" dirty="0" smtClean="0"/>
              <a:t>Implications for Teaching </a:t>
            </a:r>
          </a:p>
          <a:p>
            <a:r>
              <a:rPr lang="en-GB" dirty="0" smtClean="0"/>
              <a:t>Homework: Observe theory in practice.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099906" cy="4572000"/>
          </a:xfrm>
        </p:spPr>
        <p:txBody>
          <a:bodyPr/>
          <a:lstStyle/>
          <a:p>
            <a:r>
              <a:rPr lang="en-GB" sz="2400" b="1" dirty="0" smtClean="0"/>
              <a:t>Humanism</a:t>
            </a:r>
            <a:r>
              <a:rPr lang="en-GB" b="1" dirty="0" smtClean="0"/>
              <a:t>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74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Next Week – Self-Directed Study</a:t>
            </a:r>
          </a:p>
          <a:p>
            <a:endParaRPr lang="en-GB" sz="3600" b="1" dirty="0"/>
          </a:p>
          <a:p>
            <a:r>
              <a:rPr lang="en-GB" sz="3600" b="1" dirty="0" smtClean="0"/>
              <a:t>Draft Scheme </a:t>
            </a:r>
            <a:r>
              <a:rPr lang="en-GB" sz="3600" b="1" smtClean="0"/>
              <a:t>of Work for </a:t>
            </a:r>
            <a:r>
              <a:rPr lang="en-GB" sz="3600" b="1" dirty="0" smtClean="0"/>
              <a:t>a 10-week learning programme</a:t>
            </a:r>
          </a:p>
          <a:p>
            <a:endParaRPr lang="en-GB" sz="3600" b="1" dirty="0" smtClean="0"/>
          </a:p>
          <a:p>
            <a:pPr lvl="1"/>
            <a:endParaRPr lang="en-GB" b="1" dirty="0" smtClean="0"/>
          </a:p>
        </p:txBody>
      </p:sp>
    </p:spTree>
    <p:extLst>
      <p:ext uri="{BB962C8B-B14F-4D97-AF65-F5344CB8AC3E}">
        <p14:creationId xmlns:p14="http://schemas.microsoft.com/office/powerpoint/2010/main" val="2747586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252</TotalTime>
  <Words>476</Words>
  <Application>Microsoft Office PowerPoint</Application>
  <PresentationFormat>On-screen Show (4:3)</PresentationFormat>
  <Paragraphs>127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Baskerville Old Face</vt:lpstr>
      <vt:lpstr>Calibri</vt:lpstr>
      <vt:lpstr>Corbel</vt:lpstr>
      <vt:lpstr>Vrinda</vt:lpstr>
      <vt:lpstr>Wingdings</vt:lpstr>
      <vt:lpstr>Wingdings 2</vt:lpstr>
      <vt:lpstr>Wingdings 3</vt:lpstr>
      <vt:lpstr>Module</vt:lpstr>
      <vt:lpstr>Humanism  Approaches to Learning </vt:lpstr>
      <vt:lpstr>Learning Theory</vt:lpstr>
      <vt:lpstr>Learning Theory</vt:lpstr>
      <vt:lpstr>Humanist Learning Theory </vt:lpstr>
      <vt:lpstr>Humanist Learning Theory - Principles</vt:lpstr>
      <vt:lpstr>Humanist Learning Theory </vt:lpstr>
      <vt:lpstr>It is what it’s not....</vt:lpstr>
      <vt:lpstr>Humanist Theories as Reaction</vt:lpstr>
      <vt:lpstr>John Dewey- Importance to American Philosophy/Education</vt:lpstr>
      <vt:lpstr>Dewey ~Principles and Key Concepts</vt:lpstr>
      <vt:lpstr>Influenced </vt:lpstr>
      <vt:lpstr>Carl Rogers –Humanistic Learning</vt:lpstr>
      <vt:lpstr>Carl Rogers – approach to learning</vt:lpstr>
      <vt:lpstr>Malcolm Knowles - Andragogy </vt:lpstr>
      <vt:lpstr>Maslow - Motivation of Learning </vt:lpstr>
      <vt:lpstr>Maslow : Hierarchy of needs</vt:lpstr>
      <vt:lpstr>Conclusion</vt:lpstr>
      <vt:lpstr>Conclusion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Humanist Approaches to Learning </dc:title>
  <dc:creator>edu-mf</dc:creator>
  <cp:lastModifiedBy>Caroline Usei</cp:lastModifiedBy>
  <cp:revision>32</cp:revision>
  <cp:lastPrinted>2017-11-14T16:37:08Z</cp:lastPrinted>
  <dcterms:created xsi:type="dcterms:W3CDTF">2013-10-29T10:35:33Z</dcterms:created>
  <dcterms:modified xsi:type="dcterms:W3CDTF">2017-11-14T16:37:18Z</dcterms:modified>
</cp:coreProperties>
</file>