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8" d="100"/>
          <a:sy n="78" d="100"/>
        </p:scale>
        <p:origin x="878" y="91"/>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4EDAF1A-88FB-4576-AD28-66EE2D5A8037}" type="datetimeFigureOut">
              <a:rPr lang="en-US" smtClean="0"/>
              <a:t>10/12/25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87D2FC6-8A71-401F-A223-107CC7612569}" type="slidenum">
              <a:rPr lang="en-US" smtClean="0"/>
              <a:t>‹#›</a:t>
            </a:fld>
            <a:endParaRPr lang="en-US"/>
          </a:p>
        </p:txBody>
      </p:sp>
    </p:spTree>
    <p:extLst>
      <p:ext uri="{BB962C8B-B14F-4D97-AF65-F5344CB8AC3E}">
        <p14:creationId xmlns:p14="http://schemas.microsoft.com/office/powerpoint/2010/main" val="42724056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“Good [morning/afternoon] everyone. Today, I’ll be presenting on how Piaget’s Cognitive Development Theory can be applied to support Amira in early years care. I’ll introduce you to the case of Amira, a three-year-old experiencing anxiety, delayed speech, and challenges in group play. Throughout the session, I’ll demonstrate how Piaget’s ideas provide a framework for understanding her needs, and I’ll also highlight where additional perspectives are essential to create a more holistic support plan.”</a:t>
            </a:r>
            <a:endParaRPr lang="en-US" dirty="0"/>
          </a:p>
        </p:txBody>
      </p:sp>
      <p:sp>
        <p:nvSpPr>
          <p:cNvPr id="4" name="Slide Number Placeholder 3"/>
          <p:cNvSpPr>
            <a:spLocks noGrp="1"/>
          </p:cNvSpPr>
          <p:nvPr>
            <p:ph type="sldNum" sz="quarter" idx="5"/>
          </p:nvPr>
        </p:nvSpPr>
        <p:spPr/>
        <p:txBody>
          <a:bodyPr/>
          <a:lstStyle/>
          <a:p>
            <a:fld id="{F87D2FC6-8A71-401F-A223-107CC7612569}" type="slidenum">
              <a:rPr lang="en-US" smtClean="0"/>
              <a:t>1</a:t>
            </a:fld>
            <a:endParaRPr lang="en-US"/>
          </a:p>
        </p:txBody>
      </p:sp>
    </p:spTree>
    <p:extLst>
      <p:ext uri="{BB962C8B-B14F-4D97-AF65-F5344CB8AC3E}">
        <p14:creationId xmlns:p14="http://schemas.microsoft.com/office/powerpoint/2010/main" val="19964392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“In this presentation, we’ll look at Piaget’s Cognitive Development Theory and apply it to Amira’s developmental profile. Specifically, I’ll explain Piaget’s key ideas, connect them to Amira’s learning and social needs, and share practical strategies we can use in early years practice. Importantly, I’ll also consider the strengths and limitations of Piaget’s model. My goal is to show how theory can guide real-world care, while </a:t>
            </a:r>
            <a:r>
              <a:rPr lang="en-US" sz="1200" kern="1200" dirty="0" err="1">
                <a:solidFill>
                  <a:schemeClr val="tx1"/>
                </a:solidFill>
                <a:effectLst/>
                <a:latin typeface="+mn-lt"/>
                <a:ea typeface="+mn-ea"/>
                <a:cs typeface="+mn-cs"/>
              </a:rPr>
              <a:t>recognising</a:t>
            </a:r>
            <a:r>
              <a:rPr lang="en-US" sz="1200" kern="1200" dirty="0">
                <a:solidFill>
                  <a:schemeClr val="tx1"/>
                </a:solidFill>
                <a:effectLst/>
                <a:latin typeface="+mn-lt"/>
                <a:ea typeface="+mn-ea"/>
                <a:cs typeface="+mn-cs"/>
              </a:rPr>
              <a:t> that psychological theories alone can’t address every aspect of a child’s development.”</a:t>
            </a:r>
            <a:endParaRPr lang="en-US" dirty="0"/>
          </a:p>
        </p:txBody>
      </p:sp>
      <p:sp>
        <p:nvSpPr>
          <p:cNvPr id="4" name="Slide Number Placeholder 3"/>
          <p:cNvSpPr>
            <a:spLocks noGrp="1"/>
          </p:cNvSpPr>
          <p:nvPr>
            <p:ph type="sldNum" sz="quarter" idx="5"/>
          </p:nvPr>
        </p:nvSpPr>
        <p:spPr/>
        <p:txBody>
          <a:bodyPr/>
          <a:lstStyle/>
          <a:p>
            <a:fld id="{F87D2FC6-8A71-401F-A223-107CC7612569}" type="slidenum">
              <a:rPr lang="en-US" smtClean="0"/>
              <a:t>2</a:t>
            </a:fld>
            <a:endParaRPr lang="en-US"/>
          </a:p>
        </p:txBody>
      </p:sp>
    </p:spTree>
    <p:extLst>
      <p:ext uri="{BB962C8B-B14F-4D97-AF65-F5344CB8AC3E}">
        <p14:creationId xmlns:p14="http://schemas.microsoft.com/office/powerpoint/2010/main" val="10657895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“Jean Piaget was a Swiss psychologist who believed that children actively construct knowledge through interacting with their environment. He identified four stages of cognitive development: sensorimotor, preoperational, concrete operational, and formal operational. Amira, at three years old, falls within the preoperational stage, where children use symbols and imagination but lack logical reasoning. While Piaget’s model is very influential, it has also been </a:t>
            </a:r>
            <a:r>
              <a:rPr lang="en-US" sz="1200" kern="1200" dirty="0" err="1">
                <a:solidFill>
                  <a:schemeClr val="tx1"/>
                </a:solidFill>
                <a:effectLst/>
                <a:latin typeface="+mn-lt"/>
                <a:ea typeface="+mn-ea"/>
                <a:cs typeface="+mn-cs"/>
              </a:rPr>
              <a:t>criticised</a:t>
            </a:r>
            <a:r>
              <a:rPr lang="en-US" sz="1200" kern="1200" dirty="0">
                <a:solidFill>
                  <a:schemeClr val="tx1"/>
                </a:solidFill>
                <a:effectLst/>
                <a:latin typeface="+mn-lt"/>
                <a:ea typeface="+mn-ea"/>
                <a:cs typeface="+mn-cs"/>
              </a:rPr>
              <a:t> for oversimplifying development and ignoring social and cultural influences. This means we should apply it carefully in practice.”</a:t>
            </a:r>
            <a:endParaRPr lang="en-US" dirty="0"/>
          </a:p>
        </p:txBody>
      </p:sp>
      <p:sp>
        <p:nvSpPr>
          <p:cNvPr id="4" name="Slide Number Placeholder 3"/>
          <p:cNvSpPr>
            <a:spLocks noGrp="1"/>
          </p:cNvSpPr>
          <p:nvPr>
            <p:ph type="sldNum" sz="quarter" idx="5"/>
          </p:nvPr>
        </p:nvSpPr>
        <p:spPr/>
        <p:txBody>
          <a:bodyPr/>
          <a:lstStyle/>
          <a:p>
            <a:fld id="{F87D2FC6-8A71-401F-A223-107CC7612569}" type="slidenum">
              <a:rPr lang="en-US" smtClean="0"/>
              <a:t>3</a:t>
            </a:fld>
            <a:endParaRPr lang="en-US"/>
          </a:p>
        </p:txBody>
      </p:sp>
    </p:spTree>
    <p:extLst>
      <p:ext uri="{BB962C8B-B14F-4D97-AF65-F5344CB8AC3E}">
        <p14:creationId xmlns:p14="http://schemas.microsoft.com/office/powerpoint/2010/main" val="2051538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“In the preoperational stage, children engage in symbolic play, begin developing language, and often show egocentrism, meaning they find it hard to see another person’s point of view. They may also display animism, attributing feelings to objects, and struggle with conservation tasks, like </a:t>
            </a:r>
            <a:r>
              <a:rPr lang="en-US" sz="1200" kern="1200" dirty="0" err="1">
                <a:solidFill>
                  <a:schemeClr val="tx1"/>
                </a:solidFill>
                <a:effectLst/>
                <a:latin typeface="+mn-lt"/>
                <a:ea typeface="+mn-ea"/>
                <a:cs typeface="+mn-cs"/>
              </a:rPr>
              <a:t>realising</a:t>
            </a:r>
            <a:r>
              <a:rPr lang="en-US" sz="1200" kern="1200" dirty="0">
                <a:solidFill>
                  <a:schemeClr val="tx1"/>
                </a:solidFill>
                <a:effectLst/>
                <a:latin typeface="+mn-lt"/>
                <a:ea typeface="+mn-ea"/>
                <a:cs typeface="+mn-cs"/>
              </a:rPr>
              <a:t> that liquid remains the same amount even in a different container. These ideas explain many </a:t>
            </a:r>
            <a:r>
              <a:rPr lang="en-US" sz="1200" kern="1200" dirty="0" err="1">
                <a:solidFill>
                  <a:schemeClr val="tx1"/>
                </a:solidFill>
                <a:effectLst/>
                <a:latin typeface="+mn-lt"/>
                <a:ea typeface="+mn-ea"/>
                <a:cs typeface="+mn-cs"/>
              </a:rPr>
              <a:t>behaviours</a:t>
            </a:r>
            <a:r>
              <a:rPr lang="en-US" sz="1200" kern="1200" dirty="0">
                <a:solidFill>
                  <a:schemeClr val="tx1"/>
                </a:solidFill>
                <a:effectLst/>
                <a:latin typeface="+mn-lt"/>
                <a:ea typeface="+mn-ea"/>
                <a:cs typeface="+mn-cs"/>
              </a:rPr>
              <a:t> in early years. However, newer research suggests children can perform more advanced tasks with adult support, showing Piaget’s stages are flexible rather than fixed.”</a:t>
            </a:r>
            <a:endParaRPr lang="en-US" dirty="0"/>
          </a:p>
        </p:txBody>
      </p:sp>
      <p:sp>
        <p:nvSpPr>
          <p:cNvPr id="4" name="Slide Number Placeholder 3"/>
          <p:cNvSpPr>
            <a:spLocks noGrp="1"/>
          </p:cNvSpPr>
          <p:nvPr>
            <p:ph type="sldNum" sz="quarter" idx="5"/>
          </p:nvPr>
        </p:nvSpPr>
        <p:spPr/>
        <p:txBody>
          <a:bodyPr/>
          <a:lstStyle/>
          <a:p>
            <a:fld id="{F87D2FC6-8A71-401F-A223-107CC7612569}" type="slidenum">
              <a:rPr lang="en-US" smtClean="0"/>
              <a:t>4</a:t>
            </a:fld>
            <a:endParaRPr lang="en-US"/>
          </a:p>
        </p:txBody>
      </p:sp>
    </p:spTree>
    <p:extLst>
      <p:ext uri="{BB962C8B-B14F-4D97-AF65-F5344CB8AC3E}">
        <p14:creationId xmlns:p14="http://schemas.microsoft.com/office/powerpoint/2010/main" val="5826826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“Piaget’s focus on play remains central in early years practice today. Play isn’t just fun—it supports imagination, symbolic understanding, and social growth. His theory also highlights the active role of children in their own learning. However, Piaget didn’t give enough attention to the role of adults, something Vygotsky later </a:t>
            </a:r>
            <a:r>
              <a:rPr lang="en-US" sz="1200" kern="1200" dirty="0" err="1">
                <a:solidFill>
                  <a:schemeClr val="tx1"/>
                </a:solidFill>
                <a:effectLst/>
                <a:latin typeface="+mn-lt"/>
                <a:ea typeface="+mn-ea"/>
                <a:cs typeface="+mn-cs"/>
              </a:rPr>
              <a:t>emphasised</a:t>
            </a:r>
            <a:r>
              <a:rPr lang="en-US" sz="1200" kern="1200" dirty="0">
                <a:solidFill>
                  <a:schemeClr val="tx1"/>
                </a:solidFill>
                <a:effectLst/>
                <a:latin typeface="+mn-lt"/>
                <a:ea typeface="+mn-ea"/>
                <a:cs typeface="+mn-cs"/>
              </a:rPr>
              <a:t>. In Amira’s case, Piaget’s insights are useful, but she will also benefit from structured guidance and scaffolding from adults to build her confidence and extend her learning.”</a:t>
            </a:r>
            <a:endParaRPr lang="en-US" dirty="0"/>
          </a:p>
        </p:txBody>
      </p:sp>
      <p:sp>
        <p:nvSpPr>
          <p:cNvPr id="4" name="Slide Number Placeholder 3"/>
          <p:cNvSpPr>
            <a:spLocks noGrp="1"/>
          </p:cNvSpPr>
          <p:nvPr>
            <p:ph type="sldNum" sz="quarter" idx="5"/>
          </p:nvPr>
        </p:nvSpPr>
        <p:spPr/>
        <p:txBody>
          <a:bodyPr/>
          <a:lstStyle/>
          <a:p>
            <a:fld id="{F87D2FC6-8A71-401F-A223-107CC7612569}" type="slidenum">
              <a:rPr lang="en-US" smtClean="0"/>
              <a:t>5</a:t>
            </a:fld>
            <a:endParaRPr lang="en-US"/>
          </a:p>
        </p:txBody>
      </p:sp>
    </p:spTree>
    <p:extLst>
      <p:ext uri="{BB962C8B-B14F-4D97-AF65-F5344CB8AC3E}">
        <p14:creationId xmlns:p14="http://schemas.microsoft.com/office/powerpoint/2010/main" val="35614000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“Piaget’s model helps us understand Amira’s cognitive needs. Her delayed speech suggests her symbolic function is still developing. Her difficulties in group play can be linked to egocentrism, where perspective-taking is limited at this age. However, her anxiety complicates things, as Piaget described children as natural explorers, but fear can reduce her willingness to engage. So, while Piaget helps us explain her learning stage, his theory doesn’t fully capture how emotions impact her ability to learn and interact with others.”</a:t>
            </a:r>
            <a:endParaRPr lang="en-US" dirty="0"/>
          </a:p>
        </p:txBody>
      </p:sp>
      <p:sp>
        <p:nvSpPr>
          <p:cNvPr id="4" name="Slide Number Placeholder 3"/>
          <p:cNvSpPr>
            <a:spLocks noGrp="1"/>
          </p:cNvSpPr>
          <p:nvPr>
            <p:ph type="sldNum" sz="quarter" idx="5"/>
          </p:nvPr>
        </p:nvSpPr>
        <p:spPr/>
        <p:txBody>
          <a:bodyPr/>
          <a:lstStyle/>
          <a:p>
            <a:fld id="{F87D2FC6-8A71-401F-A223-107CC7612569}" type="slidenum">
              <a:rPr lang="en-US" smtClean="0"/>
              <a:t>6</a:t>
            </a:fld>
            <a:endParaRPr lang="en-US"/>
          </a:p>
        </p:txBody>
      </p:sp>
    </p:spTree>
    <p:extLst>
      <p:ext uri="{BB962C8B-B14F-4D97-AF65-F5344CB8AC3E}">
        <p14:creationId xmlns:p14="http://schemas.microsoft.com/office/powerpoint/2010/main" val="5827235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“Amira’s frustration in communication and her separation anxiety point to emotional challenges alongside cognitive ones. Piaget valued play for social growth, but his theory largely overlooks attachment and emotional security. Bowlby’s work, for example, explains separation anxiety better than Piaget’s. For Amira, we need to integrate Piaget’s play-based strategies with emotional support, ensuring she feels safe and confident. This highlights that Piaget is helpful in understanding her learning processes, but it is less effective in addressing her emotional world.”</a:t>
            </a:r>
            <a:endParaRPr lang="en-US" dirty="0"/>
          </a:p>
        </p:txBody>
      </p:sp>
      <p:sp>
        <p:nvSpPr>
          <p:cNvPr id="4" name="Slide Number Placeholder 3"/>
          <p:cNvSpPr>
            <a:spLocks noGrp="1"/>
          </p:cNvSpPr>
          <p:nvPr>
            <p:ph type="sldNum" sz="quarter" idx="5"/>
          </p:nvPr>
        </p:nvSpPr>
        <p:spPr/>
        <p:txBody>
          <a:bodyPr/>
          <a:lstStyle/>
          <a:p>
            <a:fld id="{F87D2FC6-8A71-401F-A223-107CC7612569}" type="slidenum">
              <a:rPr lang="en-US" smtClean="0"/>
              <a:t>7</a:t>
            </a:fld>
            <a:endParaRPr lang="en-US"/>
          </a:p>
        </p:txBody>
      </p:sp>
    </p:spTree>
    <p:extLst>
      <p:ext uri="{BB962C8B-B14F-4D97-AF65-F5344CB8AC3E}">
        <p14:creationId xmlns:p14="http://schemas.microsoft.com/office/powerpoint/2010/main" val="26332085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“From Piaget’s theory, we can design practical strategies to support Amira. Symbolic play, like role-play or storytelling, helps her imagination and speech. Using visual prompts and simplified language can make communication easier. Small group play can gently build her social confidence, while hands-on and repetitive activities help consolidate her learning. Although rooted in Piaget, these strategies need adaptation. Research shows children learn best with adult guidance, so combining Piaget’s ideas with Vygotsky’s scaffolding gives us a more balanced approach.”</a:t>
            </a:r>
            <a:endParaRPr lang="en-US" dirty="0"/>
          </a:p>
        </p:txBody>
      </p:sp>
      <p:sp>
        <p:nvSpPr>
          <p:cNvPr id="4" name="Slide Number Placeholder 3"/>
          <p:cNvSpPr>
            <a:spLocks noGrp="1"/>
          </p:cNvSpPr>
          <p:nvPr>
            <p:ph type="sldNum" sz="quarter" idx="5"/>
          </p:nvPr>
        </p:nvSpPr>
        <p:spPr/>
        <p:txBody>
          <a:bodyPr/>
          <a:lstStyle/>
          <a:p>
            <a:fld id="{F87D2FC6-8A71-401F-A223-107CC7612569}" type="slidenum">
              <a:rPr lang="en-US" smtClean="0"/>
              <a:t>8</a:t>
            </a:fld>
            <a:endParaRPr lang="en-US"/>
          </a:p>
        </p:txBody>
      </p:sp>
    </p:spTree>
    <p:extLst>
      <p:ext uri="{BB962C8B-B14F-4D97-AF65-F5344CB8AC3E}">
        <p14:creationId xmlns:p14="http://schemas.microsoft.com/office/powerpoint/2010/main" val="17181568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“Amira’s development is shaped by both nature and nurture. Nature includes her genetic pace of development, temperament, and biological factors affecting speech. Nurture includes her environment, cultural expectations, and experiences of separation. Piaget leaned toward nature, seeing development as unfolding with maturation, but Amira’s case shows the strong role of nurture in shaping progress. Modern psychology </a:t>
            </a:r>
            <a:r>
              <a:rPr lang="en-US" sz="1200" kern="1200" dirty="0" err="1">
                <a:solidFill>
                  <a:schemeClr val="tx1"/>
                </a:solidFill>
                <a:effectLst/>
                <a:latin typeface="+mn-lt"/>
                <a:ea typeface="+mn-ea"/>
                <a:cs typeface="+mn-cs"/>
              </a:rPr>
              <a:t>recognises</a:t>
            </a:r>
            <a:r>
              <a:rPr lang="en-US" sz="1200" kern="1200" dirty="0">
                <a:solidFill>
                  <a:schemeClr val="tx1"/>
                </a:solidFill>
                <a:effectLst/>
                <a:latin typeface="+mn-lt"/>
                <a:ea typeface="+mn-ea"/>
                <a:cs typeface="+mn-cs"/>
              </a:rPr>
              <a:t> that development is an interaction between biology and environment, so Amira’s support should consider both her natural abilities and her social context.”</a:t>
            </a:r>
            <a:endParaRPr lang="en-US" dirty="0"/>
          </a:p>
        </p:txBody>
      </p:sp>
      <p:sp>
        <p:nvSpPr>
          <p:cNvPr id="4" name="Slide Number Placeholder 3"/>
          <p:cNvSpPr>
            <a:spLocks noGrp="1"/>
          </p:cNvSpPr>
          <p:nvPr>
            <p:ph type="sldNum" sz="quarter" idx="5"/>
          </p:nvPr>
        </p:nvSpPr>
        <p:spPr/>
        <p:txBody>
          <a:bodyPr/>
          <a:lstStyle/>
          <a:p>
            <a:fld id="{F87D2FC6-8A71-401F-A223-107CC7612569}" type="slidenum">
              <a:rPr lang="en-US" smtClean="0"/>
              <a:t>9</a:t>
            </a:fld>
            <a:endParaRPr lang="en-US"/>
          </a:p>
        </p:txBody>
      </p:sp>
    </p:spTree>
    <p:extLst>
      <p:ext uri="{BB962C8B-B14F-4D97-AF65-F5344CB8AC3E}">
        <p14:creationId xmlns:p14="http://schemas.microsoft.com/office/powerpoint/2010/main" val="4703934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“Despite criticisms, Piaget’s theory has clear strengths. It provides a structured framework for understanding stages of development, which is still widely used today. It highlights active, play-based learning, which aligns with early years curricula. Importantly, it positions children as active learners, not passive receivers of information. Piaget also gave us valuable tools for observing and assessing children’s thinking. His work continues to shape education and care, although we must remember to adapt it with more recent perspectives.”</a:t>
            </a:r>
            <a:endParaRPr lang="en-US" dirty="0"/>
          </a:p>
        </p:txBody>
      </p:sp>
      <p:sp>
        <p:nvSpPr>
          <p:cNvPr id="4" name="Slide Number Placeholder 3"/>
          <p:cNvSpPr>
            <a:spLocks noGrp="1"/>
          </p:cNvSpPr>
          <p:nvPr>
            <p:ph type="sldNum" sz="quarter" idx="5"/>
          </p:nvPr>
        </p:nvSpPr>
        <p:spPr/>
        <p:txBody>
          <a:bodyPr/>
          <a:lstStyle/>
          <a:p>
            <a:fld id="{F87D2FC6-8A71-401F-A223-107CC7612569}" type="slidenum">
              <a:rPr lang="en-US" smtClean="0"/>
              <a:t>10</a:t>
            </a:fld>
            <a:endParaRPr lang="en-US"/>
          </a:p>
        </p:txBody>
      </p:sp>
    </p:spTree>
    <p:extLst>
      <p:ext uri="{BB962C8B-B14F-4D97-AF65-F5344CB8AC3E}">
        <p14:creationId xmlns:p14="http://schemas.microsoft.com/office/powerpoint/2010/main" val="9754738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“Piaget’s theory also has limitations. He often underestimated what children are capable of, and later research shows children can achieve more with support. His idea of universal stages ignores cultural and social differences in development. Emotional and social influences, which we see clearly in Amira’s case, are largely missing from his theory. Finally, relying too rigidly on Piaget may risk </a:t>
            </a:r>
            <a:r>
              <a:rPr lang="en-US" sz="1200" kern="1200" dirty="0" err="1">
                <a:solidFill>
                  <a:schemeClr val="tx1"/>
                </a:solidFill>
                <a:effectLst/>
                <a:latin typeface="+mn-lt"/>
                <a:ea typeface="+mn-ea"/>
                <a:cs typeface="+mn-cs"/>
              </a:rPr>
              <a:t>mislabelling</a:t>
            </a:r>
            <a:r>
              <a:rPr lang="en-US" sz="1200" kern="1200" dirty="0">
                <a:solidFill>
                  <a:schemeClr val="tx1"/>
                </a:solidFill>
                <a:effectLst/>
                <a:latin typeface="+mn-lt"/>
                <a:ea typeface="+mn-ea"/>
                <a:cs typeface="+mn-cs"/>
              </a:rPr>
              <a:t> children as delayed. So, while Piaget is useful, it’s best applied alongside other theories that provide a fuller picture.”</a:t>
            </a:r>
            <a:endParaRPr lang="en-US" dirty="0"/>
          </a:p>
        </p:txBody>
      </p:sp>
      <p:sp>
        <p:nvSpPr>
          <p:cNvPr id="4" name="Slide Number Placeholder 3"/>
          <p:cNvSpPr>
            <a:spLocks noGrp="1"/>
          </p:cNvSpPr>
          <p:nvPr>
            <p:ph type="sldNum" sz="quarter" idx="5"/>
          </p:nvPr>
        </p:nvSpPr>
        <p:spPr/>
        <p:txBody>
          <a:bodyPr/>
          <a:lstStyle/>
          <a:p>
            <a:fld id="{F87D2FC6-8A71-401F-A223-107CC7612569}" type="slidenum">
              <a:rPr lang="en-US" smtClean="0"/>
              <a:t>11</a:t>
            </a:fld>
            <a:endParaRPr lang="en-US"/>
          </a:p>
        </p:txBody>
      </p:sp>
    </p:spTree>
    <p:extLst>
      <p:ext uri="{BB962C8B-B14F-4D97-AF65-F5344CB8AC3E}">
        <p14:creationId xmlns:p14="http://schemas.microsoft.com/office/powerpoint/2010/main" val="30441286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“To conclude, Piaget’s theory helps us understand Amira’s delayed speech, egocentric play, and anxiety within the preoperational stage. His framework guides us toward strategies like symbolic play, visual supports, and guided group learning. However, Piaget’s neglect of emotional and cultural aspects shows why we cannot use his theory in isolation. Amira’s case demonstrates the value of combining Piaget’s insights with other approaches, ensuring we address both her cognitive development and her social-emotional wellbeing for holistic support.”</a:t>
            </a:r>
            <a:endParaRPr lang="en-US" dirty="0"/>
          </a:p>
        </p:txBody>
      </p:sp>
      <p:sp>
        <p:nvSpPr>
          <p:cNvPr id="4" name="Slide Number Placeholder 3"/>
          <p:cNvSpPr>
            <a:spLocks noGrp="1"/>
          </p:cNvSpPr>
          <p:nvPr>
            <p:ph type="sldNum" sz="quarter" idx="5"/>
          </p:nvPr>
        </p:nvSpPr>
        <p:spPr/>
        <p:txBody>
          <a:bodyPr/>
          <a:lstStyle/>
          <a:p>
            <a:fld id="{F87D2FC6-8A71-401F-A223-107CC7612569}" type="slidenum">
              <a:rPr lang="en-US" smtClean="0"/>
              <a:t>12</a:t>
            </a:fld>
            <a:endParaRPr lang="en-US"/>
          </a:p>
        </p:txBody>
      </p:sp>
    </p:spTree>
    <p:extLst>
      <p:ext uri="{BB962C8B-B14F-4D97-AF65-F5344CB8AC3E}">
        <p14:creationId xmlns:p14="http://schemas.microsoft.com/office/powerpoint/2010/main" val="31087756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8E4C27-9C8F-6B00-D979-74D6F518316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9AEB5DB5-4CF2-1EB8-3454-60C7D784998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144C8A3-14A4-F9FB-76E6-551EFBAF341D}"/>
              </a:ext>
            </a:extLst>
          </p:cNvPr>
          <p:cNvSpPr>
            <a:spLocks noGrp="1"/>
          </p:cNvSpPr>
          <p:nvPr>
            <p:ph type="dt" sz="half" idx="10"/>
          </p:nvPr>
        </p:nvSpPr>
        <p:spPr/>
        <p:txBody>
          <a:bodyPr/>
          <a:lstStyle/>
          <a:p>
            <a:fld id="{1AF8D8EE-204F-4A14-B52F-BABB731AEF7D}" type="datetimeFigureOut">
              <a:rPr lang="en-US" smtClean="0"/>
              <a:t>10/12/25</a:t>
            </a:fld>
            <a:endParaRPr lang="en-US"/>
          </a:p>
        </p:txBody>
      </p:sp>
      <p:sp>
        <p:nvSpPr>
          <p:cNvPr id="5" name="Footer Placeholder 4">
            <a:extLst>
              <a:ext uri="{FF2B5EF4-FFF2-40B4-BE49-F238E27FC236}">
                <a16:creationId xmlns:a16="http://schemas.microsoft.com/office/drawing/2014/main" id="{5123FEDA-ED67-71DC-0E30-54D6F647B43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04AEB10-E72F-2E66-42B5-8C2ADD73CC8C}"/>
              </a:ext>
            </a:extLst>
          </p:cNvPr>
          <p:cNvSpPr>
            <a:spLocks noGrp="1"/>
          </p:cNvSpPr>
          <p:nvPr>
            <p:ph type="sldNum" sz="quarter" idx="12"/>
          </p:nvPr>
        </p:nvSpPr>
        <p:spPr/>
        <p:txBody>
          <a:bodyPr/>
          <a:lstStyle/>
          <a:p>
            <a:fld id="{09ADF3E2-FF98-407D-9342-70548386BC44}" type="slidenum">
              <a:rPr lang="en-US" smtClean="0"/>
              <a:t>‹#›</a:t>
            </a:fld>
            <a:endParaRPr lang="en-US"/>
          </a:p>
        </p:txBody>
      </p:sp>
    </p:spTree>
    <p:extLst>
      <p:ext uri="{BB962C8B-B14F-4D97-AF65-F5344CB8AC3E}">
        <p14:creationId xmlns:p14="http://schemas.microsoft.com/office/powerpoint/2010/main" val="41408816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92DD6A-2895-B724-062D-A2439353220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EDB9259-76BF-DCF9-A078-E33C9A893E6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0536348-01B0-C01E-97B0-980E547CA204}"/>
              </a:ext>
            </a:extLst>
          </p:cNvPr>
          <p:cNvSpPr>
            <a:spLocks noGrp="1"/>
          </p:cNvSpPr>
          <p:nvPr>
            <p:ph type="dt" sz="half" idx="10"/>
          </p:nvPr>
        </p:nvSpPr>
        <p:spPr/>
        <p:txBody>
          <a:bodyPr/>
          <a:lstStyle/>
          <a:p>
            <a:fld id="{1AF8D8EE-204F-4A14-B52F-BABB731AEF7D}" type="datetimeFigureOut">
              <a:rPr lang="en-US" smtClean="0"/>
              <a:t>10/12/25</a:t>
            </a:fld>
            <a:endParaRPr lang="en-US"/>
          </a:p>
        </p:txBody>
      </p:sp>
      <p:sp>
        <p:nvSpPr>
          <p:cNvPr id="5" name="Footer Placeholder 4">
            <a:extLst>
              <a:ext uri="{FF2B5EF4-FFF2-40B4-BE49-F238E27FC236}">
                <a16:creationId xmlns:a16="http://schemas.microsoft.com/office/drawing/2014/main" id="{24D82CC5-5C3C-EA6D-010D-C72056DE84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8CDC4C1-DF46-2A5D-9E98-9886CA5DFB84}"/>
              </a:ext>
            </a:extLst>
          </p:cNvPr>
          <p:cNvSpPr>
            <a:spLocks noGrp="1"/>
          </p:cNvSpPr>
          <p:nvPr>
            <p:ph type="sldNum" sz="quarter" idx="12"/>
          </p:nvPr>
        </p:nvSpPr>
        <p:spPr/>
        <p:txBody>
          <a:bodyPr/>
          <a:lstStyle/>
          <a:p>
            <a:fld id="{09ADF3E2-FF98-407D-9342-70548386BC44}" type="slidenum">
              <a:rPr lang="en-US" smtClean="0"/>
              <a:t>‹#›</a:t>
            </a:fld>
            <a:endParaRPr lang="en-US"/>
          </a:p>
        </p:txBody>
      </p:sp>
    </p:spTree>
    <p:extLst>
      <p:ext uri="{BB962C8B-B14F-4D97-AF65-F5344CB8AC3E}">
        <p14:creationId xmlns:p14="http://schemas.microsoft.com/office/powerpoint/2010/main" val="24926686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E654C3-A805-9118-F81B-44667AA463C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18BFD8E-2BC4-73B2-CC92-7D61AD8855B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83C4A26-517E-FB9F-A7E7-5758EA496388}"/>
              </a:ext>
            </a:extLst>
          </p:cNvPr>
          <p:cNvSpPr>
            <a:spLocks noGrp="1"/>
          </p:cNvSpPr>
          <p:nvPr>
            <p:ph type="dt" sz="half" idx="10"/>
          </p:nvPr>
        </p:nvSpPr>
        <p:spPr/>
        <p:txBody>
          <a:bodyPr/>
          <a:lstStyle/>
          <a:p>
            <a:fld id="{1AF8D8EE-204F-4A14-B52F-BABB731AEF7D}" type="datetimeFigureOut">
              <a:rPr lang="en-US" smtClean="0"/>
              <a:t>10/12/25</a:t>
            </a:fld>
            <a:endParaRPr lang="en-US"/>
          </a:p>
        </p:txBody>
      </p:sp>
      <p:sp>
        <p:nvSpPr>
          <p:cNvPr id="5" name="Footer Placeholder 4">
            <a:extLst>
              <a:ext uri="{FF2B5EF4-FFF2-40B4-BE49-F238E27FC236}">
                <a16:creationId xmlns:a16="http://schemas.microsoft.com/office/drawing/2014/main" id="{C2AEE7F1-31F4-AD9F-4E07-41AE05D10D1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3A99C6B-AA16-8768-B28B-5F4841B89118}"/>
              </a:ext>
            </a:extLst>
          </p:cNvPr>
          <p:cNvSpPr>
            <a:spLocks noGrp="1"/>
          </p:cNvSpPr>
          <p:nvPr>
            <p:ph type="sldNum" sz="quarter" idx="12"/>
          </p:nvPr>
        </p:nvSpPr>
        <p:spPr/>
        <p:txBody>
          <a:bodyPr/>
          <a:lstStyle/>
          <a:p>
            <a:fld id="{09ADF3E2-FF98-407D-9342-70548386BC44}" type="slidenum">
              <a:rPr lang="en-US" smtClean="0"/>
              <a:t>‹#›</a:t>
            </a:fld>
            <a:endParaRPr lang="en-US"/>
          </a:p>
        </p:txBody>
      </p:sp>
    </p:spTree>
    <p:extLst>
      <p:ext uri="{BB962C8B-B14F-4D97-AF65-F5344CB8AC3E}">
        <p14:creationId xmlns:p14="http://schemas.microsoft.com/office/powerpoint/2010/main" val="1412851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AF4B6C-1FAA-B6A4-E099-E3F6397306E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A2CDEA7-E867-1B55-E93D-CC8984BCE2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28A99AD-67CB-B2E1-43B9-C6813C151EF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F466954-BBF0-68A7-8037-0CEDB884145E}"/>
              </a:ext>
            </a:extLst>
          </p:cNvPr>
          <p:cNvSpPr>
            <a:spLocks noGrp="1"/>
          </p:cNvSpPr>
          <p:nvPr>
            <p:ph type="dt" sz="half" idx="10"/>
          </p:nvPr>
        </p:nvSpPr>
        <p:spPr/>
        <p:txBody>
          <a:bodyPr/>
          <a:lstStyle/>
          <a:p>
            <a:fld id="{1AF8D8EE-204F-4A14-B52F-BABB731AEF7D}" type="datetimeFigureOut">
              <a:rPr lang="en-US" smtClean="0"/>
              <a:t>10/12/25</a:t>
            </a:fld>
            <a:endParaRPr lang="en-US"/>
          </a:p>
        </p:txBody>
      </p:sp>
      <p:sp>
        <p:nvSpPr>
          <p:cNvPr id="6" name="Footer Placeholder 5">
            <a:extLst>
              <a:ext uri="{FF2B5EF4-FFF2-40B4-BE49-F238E27FC236}">
                <a16:creationId xmlns:a16="http://schemas.microsoft.com/office/drawing/2014/main" id="{80D526EE-B466-DEA4-94E8-04C20D2F7C8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EBAC55D-BCA8-9DAC-5057-D7F127A2EA44}"/>
              </a:ext>
            </a:extLst>
          </p:cNvPr>
          <p:cNvSpPr>
            <a:spLocks noGrp="1"/>
          </p:cNvSpPr>
          <p:nvPr>
            <p:ph type="sldNum" sz="quarter" idx="12"/>
          </p:nvPr>
        </p:nvSpPr>
        <p:spPr/>
        <p:txBody>
          <a:bodyPr/>
          <a:lstStyle/>
          <a:p>
            <a:fld id="{09ADF3E2-FF98-407D-9342-70548386BC44}" type="slidenum">
              <a:rPr lang="en-US" smtClean="0"/>
              <a:t>‹#›</a:t>
            </a:fld>
            <a:endParaRPr lang="en-US"/>
          </a:p>
        </p:txBody>
      </p:sp>
    </p:spTree>
    <p:extLst>
      <p:ext uri="{BB962C8B-B14F-4D97-AF65-F5344CB8AC3E}">
        <p14:creationId xmlns:p14="http://schemas.microsoft.com/office/powerpoint/2010/main" val="38630955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C3DD59-C870-0CAD-F845-D7D8366F7FE7}"/>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417E9AB-06F3-A99B-41C0-03FBBC70EEA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552C83D-A4B5-8498-5F7D-8C77257F053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96CB554F-50EC-FB01-78BB-26A48353BBB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30B890A-8841-8A52-9481-EBD73EEF9DC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CB43DB2-5588-82E3-E734-5D3A43F8F98D}"/>
              </a:ext>
            </a:extLst>
          </p:cNvPr>
          <p:cNvSpPr>
            <a:spLocks noGrp="1"/>
          </p:cNvSpPr>
          <p:nvPr>
            <p:ph type="dt" sz="half" idx="10"/>
          </p:nvPr>
        </p:nvSpPr>
        <p:spPr/>
        <p:txBody>
          <a:bodyPr/>
          <a:lstStyle/>
          <a:p>
            <a:fld id="{1AF8D8EE-204F-4A14-B52F-BABB731AEF7D}" type="datetimeFigureOut">
              <a:rPr lang="en-US" smtClean="0"/>
              <a:t>10/12/25</a:t>
            </a:fld>
            <a:endParaRPr lang="en-US"/>
          </a:p>
        </p:txBody>
      </p:sp>
      <p:sp>
        <p:nvSpPr>
          <p:cNvPr id="8" name="Footer Placeholder 7">
            <a:extLst>
              <a:ext uri="{FF2B5EF4-FFF2-40B4-BE49-F238E27FC236}">
                <a16:creationId xmlns:a16="http://schemas.microsoft.com/office/drawing/2014/main" id="{C14F3A65-5306-665D-83E0-27A3B58FC10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77ECB23-B41C-E12E-C52D-B9DF267FBED0}"/>
              </a:ext>
            </a:extLst>
          </p:cNvPr>
          <p:cNvSpPr>
            <a:spLocks noGrp="1"/>
          </p:cNvSpPr>
          <p:nvPr>
            <p:ph type="sldNum" sz="quarter" idx="12"/>
          </p:nvPr>
        </p:nvSpPr>
        <p:spPr/>
        <p:txBody>
          <a:bodyPr/>
          <a:lstStyle/>
          <a:p>
            <a:fld id="{09ADF3E2-FF98-407D-9342-70548386BC44}" type="slidenum">
              <a:rPr lang="en-US" smtClean="0"/>
              <a:t>‹#›</a:t>
            </a:fld>
            <a:endParaRPr lang="en-US"/>
          </a:p>
        </p:txBody>
      </p:sp>
    </p:spTree>
    <p:extLst>
      <p:ext uri="{BB962C8B-B14F-4D97-AF65-F5344CB8AC3E}">
        <p14:creationId xmlns:p14="http://schemas.microsoft.com/office/powerpoint/2010/main" val="24073563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6D3A14-6D4D-28D3-1919-5FCD8DA2D43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960D4E7-914B-00C0-AFFD-91E86010B598}"/>
              </a:ext>
            </a:extLst>
          </p:cNvPr>
          <p:cNvSpPr>
            <a:spLocks noGrp="1"/>
          </p:cNvSpPr>
          <p:nvPr>
            <p:ph type="dt" sz="half" idx="10"/>
          </p:nvPr>
        </p:nvSpPr>
        <p:spPr/>
        <p:txBody>
          <a:bodyPr/>
          <a:lstStyle/>
          <a:p>
            <a:fld id="{1AF8D8EE-204F-4A14-B52F-BABB731AEF7D}" type="datetimeFigureOut">
              <a:rPr lang="en-US" smtClean="0"/>
              <a:t>10/12/25</a:t>
            </a:fld>
            <a:endParaRPr lang="en-US"/>
          </a:p>
        </p:txBody>
      </p:sp>
      <p:sp>
        <p:nvSpPr>
          <p:cNvPr id="4" name="Footer Placeholder 3">
            <a:extLst>
              <a:ext uri="{FF2B5EF4-FFF2-40B4-BE49-F238E27FC236}">
                <a16:creationId xmlns:a16="http://schemas.microsoft.com/office/drawing/2014/main" id="{D9156C6D-359E-B8FE-124D-ECECFA38673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9F54AAE-8C3F-73C3-27CB-3F6D02C500B9}"/>
              </a:ext>
            </a:extLst>
          </p:cNvPr>
          <p:cNvSpPr>
            <a:spLocks noGrp="1"/>
          </p:cNvSpPr>
          <p:nvPr>
            <p:ph type="sldNum" sz="quarter" idx="12"/>
          </p:nvPr>
        </p:nvSpPr>
        <p:spPr/>
        <p:txBody>
          <a:bodyPr/>
          <a:lstStyle/>
          <a:p>
            <a:fld id="{09ADF3E2-FF98-407D-9342-70548386BC44}" type="slidenum">
              <a:rPr lang="en-US" smtClean="0"/>
              <a:t>‹#›</a:t>
            </a:fld>
            <a:endParaRPr lang="en-US"/>
          </a:p>
        </p:txBody>
      </p:sp>
    </p:spTree>
    <p:extLst>
      <p:ext uri="{BB962C8B-B14F-4D97-AF65-F5344CB8AC3E}">
        <p14:creationId xmlns:p14="http://schemas.microsoft.com/office/powerpoint/2010/main" val="10699686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3AD25F9-9A18-85EC-7BB2-3A40FDE7D170}"/>
              </a:ext>
            </a:extLst>
          </p:cNvPr>
          <p:cNvSpPr>
            <a:spLocks noGrp="1"/>
          </p:cNvSpPr>
          <p:nvPr>
            <p:ph type="dt" sz="half" idx="10"/>
          </p:nvPr>
        </p:nvSpPr>
        <p:spPr/>
        <p:txBody>
          <a:bodyPr/>
          <a:lstStyle/>
          <a:p>
            <a:fld id="{1AF8D8EE-204F-4A14-B52F-BABB731AEF7D}" type="datetimeFigureOut">
              <a:rPr lang="en-US" smtClean="0"/>
              <a:t>10/12/25</a:t>
            </a:fld>
            <a:endParaRPr lang="en-US"/>
          </a:p>
        </p:txBody>
      </p:sp>
      <p:sp>
        <p:nvSpPr>
          <p:cNvPr id="3" name="Footer Placeholder 2">
            <a:extLst>
              <a:ext uri="{FF2B5EF4-FFF2-40B4-BE49-F238E27FC236}">
                <a16:creationId xmlns:a16="http://schemas.microsoft.com/office/drawing/2014/main" id="{321975AE-CA82-5AE8-84CF-8951A819951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73D58BC-AF6E-B62F-611C-AF766222EF34}"/>
              </a:ext>
            </a:extLst>
          </p:cNvPr>
          <p:cNvSpPr>
            <a:spLocks noGrp="1"/>
          </p:cNvSpPr>
          <p:nvPr>
            <p:ph type="sldNum" sz="quarter" idx="12"/>
          </p:nvPr>
        </p:nvSpPr>
        <p:spPr/>
        <p:txBody>
          <a:bodyPr/>
          <a:lstStyle/>
          <a:p>
            <a:fld id="{09ADF3E2-FF98-407D-9342-70548386BC44}" type="slidenum">
              <a:rPr lang="en-US" smtClean="0"/>
              <a:t>‹#›</a:t>
            </a:fld>
            <a:endParaRPr lang="en-US"/>
          </a:p>
        </p:txBody>
      </p:sp>
    </p:spTree>
    <p:extLst>
      <p:ext uri="{BB962C8B-B14F-4D97-AF65-F5344CB8AC3E}">
        <p14:creationId xmlns:p14="http://schemas.microsoft.com/office/powerpoint/2010/main" val="12671028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B9A1AA-AE48-9953-B0B6-4B78FF4FB7C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9FB3C31-4175-4D97-8D14-ED039ADF237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6D65377-9261-452B-0ADE-6B9CC6817F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7BF3B6C-959B-5275-380E-5C5A7EB28CA8}"/>
              </a:ext>
            </a:extLst>
          </p:cNvPr>
          <p:cNvSpPr>
            <a:spLocks noGrp="1"/>
          </p:cNvSpPr>
          <p:nvPr>
            <p:ph type="dt" sz="half" idx="10"/>
          </p:nvPr>
        </p:nvSpPr>
        <p:spPr/>
        <p:txBody>
          <a:bodyPr/>
          <a:lstStyle/>
          <a:p>
            <a:fld id="{1AF8D8EE-204F-4A14-B52F-BABB731AEF7D}" type="datetimeFigureOut">
              <a:rPr lang="en-US" smtClean="0"/>
              <a:t>10/12/25</a:t>
            </a:fld>
            <a:endParaRPr lang="en-US"/>
          </a:p>
        </p:txBody>
      </p:sp>
      <p:sp>
        <p:nvSpPr>
          <p:cNvPr id="6" name="Footer Placeholder 5">
            <a:extLst>
              <a:ext uri="{FF2B5EF4-FFF2-40B4-BE49-F238E27FC236}">
                <a16:creationId xmlns:a16="http://schemas.microsoft.com/office/drawing/2014/main" id="{A0E26058-1D8C-1F79-6CF9-DB2F5C09682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1AACE82-2939-F666-6B24-61332745FDCF}"/>
              </a:ext>
            </a:extLst>
          </p:cNvPr>
          <p:cNvSpPr>
            <a:spLocks noGrp="1"/>
          </p:cNvSpPr>
          <p:nvPr>
            <p:ph type="sldNum" sz="quarter" idx="12"/>
          </p:nvPr>
        </p:nvSpPr>
        <p:spPr/>
        <p:txBody>
          <a:bodyPr/>
          <a:lstStyle/>
          <a:p>
            <a:fld id="{09ADF3E2-FF98-407D-9342-70548386BC44}" type="slidenum">
              <a:rPr lang="en-US" smtClean="0"/>
              <a:t>‹#›</a:t>
            </a:fld>
            <a:endParaRPr lang="en-US"/>
          </a:p>
        </p:txBody>
      </p:sp>
    </p:spTree>
    <p:extLst>
      <p:ext uri="{BB962C8B-B14F-4D97-AF65-F5344CB8AC3E}">
        <p14:creationId xmlns:p14="http://schemas.microsoft.com/office/powerpoint/2010/main" val="33252878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51E924-9777-17AA-8C9A-29F3D539DA3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B8890C14-0C4E-68E2-E718-31C60AC3906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1DB8EE4-9407-A09D-678E-01C48C501A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ECE0E7B-B6A3-137F-ED7A-0347687EFA99}"/>
              </a:ext>
            </a:extLst>
          </p:cNvPr>
          <p:cNvSpPr>
            <a:spLocks noGrp="1"/>
          </p:cNvSpPr>
          <p:nvPr>
            <p:ph type="dt" sz="half" idx="10"/>
          </p:nvPr>
        </p:nvSpPr>
        <p:spPr/>
        <p:txBody>
          <a:bodyPr/>
          <a:lstStyle/>
          <a:p>
            <a:fld id="{1AF8D8EE-204F-4A14-B52F-BABB731AEF7D}" type="datetimeFigureOut">
              <a:rPr lang="en-US" smtClean="0"/>
              <a:t>10/12/25</a:t>
            </a:fld>
            <a:endParaRPr lang="en-US"/>
          </a:p>
        </p:txBody>
      </p:sp>
      <p:sp>
        <p:nvSpPr>
          <p:cNvPr id="6" name="Footer Placeholder 5">
            <a:extLst>
              <a:ext uri="{FF2B5EF4-FFF2-40B4-BE49-F238E27FC236}">
                <a16:creationId xmlns:a16="http://schemas.microsoft.com/office/drawing/2014/main" id="{7878C946-EF4D-E3EC-E73D-7F6B9F4661F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A7AA066-551A-3255-749D-19259EECFBF8}"/>
              </a:ext>
            </a:extLst>
          </p:cNvPr>
          <p:cNvSpPr>
            <a:spLocks noGrp="1"/>
          </p:cNvSpPr>
          <p:nvPr>
            <p:ph type="sldNum" sz="quarter" idx="12"/>
          </p:nvPr>
        </p:nvSpPr>
        <p:spPr/>
        <p:txBody>
          <a:bodyPr/>
          <a:lstStyle/>
          <a:p>
            <a:fld id="{09ADF3E2-FF98-407D-9342-70548386BC44}" type="slidenum">
              <a:rPr lang="en-US" smtClean="0"/>
              <a:t>‹#›</a:t>
            </a:fld>
            <a:endParaRPr lang="en-US"/>
          </a:p>
        </p:txBody>
      </p:sp>
    </p:spTree>
    <p:extLst>
      <p:ext uri="{BB962C8B-B14F-4D97-AF65-F5344CB8AC3E}">
        <p14:creationId xmlns:p14="http://schemas.microsoft.com/office/powerpoint/2010/main" val="18853248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7E37E2-8831-4DDB-1CB4-4EAE0605248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148C4A5-8217-556E-DF63-309C339A561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4B955D-D938-7EBF-76E2-3A6BA553AE4C}"/>
              </a:ext>
            </a:extLst>
          </p:cNvPr>
          <p:cNvSpPr>
            <a:spLocks noGrp="1"/>
          </p:cNvSpPr>
          <p:nvPr>
            <p:ph type="dt" sz="half" idx="10"/>
          </p:nvPr>
        </p:nvSpPr>
        <p:spPr/>
        <p:txBody>
          <a:bodyPr/>
          <a:lstStyle/>
          <a:p>
            <a:fld id="{1AF8D8EE-204F-4A14-B52F-BABB731AEF7D}" type="datetimeFigureOut">
              <a:rPr lang="en-US" smtClean="0"/>
              <a:t>10/12/25</a:t>
            </a:fld>
            <a:endParaRPr lang="en-US"/>
          </a:p>
        </p:txBody>
      </p:sp>
      <p:sp>
        <p:nvSpPr>
          <p:cNvPr id="5" name="Footer Placeholder 4">
            <a:extLst>
              <a:ext uri="{FF2B5EF4-FFF2-40B4-BE49-F238E27FC236}">
                <a16:creationId xmlns:a16="http://schemas.microsoft.com/office/drawing/2014/main" id="{B6EE9EED-28AA-F786-7EA2-A6B12086581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BC6BE2E-7E25-C41D-5720-7DBFC8DAB0B5}"/>
              </a:ext>
            </a:extLst>
          </p:cNvPr>
          <p:cNvSpPr>
            <a:spLocks noGrp="1"/>
          </p:cNvSpPr>
          <p:nvPr>
            <p:ph type="sldNum" sz="quarter" idx="12"/>
          </p:nvPr>
        </p:nvSpPr>
        <p:spPr/>
        <p:txBody>
          <a:bodyPr/>
          <a:lstStyle/>
          <a:p>
            <a:fld id="{09ADF3E2-FF98-407D-9342-70548386BC44}" type="slidenum">
              <a:rPr lang="en-US" smtClean="0"/>
              <a:t>‹#›</a:t>
            </a:fld>
            <a:endParaRPr lang="en-US"/>
          </a:p>
        </p:txBody>
      </p:sp>
    </p:spTree>
    <p:extLst>
      <p:ext uri="{BB962C8B-B14F-4D97-AF65-F5344CB8AC3E}">
        <p14:creationId xmlns:p14="http://schemas.microsoft.com/office/powerpoint/2010/main" val="40699606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C69FA53-E185-3E0C-BB39-FFB0EF1A283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090CAFB-0A72-A7E8-1B93-0F701695880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35D6AC2-C314-FC13-C28C-E173CD787A71}"/>
              </a:ext>
            </a:extLst>
          </p:cNvPr>
          <p:cNvSpPr>
            <a:spLocks noGrp="1"/>
          </p:cNvSpPr>
          <p:nvPr>
            <p:ph type="dt" sz="half" idx="10"/>
          </p:nvPr>
        </p:nvSpPr>
        <p:spPr/>
        <p:txBody>
          <a:bodyPr/>
          <a:lstStyle/>
          <a:p>
            <a:fld id="{1AF8D8EE-204F-4A14-B52F-BABB731AEF7D}" type="datetimeFigureOut">
              <a:rPr lang="en-US" smtClean="0"/>
              <a:t>10/12/25</a:t>
            </a:fld>
            <a:endParaRPr lang="en-US"/>
          </a:p>
        </p:txBody>
      </p:sp>
      <p:sp>
        <p:nvSpPr>
          <p:cNvPr id="5" name="Footer Placeholder 4">
            <a:extLst>
              <a:ext uri="{FF2B5EF4-FFF2-40B4-BE49-F238E27FC236}">
                <a16:creationId xmlns:a16="http://schemas.microsoft.com/office/drawing/2014/main" id="{B3711403-AB1C-565F-3DDA-4645F9A5EA8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34FE3A9-05AA-DD12-D86A-2F7EACCAEC3F}"/>
              </a:ext>
            </a:extLst>
          </p:cNvPr>
          <p:cNvSpPr>
            <a:spLocks noGrp="1"/>
          </p:cNvSpPr>
          <p:nvPr>
            <p:ph type="sldNum" sz="quarter" idx="12"/>
          </p:nvPr>
        </p:nvSpPr>
        <p:spPr/>
        <p:txBody>
          <a:bodyPr/>
          <a:lstStyle/>
          <a:p>
            <a:fld id="{09ADF3E2-FF98-407D-9342-70548386BC44}" type="slidenum">
              <a:rPr lang="en-US" smtClean="0"/>
              <a:t>‹#›</a:t>
            </a:fld>
            <a:endParaRPr lang="en-US"/>
          </a:p>
        </p:txBody>
      </p:sp>
    </p:spTree>
    <p:extLst>
      <p:ext uri="{BB962C8B-B14F-4D97-AF65-F5344CB8AC3E}">
        <p14:creationId xmlns:p14="http://schemas.microsoft.com/office/powerpoint/2010/main" val="18506845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EE8681A-6111-94D8-7882-C248A62684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7942C4C-6E01-2500-3CD3-05E3EB7F400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30A00A-E9A8-EDDA-96EF-1E9BC894269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F8D8EE-204F-4A14-B52F-BABB731AEF7D}" type="datetimeFigureOut">
              <a:rPr lang="en-US" smtClean="0"/>
              <a:t>10/12/25</a:t>
            </a:fld>
            <a:endParaRPr lang="en-US"/>
          </a:p>
        </p:txBody>
      </p:sp>
      <p:sp>
        <p:nvSpPr>
          <p:cNvPr id="5" name="Footer Placeholder 4">
            <a:extLst>
              <a:ext uri="{FF2B5EF4-FFF2-40B4-BE49-F238E27FC236}">
                <a16:creationId xmlns:a16="http://schemas.microsoft.com/office/drawing/2014/main" id="{CC6BA2FC-A143-5315-C5BC-A1BFD57BC98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A61421C-4C74-DB3B-1225-63C6EDBD492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9ADF3E2-FF98-407D-9342-70548386BC44}" type="slidenum">
              <a:rPr lang="en-US" smtClean="0"/>
              <a:t>‹#›</a:t>
            </a:fld>
            <a:endParaRPr lang="en-US"/>
          </a:p>
        </p:txBody>
      </p:sp>
    </p:spTree>
    <p:extLst>
      <p:ext uri="{BB962C8B-B14F-4D97-AF65-F5344CB8AC3E}">
        <p14:creationId xmlns:p14="http://schemas.microsoft.com/office/powerpoint/2010/main" val="16560643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592FA47-D318-F4C0-6C9B-F659E54CCA2F}"/>
              </a:ext>
            </a:extLst>
          </p:cNvPr>
          <p:cNvSpPr txBox="1"/>
          <p:nvPr/>
        </p:nvSpPr>
        <p:spPr>
          <a:xfrm>
            <a:off x="1912374" y="2126025"/>
            <a:ext cx="8367252" cy="2123658"/>
          </a:xfrm>
          <a:prstGeom prst="rect">
            <a:avLst/>
          </a:prstGeom>
          <a:noFill/>
        </p:spPr>
        <p:txBody>
          <a:bodyPr wrap="square">
            <a:spAutoFit/>
          </a:bodyPr>
          <a:lstStyle/>
          <a:p>
            <a:pPr algn="ctr"/>
            <a:r>
              <a:rPr lang="en-US" sz="4400" b="1" dirty="0">
                <a:solidFill>
                  <a:srgbClr val="C0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Applying Piaget’s Cognitive Development Theory to Support Amira in Early Years Care</a:t>
            </a:r>
            <a:endParaRPr lang="en-US" sz="4400" dirty="0">
              <a:solidFill>
                <a:srgbClr val="C00000"/>
              </a:solidFill>
              <a:effectLst>
                <a:outerShdw blurRad="38100" dist="38100" dir="2700000" algn="tl">
                  <a:srgbClr val="000000">
                    <a:alpha val="43137"/>
                  </a:srgbClr>
                </a:outerShdw>
              </a:effectLst>
            </a:endParaRPr>
          </a:p>
        </p:txBody>
      </p:sp>
      <p:sp>
        <p:nvSpPr>
          <p:cNvPr id="7" name="TextBox 6">
            <a:extLst>
              <a:ext uri="{FF2B5EF4-FFF2-40B4-BE49-F238E27FC236}">
                <a16:creationId xmlns:a16="http://schemas.microsoft.com/office/drawing/2014/main" id="{F1AEC8E3-710E-54C6-5547-773591E7C3C1}"/>
              </a:ext>
            </a:extLst>
          </p:cNvPr>
          <p:cNvSpPr txBox="1"/>
          <p:nvPr/>
        </p:nvSpPr>
        <p:spPr>
          <a:xfrm>
            <a:off x="3048000" y="4249683"/>
            <a:ext cx="6096000" cy="923330"/>
          </a:xfrm>
          <a:prstGeom prst="rect">
            <a:avLst/>
          </a:prstGeom>
          <a:noFill/>
        </p:spPr>
        <p:txBody>
          <a:bodyPr wrap="square">
            <a:spAutoFit/>
          </a:bodyPr>
          <a:lstStyle/>
          <a:p>
            <a:pPr algn="ctr"/>
            <a:r>
              <a:rPr lang="en-US" sz="1800" b="1" dirty="0">
                <a:effectLst/>
                <a:latin typeface="Calibri" panose="020F0502020204030204" pitchFamily="34" charset="0"/>
                <a:ea typeface="Calibri" panose="020F0502020204030204" pitchFamily="34" charset="0"/>
                <a:cs typeface="Times New Roman" panose="02020603050405020304" pitchFamily="18" charset="0"/>
              </a:rPr>
              <a:t>Module: LCHS4010 – Psychology in Health and Social Care</a:t>
            </a:r>
            <a:endParaRPr lang="en-US" b="1" dirty="0">
              <a:latin typeface="Calibri" panose="020F0502020204030204" pitchFamily="34" charset="0"/>
              <a:ea typeface="Calibri" panose="020F0502020204030204" pitchFamily="34" charset="0"/>
              <a:cs typeface="Times New Roman" panose="02020603050405020304" pitchFamily="18" charset="0"/>
            </a:endParaRPr>
          </a:p>
          <a:p>
            <a:pPr algn="ctr"/>
            <a:r>
              <a:rPr lang="en-US" b="1" dirty="0"/>
              <a:t>Student Name:Noreen Akhtar</a:t>
            </a:r>
            <a:br>
              <a:rPr lang="en-US" b="1" dirty="0"/>
            </a:br>
            <a:r>
              <a:rPr lang="en-US" b="1" dirty="0"/>
              <a:t>Student ID:2321475</a:t>
            </a:r>
          </a:p>
        </p:txBody>
      </p:sp>
      <p:pic>
        <p:nvPicPr>
          <p:cNvPr id="9" name="Picture 8">
            <a:extLst>
              <a:ext uri="{FF2B5EF4-FFF2-40B4-BE49-F238E27FC236}">
                <a16:creationId xmlns:a16="http://schemas.microsoft.com/office/drawing/2014/main" id="{6807E784-6664-1551-8732-0FF9D926BF74}"/>
              </a:ext>
            </a:extLst>
          </p:cNvPr>
          <p:cNvPicPr>
            <a:picLocks noChangeAspect="1"/>
          </p:cNvPicPr>
          <p:nvPr/>
        </p:nvPicPr>
        <p:blipFill>
          <a:blip r:embed="rId3"/>
          <a:stretch>
            <a:fillRect/>
          </a:stretch>
        </p:blipFill>
        <p:spPr>
          <a:xfrm>
            <a:off x="4217490" y="863544"/>
            <a:ext cx="3757020" cy="1262481"/>
          </a:xfrm>
          <a:prstGeom prst="rect">
            <a:avLst/>
          </a:prstGeom>
        </p:spPr>
      </p:pic>
    </p:spTree>
    <p:extLst>
      <p:ext uri="{BB962C8B-B14F-4D97-AF65-F5344CB8AC3E}">
        <p14:creationId xmlns:p14="http://schemas.microsoft.com/office/powerpoint/2010/main" val="36809737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05ACAF48-3E7E-B369-0352-61F2F10C8421}"/>
              </a:ext>
            </a:extLst>
          </p:cNvPr>
          <p:cNvSpPr txBox="1"/>
          <p:nvPr/>
        </p:nvSpPr>
        <p:spPr>
          <a:xfrm>
            <a:off x="0" y="0"/>
            <a:ext cx="12192000" cy="646331"/>
          </a:xfrm>
          <a:prstGeom prst="rect">
            <a:avLst/>
          </a:prstGeom>
          <a:noFill/>
        </p:spPr>
        <p:txBody>
          <a:bodyPr wrap="square">
            <a:spAutoFit/>
          </a:bodyPr>
          <a:lstStyle/>
          <a:p>
            <a:pPr algn="ctr"/>
            <a:r>
              <a:rPr lang="en-US" sz="3600" b="1" u="sng"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Introduction</a:t>
            </a:r>
            <a:endParaRPr lang="en-US" sz="3600" u="sng" dirty="0">
              <a:solidFill>
                <a:srgbClr val="C00000"/>
              </a:solidFill>
            </a:endParaRPr>
          </a:p>
        </p:txBody>
      </p:sp>
      <p:sp>
        <p:nvSpPr>
          <p:cNvPr id="7" name="TextBox 6">
            <a:extLst>
              <a:ext uri="{FF2B5EF4-FFF2-40B4-BE49-F238E27FC236}">
                <a16:creationId xmlns:a16="http://schemas.microsoft.com/office/drawing/2014/main" id="{BF155D68-4D9C-8F76-F9DE-EE9CFE470C01}"/>
              </a:ext>
            </a:extLst>
          </p:cNvPr>
          <p:cNvSpPr txBox="1"/>
          <p:nvPr/>
        </p:nvSpPr>
        <p:spPr>
          <a:xfrm>
            <a:off x="983226" y="1505040"/>
            <a:ext cx="6096000" cy="4103559"/>
          </a:xfrm>
          <a:prstGeom prst="rect">
            <a:avLst/>
          </a:prstGeom>
          <a:noFill/>
        </p:spPr>
        <p:txBody>
          <a:bodyPr wrap="square">
            <a:spAutoFit/>
          </a:bodyPr>
          <a:lstStyle/>
          <a:p>
            <a:pPr marL="0" marR="0">
              <a:lnSpc>
                <a:spcPct val="107000"/>
              </a:lnSpc>
              <a:spcAft>
                <a:spcPts val="800"/>
              </a:spcAft>
              <a:buNone/>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This presentation explores how Piaget’s Cognitive Development Theory can be applied to support Amira, a 3-year-old showing anxiety, delayed speech, and difficulties with group play (McLeod, 2025). The presentation will:</a:t>
            </a:r>
          </a:p>
          <a:p>
            <a:pPr marL="342900" marR="0" lvl="0" indent="-342900">
              <a:lnSpc>
                <a:spcPct val="107000"/>
              </a:lnSpc>
              <a:spcAft>
                <a:spcPts val="800"/>
              </a:spcAft>
              <a:buSzPts val="1000"/>
              <a:buFont typeface="Symbol" panose="05050102010706020507" pitchFamily="18" charset="2"/>
              <a:buChar char=""/>
              <a:tabLst>
                <a:tab pos="457200" algn="l"/>
              </a:tabLs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Introduce Piaget’s theory and its relevance.</a:t>
            </a:r>
          </a:p>
          <a:p>
            <a:pPr marL="342900" marR="0" lvl="0" indent="-342900">
              <a:lnSpc>
                <a:spcPct val="107000"/>
              </a:lnSpc>
              <a:spcAft>
                <a:spcPts val="800"/>
              </a:spcAft>
              <a:buSzPts val="1000"/>
              <a:buFont typeface="Symbol" panose="05050102010706020507" pitchFamily="18" charset="2"/>
              <a:buChar char=""/>
              <a:tabLst>
                <a:tab pos="457200" algn="l"/>
              </a:tabLs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Apply the theory to Amira’s developmental needs.</a:t>
            </a:r>
          </a:p>
          <a:p>
            <a:pPr marL="342900" marR="0" lvl="0" indent="-342900">
              <a:lnSpc>
                <a:spcPct val="107000"/>
              </a:lnSpc>
              <a:spcAft>
                <a:spcPts val="800"/>
              </a:spcAft>
              <a:buSzPts val="1000"/>
              <a:buFont typeface="Symbol" panose="05050102010706020507" pitchFamily="18" charset="2"/>
              <a:buChar char=""/>
              <a:tabLst>
                <a:tab pos="457200" algn="l"/>
              </a:tabLs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Suggest strategies informed by Piaget.</a:t>
            </a:r>
          </a:p>
          <a:p>
            <a:pPr marL="342900" marR="0" lvl="0" indent="-342900">
              <a:lnSpc>
                <a:spcPct val="107000"/>
              </a:lnSpc>
              <a:spcAft>
                <a:spcPts val="800"/>
              </a:spcAft>
              <a:buSzPts val="1000"/>
              <a:buFont typeface="Symbol" panose="05050102010706020507" pitchFamily="18" charset="2"/>
              <a:buChar char=""/>
              <a:tabLst>
                <a:tab pos="457200" algn="l"/>
              </a:tabLs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Critically evaluate the usefulness and limitations of the theory.</a:t>
            </a:r>
          </a:p>
          <a:p>
            <a:pPr>
              <a:buNone/>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objective is to demonstrate how psychological theory guides practice in health and social care, while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recognising</a:t>
            </a:r>
            <a:r>
              <a:rPr lang="en-US" sz="1800" dirty="0">
                <a:effectLst/>
                <a:latin typeface="Calibri" panose="020F0502020204030204" pitchFamily="34" charset="0"/>
                <a:ea typeface="Calibri" panose="020F0502020204030204" pitchFamily="34" charset="0"/>
                <a:cs typeface="Times New Roman" panose="02020603050405020304" pitchFamily="18" charset="0"/>
              </a:rPr>
              <a:t> where theory alone is insufficient.</a:t>
            </a:r>
            <a:endParaRPr lang="en-US" dirty="0"/>
          </a:p>
        </p:txBody>
      </p:sp>
      <p:pic>
        <p:nvPicPr>
          <p:cNvPr id="9" name="Picture 8">
            <a:extLst>
              <a:ext uri="{FF2B5EF4-FFF2-40B4-BE49-F238E27FC236}">
                <a16:creationId xmlns:a16="http://schemas.microsoft.com/office/drawing/2014/main" id="{B326C4FE-824A-B897-02F3-F80DF3B437C4}"/>
              </a:ext>
            </a:extLst>
          </p:cNvPr>
          <p:cNvPicPr>
            <a:picLocks noChangeAspect="1"/>
          </p:cNvPicPr>
          <p:nvPr/>
        </p:nvPicPr>
        <p:blipFill>
          <a:blip r:embed="rId3"/>
          <a:stretch>
            <a:fillRect/>
          </a:stretch>
        </p:blipFill>
        <p:spPr>
          <a:xfrm>
            <a:off x="6636774" y="2287631"/>
            <a:ext cx="4706065" cy="3065329"/>
          </a:xfrm>
          <a:prstGeom prst="rect">
            <a:avLst/>
          </a:prstGeom>
        </p:spPr>
      </p:pic>
    </p:spTree>
    <p:extLst>
      <p:ext uri="{BB962C8B-B14F-4D97-AF65-F5344CB8AC3E}">
        <p14:creationId xmlns:p14="http://schemas.microsoft.com/office/powerpoint/2010/main" val="35071383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942222-5F30-343F-1825-997BD3D22D8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DAC23428-B897-6D4C-CFAC-DA14856A0472}"/>
              </a:ext>
            </a:extLst>
          </p:cNvPr>
          <p:cNvSpPr txBox="1"/>
          <p:nvPr/>
        </p:nvSpPr>
        <p:spPr>
          <a:xfrm>
            <a:off x="0" y="0"/>
            <a:ext cx="12192000" cy="646331"/>
          </a:xfrm>
          <a:prstGeom prst="rect">
            <a:avLst/>
          </a:prstGeom>
          <a:noFill/>
        </p:spPr>
        <p:txBody>
          <a:bodyPr wrap="square">
            <a:spAutoFit/>
          </a:bodyPr>
          <a:lstStyle/>
          <a:p>
            <a:pPr algn="ctr"/>
            <a:r>
              <a:rPr lang="en-US" sz="3600" b="1" u="sng"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Piaget’s Cognitive Development Theory (Overview)</a:t>
            </a:r>
            <a:endParaRPr lang="en-US" sz="3600" u="sng"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a:extLst>
              <a:ext uri="{FF2B5EF4-FFF2-40B4-BE49-F238E27FC236}">
                <a16:creationId xmlns:a16="http://schemas.microsoft.com/office/drawing/2014/main" id="{1B35A37C-8BF5-834A-61F1-32A570F66865}"/>
              </a:ext>
            </a:extLst>
          </p:cNvPr>
          <p:cNvSpPr txBox="1"/>
          <p:nvPr/>
        </p:nvSpPr>
        <p:spPr>
          <a:xfrm>
            <a:off x="938978" y="4271573"/>
            <a:ext cx="10314039" cy="1754326"/>
          </a:xfrm>
          <a:prstGeom prst="rect">
            <a:avLst/>
          </a:prstGeom>
          <a:noFill/>
        </p:spPr>
        <p:txBody>
          <a:bodyPr wrap="square">
            <a:spAutoFit/>
          </a:bodyPr>
          <a:lstStyle/>
          <a:p>
            <a:pPr algn="ctr">
              <a:buNone/>
            </a:pPr>
            <a:r>
              <a:rPr lang="en-US" sz="1800" dirty="0">
                <a:effectLst/>
                <a:latin typeface="Calibri" panose="020F0502020204030204" pitchFamily="34" charset="0"/>
                <a:ea typeface="Calibri" panose="020F0502020204030204" pitchFamily="34" charset="0"/>
                <a:cs typeface="Times New Roman" panose="02020603050405020304" pitchFamily="18" charset="0"/>
              </a:rPr>
              <a:t>Jean Piaget, a Swiss psychologist, proposed that children actively construct knowledge through interaction with their surroundings. He described four universal stages of cognitive development: sensorimotor, preoperational, concrete operational, and formal operational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Pakpahan</a:t>
            </a:r>
            <a:r>
              <a:rPr lang="en-US" sz="1800" dirty="0">
                <a:effectLst/>
                <a:latin typeface="Calibri" panose="020F0502020204030204" pitchFamily="34" charset="0"/>
                <a:ea typeface="Calibri" panose="020F0502020204030204" pitchFamily="34" charset="0"/>
                <a:cs typeface="Times New Roman" panose="02020603050405020304" pitchFamily="18" charset="0"/>
              </a:rPr>
              <a:t> and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Saragih</a:t>
            </a:r>
            <a:r>
              <a:rPr lang="en-US" sz="1800" dirty="0">
                <a:effectLst/>
                <a:latin typeface="Calibri" panose="020F0502020204030204" pitchFamily="34" charset="0"/>
                <a:ea typeface="Calibri" panose="020F0502020204030204" pitchFamily="34" charset="0"/>
                <a:cs typeface="Times New Roman" panose="02020603050405020304" pitchFamily="18" charset="0"/>
              </a:rPr>
              <a:t>, 2022). Amira, at age three, falls within the </a:t>
            </a:r>
            <a:r>
              <a:rPr lang="en-US" sz="1800" b="1" dirty="0">
                <a:effectLst/>
                <a:latin typeface="Calibri" panose="020F0502020204030204" pitchFamily="34" charset="0"/>
                <a:ea typeface="Calibri" panose="020F0502020204030204" pitchFamily="34" charset="0"/>
                <a:cs typeface="Times New Roman" panose="02020603050405020304" pitchFamily="18" charset="0"/>
              </a:rPr>
              <a:t>preoperational stage (2–7 years)</a:t>
            </a:r>
            <a:r>
              <a:rPr lang="en-US" sz="1800" dirty="0">
                <a:effectLst/>
                <a:latin typeface="Calibri" panose="020F0502020204030204" pitchFamily="34" charset="0"/>
                <a:ea typeface="Calibri" panose="020F0502020204030204" pitchFamily="34" charset="0"/>
                <a:cs typeface="Times New Roman" panose="02020603050405020304" pitchFamily="18" charset="0"/>
              </a:rPr>
              <a:t>. Children at this stage develop symbolic thinking but lack logical reasoning. While Piaget’s model remains influential, critics argue that it oversimplifies development and overlooks social and cultural variation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Bukatko</a:t>
            </a:r>
            <a:r>
              <a:rPr lang="en-US" sz="1800" dirty="0">
                <a:effectLst/>
                <a:latin typeface="Calibri" panose="020F0502020204030204" pitchFamily="34" charset="0"/>
                <a:ea typeface="Calibri" panose="020F0502020204030204" pitchFamily="34" charset="0"/>
                <a:cs typeface="Times New Roman" panose="02020603050405020304" pitchFamily="18" charset="0"/>
              </a:rPr>
              <a:t>, 2018).</a:t>
            </a:r>
            <a:endParaRPr lang="en-US" dirty="0"/>
          </a:p>
        </p:txBody>
      </p:sp>
      <p:pic>
        <p:nvPicPr>
          <p:cNvPr id="6" name="Picture 5">
            <a:extLst>
              <a:ext uri="{FF2B5EF4-FFF2-40B4-BE49-F238E27FC236}">
                <a16:creationId xmlns:a16="http://schemas.microsoft.com/office/drawing/2014/main" id="{EF97670B-CCEC-5982-2868-990CE0961DB4}"/>
              </a:ext>
            </a:extLst>
          </p:cNvPr>
          <p:cNvPicPr>
            <a:picLocks noChangeAspect="1"/>
          </p:cNvPicPr>
          <p:nvPr/>
        </p:nvPicPr>
        <p:blipFill>
          <a:blip r:embed="rId3"/>
          <a:stretch>
            <a:fillRect/>
          </a:stretch>
        </p:blipFill>
        <p:spPr>
          <a:xfrm>
            <a:off x="3111711" y="832101"/>
            <a:ext cx="5968577" cy="3346609"/>
          </a:xfrm>
          <a:prstGeom prst="rect">
            <a:avLst/>
          </a:prstGeom>
        </p:spPr>
      </p:pic>
    </p:spTree>
    <p:extLst>
      <p:ext uri="{BB962C8B-B14F-4D97-AF65-F5344CB8AC3E}">
        <p14:creationId xmlns:p14="http://schemas.microsoft.com/office/powerpoint/2010/main" val="27772772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6958D6-D2AD-BE02-8C20-6E51623F482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5246D64B-C3E3-0233-276E-25DC935640AE}"/>
              </a:ext>
            </a:extLst>
          </p:cNvPr>
          <p:cNvSpPr txBox="1"/>
          <p:nvPr/>
        </p:nvSpPr>
        <p:spPr>
          <a:xfrm>
            <a:off x="0" y="0"/>
            <a:ext cx="12192000" cy="646331"/>
          </a:xfrm>
          <a:prstGeom prst="rect">
            <a:avLst/>
          </a:prstGeom>
          <a:noFill/>
        </p:spPr>
        <p:txBody>
          <a:bodyPr wrap="square">
            <a:spAutoFit/>
          </a:bodyPr>
          <a:lstStyle/>
          <a:p>
            <a:pPr algn="ctr"/>
            <a:r>
              <a:rPr lang="en-US" sz="3600" b="1" u="sng"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Key Concepts in Preoperational Stage</a:t>
            </a:r>
            <a:endParaRPr lang="en-US" sz="3600" u="sng"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a:extLst>
              <a:ext uri="{FF2B5EF4-FFF2-40B4-BE49-F238E27FC236}">
                <a16:creationId xmlns:a16="http://schemas.microsoft.com/office/drawing/2014/main" id="{D9FD7B9B-3E45-521C-F4C8-7BE7F10BE112}"/>
              </a:ext>
            </a:extLst>
          </p:cNvPr>
          <p:cNvSpPr txBox="1"/>
          <p:nvPr/>
        </p:nvSpPr>
        <p:spPr>
          <a:xfrm>
            <a:off x="953729" y="1464885"/>
            <a:ext cx="6096000" cy="2267737"/>
          </a:xfrm>
          <a:prstGeom prst="rect">
            <a:avLst/>
          </a:prstGeom>
          <a:noFill/>
        </p:spPr>
        <p:txBody>
          <a:bodyPr wrap="square">
            <a:spAutoFit/>
          </a:bodyPr>
          <a:lstStyle/>
          <a:p>
            <a:pPr marL="0" marR="0">
              <a:lnSpc>
                <a:spcPct val="107000"/>
              </a:lnSpc>
              <a:spcAft>
                <a:spcPts val="800"/>
              </a:spcAft>
              <a:buNone/>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Piaget identified several features of the preoperational stage:</a:t>
            </a:r>
          </a:p>
          <a:p>
            <a:pPr marL="342900" marR="0" lvl="0" indent="-342900">
              <a:lnSpc>
                <a:spcPct val="107000"/>
              </a:lnSpc>
              <a:spcAft>
                <a:spcPts val="800"/>
              </a:spcAft>
              <a:buSzPts val="1000"/>
              <a:buFont typeface="Symbol" panose="05050102010706020507" pitchFamily="18" charset="2"/>
              <a:buChar char=""/>
              <a:tabLst>
                <a:tab pos="457200" algn="l"/>
              </a:tabLst>
            </a:pPr>
            <a:r>
              <a:rPr lang="en-US" sz="1800" b="1" kern="100" dirty="0">
                <a:effectLst/>
                <a:latin typeface="Calibri" panose="020F0502020204030204" pitchFamily="34" charset="0"/>
                <a:ea typeface="Calibri" panose="020F0502020204030204" pitchFamily="34" charset="0"/>
                <a:cs typeface="Times New Roman" panose="02020603050405020304" pitchFamily="18" charset="0"/>
              </a:rPr>
              <a:t>Symbolic play</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and language development.</a:t>
            </a:r>
          </a:p>
          <a:p>
            <a:pPr marL="342900" marR="0" lvl="0" indent="-342900">
              <a:lnSpc>
                <a:spcPct val="107000"/>
              </a:lnSpc>
              <a:spcAft>
                <a:spcPts val="800"/>
              </a:spcAft>
              <a:buSzPts val="1000"/>
              <a:buFont typeface="Symbol" panose="05050102010706020507" pitchFamily="18" charset="2"/>
              <a:buChar char=""/>
              <a:tabLst>
                <a:tab pos="457200" algn="l"/>
              </a:tabLst>
            </a:pPr>
            <a:r>
              <a:rPr lang="en-US" sz="1800" b="1" kern="100" dirty="0">
                <a:effectLst/>
                <a:latin typeface="Calibri" panose="020F0502020204030204" pitchFamily="34" charset="0"/>
                <a:ea typeface="Calibri" panose="020F0502020204030204" pitchFamily="34" charset="0"/>
                <a:cs typeface="Times New Roman" panose="02020603050405020304" pitchFamily="18" charset="0"/>
              </a:rPr>
              <a:t>Egocentrism</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limiting perspective-taking.</a:t>
            </a:r>
          </a:p>
          <a:p>
            <a:pPr marL="342900" marR="0" lvl="0" indent="-342900">
              <a:lnSpc>
                <a:spcPct val="107000"/>
              </a:lnSpc>
              <a:spcAft>
                <a:spcPts val="800"/>
              </a:spcAft>
              <a:buSzPts val="1000"/>
              <a:buFont typeface="Symbol" panose="05050102010706020507" pitchFamily="18" charset="2"/>
              <a:buChar char=""/>
              <a:tabLst>
                <a:tab pos="457200" algn="l"/>
              </a:tabLst>
            </a:pPr>
            <a:r>
              <a:rPr lang="en-US" sz="1800" b="1" kern="100" dirty="0">
                <a:effectLst/>
                <a:latin typeface="Calibri" panose="020F0502020204030204" pitchFamily="34" charset="0"/>
                <a:ea typeface="Calibri" panose="020F0502020204030204" pitchFamily="34" charset="0"/>
                <a:cs typeface="Times New Roman" panose="02020603050405020304" pitchFamily="18" charset="0"/>
              </a:rPr>
              <a:t>Animism</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attributing feelings to objects.</a:t>
            </a:r>
          </a:p>
          <a:p>
            <a:pPr marL="342900" marR="0" lvl="0" indent="-342900">
              <a:lnSpc>
                <a:spcPct val="107000"/>
              </a:lnSpc>
              <a:spcAft>
                <a:spcPts val="800"/>
              </a:spcAft>
              <a:buSzPts val="1000"/>
              <a:buFont typeface="Symbol" panose="05050102010706020507" pitchFamily="18" charset="2"/>
              <a:buChar char=""/>
              <a:tabLst>
                <a:tab pos="457200" algn="l"/>
              </a:tabLst>
            </a:pPr>
            <a:r>
              <a:rPr lang="en-US" sz="1800" b="1" kern="100" dirty="0">
                <a:effectLst/>
                <a:latin typeface="Calibri" panose="020F0502020204030204" pitchFamily="34" charset="0"/>
                <a:ea typeface="Calibri" panose="020F0502020204030204" pitchFamily="34" charset="0"/>
                <a:cs typeface="Times New Roman" panose="02020603050405020304" pitchFamily="18" charset="0"/>
              </a:rPr>
              <a:t>Lack of conservation</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failing to </a:t>
            </a:r>
            <a:r>
              <a:rPr lang="en-US" sz="1800" kern="100" dirty="0" err="1">
                <a:effectLst/>
                <a:latin typeface="Calibri" panose="020F0502020204030204" pitchFamily="34" charset="0"/>
                <a:ea typeface="Calibri" panose="020F0502020204030204" pitchFamily="34" charset="0"/>
                <a:cs typeface="Times New Roman" panose="02020603050405020304" pitchFamily="18" charset="0"/>
              </a:rPr>
              <a:t>recognise</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quantity consistency.</a:t>
            </a:r>
          </a:p>
        </p:txBody>
      </p:sp>
      <p:pic>
        <p:nvPicPr>
          <p:cNvPr id="6" name="Picture 5">
            <a:extLst>
              <a:ext uri="{FF2B5EF4-FFF2-40B4-BE49-F238E27FC236}">
                <a16:creationId xmlns:a16="http://schemas.microsoft.com/office/drawing/2014/main" id="{0DF9FBA4-09C4-C766-36D1-AF083952DCDE}"/>
              </a:ext>
            </a:extLst>
          </p:cNvPr>
          <p:cNvPicPr>
            <a:picLocks noChangeAspect="1"/>
          </p:cNvPicPr>
          <p:nvPr/>
        </p:nvPicPr>
        <p:blipFill>
          <a:blip r:embed="rId3"/>
          <a:stretch>
            <a:fillRect/>
          </a:stretch>
        </p:blipFill>
        <p:spPr>
          <a:xfrm>
            <a:off x="6936338" y="1464885"/>
            <a:ext cx="4301933" cy="2635167"/>
          </a:xfrm>
          <a:prstGeom prst="rect">
            <a:avLst/>
          </a:prstGeom>
        </p:spPr>
      </p:pic>
      <p:sp>
        <p:nvSpPr>
          <p:cNvPr id="8" name="TextBox 7">
            <a:extLst>
              <a:ext uri="{FF2B5EF4-FFF2-40B4-BE49-F238E27FC236}">
                <a16:creationId xmlns:a16="http://schemas.microsoft.com/office/drawing/2014/main" id="{F86A78D7-53AA-1DC6-108C-77ACFA72DCCE}"/>
              </a:ext>
            </a:extLst>
          </p:cNvPr>
          <p:cNvSpPr txBox="1"/>
          <p:nvPr/>
        </p:nvSpPr>
        <p:spPr>
          <a:xfrm>
            <a:off x="2388090" y="4551176"/>
            <a:ext cx="7415820" cy="1477328"/>
          </a:xfrm>
          <a:prstGeom prst="rect">
            <a:avLst/>
          </a:prstGeom>
          <a:noFill/>
        </p:spPr>
        <p:txBody>
          <a:bodyPr wrap="square">
            <a:spAutoFit/>
          </a:bodyPr>
          <a:lstStyle/>
          <a:p>
            <a:pPr algn="ctr">
              <a:buNone/>
            </a:pPr>
            <a:r>
              <a:rPr lang="en-US" sz="1800" dirty="0">
                <a:effectLst/>
                <a:latin typeface="Calibri" panose="020F0502020204030204" pitchFamily="34" charset="0"/>
                <a:ea typeface="Calibri" panose="020F0502020204030204" pitchFamily="34" charset="0"/>
                <a:cs typeface="Times New Roman" panose="02020603050405020304" pitchFamily="18" charset="0"/>
              </a:rPr>
              <a:t>These concepts explain many early years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behaviours</a:t>
            </a:r>
            <a:r>
              <a:rPr lang="en-US" sz="1800" dirty="0">
                <a:effectLst/>
                <a:latin typeface="Calibri" panose="020F0502020204030204" pitchFamily="34" charset="0"/>
                <a:ea typeface="Calibri" panose="020F0502020204030204" pitchFamily="34" charset="0"/>
                <a:cs typeface="Times New Roman" panose="02020603050405020304" pitchFamily="18" charset="0"/>
              </a:rPr>
              <a:t>. However, later research demonstrates that children can achieve more advanced reasoning with appropriate support, challenging Piaget’s rigid stage-based model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Babakr</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Kakamad</a:t>
            </a:r>
            <a:r>
              <a:rPr lang="en-US" sz="1800" dirty="0">
                <a:effectLst/>
                <a:latin typeface="Calibri" panose="020F0502020204030204" pitchFamily="34" charset="0"/>
                <a:ea typeface="Calibri" panose="020F0502020204030204" pitchFamily="34" charset="0"/>
                <a:cs typeface="Times New Roman" panose="02020603050405020304" pitchFamily="18" charset="0"/>
              </a:rPr>
              <a:t> and Mohamedamin, 2019). This suggests that his framework is best used as guidance rather than a strict developmental timetable.</a:t>
            </a:r>
            <a:endParaRPr lang="en-US" dirty="0"/>
          </a:p>
        </p:txBody>
      </p:sp>
    </p:spTree>
    <p:extLst>
      <p:ext uri="{BB962C8B-B14F-4D97-AF65-F5344CB8AC3E}">
        <p14:creationId xmlns:p14="http://schemas.microsoft.com/office/powerpoint/2010/main" val="30100090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AE255A-C9D9-640B-E55A-251F6447B5E4}"/>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D09A81C9-9463-BE38-A022-EFE842781754}"/>
              </a:ext>
            </a:extLst>
          </p:cNvPr>
          <p:cNvSpPr txBox="1"/>
          <p:nvPr/>
        </p:nvSpPr>
        <p:spPr>
          <a:xfrm>
            <a:off x="0" y="0"/>
            <a:ext cx="12192000" cy="646331"/>
          </a:xfrm>
          <a:prstGeom prst="rect">
            <a:avLst/>
          </a:prstGeom>
          <a:noFill/>
        </p:spPr>
        <p:txBody>
          <a:bodyPr wrap="square">
            <a:spAutoFit/>
          </a:bodyPr>
          <a:lstStyle/>
          <a:p>
            <a:pPr algn="ctr"/>
            <a:r>
              <a:rPr lang="en-US" sz="3600" b="1" u="sng"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Relevance to Early Years Development</a:t>
            </a:r>
            <a:endParaRPr lang="en-US" sz="3600" u="sng"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a:extLst>
              <a:ext uri="{FF2B5EF4-FFF2-40B4-BE49-F238E27FC236}">
                <a16:creationId xmlns:a16="http://schemas.microsoft.com/office/drawing/2014/main" id="{D4F5B2D3-A475-680B-3C80-DDE2BA0F7BEB}"/>
              </a:ext>
            </a:extLst>
          </p:cNvPr>
          <p:cNvSpPr txBox="1"/>
          <p:nvPr/>
        </p:nvSpPr>
        <p:spPr>
          <a:xfrm>
            <a:off x="1150373" y="4269091"/>
            <a:ext cx="9753600" cy="1477328"/>
          </a:xfrm>
          <a:prstGeom prst="rect">
            <a:avLst/>
          </a:prstGeom>
          <a:noFill/>
        </p:spPr>
        <p:txBody>
          <a:bodyPr wrap="square">
            <a:spAutoFit/>
          </a:bodyPr>
          <a:lstStyle/>
          <a:p>
            <a:pPr algn="ctr">
              <a:buNone/>
            </a:pPr>
            <a:r>
              <a:rPr lang="en-US" sz="1800" dirty="0">
                <a:effectLst/>
                <a:latin typeface="Calibri" panose="020F0502020204030204" pitchFamily="34" charset="0"/>
                <a:ea typeface="Calibri" panose="020F0502020204030204" pitchFamily="34" charset="0"/>
                <a:cs typeface="Times New Roman" panose="02020603050405020304" pitchFamily="18" charset="0"/>
              </a:rPr>
              <a:t>Piaget’s emphasis on play as a vehicle for learning continues to shape early childhood practice. Play fosters imagination, symbolic understanding, and social interaction. His theory highlights the active role of the child in development. However, the model underestimates the importance of adult guidance, later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emphasised</a:t>
            </a:r>
            <a:r>
              <a:rPr lang="en-US" sz="1800" dirty="0">
                <a:effectLst/>
                <a:latin typeface="Calibri" panose="020F0502020204030204" pitchFamily="34" charset="0"/>
                <a:ea typeface="Calibri" panose="020F0502020204030204" pitchFamily="34" charset="0"/>
                <a:cs typeface="Times New Roman" panose="02020603050405020304" pitchFamily="18" charset="0"/>
              </a:rPr>
              <a:t> by theorists such as Vygotsky. In Amira’s case, combining Piaget’s insights with supportive scaffolding is critical to promote both confidence and cognitive growth (Main, 2021).</a:t>
            </a:r>
            <a:endParaRPr lang="en-US" dirty="0"/>
          </a:p>
        </p:txBody>
      </p:sp>
      <p:pic>
        <p:nvPicPr>
          <p:cNvPr id="6" name="Picture 5">
            <a:extLst>
              <a:ext uri="{FF2B5EF4-FFF2-40B4-BE49-F238E27FC236}">
                <a16:creationId xmlns:a16="http://schemas.microsoft.com/office/drawing/2014/main" id="{416F1873-41E3-07CB-3C96-BD3155292FEA}"/>
              </a:ext>
            </a:extLst>
          </p:cNvPr>
          <p:cNvPicPr>
            <a:picLocks noChangeAspect="1"/>
          </p:cNvPicPr>
          <p:nvPr/>
        </p:nvPicPr>
        <p:blipFill>
          <a:blip r:embed="rId3"/>
          <a:stretch>
            <a:fillRect/>
          </a:stretch>
        </p:blipFill>
        <p:spPr>
          <a:xfrm>
            <a:off x="1371498" y="858670"/>
            <a:ext cx="9311351" cy="3089927"/>
          </a:xfrm>
          <a:prstGeom prst="rect">
            <a:avLst/>
          </a:prstGeom>
        </p:spPr>
      </p:pic>
    </p:spTree>
    <p:extLst>
      <p:ext uri="{BB962C8B-B14F-4D97-AF65-F5344CB8AC3E}">
        <p14:creationId xmlns:p14="http://schemas.microsoft.com/office/powerpoint/2010/main" val="4450866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424087-4FC0-1533-F7A7-7870DDE47777}"/>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87812A69-7369-3857-E9AA-C16D235C8244}"/>
              </a:ext>
            </a:extLst>
          </p:cNvPr>
          <p:cNvSpPr txBox="1"/>
          <p:nvPr/>
        </p:nvSpPr>
        <p:spPr>
          <a:xfrm>
            <a:off x="0" y="0"/>
            <a:ext cx="12192000" cy="646331"/>
          </a:xfrm>
          <a:prstGeom prst="rect">
            <a:avLst/>
          </a:prstGeom>
          <a:noFill/>
        </p:spPr>
        <p:txBody>
          <a:bodyPr wrap="square">
            <a:spAutoFit/>
          </a:bodyPr>
          <a:lstStyle/>
          <a:p>
            <a:pPr algn="ctr"/>
            <a:r>
              <a:rPr lang="en-US" sz="3600" b="1" u="sng"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Applying Theory to Amira (Cognitive Needs)</a:t>
            </a:r>
            <a:endParaRPr lang="en-US" sz="3600" u="sng"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a:extLst>
              <a:ext uri="{FF2B5EF4-FFF2-40B4-BE49-F238E27FC236}">
                <a16:creationId xmlns:a16="http://schemas.microsoft.com/office/drawing/2014/main" id="{12E2215E-244C-75C9-2E66-411160231217}"/>
              </a:ext>
            </a:extLst>
          </p:cNvPr>
          <p:cNvSpPr txBox="1"/>
          <p:nvPr/>
        </p:nvSpPr>
        <p:spPr>
          <a:xfrm>
            <a:off x="1238864" y="1997839"/>
            <a:ext cx="5270090" cy="2862322"/>
          </a:xfrm>
          <a:prstGeom prst="rect">
            <a:avLst/>
          </a:prstGeom>
          <a:noFill/>
        </p:spPr>
        <p:txBody>
          <a:bodyPr wrap="square">
            <a:spAutoFit/>
          </a:bodyPr>
          <a:lstStyle/>
          <a:p>
            <a:pPr algn="ctr">
              <a:buNone/>
            </a:pPr>
            <a:r>
              <a:rPr lang="en-US" sz="1800" dirty="0">
                <a:effectLst/>
                <a:latin typeface="Calibri" panose="020F0502020204030204" pitchFamily="34" charset="0"/>
                <a:ea typeface="Calibri" panose="020F0502020204030204" pitchFamily="34" charset="0"/>
                <a:cs typeface="Times New Roman" panose="02020603050405020304" pitchFamily="18" charset="0"/>
              </a:rPr>
              <a:t>Piaget’s model highlights Amira’s limited verbal skills as evidence that her symbolic function is still developing. Her difficulty engaging in group play aligns with Piaget’s concept of egocentrism, where children struggle to adopt others’ perspectives. Anxiety, however, complicates Piaget’s idea of the child as a naturally curious explorer. While the theory helps explain her learning stage, it does not fully account for emotional challenges that restrict her cognitive engagement (Lewis and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Carpendale</a:t>
            </a:r>
            <a:r>
              <a:rPr lang="en-US" sz="1800" dirty="0">
                <a:effectLst/>
                <a:latin typeface="Calibri" panose="020F0502020204030204" pitchFamily="34" charset="0"/>
                <a:ea typeface="Calibri" panose="020F0502020204030204" pitchFamily="34" charset="0"/>
                <a:cs typeface="Times New Roman" panose="02020603050405020304" pitchFamily="18" charset="0"/>
              </a:rPr>
              <a:t>, 2018).</a:t>
            </a:r>
            <a:endParaRPr lang="en-US" dirty="0"/>
          </a:p>
        </p:txBody>
      </p:sp>
      <p:pic>
        <p:nvPicPr>
          <p:cNvPr id="6" name="Picture 5">
            <a:extLst>
              <a:ext uri="{FF2B5EF4-FFF2-40B4-BE49-F238E27FC236}">
                <a16:creationId xmlns:a16="http://schemas.microsoft.com/office/drawing/2014/main" id="{80F078E3-FC7C-7574-33D7-9C569F61EACF}"/>
              </a:ext>
            </a:extLst>
          </p:cNvPr>
          <p:cNvPicPr>
            <a:picLocks noChangeAspect="1"/>
          </p:cNvPicPr>
          <p:nvPr/>
        </p:nvPicPr>
        <p:blipFill>
          <a:blip r:embed="rId3"/>
          <a:stretch>
            <a:fillRect/>
          </a:stretch>
        </p:blipFill>
        <p:spPr>
          <a:xfrm>
            <a:off x="6508954" y="1997839"/>
            <a:ext cx="4397121" cy="2987299"/>
          </a:xfrm>
          <a:prstGeom prst="rect">
            <a:avLst/>
          </a:prstGeom>
        </p:spPr>
      </p:pic>
    </p:spTree>
    <p:extLst>
      <p:ext uri="{BB962C8B-B14F-4D97-AF65-F5344CB8AC3E}">
        <p14:creationId xmlns:p14="http://schemas.microsoft.com/office/powerpoint/2010/main" val="16150566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9B19AB-82BA-9270-8B2E-A409BB1961B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02ED4531-4A90-7FB4-045A-53BBF33AD92E}"/>
              </a:ext>
            </a:extLst>
          </p:cNvPr>
          <p:cNvSpPr txBox="1"/>
          <p:nvPr/>
        </p:nvSpPr>
        <p:spPr>
          <a:xfrm>
            <a:off x="0" y="0"/>
            <a:ext cx="12192000" cy="646331"/>
          </a:xfrm>
          <a:prstGeom prst="rect">
            <a:avLst/>
          </a:prstGeom>
          <a:noFill/>
        </p:spPr>
        <p:txBody>
          <a:bodyPr wrap="square">
            <a:spAutoFit/>
          </a:bodyPr>
          <a:lstStyle/>
          <a:p>
            <a:pPr algn="ctr"/>
            <a:r>
              <a:rPr lang="en-US" sz="3600" b="1" u="sng"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Applying Theory to Amira (Social/Emotional Needs)</a:t>
            </a:r>
            <a:endParaRPr lang="en-US" sz="3600" u="sng"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a:extLst>
              <a:ext uri="{FF2B5EF4-FFF2-40B4-BE49-F238E27FC236}">
                <a16:creationId xmlns:a16="http://schemas.microsoft.com/office/drawing/2014/main" id="{108C67A6-8017-4E53-1504-BC9B302D4F38}"/>
              </a:ext>
            </a:extLst>
          </p:cNvPr>
          <p:cNvSpPr txBox="1"/>
          <p:nvPr/>
        </p:nvSpPr>
        <p:spPr>
          <a:xfrm>
            <a:off x="1194618" y="939089"/>
            <a:ext cx="9802761" cy="1754326"/>
          </a:xfrm>
          <a:prstGeom prst="rect">
            <a:avLst/>
          </a:prstGeom>
          <a:noFill/>
        </p:spPr>
        <p:txBody>
          <a:bodyPr wrap="square">
            <a:spAutoFit/>
          </a:bodyPr>
          <a:lstStyle/>
          <a:p>
            <a:pPr algn="ctr">
              <a:buNone/>
            </a:pPr>
            <a:r>
              <a:rPr lang="en-US" sz="1800" dirty="0">
                <a:effectLst/>
                <a:latin typeface="Calibri" panose="020F0502020204030204" pitchFamily="34" charset="0"/>
                <a:ea typeface="Calibri" panose="020F0502020204030204" pitchFamily="34" charset="0"/>
                <a:cs typeface="Times New Roman" panose="02020603050405020304" pitchFamily="18" charset="0"/>
              </a:rPr>
              <a:t>Amira’s frustration in communication suggests emotional challenges linked to delayed speech. Her anxiety when separated from carers indicates difficulties with confidence and social adaptation. Piaget acknowledged play as important for social and emotional growth, but his theory largely neglects attachment, an area better explained by Bowlby. Supporting Amira requires integrating Piaget’s play-based strategies with emotional support, demonstrating that while Piaget aids understanding of learning needs, it is less effective in addressing social-emotional dimensions (Lefa, 2014).</a:t>
            </a:r>
            <a:endParaRPr lang="en-US" dirty="0"/>
          </a:p>
        </p:txBody>
      </p:sp>
      <p:pic>
        <p:nvPicPr>
          <p:cNvPr id="6" name="Picture 5">
            <a:extLst>
              <a:ext uri="{FF2B5EF4-FFF2-40B4-BE49-F238E27FC236}">
                <a16:creationId xmlns:a16="http://schemas.microsoft.com/office/drawing/2014/main" id="{B21917AD-3200-A4E9-68A5-879CFA83FA4A}"/>
              </a:ext>
            </a:extLst>
          </p:cNvPr>
          <p:cNvPicPr>
            <a:picLocks noChangeAspect="1"/>
          </p:cNvPicPr>
          <p:nvPr/>
        </p:nvPicPr>
        <p:blipFill>
          <a:blip r:embed="rId3"/>
          <a:stretch>
            <a:fillRect/>
          </a:stretch>
        </p:blipFill>
        <p:spPr>
          <a:xfrm>
            <a:off x="3081346" y="2809192"/>
            <a:ext cx="6029304" cy="3440107"/>
          </a:xfrm>
          <a:prstGeom prst="rect">
            <a:avLst/>
          </a:prstGeom>
        </p:spPr>
      </p:pic>
    </p:spTree>
    <p:extLst>
      <p:ext uri="{BB962C8B-B14F-4D97-AF65-F5344CB8AC3E}">
        <p14:creationId xmlns:p14="http://schemas.microsoft.com/office/powerpoint/2010/main" val="8192850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C0F8AB-8C4E-F679-9953-486BA877336F}"/>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2F90D505-7233-5936-B71C-D5527F0ADFA1}"/>
              </a:ext>
            </a:extLst>
          </p:cNvPr>
          <p:cNvSpPr txBox="1"/>
          <p:nvPr/>
        </p:nvSpPr>
        <p:spPr>
          <a:xfrm>
            <a:off x="0" y="0"/>
            <a:ext cx="12192000" cy="646331"/>
          </a:xfrm>
          <a:prstGeom prst="rect">
            <a:avLst/>
          </a:prstGeom>
          <a:noFill/>
        </p:spPr>
        <p:txBody>
          <a:bodyPr wrap="square">
            <a:spAutoFit/>
          </a:bodyPr>
          <a:lstStyle/>
          <a:p>
            <a:pPr algn="ctr"/>
            <a:r>
              <a:rPr lang="en-US" sz="3600" b="1" u="sng"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Practical Strategies for Amira (Based on Piaget)</a:t>
            </a:r>
            <a:endParaRPr lang="en-US" sz="3600" u="sng"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a:extLst>
              <a:ext uri="{FF2B5EF4-FFF2-40B4-BE49-F238E27FC236}">
                <a16:creationId xmlns:a16="http://schemas.microsoft.com/office/drawing/2014/main" id="{A3A516BE-C14E-1135-2BAF-D4CB02B9ED66}"/>
              </a:ext>
            </a:extLst>
          </p:cNvPr>
          <p:cNvSpPr txBox="1"/>
          <p:nvPr/>
        </p:nvSpPr>
        <p:spPr>
          <a:xfrm>
            <a:off x="943897" y="1199016"/>
            <a:ext cx="10304206" cy="2641108"/>
          </a:xfrm>
          <a:prstGeom prst="rect">
            <a:avLst/>
          </a:prstGeom>
          <a:noFill/>
        </p:spPr>
        <p:txBody>
          <a:bodyPr wrap="square">
            <a:spAutoFit/>
          </a:bodyPr>
          <a:lstStyle/>
          <a:p>
            <a:pPr marL="0" marR="0">
              <a:lnSpc>
                <a:spcPct val="107000"/>
              </a:lnSpc>
              <a:spcAft>
                <a:spcPts val="800"/>
              </a:spcAft>
              <a:buNone/>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Practical strategies grounded in Piaget’s theory include:</a:t>
            </a:r>
          </a:p>
          <a:p>
            <a:pPr marL="342900" marR="0" lvl="0" indent="-342900">
              <a:lnSpc>
                <a:spcPct val="107000"/>
              </a:lnSpc>
              <a:spcAft>
                <a:spcPts val="800"/>
              </a:spcAft>
              <a:buSzPts val="1000"/>
              <a:buFont typeface="Symbol" panose="05050102010706020507" pitchFamily="18" charset="2"/>
              <a:buChar char=""/>
              <a:tabLst>
                <a:tab pos="457200" algn="l"/>
              </a:tabLst>
            </a:pPr>
            <a:r>
              <a:rPr lang="en-US" sz="1800" b="1" kern="100" dirty="0">
                <a:effectLst/>
                <a:latin typeface="Calibri" panose="020F0502020204030204" pitchFamily="34" charset="0"/>
                <a:ea typeface="Calibri" panose="020F0502020204030204" pitchFamily="34" charset="0"/>
                <a:cs typeface="Times New Roman" panose="02020603050405020304" pitchFamily="18" charset="0"/>
              </a:rPr>
              <a:t>Symbolic play</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(role play, storytelling) to enhance imagination and language.</a:t>
            </a:r>
          </a:p>
          <a:p>
            <a:pPr marL="342900" marR="0" lvl="0" indent="-342900">
              <a:lnSpc>
                <a:spcPct val="107000"/>
              </a:lnSpc>
              <a:spcAft>
                <a:spcPts val="800"/>
              </a:spcAft>
              <a:buSzPts val="1000"/>
              <a:buFont typeface="Symbol" panose="05050102010706020507" pitchFamily="18" charset="2"/>
              <a:buChar char=""/>
              <a:tabLst>
                <a:tab pos="457200" algn="l"/>
              </a:tabLst>
            </a:pPr>
            <a:r>
              <a:rPr lang="en-US" sz="1800" b="1" kern="100" dirty="0">
                <a:effectLst/>
                <a:latin typeface="Calibri" panose="020F0502020204030204" pitchFamily="34" charset="0"/>
                <a:ea typeface="Calibri" panose="020F0502020204030204" pitchFamily="34" charset="0"/>
                <a:cs typeface="Times New Roman" panose="02020603050405020304" pitchFamily="18" charset="0"/>
              </a:rPr>
              <a:t>Visual prompts</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and simplified speech to scaffold communication.</a:t>
            </a:r>
          </a:p>
          <a:p>
            <a:pPr marL="342900" marR="0" lvl="0" indent="-342900">
              <a:lnSpc>
                <a:spcPct val="107000"/>
              </a:lnSpc>
              <a:spcAft>
                <a:spcPts val="800"/>
              </a:spcAft>
              <a:buSzPts val="1000"/>
              <a:buFont typeface="Symbol" panose="05050102010706020507" pitchFamily="18" charset="2"/>
              <a:buChar char=""/>
              <a:tabLst>
                <a:tab pos="457200" algn="l"/>
              </a:tabLst>
            </a:pPr>
            <a:r>
              <a:rPr lang="en-US" sz="1800" b="1" kern="100" dirty="0">
                <a:effectLst/>
                <a:latin typeface="Calibri" panose="020F0502020204030204" pitchFamily="34" charset="0"/>
                <a:ea typeface="Calibri" panose="020F0502020204030204" pitchFamily="34" charset="0"/>
                <a:cs typeface="Times New Roman" panose="02020603050405020304" pitchFamily="18" charset="0"/>
              </a:rPr>
              <a:t>Small group play</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to gradually reduce anxiety and build social confidence.</a:t>
            </a:r>
          </a:p>
          <a:p>
            <a:pPr marL="342900" marR="0" lvl="0" indent="-342900">
              <a:lnSpc>
                <a:spcPct val="107000"/>
              </a:lnSpc>
              <a:spcAft>
                <a:spcPts val="800"/>
              </a:spcAft>
              <a:buSzPts val="1000"/>
              <a:buFont typeface="Symbol" panose="05050102010706020507" pitchFamily="18" charset="2"/>
              <a:buChar char=""/>
              <a:tabLst>
                <a:tab pos="457200" algn="l"/>
              </a:tabLst>
            </a:pPr>
            <a:r>
              <a:rPr lang="en-US" sz="1800" b="1" kern="100" dirty="0">
                <a:effectLst/>
                <a:latin typeface="Calibri" panose="020F0502020204030204" pitchFamily="34" charset="0"/>
                <a:ea typeface="Calibri" panose="020F0502020204030204" pitchFamily="34" charset="0"/>
                <a:cs typeface="Times New Roman" panose="02020603050405020304" pitchFamily="18" charset="0"/>
              </a:rPr>
              <a:t>Hands-on, repetitive activities</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to consolidate understanding.</a:t>
            </a:r>
          </a:p>
          <a:p>
            <a:pPr>
              <a:buNone/>
            </a:pPr>
            <a:r>
              <a:rPr lang="en-US" sz="1800" dirty="0">
                <a:effectLst/>
                <a:latin typeface="Calibri" panose="020F0502020204030204" pitchFamily="34" charset="0"/>
                <a:ea typeface="Calibri" panose="020F0502020204030204" pitchFamily="34" charset="0"/>
                <a:cs typeface="Times New Roman" panose="02020603050405020304" pitchFamily="18" charset="0"/>
              </a:rPr>
              <a:t>Although derived from Piaget, these strategies require adaptation. Evidence indicates children progress more effectively when guided by adults, supporting a blend of Piaget’s and Vygotsky’s approaches (Mcleod, 2024).</a:t>
            </a:r>
            <a:endParaRPr lang="en-US" dirty="0"/>
          </a:p>
        </p:txBody>
      </p:sp>
      <p:pic>
        <p:nvPicPr>
          <p:cNvPr id="6" name="Picture 5">
            <a:extLst>
              <a:ext uri="{FF2B5EF4-FFF2-40B4-BE49-F238E27FC236}">
                <a16:creationId xmlns:a16="http://schemas.microsoft.com/office/drawing/2014/main" id="{FB04A232-B48C-D983-3F7A-64D3152971B3}"/>
              </a:ext>
            </a:extLst>
          </p:cNvPr>
          <p:cNvPicPr>
            <a:picLocks noChangeAspect="1"/>
          </p:cNvPicPr>
          <p:nvPr/>
        </p:nvPicPr>
        <p:blipFill>
          <a:blip r:embed="rId3"/>
          <a:srcRect r="7210" b="63063"/>
          <a:stretch>
            <a:fillRect/>
          </a:stretch>
        </p:blipFill>
        <p:spPr>
          <a:xfrm>
            <a:off x="6410636" y="4392809"/>
            <a:ext cx="3510862" cy="1563891"/>
          </a:xfrm>
          <a:prstGeom prst="rect">
            <a:avLst/>
          </a:prstGeom>
        </p:spPr>
      </p:pic>
      <p:pic>
        <p:nvPicPr>
          <p:cNvPr id="8" name="Picture 7">
            <a:extLst>
              <a:ext uri="{FF2B5EF4-FFF2-40B4-BE49-F238E27FC236}">
                <a16:creationId xmlns:a16="http://schemas.microsoft.com/office/drawing/2014/main" id="{EF97D65F-5BA4-75BD-DE4B-C0D1515747C8}"/>
              </a:ext>
            </a:extLst>
          </p:cNvPr>
          <p:cNvPicPr>
            <a:picLocks noChangeAspect="1"/>
          </p:cNvPicPr>
          <p:nvPr/>
        </p:nvPicPr>
        <p:blipFill>
          <a:blip r:embed="rId4"/>
          <a:stretch>
            <a:fillRect/>
          </a:stretch>
        </p:blipFill>
        <p:spPr>
          <a:xfrm>
            <a:off x="2438306" y="4392809"/>
            <a:ext cx="3343059" cy="1402332"/>
          </a:xfrm>
          <a:prstGeom prst="rect">
            <a:avLst/>
          </a:prstGeom>
        </p:spPr>
      </p:pic>
    </p:spTree>
    <p:extLst>
      <p:ext uri="{BB962C8B-B14F-4D97-AF65-F5344CB8AC3E}">
        <p14:creationId xmlns:p14="http://schemas.microsoft.com/office/powerpoint/2010/main" val="34163539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FC89AB-6F77-035E-2A55-A38714642C17}"/>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B9E173E9-6109-5C78-55F8-56CDC0F229EC}"/>
              </a:ext>
            </a:extLst>
          </p:cNvPr>
          <p:cNvSpPr txBox="1"/>
          <p:nvPr/>
        </p:nvSpPr>
        <p:spPr>
          <a:xfrm>
            <a:off x="0" y="0"/>
            <a:ext cx="12192000" cy="646331"/>
          </a:xfrm>
          <a:prstGeom prst="rect">
            <a:avLst/>
          </a:prstGeom>
          <a:noFill/>
        </p:spPr>
        <p:txBody>
          <a:bodyPr wrap="square">
            <a:spAutoFit/>
          </a:bodyPr>
          <a:lstStyle/>
          <a:p>
            <a:pPr algn="ctr"/>
            <a:r>
              <a:rPr lang="en-US" sz="3600" b="1" u="sng"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Considering Nature &amp; Nurture</a:t>
            </a:r>
            <a:endParaRPr lang="en-US" sz="3600" u="sng"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a:extLst>
              <a:ext uri="{FF2B5EF4-FFF2-40B4-BE49-F238E27FC236}">
                <a16:creationId xmlns:a16="http://schemas.microsoft.com/office/drawing/2014/main" id="{5B21B7FA-5E94-C28E-CBC7-D38672289ACA}"/>
              </a:ext>
            </a:extLst>
          </p:cNvPr>
          <p:cNvSpPr txBox="1"/>
          <p:nvPr/>
        </p:nvSpPr>
        <p:spPr>
          <a:xfrm>
            <a:off x="799641" y="1731993"/>
            <a:ext cx="4817808" cy="3693319"/>
          </a:xfrm>
          <a:prstGeom prst="rect">
            <a:avLst/>
          </a:prstGeom>
          <a:noFill/>
        </p:spPr>
        <p:txBody>
          <a:bodyPr wrap="square">
            <a:spAutoFit/>
          </a:bodyPr>
          <a:lstStyle/>
          <a:p>
            <a:pPr algn="ctr">
              <a:buNone/>
            </a:pPr>
            <a:r>
              <a:rPr lang="en-US" sz="1800" dirty="0">
                <a:effectLst/>
                <a:latin typeface="Calibri" panose="020F0502020204030204" pitchFamily="34" charset="0"/>
                <a:ea typeface="Calibri" panose="020F0502020204030204" pitchFamily="34" charset="0"/>
                <a:cs typeface="Times New Roman" panose="02020603050405020304" pitchFamily="18" charset="0"/>
              </a:rPr>
              <a:t>Amira’s development reflects both biological and environmental factors. </a:t>
            </a:r>
            <a:r>
              <a:rPr lang="en-US" sz="1800" b="1" dirty="0">
                <a:effectLst/>
                <a:latin typeface="Calibri" panose="020F0502020204030204" pitchFamily="34" charset="0"/>
                <a:ea typeface="Calibri" panose="020F0502020204030204" pitchFamily="34" charset="0"/>
                <a:cs typeface="Times New Roman" panose="02020603050405020304" pitchFamily="18" charset="0"/>
              </a:rPr>
              <a:t>Nature</a:t>
            </a:r>
            <a:r>
              <a:rPr lang="en-US" sz="1800" dirty="0">
                <a:effectLst/>
                <a:latin typeface="Calibri" panose="020F0502020204030204" pitchFamily="34" charset="0"/>
                <a:ea typeface="Calibri" panose="020F0502020204030204" pitchFamily="34" charset="0"/>
                <a:cs typeface="Times New Roman" panose="02020603050405020304" pitchFamily="18" charset="0"/>
              </a:rPr>
              <a:t> influences include her genetic developmental pace, temperament, and biological language milestones. </a:t>
            </a:r>
            <a:r>
              <a:rPr lang="en-US" sz="1800" b="1" dirty="0">
                <a:effectLst/>
                <a:latin typeface="Calibri" panose="020F0502020204030204" pitchFamily="34" charset="0"/>
                <a:ea typeface="Calibri" panose="020F0502020204030204" pitchFamily="34" charset="0"/>
                <a:cs typeface="Times New Roman" panose="02020603050405020304" pitchFamily="18" charset="0"/>
              </a:rPr>
              <a:t>Nurture</a:t>
            </a:r>
            <a:r>
              <a:rPr lang="en-US" sz="1800" dirty="0">
                <a:effectLst/>
                <a:latin typeface="Calibri" panose="020F0502020204030204" pitchFamily="34" charset="0"/>
                <a:ea typeface="Calibri" panose="020F0502020204030204" pitchFamily="34" charset="0"/>
                <a:cs typeface="Times New Roman" panose="02020603050405020304" pitchFamily="18" charset="0"/>
              </a:rPr>
              <a:t> includes the nursery environment, cultural expectations, and the stress of separation from carers (Sravanti, 2017). Piaget’s theory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emphasised</a:t>
            </a:r>
            <a:r>
              <a:rPr lang="en-US" sz="1800" dirty="0">
                <a:effectLst/>
                <a:latin typeface="Calibri" panose="020F0502020204030204" pitchFamily="34" charset="0"/>
                <a:ea typeface="Calibri" panose="020F0502020204030204" pitchFamily="34" charset="0"/>
                <a:cs typeface="Times New Roman" panose="02020603050405020304" pitchFamily="18" charset="0"/>
              </a:rPr>
              <a:t> maturation, leaning toward nature, but Amira’s case demonstrates that nurture strongly shapes progress. Modern perspectives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emphasise</a:t>
            </a:r>
            <a:r>
              <a:rPr lang="en-US" sz="1800" dirty="0">
                <a:effectLst/>
                <a:latin typeface="Calibri" panose="020F0502020204030204" pitchFamily="34" charset="0"/>
                <a:ea typeface="Calibri" panose="020F0502020204030204" pitchFamily="34" charset="0"/>
                <a:cs typeface="Times New Roman" panose="02020603050405020304" pitchFamily="18" charset="0"/>
              </a:rPr>
              <a:t> the interaction between biological readiness and environmental support in development.</a:t>
            </a:r>
            <a:endParaRPr lang="en-US" dirty="0"/>
          </a:p>
        </p:txBody>
      </p:sp>
      <p:pic>
        <p:nvPicPr>
          <p:cNvPr id="6" name="Picture 5">
            <a:extLst>
              <a:ext uri="{FF2B5EF4-FFF2-40B4-BE49-F238E27FC236}">
                <a16:creationId xmlns:a16="http://schemas.microsoft.com/office/drawing/2014/main" id="{4D219A9D-E90F-EC9F-56D2-21BFA4973F7A}"/>
              </a:ext>
            </a:extLst>
          </p:cNvPr>
          <p:cNvPicPr>
            <a:picLocks noChangeAspect="1"/>
          </p:cNvPicPr>
          <p:nvPr/>
        </p:nvPicPr>
        <p:blipFill>
          <a:blip r:embed="rId3"/>
          <a:stretch>
            <a:fillRect/>
          </a:stretch>
        </p:blipFill>
        <p:spPr>
          <a:xfrm>
            <a:off x="6096000" y="2203124"/>
            <a:ext cx="5296359" cy="2751058"/>
          </a:xfrm>
          <a:prstGeom prst="rect">
            <a:avLst/>
          </a:prstGeom>
        </p:spPr>
      </p:pic>
    </p:spTree>
    <p:extLst>
      <p:ext uri="{BB962C8B-B14F-4D97-AF65-F5344CB8AC3E}">
        <p14:creationId xmlns:p14="http://schemas.microsoft.com/office/powerpoint/2010/main" val="36889241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9ED154-02F9-AA50-22E1-1DD85D854DB1}"/>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C74FF2C4-A587-2256-9E42-39DC870DDA9E}"/>
              </a:ext>
            </a:extLst>
          </p:cNvPr>
          <p:cNvSpPr txBox="1"/>
          <p:nvPr/>
        </p:nvSpPr>
        <p:spPr>
          <a:xfrm>
            <a:off x="0" y="0"/>
            <a:ext cx="12192000" cy="646331"/>
          </a:xfrm>
          <a:prstGeom prst="rect">
            <a:avLst/>
          </a:prstGeom>
          <a:noFill/>
        </p:spPr>
        <p:txBody>
          <a:bodyPr wrap="square">
            <a:spAutoFit/>
          </a:bodyPr>
          <a:lstStyle/>
          <a:p>
            <a:pPr algn="ctr"/>
            <a:r>
              <a:rPr lang="en-US" sz="3600" b="1" u="sng"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Strengths of Piaget’s Theory</a:t>
            </a:r>
            <a:endParaRPr lang="en-US" sz="3600" u="sng"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a:extLst>
              <a:ext uri="{FF2B5EF4-FFF2-40B4-BE49-F238E27FC236}">
                <a16:creationId xmlns:a16="http://schemas.microsoft.com/office/drawing/2014/main" id="{A3767ABF-B68D-B48F-62AA-1CF18E5AA847}"/>
              </a:ext>
            </a:extLst>
          </p:cNvPr>
          <p:cNvSpPr txBox="1"/>
          <p:nvPr/>
        </p:nvSpPr>
        <p:spPr>
          <a:xfrm>
            <a:off x="1057762" y="2010002"/>
            <a:ext cx="5716664" cy="2461508"/>
          </a:xfrm>
          <a:prstGeom prst="rect">
            <a:avLst/>
          </a:prstGeom>
          <a:noFill/>
        </p:spPr>
        <p:txBody>
          <a:bodyPr wrap="square">
            <a:spAutoFit/>
          </a:bodyP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Provides a </a:t>
            </a:r>
            <a:r>
              <a:rPr lang="en-US" sz="1800" b="1" kern="100" dirty="0">
                <a:effectLst/>
                <a:latin typeface="Calibri" panose="020F0502020204030204" pitchFamily="34" charset="0"/>
                <a:ea typeface="Calibri" panose="020F0502020204030204" pitchFamily="34" charset="0"/>
                <a:cs typeface="Times New Roman" panose="02020603050405020304" pitchFamily="18" charset="0"/>
              </a:rPr>
              <a:t>structured developmental framework</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still widely used.</a:t>
            </a:r>
          </a:p>
          <a:p>
            <a:pPr marL="342900" marR="0" lvl="0" indent="-342900">
              <a:lnSpc>
                <a:spcPct val="107000"/>
              </a:lnSpc>
              <a:spcAft>
                <a:spcPts val="800"/>
              </a:spcAft>
              <a:buSzPts val="1000"/>
              <a:buFont typeface="Symbol" panose="05050102010706020507" pitchFamily="18" charset="2"/>
              <a:buChar char=""/>
              <a:tabLst>
                <a:tab pos="457200" algn="l"/>
              </a:tabLs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Stresses </a:t>
            </a:r>
            <a:r>
              <a:rPr lang="en-US" sz="1800" b="1" kern="100" dirty="0">
                <a:effectLst/>
                <a:latin typeface="Calibri" panose="020F0502020204030204" pitchFamily="34" charset="0"/>
                <a:ea typeface="Calibri" panose="020F0502020204030204" pitchFamily="34" charset="0"/>
                <a:cs typeface="Times New Roman" panose="02020603050405020304" pitchFamily="18" charset="0"/>
              </a:rPr>
              <a:t>active, play-based learning</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 aligning with early years curricula.</a:t>
            </a:r>
          </a:p>
          <a:p>
            <a:pPr marL="342900" marR="0" lvl="0" indent="-342900">
              <a:lnSpc>
                <a:spcPct val="107000"/>
              </a:lnSpc>
              <a:spcAft>
                <a:spcPts val="800"/>
              </a:spcAft>
              <a:buSzPts val="1000"/>
              <a:buFont typeface="Symbol" panose="05050102010706020507" pitchFamily="18" charset="2"/>
              <a:buChar char=""/>
              <a:tabLst>
                <a:tab pos="457200" algn="l"/>
              </a:tabLs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Highlights children’s role as active learners.</a:t>
            </a:r>
          </a:p>
          <a:p>
            <a:pPr marL="342900" marR="0" lvl="0" indent="-342900">
              <a:lnSpc>
                <a:spcPct val="107000"/>
              </a:lnSpc>
              <a:spcAft>
                <a:spcPts val="800"/>
              </a:spcAft>
              <a:buSzPts val="1000"/>
              <a:buFont typeface="Symbol" panose="05050102010706020507" pitchFamily="18" charset="2"/>
              <a:buChar char=""/>
              <a:tabLst>
                <a:tab pos="457200" algn="l"/>
              </a:tabLs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Offers a foundation for observation and assessment of children’s thinking.</a:t>
            </a:r>
          </a:p>
        </p:txBody>
      </p:sp>
      <p:pic>
        <p:nvPicPr>
          <p:cNvPr id="6" name="Picture 5">
            <a:extLst>
              <a:ext uri="{FF2B5EF4-FFF2-40B4-BE49-F238E27FC236}">
                <a16:creationId xmlns:a16="http://schemas.microsoft.com/office/drawing/2014/main" id="{7DD87E59-F4E1-EBFA-FA56-5A028EF08A02}"/>
              </a:ext>
            </a:extLst>
          </p:cNvPr>
          <p:cNvPicPr>
            <a:picLocks noChangeAspect="1"/>
          </p:cNvPicPr>
          <p:nvPr/>
        </p:nvPicPr>
        <p:blipFill>
          <a:blip r:embed="rId3"/>
          <a:stretch>
            <a:fillRect/>
          </a:stretch>
        </p:blipFill>
        <p:spPr>
          <a:xfrm>
            <a:off x="7408733" y="1613610"/>
            <a:ext cx="3725505" cy="3300351"/>
          </a:xfrm>
          <a:prstGeom prst="rect">
            <a:avLst/>
          </a:prstGeom>
        </p:spPr>
      </p:pic>
      <p:sp>
        <p:nvSpPr>
          <p:cNvPr id="8" name="TextBox 7">
            <a:extLst>
              <a:ext uri="{FF2B5EF4-FFF2-40B4-BE49-F238E27FC236}">
                <a16:creationId xmlns:a16="http://schemas.microsoft.com/office/drawing/2014/main" id="{E38C4E67-C34B-6F93-0C54-BC0F69CA5A93}"/>
              </a:ext>
            </a:extLst>
          </p:cNvPr>
          <p:cNvSpPr txBox="1"/>
          <p:nvPr/>
        </p:nvSpPr>
        <p:spPr>
          <a:xfrm>
            <a:off x="3048000" y="5077303"/>
            <a:ext cx="6096000" cy="1200329"/>
          </a:xfrm>
          <a:prstGeom prst="rect">
            <a:avLst/>
          </a:prstGeom>
          <a:noFill/>
        </p:spPr>
        <p:txBody>
          <a:bodyPr wrap="square">
            <a:spAutoFit/>
          </a:bodyPr>
          <a:lstStyle/>
          <a:p>
            <a:pPr algn="ctr">
              <a:buNone/>
            </a:pPr>
            <a:r>
              <a:rPr lang="en-US" sz="1800" dirty="0">
                <a:effectLst/>
                <a:latin typeface="Calibri" panose="020F0502020204030204" pitchFamily="34" charset="0"/>
                <a:ea typeface="Calibri" panose="020F0502020204030204" pitchFamily="34" charset="0"/>
                <a:cs typeface="Times New Roman" panose="02020603050405020304" pitchFamily="18" charset="0"/>
              </a:rPr>
              <a:t>Despite criticisms, Piaget’s theory continues to influence pedagogy (Zhang, 2022). Its value lies in shaping practice and stimulating observation, although it requires supplementation with contemporary perspectives.</a:t>
            </a:r>
            <a:endParaRPr lang="en-US" dirty="0"/>
          </a:p>
        </p:txBody>
      </p:sp>
    </p:spTree>
    <p:extLst>
      <p:ext uri="{BB962C8B-B14F-4D97-AF65-F5344CB8AC3E}">
        <p14:creationId xmlns:p14="http://schemas.microsoft.com/office/powerpoint/2010/main" val="4969428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CB6528-F167-4076-053E-2B24740962FC}"/>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9C42E4C7-434F-9FEF-E5A0-DE4411C175AD}"/>
              </a:ext>
            </a:extLst>
          </p:cNvPr>
          <p:cNvSpPr txBox="1"/>
          <p:nvPr/>
        </p:nvSpPr>
        <p:spPr>
          <a:xfrm>
            <a:off x="0" y="0"/>
            <a:ext cx="12192000" cy="646331"/>
          </a:xfrm>
          <a:prstGeom prst="rect">
            <a:avLst/>
          </a:prstGeom>
          <a:noFill/>
        </p:spPr>
        <p:txBody>
          <a:bodyPr wrap="square">
            <a:spAutoFit/>
          </a:bodyPr>
          <a:lstStyle/>
          <a:p>
            <a:pPr algn="ctr"/>
            <a:r>
              <a:rPr lang="en-US" sz="3600" b="1" u="sng" kern="100" dirty="0">
                <a:solidFill>
                  <a:srgbClr val="C00000"/>
                </a:solidFill>
                <a:latin typeface="Calibri" panose="020F0502020204030204" pitchFamily="34" charset="0"/>
                <a:ea typeface="Calibri" panose="020F0502020204030204" pitchFamily="34" charset="0"/>
                <a:cs typeface="Times New Roman" panose="02020603050405020304" pitchFamily="18" charset="0"/>
              </a:rPr>
              <a:t>Limitations of Piaget’s Theory</a:t>
            </a:r>
            <a:endParaRPr lang="en-US" sz="3600" u="sng" kern="100" dirty="0">
              <a:solidFill>
                <a:srgbClr val="C0000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a:extLst>
              <a:ext uri="{FF2B5EF4-FFF2-40B4-BE49-F238E27FC236}">
                <a16:creationId xmlns:a16="http://schemas.microsoft.com/office/drawing/2014/main" id="{803A8AEB-8242-CDD4-1AA1-3048B2975925}"/>
              </a:ext>
            </a:extLst>
          </p:cNvPr>
          <p:cNvSpPr txBox="1"/>
          <p:nvPr/>
        </p:nvSpPr>
        <p:spPr>
          <a:xfrm>
            <a:off x="1032387" y="1279221"/>
            <a:ext cx="10107561" cy="2641108"/>
          </a:xfrm>
          <a:prstGeom prst="rect">
            <a:avLst/>
          </a:prstGeom>
          <a:noFill/>
        </p:spPr>
        <p:txBody>
          <a:bodyPr wrap="square">
            <a:spAutoFit/>
          </a:bodyPr>
          <a:lstStyle/>
          <a:p>
            <a:pPr marL="0" marR="0">
              <a:lnSpc>
                <a:spcPct val="107000"/>
              </a:lnSpc>
              <a:spcAft>
                <a:spcPts val="800"/>
              </a:spcAft>
              <a:buNone/>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Piaget’s theory has significant limitations:</a:t>
            </a:r>
          </a:p>
          <a:p>
            <a:pPr marL="342900" marR="0" lvl="0" indent="-342900">
              <a:lnSpc>
                <a:spcPct val="107000"/>
              </a:lnSpc>
              <a:spcAft>
                <a:spcPts val="800"/>
              </a:spcAft>
              <a:buSzPts val="1000"/>
              <a:buFont typeface="Symbol" panose="05050102010706020507" pitchFamily="18" charset="2"/>
              <a:buChar char=""/>
              <a:tabLst>
                <a:tab pos="457200" algn="l"/>
              </a:tabLs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Children’s abilities are often underestimated (Cherry, 2023).</a:t>
            </a:r>
          </a:p>
          <a:p>
            <a:pPr marL="342900" marR="0" lvl="0" indent="-342900">
              <a:lnSpc>
                <a:spcPct val="107000"/>
              </a:lnSpc>
              <a:spcAft>
                <a:spcPts val="800"/>
              </a:spcAft>
              <a:buSzPts val="1000"/>
              <a:buFont typeface="Symbol" panose="05050102010706020507" pitchFamily="18" charset="2"/>
              <a:buChar char=""/>
              <a:tabLst>
                <a:tab pos="457200" algn="l"/>
              </a:tabLs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Development is not as stage-bound or universal as Piaget proposed.</a:t>
            </a:r>
          </a:p>
          <a:p>
            <a:pPr marL="342900" marR="0" lvl="0" indent="-342900">
              <a:lnSpc>
                <a:spcPct val="107000"/>
              </a:lnSpc>
              <a:spcAft>
                <a:spcPts val="800"/>
              </a:spcAft>
              <a:buSzPts val="1000"/>
              <a:buFont typeface="Symbol" panose="05050102010706020507" pitchFamily="18" charset="2"/>
              <a:buChar char=""/>
              <a:tabLst>
                <a:tab pos="457200" algn="l"/>
              </a:tabLs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Limited recognition of cultural, social, and emotional influences.</a:t>
            </a:r>
          </a:p>
          <a:p>
            <a:pPr marL="342900" marR="0" lvl="0" indent="-342900">
              <a:lnSpc>
                <a:spcPct val="107000"/>
              </a:lnSpc>
              <a:spcAft>
                <a:spcPts val="800"/>
              </a:spcAft>
              <a:buSzPts val="1000"/>
              <a:buFont typeface="Symbol" panose="05050102010706020507" pitchFamily="18" charset="2"/>
              <a:buChar char=""/>
              <a:tabLst>
                <a:tab pos="457200" algn="l"/>
              </a:tabLs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Potential to mislabel children like Amira as “delayed” when progress varies contextually.</a:t>
            </a:r>
          </a:p>
          <a:p>
            <a:pPr>
              <a:buNone/>
            </a:pPr>
            <a:r>
              <a:rPr lang="en-US" sz="1800" dirty="0">
                <a:effectLst/>
                <a:latin typeface="Calibri" panose="020F0502020204030204" pitchFamily="34" charset="0"/>
                <a:ea typeface="Calibri" panose="020F0502020204030204" pitchFamily="34" charset="0"/>
                <a:cs typeface="Times New Roman" panose="02020603050405020304" pitchFamily="18" charset="0"/>
              </a:rPr>
              <a:t>Therefore, Piaget’s theory is most effective when critically applied alongside other models, particularly those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emphasising</a:t>
            </a:r>
            <a:r>
              <a:rPr lang="en-US" sz="1800" dirty="0">
                <a:effectLst/>
                <a:latin typeface="Calibri" panose="020F0502020204030204" pitchFamily="34" charset="0"/>
                <a:ea typeface="Calibri" panose="020F0502020204030204" pitchFamily="34" charset="0"/>
                <a:cs typeface="Times New Roman" panose="02020603050405020304" pitchFamily="18" charset="0"/>
              </a:rPr>
              <a:t> social and emotional development.</a:t>
            </a:r>
            <a:endParaRPr lang="en-US" dirty="0"/>
          </a:p>
        </p:txBody>
      </p:sp>
      <p:pic>
        <p:nvPicPr>
          <p:cNvPr id="6" name="Picture 5">
            <a:extLst>
              <a:ext uri="{FF2B5EF4-FFF2-40B4-BE49-F238E27FC236}">
                <a16:creationId xmlns:a16="http://schemas.microsoft.com/office/drawing/2014/main" id="{F27BE284-8AD4-114F-89A9-EFCBBC40122F}"/>
              </a:ext>
            </a:extLst>
          </p:cNvPr>
          <p:cNvPicPr>
            <a:picLocks noChangeAspect="1"/>
          </p:cNvPicPr>
          <p:nvPr/>
        </p:nvPicPr>
        <p:blipFill>
          <a:blip r:embed="rId3"/>
          <a:stretch>
            <a:fillRect/>
          </a:stretch>
        </p:blipFill>
        <p:spPr>
          <a:xfrm>
            <a:off x="3593721" y="3920329"/>
            <a:ext cx="5004557" cy="2964884"/>
          </a:xfrm>
          <a:prstGeom prst="rect">
            <a:avLst/>
          </a:prstGeom>
        </p:spPr>
      </p:pic>
    </p:spTree>
    <p:extLst>
      <p:ext uri="{BB962C8B-B14F-4D97-AF65-F5344CB8AC3E}">
        <p14:creationId xmlns:p14="http://schemas.microsoft.com/office/powerpoint/2010/main" val="21566659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7AC3BB-61CE-DAFA-D043-10CBFD9F6B84}"/>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EF8A3622-AD4F-4473-9DC6-D3F5DEF1F726}"/>
              </a:ext>
            </a:extLst>
          </p:cNvPr>
          <p:cNvSpPr txBox="1"/>
          <p:nvPr/>
        </p:nvSpPr>
        <p:spPr>
          <a:xfrm>
            <a:off x="0" y="0"/>
            <a:ext cx="12192000" cy="646331"/>
          </a:xfrm>
          <a:prstGeom prst="rect">
            <a:avLst/>
          </a:prstGeom>
          <a:noFill/>
        </p:spPr>
        <p:txBody>
          <a:bodyPr wrap="square">
            <a:spAutoFit/>
          </a:bodyPr>
          <a:lstStyle/>
          <a:p>
            <a:pPr algn="ctr"/>
            <a:r>
              <a:rPr lang="en-US" sz="3600" b="1" u="sng"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Conclusion</a:t>
            </a:r>
            <a:endParaRPr lang="en-US" sz="3600" u="sng" dirty="0">
              <a:solidFill>
                <a:srgbClr val="C00000"/>
              </a:solidFill>
            </a:endParaRPr>
          </a:p>
        </p:txBody>
      </p:sp>
      <p:sp>
        <p:nvSpPr>
          <p:cNvPr id="3" name="TextBox 2">
            <a:extLst>
              <a:ext uri="{FF2B5EF4-FFF2-40B4-BE49-F238E27FC236}">
                <a16:creationId xmlns:a16="http://schemas.microsoft.com/office/drawing/2014/main" id="{E6B435E4-3D15-2EC2-D0D2-DD9180ED68AB}"/>
              </a:ext>
            </a:extLst>
          </p:cNvPr>
          <p:cNvSpPr txBox="1"/>
          <p:nvPr/>
        </p:nvSpPr>
        <p:spPr>
          <a:xfrm>
            <a:off x="816077" y="1715681"/>
            <a:ext cx="5279923" cy="3139321"/>
          </a:xfrm>
          <a:prstGeom prst="rect">
            <a:avLst/>
          </a:prstGeom>
          <a:noFill/>
        </p:spPr>
        <p:txBody>
          <a:bodyPr wrap="square">
            <a:spAutoFit/>
          </a:bodyPr>
          <a:lstStyle/>
          <a:p>
            <a:pPr algn="ctr">
              <a:buNone/>
            </a:pPr>
            <a:r>
              <a:rPr lang="en-US" sz="1800" dirty="0">
                <a:effectLst/>
                <a:latin typeface="Calibri" panose="020F0502020204030204" pitchFamily="34" charset="0"/>
                <a:ea typeface="Calibri" panose="020F0502020204030204" pitchFamily="34" charset="0"/>
                <a:cs typeface="Times New Roman" panose="02020603050405020304" pitchFamily="18" charset="0"/>
              </a:rPr>
              <a:t>In conclusion, Piaget’s Cognitive Development Theory helps explain Amira’s limited speech, egocentric play, and anxiety within the preoperational stage. His framework informs strategies such as symbolic play, visual supports, and guided group learning. Nonetheless, Piaget’s neglect of emotional and cultural factors means that his theory should not be applied in isolation. Amira’s case demonstrates the importance of combining cognitive insights from Piaget with broader approaches to ensure holistic support.</a:t>
            </a:r>
            <a:endParaRPr lang="en-US" dirty="0"/>
          </a:p>
        </p:txBody>
      </p:sp>
      <p:pic>
        <p:nvPicPr>
          <p:cNvPr id="6" name="Picture 5">
            <a:extLst>
              <a:ext uri="{FF2B5EF4-FFF2-40B4-BE49-F238E27FC236}">
                <a16:creationId xmlns:a16="http://schemas.microsoft.com/office/drawing/2014/main" id="{939F226F-4E3D-E2A7-E872-0B626D320299}"/>
              </a:ext>
            </a:extLst>
          </p:cNvPr>
          <p:cNvPicPr>
            <a:picLocks noChangeAspect="1"/>
          </p:cNvPicPr>
          <p:nvPr/>
        </p:nvPicPr>
        <p:blipFill>
          <a:blip r:embed="rId3"/>
          <a:stretch>
            <a:fillRect/>
          </a:stretch>
        </p:blipFill>
        <p:spPr>
          <a:xfrm>
            <a:off x="6489906" y="1613095"/>
            <a:ext cx="4886017" cy="3241907"/>
          </a:xfrm>
          <a:prstGeom prst="rect">
            <a:avLst/>
          </a:prstGeom>
        </p:spPr>
      </p:pic>
    </p:spTree>
    <p:extLst>
      <p:ext uri="{BB962C8B-B14F-4D97-AF65-F5344CB8AC3E}">
        <p14:creationId xmlns:p14="http://schemas.microsoft.com/office/powerpoint/2010/main" val="9496820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C2C5E7-0117-03D6-8095-008A3C681AEB}"/>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2CAB49CD-7FF6-EFD5-4F87-CD66C90CBA2E}"/>
              </a:ext>
            </a:extLst>
          </p:cNvPr>
          <p:cNvSpPr txBox="1"/>
          <p:nvPr/>
        </p:nvSpPr>
        <p:spPr>
          <a:xfrm>
            <a:off x="0" y="0"/>
            <a:ext cx="12192000" cy="646331"/>
          </a:xfrm>
          <a:prstGeom prst="rect">
            <a:avLst/>
          </a:prstGeom>
          <a:noFill/>
        </p:spPr>
        <p:txBody>
          <a:bodyPr wrap="square">
            <a:spAutoFit/>
          </a:bodyPr>
          <a:lstStyle/>
          <a:p>
            <a:pPr algn="ctr"/>
            <a:r>
              <a:rPr lang="en-US" sz="3600" b="1" u="sng" dirty="0">
                <a:solidFill>
                  <a:srgbClr val="C00000"/>
                </a:solidFill>
              </a:rPr>
              <a:t>References (Harvard UWTSD style)</a:t>
            </a:r>
            <a:endParaRPr lang="en-US" sz="6000" u="sng" dirty="0">
              <a:solidFill>
                <a:srgbClr val="C00000"/>
              </a:solidFill>
            </a:endParaRPr>
          </a:p>
        </p:txBody>
      </p:sp>
      <p:sp>
        <p:nvSpPr>
          <p:cNvPr id="4" name="Rectangle 2">
            <a:extLst>
              <a:ext uri="{FF2B5EF4-FFF2-40B4-BE49-F238E27FC236}">
                <a16:creationId xmlns:a16="http://schemas.microsoft.com/office/drawing/2014/main" id="{81EBC3E0-ECBC-EFFF-AE2E-8F14624D93A5}"/>
              </a:ext>
            </a:extLst>
          </p:cNvPr>
          <p:cNvSpPr>
            <a:spLocks noChangeArrowheads="1"/>
          </p:cNvSpPr>
          <p:nvPr/>
        </p:nvSpPr>
        <p:spPr bwMode="auto">
          <a:xfrm>
            <a:off x="388374" y="949057"/>
            <a:ext cx="11415252" cy="54168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0" numCol="1" anchor="ctr" anchorCtr="0" compatLnSpc="1">
            <a:prstTxWarp prst="textNoShape">
              <a:avLst/>
            </a:prstTxWarp>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Babakr</a:t>
            </a: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Z., </a:t>
            </a:r>
            <a:r>
              <a:rPr kumimoji="0" lang="en-US" altLang="en-US" sz="16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Kakamad</a:t>
            </a: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K. and Mohamedamin, P. (2019). </a:t>
            </a:r>
            <a:r>
              <a:rPr kumimoji="0" lang="en-US" altLang="en-US" sz="16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Piaget’s cognitive developmental theory: Critical review</a:t>
            </a: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[online] ResearchGate. Available at: https://www.researchgate.net/publication/335219854_Piaget [Accessed 28 Sep. 2025].</a:t>
            </a:r>
            <a:endParaRPr kumimoji="0" lang="en-US" altLang="en-US" sz="1600" b="0" i="0" u="none" strike="noStrike" cap="none" normalizeH="0" baseline="0" dirty="0">
              <a:ln>
                <a:noFill/>
              </a:ln>
              <a:solidFill>
                <a:schemeClr val="tx1"/>
              </a:solidFill>
              <a:effectLst/>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Cherry, K. (2023). </a:t>
            </a:r>
            <a:r>
              <a:rPr kumimoji="0" lang="en-US" altLang="en-US" sz="16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Support and criticism of </a:t>
            </a:r>
            <a:r>
              <a:rPr kumimoji="0" lang="en-US" altLang="en-US" sz="1600" b="0" i="1"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piaget’s</a:t>
            </a:r>
            <a:r>
              <a:rPr kumimoji="0" lang="en-US" altLang="en-US" sz="16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stage theory</a:t>
            </a: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[online] </a:t>
            </a:r>
            <a:r>
              <a:rPr kumimoji="0" lang="en-US" altLang="en-US" sz="16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Verywell</a:t>
            </a: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Mind. Available at: https://www.verywellmind.com/support-and-criticism-of-piagets-stage-theory-2795460 [Accessed 28 Sep. 2025].</a:t>
            </a:r>
            <a:endParaRPr kumimoji="0" lang="en-US" altLang="en-US" sz="1600" b="0" i="0" u="none" strike="noStrike" cap="none" normalizeH="0" baseline="0" dirty="0">
              <a:ln>
                <a:noFill/>
              </a:ln>
              <a:solidFill>
                <a:schemeClr val="tx1"/>
              </a:solidFill>
              <a:effectLst/>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Lefa, B. (2014). </a:t>
            </a:r>
            <a:r>
              <a:rPr kumimoji="0" lang="en-US" altLang="en-US" sz="16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The Piaget Theory of Cognitive Development: An educational Implications</a:t>
            </a: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[online] ResearchGate. Available at: https://www.researchgate.net/publication/265916960_THE_PIAGET_THEORY_OF_COGNITIVE_DEVELOPMENT_AN_EDUCATIONAL_IMPLICATIONS [Accessed 28 Sep. 2025].</a:t>
            </a:r>
            <a:endParaRPr kumimoji="0" lang="en-US" altLang="en-US" sz="1600" b="0" i="0" u="none" strike="noStrike" cap="none" normalizeH="0" baseline="0" dirty="0">
              <a:ln>
                <a:noFill/>
              </a:ln>
              <a:solidFill>
                <a:schemeClr val="tx1"/>
              </a:solidFill>
              <a:effectLst/>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Lewis, C. and </a:t>
            </a:r>
            <a:r>
              <a:rPr kumimoji="0" lang="en-US" altLang="en-US" sz="16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Carpendale</a:t>
            </a: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J.I.M. (2018). </a:t>
            </a:r>
            <a:r>
              <a:rPr kumimoji="0" lang="en-US" altLang="en-US" sz="16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Piaget’s Stages Of Cognitive Development</a:t>
            </a: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[online] Child and Family Blog. Available at: https://childandfamilyblog.com/piaget-stages-cognitive-development/ [Accessed 28 Sep. 2025].</a:t>
            </a:r>
            <a:endParaRPr kumimoji="0" lang="en-US" altLang="en-US" sz="1600" b="0" i="0" u="none" strike="noStrike" cap="none" normalizeH="0" baseline="0" dirty="0">
              <a:ln>
                <a:noFill/>
              </a:ln>
              <a:solidFill>
                <a:schemeClr val="tx1"/>
              </a:solidFill>
              <a:effectLst/>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Main, P. (2021). </a:t>
            </a:r>
            <a:r>
              <a:rPr kumimoji="0" lang="en-US" altLang="en-US" sz="16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Jean </a:t>
            </a:r>
            <a:r>
              <a:rPr kumimoji="0" lang="en-US" altLang="en-US" sz="1600" b="0" i="1"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piaget’s</a:t>
            </a:r>
            <a:r>
              <a:rPr kumimoji="0" lang="en-US" altLang="en-US" sz="16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theory of cognitive development</a:t>
            </a: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[online] Structural Learning. Available at: https://www.structural-learning.com/post/jean-piagets-theory-of-cognitive-development-and-active-classrooms [Accessed 28 Sep. 2025].</a:t>
            </a:r>
            <a:endParaRPr kumimoji="0" lang="en-US" altLang="en-US" sz="1600" b="0" i="0" u="none" strike="noStrike" cap="none" normalizeH="0" baseline="0" dirty="0">
              <a:ln>
                <a:noFill/>
              </a:ln>
              <a:solidFill>
                <a:schemeClr val="tx1"/>
              </a:solidFill>
              <a:effectLst/>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McLeod, S. (2025). </a:t>
            </a:r>
            <a:r>
              <a:rPr kumimoji="0" lang="en-US" altLang="en-US" sz="16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Piaget cognitive stages of development</a:t>
            </a: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[online] Simply Psychology. Available at: https://www.simplypsychology.org/piaget.html [Accessed 28 Sep. 2025].</a:t>
            </a:r>
            <a:endParaRPr kumimoji="0" lang="en-US" altLang="en-US" sz="1600" b="0" i="0" u="none" strike="noStrike" cap="none" normalizeH="0" baseline="0" dirty="0">
              <a:ln>
                <a:noFill/>
              </a:ln>
              <a:solidFill>
                <a:schemeClr val="tx1"/>
              </a:solidFill>
              <a:effectLst/>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Mcleod, S. (2024). </a:t>
            </a:r>
            <a:r>
              <a:rPr kumimoji="0" lang="en-US" altLang="en-US" sz="16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Vygotsky vs. Piaget: A Paradigm Shift</a:t>
            </a: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[online] Simply Psychology. Available at: https://www.simplypsychology.org/piaget-vs-vygotsky.html [Accessed 28 Sep. 2025].</a:t>
            </a:r>
            <a:endParaRPr kumimoji="0" lang="en-US" altLang="en-US" sz="1600" b="0" i="0" u="none" strike="noStrike" cap="none" normalizeH="0" baseline="0" dirty="0">
              <a:ln>
                <a:noFill/>
              </a:ln>
              <a:solidFill>
                <a:schemeClr val="tx1"/>
              </a:solidFill>
              <a:effectLst/>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Pakpahan</a:t>
            </a: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F.H. and </a:t>
            </a:r>
            <a:r>
              <a:rPr kumimoji="0" lang="en-US" altLang="en-US" sz="16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Saragih</a:t>
            </a: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M. (2022). </a:t>
            </a:r>
            <a:r>
              <a:rPr kumimoji="0" lang="en-US" altLang="en-US" sz="16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Theory of cognitive development by Jean Piaget</a:t>
            </a: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[online] ResearchGate. Available at: https://www.researchgate.net/publication/362524801_Theory_Of_Cognitive_Development_By_Jean_Piaget [Accessed 28 Sep. 2025].</a:t>
            </a:r>
            <a:endParaRPr kumimoji="0" lang="en-US" altLang="en-US" sz="1600" b="0" i="0" u="none" strike="noStrike" cap="none" normalizeH="0" baseline="0" dirty="0">
              <a:ln>
                <a:noFill/>
              </a:ln>
              <a:solidFill>
                <a:schemeClr val="tx1"/>
              </a:solidFill>
              <a:effectLst/>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Sravanti, L. (2017). Nurture the nature. </a:t>
            </a:r>
            <a:r>
              <a:rPr kumimoji="0" lang="en-US" altLang="en-US" sz="16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Indian Journal of Psychiatry</a:t>
            </a: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[online] 59(3). </a:t>
            </a:r>
            <a:r>
              <a:rPr kumimoji="0" lang="en-US" altLang="en-US" sz="16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doi:https</a:t>
            </a: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://doi.org/10.4103/psychiatry.indianjpsychiatry_341_17.</a:t>
            </a:r>
            <a:endParaRPr kumimoji="0" lang="en-US" altLang="en-US" sz="1600" b="0" i="0" u="none" strike="noStrike" cap="none" normalizeH="0" baseline="0" dirty="0">
              <a:ln>
                <a:noFill/>
              </a:ln>
              <a:solidFill>
                <a:schemeClr val="tx1"/>
              </a:solidFill>
              <a:effectLst/>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Zhang, J. (2022). The Influence of Piaget in the Field of Learning Science. </a:t>
            </a:r>
            <a:r>
              <a:rPr kumimoji="0" lang="en-US" altLang="en-US" sz="16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Higher Education Studies</a:t>
            </a: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[online] 12(3), pp.162–168. </a:t>
            </a:r>
            <a:r>
              <a:rPr kumimoji="0" lang="en-US" altLang="en-US" sz="16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doi:https</a:t>
            </a:r>
            <a:r>
              <a:rPr kumimoji="0" lang="en-US" altLang="en-US" sz="16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://doi.org/10.5539/hes.v12n3p162.</a:t>
            </a:r>
            <a:endParaRPr kumimoji="0" lang="en-US" altLang="en-US" sz="16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2278229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91015B7-67F7-E793-6A9E-A309E1FC8438}"/>
              </a:ext>
            </a:extLst>
          </p:cNvPr>
          <p:cNvPicPr>
            <a:picLocks noChangeAspect="1"/>
          </p:cNvPicPr>
          <p:nvPr/>
        </p:nvPicPr>
        <p:blipFill>
          <a:blip r:embed="rId2"/>
          <a:stretch>
            <a:fillRect/>
          </a:stretch>
        </p:blipFill>
        <p:spPr>
          <a:xfrm>
            <a:off x="3341849" y="1149278"/>
            <a:ext cx="5508301" cy="4559443"/>
          </a:xfrm>
          <a:prstGeom prst="rect">
            <a:avLst/>
          </a:prstGeom>
        </p:spPr>
      </p:pic>
    </p:spTree>
    <p:extLst>
      <p:ext uri="{BB962C8B-B14F-4D97-AF65-F5344CB8AC3E}">
        <p14:creationId xmlns:p14="http://schemas.microsoft.com/office/powerpoint/2010/main" val="23093984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TotalTime>
  <Words>2593</Words>
  <Application>Microsoft Office PowerPoint</Application>
  <PresentationFormat>Widescreen</PresentationFormat>
  <Paragraphs>84</Paragraphs>
  <Slides>14</Slides>
  <Notes>12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Momina Afzal</dc:creator>
  <cp:lastModifiedBy>Nouman Saeed</cp:lastModifiedBy>
  <cp:revision>4</cp:revision>
  <dcterms:created xsi:type="dcterms:W3CDTF">2025-09-28T08:13:04Z</dcterms:created>
  <dcterms:modified xsi:type="dcterms:W3CDTF">2025-10-11T20:05:13Z</dcterms:modified>
</cp:coreProperties>
</file>