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6" r:id="rId2"/>
    <p:sldId id="257" r:id="rId3"/>
    <p:sldId id="258" r:id="rId4"/>
    <p:sldId id="262" r:id="rId5"/>
    <p:sldId id="259" r:id="rId6"/>
    <p:sldId id="260" r:id="rId7"/>
    <p:sldId id="261" r:id="rId8"/>
    <p:sldId id="277" r:id="rId9"/>
    <p:sldId id="263" r:id="rId10"/>
    <p:sldId id="264" r:id="rId11"/>
    <p:sldId id="275" r:id="rId12"/>
    <p:sldId id="268" r:id="rId13"/>
    <p:sldId id="276" r:id="rId14"/>
    <p:sldId id="273" r:id="rId15"/>
    <p:sldId id="265" r:id="rId16"/>
    <p:sldId id="267" r:id="rId17"/>
    <p:sldId id="266" r:id="rId18"/>
    <p:sldId id="269" r:id="rId19"/>
    <p:sldId id="271" r:id="rId20"/>
    <p:sldId id="278" r:id="rId21"/>
    <p:sldId id="274"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FF0066"/>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120" autoAdjust="0"/>
  </p:normalViewPr>
  <p:slideViewPr>
    <p:cSldViewPr>
      <p:cViewPr varScale="1">
        <p:scale>
          <a:sx n="72" d="100"/>
          <a:sy n="72" d="100"/>
        </p:scale>
        <p:origin x="1344"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4E6442FA-8FED-4130-BF3C-7445ACEFD7B9}" type="datetimeFigureOut">
              <a:rPr lang="en-GB" smtClean="0"/>
              <a:pPr/>
              <a:t>01/11/2019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7543D918-8D91-4A21-95A4-EADD06B773A9}" type="slidenum">
              <a:rPr lang="en-GB" smtClean="0"/>
              <a:pPr/>
              <a:t>‹#›</a:t>
            </a:fld>
            <a:endParaRPr lang="en-GB"/>
          </a:p>
        </p:txBody>
      </p:sp>
    </p:spTree>
    <p:extLst>
      <p:ext uri="{BB962C8B-B14F-4D97-AF65-F5344CB8AC3E}">
        <p14:creationId xmlns:p14="http://schemas.microsoft.com/office/powerpoint/2010/main" val="21058329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51BC9F9-A6F6-40D3-AC14-8200B2A93B36}" type="datetimeFigureOut">
              <a:rPr lang="en-GB" smtClean="0"/>
              <a:pPr/>
              <a:t>01/11/2019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01DA09B-44E3-4DFF-9945-11AFE2CF0F42}" type="slidenum">
              <a:rPr lang="en-GB" smtClean="0"/>
              <a:pPr/>
              <a:t>‹#›</a:t>
            </a:fld>
            <a:endParaRPr lang="en-GB"/>
          </a:p>
        </p:txBody>
      </p:sp>
    </p:spTree>
    <p:extLst>
      <p:ext uri="{BB962C8B-B14F-4D97-AF65-F5344CB8AC3E}">
        <p14:creationId xmlns:p14="http://schemas.microsoft.com/office/powerpoint/2010/main" val="1918674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a:t>
            </a:fld>
            <a:endParaRPr lang="en-GB"/>
          </a:p>
        </p:txBody>
      </p:sp>
    </p:spTree>
    <p:extLst>
      <p:ext uri="{BB962C8B-B14F-4D97-AF65-F5344CB8AC3E}">
        <p14:creationId xmlns:p14="http://schemas.microsoft.com/office/powerpoint/2010/main" val="3447602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2</a:t>
            </a:fld>
            <a:endParaRPr lang="en-GB"/>
          </a:p>
        </p:txBody>
      </p:sp>
    </p:spTree>
    <p:extLst>
      <p:ext uri="{BB962C8B-B14F-4D97-AF65-F5344CB8AC3E}">
        <p14:creationId xmlns:p14="http://schemas.microsoft.com/office/powerpoint/2010/main" val="4103677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3</a:t>
            </a:fld>
            <a:endParaRPr lang="en-GB"/>
          </a:p>
        </p:txBody>
      </p:sp>
    </p:spTree>
    <p:extLst>
      <p:ext uri="{BB962C8B-B14F-4D97-AF65-F5344CB8AC3E}">
        <p14:creationId xmlns:p14="http://schemas.microsoft.com/office/powerpoint/2010/main" val="4206622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4</a:t>
            </a:fld>
            <a:endParaRPr lang="en-GB"/>
          </a:p>
        </p:txBody>
      </p:sp>
    </p:spTree>
    <p:extLst>
      <p:ext uri="{BB962C8B-B14F-4D97-AF65-F5344CB8AC3E}">
        <p14:creationId xmlns:p14="http://schemas.microsoft.com/office/powerpoint/2010/main" val="2200325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5</a:t>
            </a:fld>
            <a:endParaRPr lang="en-GB"/>
          </a:p>
        </p:txBody>
      </p:sp>
    </p:spTree>
    <p:extLst>
      <p:ext uri="{BB962C8B-B14F-4D97-AF65-F5344CB8AC3E}">
        <p14:creationId xmlns:p14="http://schemas.microsoft.com/office/powerpoint/2010/main" val="29189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http://www.uvm.edu/~cdisorda/blooms.html </a:t>
            </a:r>
          </a:p>
          <a:p>
            <a:endParaRPr lang="en-GB" dirty="0" smtClean="0"/>
          </a:p>
          <a:p>
            <a:r>
              <a:rPr lang="en-GB" dirty="0" smtClean="0"/>
              <a:t>Some versions of Bloom’s taxonomy add in another early stage – instead of comprehension you might see translation and interpretation.</a:t>
            </a:r>
            <a:endParaRPr lang="en-GB" dirty="0"/>
          </a:p>
        </p:txBody>
      </p:sp>
      <p:sp>
        <p:nvSpPr>
          <p:cNvPr id="4" name="Slide Number Placeholder 3"/>
          <p:cNvSpPr>
            <a:spLocks noGrp="1"/>
          </p:cNvSpPr>
          <p:nvPr>
            <p:ph type="sldNum" sz="quarter" idx="10"/>
          </p:nvPr>
        </p:nvSpPr>
        <p:spPr/>
        <p:txBody>
          <a:bodyPr/>
          <a:lstStyle/>
          <a:p>
            <a:fld id="{701DA09B-44E3-4DFF-9945-11AFE2CF0F42}" type="slidenum">
              <a:rPr lang="en-GB" smtClean="0"/>
              <a:pPr/>
              <a:t>6</a:t>
            </a:fld>
            <a:endParaRPr lang="en-GB"/>
          </a:p>
        </p:txBody>
      </p:sp>
    </p:spTree>
    <p:extLst>
      <p:ext uri="{BB962C8B-B14F-4D97-AF65-F5344CB8AC3E}">
        <p14:creationId xmlns:p14="http://schemas.microsoft.com/office/powerpoint/2010/main" val="2455729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http://www.uvm.edu/~cdisorda/blooms.html – types of questions one asks according to different levels of thinking.</a:t>
            </a:r>
            <a:endParaRPr lang="en-GB" dirty="0"/>
          </a:p>
        </p:txBody>
      </p:sp>
      <p:sp>
        <p:nvSpPr>
          <p:cNvPr id="4" name="Slide Number Placeholder 3"/>
          <p:cNvSpPr>
            <a:spLocks noGrp="1"/>
          </p:cNvSpPr>
          <p:nvPr>
            <p:ph type="sldNum" sz="quarter" idx="10"/>
          </p:nvPr>
        </p:nvSpPr>
        <p:spPr/>
        <p:txBody>
          <a:bodyPr/>
          <a:lstStyle/>
          <a:p>
            <a:fld id="{701DA09B-44E3-4DFF-9945-11AFE2CF0F42}" type="slidenum">
              <a:rPr lang="en-GB" smtClean="0"/>
              <a:pPr/>
              <a:t>7</a:t>
            </a:fld>
            <a:endParaRPr lang="en-GB"/>
          </a:p>
        </p:txBody>
      </p:sp>
    </p:spTree>
    <p:extLst>
      <p:ext uri="{BB962C8B-B14F-4D97-AF65-F5344CB8AC3E}">
        <p14:creationId xmlns:p14="http://schemas.microsoft.com/office/powerpoint/2010/main" val="1378823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8</a:t>
            </a:fld>
            <a:endParaRPr lang="en-GB"/>
          </a:p>
        </p:txBody>
      </p:sp>
    </p:spTree>
    <p:extLst>
      <p:ext uri="{BB962C8B-B14F-4D97-AF65-F5344CB8AC3E}">
        <p14:creationId xmlns:p14="http://schemas.microsoft.com/office/powerpoint/2010/main" val="4114310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9</a:t>
            </a:fld>
            <a:endParaRPr lang="en-GB"/>
          </a:p>
        </p:txBody>
      </p:sp>
    </p:spTree>
    <p:extLst>
      <p:ext uri="{BB962C8B-B14F-4D97-AF65-F5344CB8AC3E}">
        <p14:creationId xmlns:p14="http://schemas.microsoft.com/office/powerpoint/2010/main" val="34918858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You</a:t>
            </a:r>
            <a:r>
              <a:rPr lang="en-GB" baseline="0" dirty="0" smtClean="0"/>
              <a:t> don’t have to read every word of a chapter or book to understand its main points. This would be a big waste of your time. Get into the habit of skim reading to find out if a text will be useful to you or not. Look for key words both in titles and in the index.</a:t>
            </a:r>
          </a:p>
          <a:p>
            <a:r>
              <a:rPr lang="en-GB" baseline="0" dirty="0" smtClean="0"/>
              <a:t>When you were learning to read you were trained to note each and every letter; you need to get out of this habit. Try and get used to jumping over the words with your eyes; there is no need to read each one as carefully as when you were learning to read. Jumping across the text will give you an idea of what is contained in it. Then if you think the info is relevant you can give it more attention.</a:t>
            </a:r>
            <a:endParaRPr lang="en-GB" dirty="0"/>
          </a:p>
        </p:txBody>
      </p:sp>
      <p:sp>
        <p:nvSpPr>
          <p:cNvPr id="4" name="Slide Number Placeholder 3"/>
          <p:cNvSpPr>
            <a:spLocks noGrp="1"/>
          </p:cNvSpPr>
          <p:nvPr>
            <p:ph type="sldNum" sz="quarter" idx="10"/>
          </p:nvPr>
        </p:nvSpPr>
        <p:spPr/>
        <p:txBody>
          <a:bodyPr/>
          <a:lstStyle/>
          <a:p>
            <a:fld id="{701DA09B-44E3-4DFF-9945-11AFE2CF0F42}" type="slidenum">
              <a:rPr lang="en-GB" smtClean="0"/>
              <a:pPr/>
              <a:t>10</a:t>
            </a:fld>
            <a:endParaRPr lang="en-GB"/>
          </a:p>
        </p:txBody>
      </p:sp>
    </p:spTree>
    <p:extLst>
      <p:ext uri="{BB962C8B-B14F-4D97-AF65-F5344CB8AC3E}">
        <p14:creationId xmlns:p14="http://schemas.microsoft.com/office/powerpoint/2010/main" val="189787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11</a:t>
            </a:fld>
            <a:endParaRPr lang="en-GB"/>
          </a:p>
        </p:txBody>
      </p:sp>
    </p:spTree>
    <p:extLst>
      <p:ext uri="{BB962C8B-B14F-4D97-AF65-F5344CB8AC3E}">
        <p14:creationId xmlns:p14="http://schemas.microsoft.com/office/powerpoint/2010/main" val="3920087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12</a:t>
            </a:fld>
            <a:endParaRPr lang="en-GB"/>
          </a:p>
        </p:txBody>
      </p:sp>
    </p:spTree>
    <p:extLst>
      <p:ext uri="{BB962C8B-B14F-4D97-AF65-F5344CB8AC3E}">
        <p14:creationId xmlns:p14="http://schemas.microsoft.com/office/powerpoint/2010/main" val="527222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13</a:t>
            </a:fld>
            <a:endParaRPr lang="en-GB"/>
          </a:p>
        </p:txBody>
      </p:sp>
    </p:spTree>
    <p:extLst>
      <p:ext uri="{BB962C8B-B14F-4D97-AF65-F5344CB8AC3E}">
        <p14:creationId xmlns:p14="http://schemas.microsoft.com/office/powerpoint/2010/main" val="3174732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14</a:t>
            </a:fld>
            <a:endParaRPr lang="en-GB"/>
          </a:p>
        </p:txBody>
      </p:sp>
    </p:spTree>
    <p:extLst>
      <p:ext uri="{BB962C8B-B14F-4D97-AF65-F5344CB8AC3E}">
        <p14:creationId xmlns:p14="http://schemas.microsoft.com/office/powerpoint/2010/main" val="2192253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15</a:t>
            </a:fld>
            <a:endParaRPr lang="en-GB"/>
          </a:p>
        </p:txBody>
      </p:sp>
    </p:spTree>
    <p:extLst>
      <p:ext uri="{BB962C8B-B14F-4D97-AF65-F5344CB8AC3E}">
        <p14:creationId xmlns:p14="http://schemas.microsoft.com/office/powerpoint/2010/main" val="3363014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16</a:t>
            </a:fld>
            <a:endParaRPr lang="en-GB"/>
          </a:p>
        </p:txBody>
      </p:sp>
    </p:spTree>
    <p:extLst>
      <p:ext uri="{BB962C8B-B14F-4D97-AF65-F5344CB8AC3E}">
        <p14:creationId xmlns:p14="http://schemas.microsoft.com/office/powerpoint/2010/main" val="21005662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17</a:t>
            </a:fld>
            <a:endParaRPr lang="en-GB"/>
          </a:p>
        </p:txBody>
      </p:sp>
    </p:spTree>
    <p:extLst>
      <p:ext uri="{BB962C8B-B14F-4D97-AF65-F5344CB8AC3E}">
        <p14:creationId xmlns:p14="http://schemas.microsoft.com/office/powerpoint/2010/main" val="1582904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Use colour, underline, Highlighter</a:t>
            </a:r>
            <a:endParaRPr lang="en-GB" dirty="0"/>
          </a:p>
        </p:txBody>
      </p:sp>
      <p:sp>
        <p:nvSpPr>
          <p:cNvPr id="4" name="Slide Number Placeholder 3"/>
          <p:cNvSpPr>
            <a:spLocks noGrp="1"/>
          </p:cNvSpPr>
          <p:nvPr>
            <p:ph type="sldNum" sz="quarter" idx="10"/>
          </p:nvPr>
        </p:nvSpPr>
        <p:spPr/>
        <p:txBody>
          <a:bodyPr/>
          <a:lstStyle/>
          <a:p>
            <a:fld id="{701DA09B-44E3-4DFF-9945-11AFE2CF0F42}" type="slidenum">
              <a:rPr lang="en-GB" smtClean="0"/>
              <a:pPr/>
              <a:t>18</a:t>
            </a:fld>
            <a:endParaRPr lang="en-GB"/>
          </a:p>
        </p:txBody>
      </p:sp>
    </p:spTree>
    <p:extLst>
      <p:ext uri="{BB962C8B-B14F-4D97-AF65-F5344CB8AC3E}">
        <p14:creationId xmlns:p14="http://schemas.microsoft.com/office/powerpoint/2010/main" val="1253582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19</a:t>
            </a:fld>
            <a:endParaRPr lang="en-GB"/>
          </a:p>
        </p:txBody>
      </p:sp>
    </p:spTree>
    <p:extLst>
      <p:ext uri="{BB962C8B-B14F-4D97-AF65-F5344CB8AC3E}">
        <p14:creationId xmlns:p14="http://schemas.microsoft.com/office/powerpoint/2010/main" val="38679756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1DA09B-44E3-4DFF-9945-11AFE2CF0F42}" type="slidenum">
              <a:rPr lang="en-GB" smtClean="0"/>
              <a:pPr/>
              <a:t>20</a:t>
            </a:fld>
            <a:endParaRPr lang="en-GB"/>
          </a:p>
        </p:txBody>
      </p:sp>
    </p:spTree>
    <p:extLst>
      <p:ext uri="{BB962C8B-B14F-4D97-AF65-F5344CB8AC3E}">
        <p14:creationId xmlns:p14="http://schemas.microsoft.com/office/powerpoint/2010/main" val="3301218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A09B-44E3-4DFF-9945-11AFE2CF0F42}" type="slidenum">
              <a:rPr lang="en-GB" smtClean="0"/>
              <a:pPr/>
              <a:t>21</a:t>
            </a:fld>
            <a:endParaRPr lang="en-GB"/>
          </a:p>
        </p:txBody>
      </p:sp>
    </p:spTree>
    <p:extLst>
      <p:ext uri="{BB962C8B-B14F-4D97-AF65-F5344CB8AC3E}">
        <p14:creationId xmlns:p14="http://schemas.microsoft.com/office/powerpoint/2010/main" val="2354081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432BC9-246D-4443-BB17-E87C61D4A5F5}" type="datetimeFigureOut">
              <a:rPr lang="en-GB" smtClean="0"/>
              <a:pPr/>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B881B4-42CD-4A3D-B0AC-356F5CE8AB4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432BC9-246D-4443-BB17-E87C61D4A5F5}" type="datetimeFigureOut">
              <a:rPr lang="en-GB" smtClean="0"/>
              <a:pPr/>
              <a:t>01/11/2019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B881B4-42CD-4A3D-B0AC-356F5CE8AB4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Reading and researching</a:t>
            </a:r>
            <a:endParaRPr lang="en-GB" dirty="0"/>
          </a:p>
        </p:txBody>
      </p:sp>
      <p:pic>
        <p:nvPicPr>
          <p:cNvPr id="2050" name="Picture 2" descr="C:\Documents and Settings\sa025\Local Settings\Temporary Internet Files\Content.IE5\FKY84KH5\MC900447173[1].jpg"/>
          <p:cNvPicPr>
            <a:picLocks noChangeAspect="1" noChangeArrowheads="1"/>
          </p:cNvPicPr>
          <p:nvPr/>
        </p:nvPicPr>
        <p:blipFill>
          <a:blip r:embed="rId3" cstate="print"/>
          <a:srcRect/>
          <a:stretch>
            <a:fillRect/>
          </a:stretch>
        </p:blipFill>
        <p:spPr bwMode="auto">
          <a:xfrm>
            <a:off x="2123728" y="3177352"/>
            <a:ext cx="2281759" cy="3420000"/>
          </a:xfrm>
          <a:prstGeom prst="rect">
            <a:avLst/>
          </a:prstGeom>
          <a:ln>
            <a:noFill/>
          </a:ln>
          <a:effectLst>
            <a:softEdge rad="112500"/>
          </a:effectLst>
        </p:spPr>
      </p:pic>
      <p:pic>
        <p:nvPicPr>
          <p:cNvPr id="2051" name="Picture 3" descr="C:\Documents and Settings\sa025\Local Settings\Temporary Internet Files\Content.IE5\ZNYK5YCG\MC900447167[1].jpg"/>
          <p:cNvPicPr>
            <a:picLocks noChangeAspect="1" noChangeArrowheads="1"/>
          </p:cNvPicPr>
          <p:nvPr/>
        </p:nvPicPr>
        <p:blipFill>
          <a:blip r:embed="rId4" cstate="print"/>
          <a:srcRect/>
          <a:stretch>
            <a:fillRect/>
          </a:stretch>
        </p:blipFill>
        <p:spPr bwMode="auto">
          <a:xfrm>
            <a:off x="4642487" y="3140968"/>
            <a:ext cx="2305777" cy="345600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normAutofit/>
          </a:bodyPr>
          <a:lstStyle/>
          <a:p>
            <a:r>
              <a:rPr lang="en-GB" dirty="0" smtClean="0"/>
              <a:t>Finding texts</a:t>
            </a:r>
          </a:p>
          <a:p>
            <a:r>
              <a:rPr lang="en-GB" dirty="0" smtClean="0"/>
              <a:t>Exploring and evaluating information</a:t>
            </a:r>
          </a:p>
          <a:p>
            <a:r>
              <a:rPr lang="en-GB" dirty="0" smtClean="0"/>
              <a:t>Thinking critically – what does that mean?</a:t>
            </a:r>
          </a:p>
          <a:p>
            <a:r>
              <a:rPr lang="en-GB" dirty="0" smtClean="0"/>
              <a:t>Bloom’s taxonomy</a:t>
            </a:r>
          </a:p>
          <a:p>
            <a:r>
              <a:rPr lang="en-GB" dirty="0" smtClean="0"/>
              <a:t>Being questioning</a:t>
            </a:r>
          </a:p>
          <a:p>
            <a:r>
              <a:rPr lang="en-GB" dirty="0" smtClean="0"/>
              <a:t>Taking notes from texts and in lectures</a:t>
            </a:r>
          </a:p>
          <a:p>
            <a:r>
              <a:rPr lang="en-GB" dirty="0" smtClean="0"/>
              <a:t>Speed reading</a:t>
            </a:r>
          </a:p>
        </p:txBody>
      </p:sp>
      <p:pic>
        <p:nvPicPr>
          <p:cNvPr id="1028" name="Picture 4" descr="C:\Documents and Settings\sa025\Local Settings\Temporary Internet Files\Content.IE5\FKY84KH5\MC900447173[1].jpg"/>
          <p:cNvPicPr>
            <a:picLocks noChangeAspect="1" noChangeArrowheads="1"/>
          </p:cNvPicPr>
          <p:nvPr/>
        </p:nvPicPr>
        <p:blipFill>
          <a:blip r:embed="rId3" cstate="print"/>
          <a:srcRect/>
          <a:stretch>
            <a:fillRect/>
          </a:stretch>
        </p:blipFill>
        <p:spPr bwMode="auto">
          <a:xfrm>
            <a:off x="7164288" y="332656"/>
            <a:ext cx="1321018" cy="1980000"/>
          </a:xfrm>
          <a:prstGeom prst="rect">
            <a:avLst/>
          </a:prstGeom>
          <a:ln>
            <a:noFill/>
          </a:ln>
          <a:effectLst>
            <a:softEdge rad="112500"/>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info: where</a:t>
            </a:r>
            <a:endParaRPr lang="en-GB" dirty="0"/>
          </a:p>
        </p:txBody>
      </p:sp>
      <p:sp>
        <p:nvSpPr>
          <p:cNvPr id="3" name="Content Placeholder 2"/>
          <p:cNvSpPr>
            <a:spLocks noGrp="1"/>
          </p:cNvSpPr>
          <p:nvPr>
            <p:ph idx="1"/>
          </p:nvPr>
        </p:nvSpPr>
        <p:spPr/>
        <p:txBody>
          <a:bodyPr/>
          <a:lstStyle/>
          <a:p>
            <a:r>
              <a:rPr lang="en-GB" dirty="0" smtClean="0"/>
              <a:t>Library</a:t>
            </a:r>
          </a:p>
          <a:p>
            <a:r>
              <a:rPr lang="en-GB" dirty="0" smtClean="0"/>
              <a:t>Online</a:t>
            </a:r>
          </a:p>
          <a:p>
            <a:pPr lvl="1"/>
            <a:r>
              <a:rPr lang="en-GB" dirty="0" smtClean="0"/>
              <a:t>Educational sites </a:t>
            </a:r>
          </a:p>
          <a:p>
            <a:r>
              <a:rPr lang="en-GB" dirty="0" smtClean="0"/>
              <a:t>Journals </a:t>
            </a:r>
          </a:p>
          <a:p>
            <a:r>
              <a:rPr lang="en-GB" dirty="0" smtClean="0"/>
              <a:t>Newspapers</a:t>
            </a:r>
          </a:p>
          <a:p>
            <a:r>
              <a:rPr lang="en-GB" dirty="0" smtClean="0"/>
              <a:t>Films/DVDs </a:t>
            </a:r>
            <a:endParaRPr lang="en-GB" dirty="0"/>
          </a:p>
        </p:txBody>
      </p:sp>
      <p:pic>
        <p:nvPicPr>
          <p:cNvPr id="3074" name="Picture 2" descr="C:\Documents and Settings\sa025\Local Settings\Temporary Internet Files\Content.IE5\O68YCB86\MP900405436[1].jpg"/>
          <p:cNvPicPr>
            <a:picLocks noChangeAspect="1" noChangeArrowheads="1"/>
          </p:cNvPicPr>
          <p:nvPr/>
        </p:nvPicPr>
        <p:blipFill>
          <a:blip r:embed="rId3" cstate="print"/>
          <a:srcRect/>
          <a:stretch>
            <a:fillRect/>
          </a:stretch>
        </p:blipFill>
        <p:spPr bwMode="auto">
          <a:xfrm>
            <a:off x="3960464" y="2780928"/>
            <a:ext cx="4788000" cy="34200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texts: which ones?</a:t>
            </a:r>
            <a:endParaRPr lang="en-GB" dirty="0"/>
          </a:p>
        </p:txBody>
      </p:sp>
      <p:sp>
        <p:nvSpPr>
          <p:cNvPr id="3" name="Content Placeholder 2"/>
          <p:cNvSpPr>
            <a:spLocks noGrp="1"/>
          </p:cNvSpPr>
          <p:nvPr>
            <p:ph idx="1"/>
          </p:nvPr>
        </p:nvSpPr>
        <p:spPr/>
        <p:txBody>
          <a:bodyPr/>
          <a:lstStyle/>
          <a:p>
            <a:r>
              <a:rPr lang="en-GB" dirty="0" smtClean="0"/>
              <a:t>Date/author/publisher</a:t>
            </a:r>
          </a:p>
          <a:p>
            <a:r>
              <a:rPr lang="en-GB" dirty="0" smtClean="0"/>
              <a:t>Contents and index</a:t>
            </a:r>
          </a:p>
          <a:p>
            <a:r>
              <a:rPr lang="en-GB" dirty="0" smtClean="0"/>
              <a:t>Look to the abstract or intro then…</a:t>
            </a:r>
          </a:p>
          <a:p>
            <a:r>
              <a:rPr lang="en-GB" dirty="0" smtClean="0"/>
              <a:t>Read the conclusion</a:t>
            </a:r>
          </a:p>
          <a:p>
            <a:r>
              <a:rPr lang="en-GB" dirty="0" smtClean="0"/>
              <a:t>Use the bibliography and references</a:t>
            </a:r>
            <a:endParaRPr lang="en-GB" dirty="0"/>
          </a:p>
        </p:txBody>
      </p:sp>
      <p:pic>
        <p:nvPicPr>
          <p:cNvPr id="19467" name="Picture 11" descr="C:\Documents and Settings\sa025\Local Settings\Temporary Internet Files\Content.IE5\80ZR14XO\MP900309355[1].jpg"/>
          <p:cNvPicPr>
            <a:picLocks noChangeAspect="1" noChangeArrowheads="1"/>
          </p:cNvPicPr>
          <p:nvPr/>
        </p:nvPicPr>
        <p:blipFill>
          <a:blip r:embed="rId3" cstate="print"/>
          <a:srcRect/>
          <a:stretch>
            <a:fillRect/>
          </a:stretch>
        </p:blipFill>
        <p:spPr bwMode="auto">
          <a:xfrm>
            <a:off x="5148064" y="4293096"/>
            <a:ext cx="3657600" cy="2389632"/>
          </a:xfrm>
          <a:prstGeom prst="rect">
            <a:avLst/>
          </a:prstGeom>
          <a:ln>
            <a:noFill/>
          </a:ln>
          <a:effectLst>
            <a:softEdge rad="112500"/>
          </a:effectLst>
        </p:spPr>
      </p:pic>
      <p:pic>
        <p:nvPicPr>
          <p:cNvPr id="16" name="Picture 6" descr="C:\Documents and Settings\sa025\Local Settings\Temporary Internet Files\Content.IE5\O68YCB86\MP900443191[1].jpg"/>
          <p:cNvPicPr>
            <a:picLocks noChangeAspect="1" noChangeArrowheads="1"/>
          </p:cNvPicPr>
          <p:nvPr/>
        </p:nvPicPr>
        <p:blipFill>
          <a:blip r:embed="rId4" cstate="print"/>
          <a:srcRect/>
          <a:stretch>
            <a:fillRect/>
          </a:stretch>
        </p:blipFill>
        <p:spPr bwMode="auto">
          <a:xfrm>
            <a:off x="7092280" y="1412776"/>
            <a:ext cx="1728216" cy="2581656"/>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Exploration and evaluation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You are </a:t>
            </a:r>
            <a:r>
              <a:rPr lang="en-GB" dirty="0" smtClean="0">
                <a:solidFill>
                  <a:srgbClr val="FFFF00"/>
                </a:solidFill>
              </a:rPr>
              <a:t>READING</a:t>
            </a:r>
            <a:r>
              <a:rPr lang="en-GB" dirty="0" smtClean="0"/>
              <a:t> for a </a:t>
            </a:r>
          </a:p>
          <a:p>
            <a:pPr>
              <a:buNone/>
            </a:pPr>
            <a:r>
              <a:rPr lang="en-GB" dirty="0"/>
              <a:t>	</a:t>
            </a:r>
            <a:r>
              <a:rPr lang="en-GB" dirty="0" smtClean="0"/>
              <a:t>degree</a:t>
            </a:r>
          </a:p>
          <a:p>
            <a:r>
              <a:rPr lang="en-GB" dirty="0" smtClean="0"/>
              <a:t>You must read </a:t>
            </a:r>
            <a:r>
              <a:rPr lang="en-GB" i="1" dirty="0" smtClean="0"/>
              <a:t>lots</a:t>
            </a:r>
            <a:r>
              <a:rPr lang="en-GB" dirty="0" smtClean="0"/>
              <a:t> of texts </a:t>
            </a:r>
          </a:p>
          <a:p>
            <a:r>
              <a:rPr lang="en-GB" dirty="0" smtClean="0"/>
              <a:t>Find meaning</a:t>
            </a:r>
          </a:p>
          <a:p>
            <a:r>
              <a:rPr lang="en-GB" dirty="0" smtClean="0"/>
              <a:t>Compare ideas/perspective</a:t>
            </a:r>
          </a:p>
          <a:p>
            <a:pPr lvl="1"/>
            <a:r>
              <a:rPr lang="en-GB" dirty="0" smtClean="0"/>
              <a:t>Good/flawed argument?</a:t>
            </a:r>
          </a:p>
          <a:p>
            <a:pPr lvl="1"/>
            <a:r>
              <a:rPr lang="en-GB" dirty="0" smtClean="0"/>
              <a:t>Omissions?</a:t>
            </a:r>
          </a:p>
          <a:p>
            <a:pPr lvl="1"/>
            <a:r>
              <a:rPr lang="en-GB" dirty="0" smtClean="0"/>
              <a:t>Out of date?</a:t>
            </a:r>
          </a:p>
          <a:p>
            <a:pPr lvl="1"/>
            <a:r>
              <a:rPr lang="en-GB" dirty="0" smtClean="0"/>
              <a:t>Creative with facts?</a:t>
            </a:r>
          </a:p>
          <a:p>
            <a:pPr lvl="1"/>
            <a:r>
              <a:rPr lang="en-GB" dirty="0" smtClean="0"/>
              <a:t>Biased?</a:t>
            </a:r>
            <a:endParaRPr lang="en-GB" dirty="0"/>
          </a:p>
        </p:txBody>
      </p:sp>
      <p:pic>
        <p:nvPicPr>
          <p:cNvPr id="4111" name="Picture 15" descr="C:\Documents and Settings\sa025\Local Settings\Temporary Internet Files\Content.IE5\O68YCB86\MP900430763[1].jpg"/>
          <p:cNvPicPr>
            <a:picLocks noChangeAspect="1" noChangeArrowheads="1"/>
          </p:cNvPicPr>
          <p:nvPr/>
        </p:nvPicPr>
        <p:blipFill>
          <a:blip r:embed="rId3" cstate="print"/>
          <a:srcRect/>
          <a:stretch>
            <a:fillRect/>
          </a:stretch>
        </p:blipFill>
        <p:spPr bwMode="auto">
          <a:xfrm>
            <a:off x="5397204" y="1196752"/>
            <a:ext cx="3567284" cy="53640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Bloom’s taxonomy</a:t>
            </a:r>
            <a:endParaRPr lang="en-GB" dirty="0"/>
          </a:p>
        </p:txBody>
      </p:sp>
      <p:sp>
        <p:nvSpPr>
          <p:cNvPr id="3" name="Content Placeholder 2"/>
          <p:cNvSpPr>
            <a:spLocks noGrp="1"/>
          </p:cNvSpPr>
          <p:nvPr>
            <p:ph idx="1"/>
          </p:nvPr>
        </p:nvSpPr>
        <p:spPr/>
        <p:txBody>
          <a:bodyPr/>
          <a:lstStyle/>
          <a:p>
            <a:r>
              <a:rPr lang="en-GB" dirty="0" smtClean="0"/>
              <a:t>Higher order thinking</a:t>
            </a:r>
          </a:p>
          <a:p>
            <a:endParaRPr lang="en-GB" dirty="0"/>
          </a:p>
          <a:p>
            <a:endParaRPr lang="en-GB" dirty="0" smtClean="0"/>
          </a:p>
          <a:p>
            <a:endParaRPr lang="en-GB" dirty="0"/>
          </a:p>
          <a:p>
            <a:endParaRPr lang="en-GB" dirty="0" smtClean="0"/>
          </a:p>
          <a:p>
            <a:endParaRPr lang="en-GB" dirty="0"/>
          </a:p>
          <a:p>
            <a:r>
              <a:rPr lang="en-GB" dirty="0" smtClean="0"/>
              <a:t>Lower order thinking</a:t>
            </a:r>
            <a:endParaRPr lang="en-GB" dirty="0"/>
          </a:p>
        </p:txBody>
      </p:sp>
      <p:sp>
        <p:nvSpPr>
          <p:cNvPr id="6" name="Up Arrow 5"/>
          <p:cNvSpPr/>
          <p:nvPr/>
        </p:nvSpPr>
        <p:spPr>
          <a:xfrm>
            <a:off x="2195736" y="2132856"/>
            <a:ext cx="648072" cy="288032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4" name="Picture 4" descr="http://www.uvm.edu/~cdisorda/Blooms%20Taxonomy.jpg"/>
          <p:cNvPicPr>
            <a:picLocks noChangeAspect="1" noChangeArrowheads="1"/>
          </p:cNvPicPr>
          <p:nvPr/>
        </p:nvPicPr>
        <p:blipFill>
          <a:blip r:embed="rId3" cstate="print"/>
          <a:srcRect t="5891"/>
          <a:stretch>
            <a:fillRect/>
          </a:stretch>
        </p:blipFill>
        <p:spPr bwMode="auto">
          <a:xfrm>
            <a:off x="4644008" y="1916832"/>
            <a:ext cx="4238625" cy="3451101"/>
          </a:xfrm>
          <a:prstGeom prst="rect">
            <a:avLst/>
          </a:prstGeom>
          <a:noFill/>
        </p:spPr>
      </p:pic>
      <p:sp>
        <p:nvSpPr>
          <p:cNvPr id="8" name="Rectangle 7"/>
          <p:cNvSpPr/>
          <p:nvPr/>
        </p:nvSpPr>
        <p:spPr>
          <a:xfrm>
            <a:off x="4716016" y="5661248"/>
            <a:ext cx="4139952" cy="276999"/>
          </a:xfrm>
          <a:prstGeom prst="rect">
            <a:avLst/>
          </a:prstGeom>
        </p:spPr>
        <p:txBody>
          <a:bodyPr wrap="square">
            <a:spAutoFit/>
          </a:bodyPr>
          <a:lstStyle/>
          <a:p>
            <a:r>
              <a:rPr lang="en-GB" sz="1200" dirty="0" smtClean="0"/>
              <a:t>http://www.uvm.edu/~cdisorda/Blooms%20Taxonomy.jpg</a:t>
            </a:r>
            <a:endParaRPr lang="en-GB" sz="12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Being questioning: levels of questioning/thinking </a:t>
            </a:r>
            <a:endParaRPr lang="en-GB" dirty="0"/>
          </a:p>
        </p:txBody>
      </p:sp>
      <p:sp>
        <p:nvSpPr>
          <p:cNvPr id="3" name="Content Placeholder 2"/>
          <p:cNvSpPr>
            <a:spLocks noGrp="1"/>
          </p:cNvSpPr>
          <p:nvPr>
            <p:ph idx="1"/>
          </p:nvPr>
        </p:nvSpPr>
        <p:spPr/>
        <p:txBody>
          <a:bodyPr/>
          <a:lstStyle/>
          <a:p>
            <a:r>
              <a:rPr lang="en-GB" dirty="0" smtClean="0">
                <a:solidFill>
                  <a:srgbClr val="FFFF00"/>
                </a:solidFill>
              </a:rPr>
              <a:t>Knowledge</a:t>
            </a:r>
            <a:r>
              <a:rPr lang="en-GB" dirty="0" smtClean="0"/>
              <a:t> – recall: what happened, how many etc?</a:t>
            </a:r>
          </a:p>
          <a:p>
            <a:r>
              <a:rPr lang="en-GB" dirty="0" smtClean="0">
                <a:solidFill>
                  <a:srgbClr val="FFFF00"/>
                </a:solidFill>
              </a:rPr>
              <a:t>Comprehension</a:t>
            </a:r>
            <a:r>
              <a:rPr lang="en-GB" dirty="0" smtClean="0"/>
              <a:t> – what was the main idea?</a:t>
            </a:r>
          </a:p>
          <a:p>
            <a:r>
              <a:rPr lang="en-GB" dirty="0" smtClean="0">
                <a:solidFill>
                  <a:srgbClr val="FFFF00"/>
                </a:solidFill>
              </a:rPr>
              <a:t>Application</a:t>
            </a:r>
            <a:r>
              <a:rPr lang="en-GB" dirty="0" smtClean="0"/>
              <a:t> – what happens if you use x or y?</a:t>
            </a:r>
          </a:p>
          <a:p>
            <a:r>
              <a:rPr lang="en-GB" dirty="0" smtClean="0">
                <a:solidFill>
                  <a:srgbClr val="FFFF00"/>
                </a:solidFill>
              </a:rPr>
              <a:t>Analysis</a:t>
            </a:r>
            <a:r>
              <a:rPr lang="en-GB" dirty="0" smtClean="0"/>
              <a:t> – can you distinguish between…?</a:t>
            </a:r>
          </a:p>
          <a:p>
            <a:r>
              <a:rPr lang="en-GB" dirty="0" smtClean="0">
                <a:solidFill>
                  <a:srgbClr val="FFFF00"/>
                </a:solidFill>
              </a:rPr>
              <a:t>Synthesis</a:t>
            </a:r>
            <a:r>
              <a:rPr lang="en-GB" dirty="0" smtClean="0"/>
              <a:t> – develop a proposal for…</a:t>
            </a:r>
          </a:p>
          <a:p>
            <a:r>
              <a:rPr lang="en-GB" dirty="0" smtClean="0">
                <a:solidFill>
                  <a:srgbClr val="FFFF00"/>
                </a:solidFill>
              </a:rPr>
              <a:t>Evaluation</a:t>
            </a:r>
            <a:r>
              <a:rPr lang="en-GB" dirty="0" smtClean="0"/>
              <a:t> – is there a better solution?</a:t>
            </a:r>
            <a:endParaRPr lang="en-GB" dirty="0"/>
          </a:p>
        </p:txBody>
      </p:sp>
      <p:pic>
        <p:nvPicPr>
          <p:cNvPr id="4" name="Picture 13" descr="C:\Documents and Settings\sa025\Local Settings\Temporary Internet Files\Content.IE5\O68YCB86\MP900309329[1].jpg"/>
          <p:cNvPicPr>
            <a:picLocks noChangeAspect="1" noChangeArrowheads="1"/>
          </p:cNvPicPr>
          <p:nvPr/>
        </p:nvPicPr>
        <p:blipFill>
          <a:blip r:embed="rId3" cstate="print"/>
          <a:srcRect/>
          <a:stretch>
            <a:fillRect/>
          </a:stretch>
        </p:blipFill>
        <p:spPr bwMode="auto">
          <a:xfrm rot="10800000" flipV="1">
            <a:off x="6804248" y="188640"/>
            <a:ext cx="2138078" cy="14040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How do I apply this to reading?</a:t>
            </a:r>
            <a:endParaRPr lang="en-GB" dirty="0"/>
          </a:p>
        </p:txBody>
      </p:sp>
      <p:sp>
        <p:nvSpPr>
          <p:cNvPr id="5" name="Subtitle 4"/>
          <p:cNvSpPr>
            <a:spLocks noGrp="1"/>
          </p:cNvSpPr>
          <p:nvPr>
            <p:ph type="subTitle" idx="1"/>
          </p:nvPr>
        </p:nvSpPr>
        <p:spPr/>
        <p:txBody>
          <a:bodyPr/>
          <a:lstStyle/>
          <a:p>
            <a:r>
              <a:rPr lang="en-GB" dirty="0" smtClean="0"/>
              <a:t>Taking thoughtful notes</a:t>
            </a:r>
            <a:endParaRPr lang="en-GB" dirty="0"/>
          </a:p>
        </p:txBody>
      </p:sp>
      <p:pic>
        <p:nvPicPr>
          <p:cNvPr id="2050" name="Picture 2" descr="C:\Users\luci\AppData\Local\Microsoft\Windows\Temporary Internet Files\Content.IE5\C5E04ZI0\MP900443254[1].jpg"/>
          <p:cNvPicPr>
            <a:picLocks noChangeAspect="1" noChangeArrowheads="1"/>
          </p:cNvPicPr>
          <p:nvPr/>
        </p:nvPicPr>
        <p:blipFill>
          <a:blip r:embed="rId3" cstate="print"/>
          <a:srcRect/>
          <a:stretch>
            <a:fillRect/>
          </a:stretch>
        </p:blipFill>
        <p:spPr bwMode="auto">
          <a:xfrm>
            <a:off x="6012160" y="4509120"/>
            <a:ext cx="2515700" cy="1800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Taking notes</a:t>
            </a:r>
            <a:endParaRPr lang="en-GB" dirty="0"/>
          </a:p>
        </p:txBody>
      </p:sp>
      <p:sp>
        <p:nvSpPr>
          <p:cNvPr id="3" name="Content Placeholder 2"/>
          <p:cNvSpPr>
            <a:spLocks noGrp="1"/>
          </p:cNvSpPr>
          <p:nvPr>
            <p:ph idx="1"/>
          </p:nvPr>
        </p:nvSpPr>
        <p:spPr/>
        <p:txBody>
          <a:bodyPr/>
          <a:lstStyle/>
          <a:p>
            <a:r>
              <a:rPr lang="en-GB" dirty="0" smtClean="0"/>
              <a:t>Have a note book per subject</a:t>
            </a:r>
          </a:p>
          <a:p>
            <a:r>
              <a:rPr lang="en-GB" dirty="0" smtClean="0"/>
              <a:t>Write book reference at top of page</a:t>
            </a:r>
          </a:p>
          <a:p>
            <a:r>
              <a:rPr lang="en-GB" dirty="0" smtClean="0"/>
              <a:t>Be accurate </a:t>
            </a:r>
          </a:p>
          <a:p>
            <a:r>
              <a:rPr lang="en-GB" dirty="0" smtClean="0"/>
              <a:t>Be clear about which are your ideas and which are the author’s</a:t>
            </a:r>
          </a:p>
          <a:p>
            <a:r>
              <a:rPr lang="en-GB" dirty="0" smtClean="0"/>
              <a:t>Make a reference trail and annotated bibliography</a:t>
            </a:r>
            <a:endParaRPr lang="en-GB" dirty="0"/>
          </a:p>
        </p:txBody>
      </p:sp>
      <p:pic>
        <p:nvPicPr>
          <p:cNvPr id="20483" name="Picture 3" descr="C:\Documents and Settings\sa025\Local Settings\Temporary Internet Files\Content.IE5\XBXFRBM4\MC900048508[1].wmf"/>
          <p:cNvPicPr>
            <a:picLocks noChangeAspect="1" noChangeArrowheads="1"/>
          </p:cNvPicPr>
          <p:nvPr/>
        </p:nvPicPr>
        <p:blipFill>
          <a:blip r:embed="rId3" cstate="print"/>
          <a:srcRect/>
          <a:stretch>
            <a:fillRect/>
          </a:stretch>
        </p:blipFill>
        <p:spPr bwMode="auto">
          <a:xfrm>
            <a:off x="6732240" y="260648"/>
            <a:ext cx="1630375" cy="1764792"/>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Speed reading</a:t>
            </a:r>
            <a:endParaRPr lang="en-GB"/>
          </a:p>
        </p:txBody>
      </p:sp>
      <p:sp>
        <p:nvSpPr>
          <p:cNvPr id="3" name="Content Placeholder 2"/>
          <p:cNvSpPr>
            <a:spLocks noGrp="1"/>
          </p:cNvSpPr>
          <p:nvPr>
            <p:ph idx="1"/>
          </p:nvPr>
        </p:nvSpPr>
        <p:spPr/>
        <p:txBody>
          <a:bodyPr/>
          <a:lstStyle/>
          <a:p>
            <a:r>
              <a:rPr lang="en-GB" dirty="0" smtClean="0"/>
              <a:t>3 methods</a:t>
            </a:r>
          </a:p>
          <a:p>
            <a:pPr lvl="1"/>
            <a:r>
              <a:rPr lang="en-GB" dirty="0" smtClean="0"/>
              <a:t>Skim</a:t>
            </a:r>
          </a:p>
          <a:p>
            <a:pPr lvl="1"/>
            <a:r>
              <a:rPr lang="en-GB" dirty="0" smtClean="0"/>
              <a:t>Scan</a:t>
            </a:r>
          </a:p>
          <a:p>
            <a:pPr lvl="1"/>
            <a:r>
              <a:rPr lang="en-GB" dirty="0" smtClean="0"/>
              <a:t>Chunks</a:t>
            </a:r>
          </a:p>
          <a:p>
            <a:r>
              <a:rPr lang="en-GB" dirty="0" smtClean="0"/>
              <a:t>Read abstract or intro</a:t>
            </a:r>
          </a:p>
          <a:p>
            <a:r>
              <a:rPr lang="en-GB" dirty="0" smtClean="0"/>
              <a:t>Read conclusion</a:t>
            </a:r>
          </a:p>
          <a:p>
            <a:r>
              <a:rPr lang="en-GB" dirty="0" smtClean="0"/>
              <a:t>Look at headings</a:t>
            </a:r>
            <a:endParaRPr lang="en-GB" dirty="0"/>
          </a:p>
        </p:txBody>
      </p:sp>
      <p:pic>
        <p:nvPicPr>
          <p:cNvPr id="3074" name="Picture 2" descr="http://www.martinamisweb.com/images/reading_ma_000.jpg"/>
          <p:cNvPicPr>
            <a:picLocks noChangeAspect="1" noChangeArrowheads="1"/>
          </p:cNvPicPr>
          <p:nvPr/>
        </p:nvPicPr>
        <p:blipFill>
          <a:blip r:embed="rId3" cstate="print"/>
          <a:srcRect l="4688" t="10716" r="4677" b="10704"/>
          <a:stretch>
            <a:fillRect/>
          </a:stretch>
        </p:blipFill>
        <p:spPr bwMode="auto">
          <a:xfrm>
            <a:off x="4572000" y="1844824"/>
            <a:ext cx="4176464" cy="3168352"/>
          </a:xfrm>
          <a:prstGeom prst="rect">
            <a:avLst/>
          </a:prstGeom>
          <a:ln>
            <a:noFill/>
          </a:ln>
          <a:effectLst>
            <a:softEdge rad="112500"/>
          </a:effectLst>
        </p:spPr>
      </p:pic>
      <p:sp>
        <p:nvSpPr>
          <p:cNvPr id="5" name="Rectangle 4"/>
          <p:cNvSpPr/>
          <p:nvPr/>
        </p:nvSpPr>
        <p:spPr>
          <a:xfrm>
            <a:off x="7452320" y="5157192"/>
            <a:ext cx="1253869" cy="246221"/>
          </a:xfrm>
          <a:prstGeom prst="rect">
            <a:avLst/>
          </a:prstGeom>
        </p:spPr>
        <p:txBody>
          <a:bodyPr wrap="none">
            <a:spAutoFit/>
          </a:bodyPr>
          <a:lstStyle/>
          <a:p>
            <a:r>
              <a:rPr lang="en-GB" sz="1000" dirty="0" err="1" smtClean="0"/>
              <a:t>martinamisweb.com</a:t>
            </a:r>
            <a:endParaRPr lang="en-GB" sz="1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Evaluating texts</a:t>
            </a:r>
            <a:endParaRPr lang="en-GB" dirty="0"/>
          </a:p>
        </p:txBody>
      </p:sp>
      <p:sp>
        <p:nvSpPr>
          <p:cNvPr id="3" name="Content Placeholder 2"/>
          <p:cNvSpPr>
            <a:spLocks noGrp="1"/>
          </p:cNvSpPr>
          <p:nvPr>
            <p:ph idx="1"/>
          </p:nvPr>
        </p:nvSpPr>
        <p:spPr/>
        <p:txBody>
          <a:bodyPr/>
          <a:lstStyle/>
          <a:p>
            <a:r>
              <a:rPr lang="en-GB" dirty="0" smtClean="0"/>
              <a:t>Authors employ techniques to convincingly establish points</a:t>
            </a:r>
          </a:p>
          <a:p>
            <a:pPr lvl="1"/>
            <a:r>
              <a:rPr lang="en-GB" dirty="0" smtClean="0"/>
              <a:t>Think of the strategies you employ when telling a story</a:t>
            </a:r>
          </a:p>
          <a:p>
            <a:r>
              <a:rPr lang="en-GB" dirty="0" smtClean="0"/>
              <a:t>Strategies include:</a:t>
            </a:r>
          </a:p>
          <a:p>
            <a:pPr lvl="1"/>
            <a:r>
              <a:rPr lang="en-GB" dirty="0" smtClean="0"/>
              <a:t>Quotes/ref to authors or works</a:t>
            </a:r>
          </a:p>
          <a:p>
            <a:pPr lvl="1"/>
            <a:r>
              <a:rPr lang="en-GB" dirty="0" smtClean="0"/>
              <a:t>Cite studies/findings</a:t>
            </a:r>
          </a:p>
          <a:p>
            <a:pPr lvl="1"/>
            <a:r>
              <a:rPr lang="en-GB" dirty="0" smtClean="0"/>
              <a:t>Emotive terms</a:t>
            </a:r>
            <a:endParaRPr lang="en-GB" dirty="0"/>
          </a:p>
        </p:txBody>
      </p:sp>
      <p:pic>
        <p:nvPicPr>
          <p:cNvPr id="1027" name="Picture 3" descr="C:\Users\luci\AppData\Local\Microsoft\Windows\Temporary Internet Files\Content.IE5\YXOSHNW9\MP900401070[1].jpg"/>
          <p:cNvPicPr>
            <a:picLocks noChangeAspect="1" noChangeArrowheads="1"/>
          </p:cNvPicPr>
          <p:nvPr/>
        </p:nvPicPr>
        <p:blipFill>
          <a:blip r:embed="rId3" cstate="print"/>
          <a:srcRect/>
          <a:stretch>
            <a:fillRect/>
          </a:stretch>
        </p:blipFill>
        <p:spPr bwMode="auto">
          <a:xfrm>
            <a:off x="6516456" y="4077072"/>
            <a:ext cx="2160000" cy="21600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FFFF"/>
                </a:solidFill>
              </a:rPr>
              <a:t>Exercise 1: speed reading</a:t>
            </a:r>
            <a:endParaRPr lang="en-GB" dirty="0">
              <a:solidFill>
                <a:srgbClr val="00FFFF"/>
              </a:solidFill>
            </a:endParaRPr>
          </a:p>
        </p:txBody>
      </p:sp>
      <p:sp>
        <p:nvSpPr>
          <p:cNvPr id="3" name="Content Placeholder 2"/>
          <p:cNvSpPr>
            <a:spLocks noGrp="1"/>
          </p:cNvSpPr>
          <p:nvPr>
            <p:ph idx="1"/>
          </p:nvPr>
        </p:nvSpPr>
        <p:spPr>
          <a:xfrm>
            <a:off x="457200" y="1600200"/>
            <a:ext cx="7427168" cy="4525963"/>
          </a:xfrm>
        </p:spPr>
        <p:txBody>
          <a:bodyPr/>
          <a:lstStyle/>
          <a:p>
            <a:r>
              <a:rPr lang="en-GB" dirty="0" smtClean="0"/>
              <a:t>You have a </a:t>
            </a:r>
            <a:r>
              <a:rPr lang="en-GB" dirty="0" smtClean="0"/>
              <a:t>source </a:t>
            </a:r>
            <a:r>
              <a:rPr lang="en-GB" dirty="0" smtClean="0"/>
              <a:t>to look at</a:t>
            </a:r>
            <a:r>
              <a:rPr lang="en-GB" dirty="0" smtClean="0"/>
              <a:t>………</a:t>
            </a:r>
          </a:p>
          <a:p>
            <a:pPr lvl="1" algn="ctr">
              <a:buNone/>
            </a:pPr>
            <a:r>
              <a:rPr lang="en-GB" sz="3200" dirty="0">
                <a:solidFill>
                  <a:srgbClr val="FFC000"/>
                </a:solidFill>
              </a:rPr>
              <a:t> </a:t>
            </a:r>
            <a:r>
              <a:rPr lang="en-GB" sz="3200" dirty="0" smtClean="0">
                <a:solidFill>
                  <a:srgbClr val="FFC000"/>
                </a:solidFill>
              </a:rPr>
              <a:t>…..LOOK at it now</a:t>
            </a:r>
            <a:endParaRPr lang="en-GB" sz="3200" dirty="0" smtClean="0">
              <a:solidFill>
                <a:srgbClr val="FFC000"/>
              </a:solidFill>
            </a:endParaRPr>
          </a:p>
          <a:p>
            <a:pPr lvl="1"/>
            <a:r>
              <a:rPr lang="en-GB" dirty="0" smtClean="0"/>
              <a:t>Note </a:t>
            </a:r>
            <a:r>
              <a:rPr lang="en-GB" dirty="0" smtClean="0"/>
              <a:t>the salient </a:t>
            </a:r>
            <a:r>
              <a:rPr lang="en-GB" dirty="0" smtClean="0"/>
              <a:t>(main and relevant) points</a:t>
            </a:r>
            <a:endParaRPr lang="en-GB" dirty="0" smtClean="0"/>
          </a:p>
          <a:p>
            <a:pPr lvl="1"/>
            <a:r>
              <a:rPr lang="en-GB" dirty="0" smtClean="0"/>
              <a:t>What is the chapter about?</a:t>
            </a:r>
          </a:p>
          <a:p>
            <a:pPr lvl="1"/>
            <a:r>
              <a:rPr lang="en-GB" dirty="0" smtClean="0"/>
              <a:t>Who wrote it, when etc?</a:t>
            </a:r>
          </a:p>
          <a:p>
            <a:pPr lvl="1"/>
            <a:r>
              <a:rPr lang="en-GB" dirty="0" smtClean="0"/>
              <a:t>Look for the thesis, evidence, conclusion</a:t>
            </a:r>
            <a:endParaRPr lang="en-GB" dirty="0"/>
          </a:p>
        </p:txBody>
      </p:sp>
      <p:sp>
        <p:nvSpPr>
          <p:cNvPr id="4" name="Rectangle 3"/>
          <p:cNvSpPr/>
          <p:nvPr/>
        </p:nvSpPr>
        <p:spPr>
          <a:xfrm>
            <a:off x="4211960" y="4941168"/>
            <a:ext cx="4572000" cy="1569660"/>
          </a:xfrm>
          <a:prstGeom prst="rect">
            <a:avLst/>
          </a:prstGeom>
        </p:spPr>
        <p:txBody>
          <a:bodyPr>
            <a:spAutoFit/>
          </a:bodyPr>
          <a:lstStyle/>
          <a:p>
            <a:r>
              <a:rPr lang="en-GB" dirty="0" smtClean="0"/>
              <a:t>‘</a:t>
            </a:r>
            <a:r>
              <a:rPr lang="en-GB" dirty="0" smtClean="0">
                <a:solidFill>
                  <a:srgbClr val="FFFF00"/>
                </a:solidFill>
              </a:rPr>
              <a:t>I </a:t>
            </a:r>
            <a:r>
              <a:rPr lang="en-GB" sz="2400" dirty="0" smtClean="0">
                <a:solidFill>
                  <a:srgbClr val="FFFF00"/>
                </a:solidFill>
              </a:rPr>
              <a:t>took a speed reading course and read 'War and Peace' in twenty minutes. It involves Russia.’</a:t>
            </a:r>
            <a:br>
              <a:rPr lang="en-GB" sz="2400" dirty="0" smtClean="0">
                <a:solidFill>
                  <a:srgbClr val="FFFF00"/>
                </a:solidFill>
              </a:rPr>
            </a:br>
            <a:r>
              <a:rPr lang="en-GB" sz="2400" i="1" dirty="0" smtClean="0">
                <a:solidFill>
                  <a:srgbClr val="FFFF00"/>
                </a:solidFill>
              </a:rPr>
              <a:t>Woody Allen</a:t>
            </a:r>
            <a:endParaRPr lang="en-GB" sz="2400" i="1" dirty="0">
              <a:solidFill>
                <a:srgbClr val="FFFF00"/>
              </a:solidFill>
            </a:endParaRPr>
          </a:p>
        </p:txBody>
      </p:sp>
      <p:sp>
        <p:nvSpPr>
          <p:cNvPr id="5" name="Rectangle 4"/>
          <p:cNvSpPr/>
          <p:nvPr/>
        </p:nvSpPr>
        <p:spPr>
          <a:xfrm>
            <a:off x="4427984" y="6381328"/>
            <a:ext cx="2497800" cy="246221"/>
          </a:xfrm>
          <a:prstGeom prst="rect">
            <a:avLst/>
          </a:prstGeom>
        </p:spPr>
        <p:txBody>
          <a:bodyPr wrap="none">
            <a:spAutoFit/>
          </a:bodyPr>
          <a:lstStyle/>
          <a:p>
            <a:r>
              <a:rPr lang="en-GB" sz="1000" dirty="0" smtClean="0"/>
              <a:t>http://www.readerssoft.com/download.php</a:t>
            </a:r>
            <a:endParaRPr lang="en-GB" sz="10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FFFF"/>
                </a:solidFill>
              </a:rPr>
              <a:t>Exercise 2: ask questions</a:t>
            </a:r>
            <a:endParaRPr lang="en-GB" dirty="0">
              <a:solidFill>
                <a:srgbClr val="00FFFF"/>
              </a:solidFill>
            </a:endParaRPr>
          </a:p>
        </p:txBody>
      </p:sp>
      <p:sp>
        <p:nvSpPr>
          <p:cNvPr id="3" name="Content Placeholder 2"/>
          <p:cNvSpPr>
            <a:spLocks noGrp="1"/>
          </p:cNvSpPr>
          <p:nvPr>
            <p:ph idx="1"/>
          </p:nvPr>
        </p:nvSpPr>
        <p:spPr/>
        <p:txBody>
          <a:bodyPr/>
          <a:lstStyle/>
          <a:p>
            <a:r>
              <a:rPr lang="en-GB" dirty="0" smtClean="0"/>
              <a:t>What’s the purpose of this piece?</a:t>
            </a:r>
          </a:p>
          <a:p>
            <a:r>
              <a:rPr lang="en-GB" dirty="0" smtClean="0"/>
              <a:t>Who’s it written for?</a:t>
            </a:r>
          </a:p>
          <a:p>
            <a:r>
              <a:rPr lang="en-GB" dirty="0" smtClean="0"/>
              <a:t>Does it seem biased?</a:t>
            </a:r>
          </a:p>
          <a:p>
            <a:r>
              <a:rPr lang="en-GB" dirty="0" smtClean="0"/>
              <a:t>Does the information relate to any other knowledge?</a:t>
            </a:r>
          </a:p>
          <a:p>
            <a:r>
              <a:rPr lang="en-GB" dirty="0" smtClean="0"/>
              <a:t>What’s the style – polemic, simple, complex, </a:t>
            </a:r>
            <a:r>
              <a:rPr lang="en-GB" dirty="0" smtClean="0"/>
              <a:t>educational, technical....?</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FFFF"/>
                </a:solidFill>
              </a:rPr>
              <a:t>Exercise 3: writing up in own words</a:t>
            </a:r>
            <a:endParaRPr lang="en-GB" dirty="0">
              <a:solidFill>
                <a:srgbClr val="00FFFF"/>
              </a:solidFill>
            </a:endParaRPr>
          </a:p>
        </p:txBody>
      </p:sp>
      <p:sp>
        <p:nvSpPr>
          <p:cNvPr id="3" name="Content Placeholder 2"/>
          <p:cNvSpPr>
            <a:spLocks noGrp="1"/>
          </p:cNvSpPr>
          <p:nvPr>
            <p:ph idx="1"/>
          </p:nvPr>
        </p:nvSpPr>
        <p:spPr/>
        <p:txBody>
          <a:bodyPr/>
          <a:lstStyle/>
          <a:p>
            <a:r>
              <a:rPr lang="en-GB" dirty="0" smtClean="0"/>
              <a:t>Using the notes you have just made write a paragraph to explain what the chapter was about.</a:t>
            </a:r>
          </a:p>
          <a:p>
            <a:r>
              <a:rPr lang="en-GB" dirty="0" smtClean="0"/>
              <a:t>Include:</a:t>
            </a:r>
          </a:p>
          <a:p>
            <a:pPr lvl="1"/>
            <a:r>
              <a:rPr lang="en-GB" dirty="0" smtClean="0"/>
              <a:t>Thesis (main idea)</a:t>
            </a:r>
          </a:p>
          <a:p>
            <a:pPr lvl="1"/>
            <a:r>
              <a:rPr lang="en-GB" dirty="0" smtClean="0"/>
              <a:t>Evidence</a:t>
            </a:r>
          </a:p>
          <a:p>
            <a:pPr lvl="1"/>
            <a:r>
              <a:rPr lang="en-GB" dirty="0" smtClean="0"/>
              <a:t>Conclusion</a:t>
            </a:r>
          </a:p>
          <a:p>
            <a:pPr lvl="1"/>
            <a:r>
              <a:rPr lang="en-GB" dirty="0" smtClean="0"/>
              <a:t>Dates etc if applicable</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Taking notes from </a:t>
            </a:r>
            <a:r>
              <a:rPr lang="en-GB" dirty="0" smtClean="0"/>
              <a:t>sources</a:t>
            </a:r>
            <a:endParaRPr lang="en-GB" dirty="0"/>
          </a:p>
        </p:txBody>
      </p:sp>
      <p:sp>
        <p:nvSpPr>
          <p:cNvPr id="3" name="Content Placeholder 2"/>
          <p:cNvSpPr>
            <a:spLocks noGrp="1"/>
          </p:cNvSpPr>
          <p:nvPr>
            <p:ph idx="1"/>
          </p:nvPr>
        </p:nvSpPr>
        <p:spPr/>
        <p:txBody>
          <a:bodyPr/>
          <a:lstStyle/>
          <a:p>
            <a:r>
              <a:rPr lang="en-GB" dirty="0" smtClean="0"/>
              <a:t>2 types</a:t>
            </a:r>
          </a:p>
          <a:p>
            <a:pPr lvl="1"/>
            <a:r>
              <a:rPr lang="en-GB" dirty="0" smtClean="0">
                <a:solidFill>
                  <a:srgbClr val="FF0000"/>
                </a:solidFill>
              </a:rPr>
              <a:t>Linear</a:t>
            </a:r>
          </a:p>
          <a:p>
            <a:pPr lvl="1"/>
            <a:r>
              <a:rPr lang="en-GB" dirty="0" smtClean="0">
                <a:solidFill>
                  <a:srgbClr val="FF0000"/>
                </a:solidFill>
              </a:rPr>
              <a:t>Diagrammatical </a:t>
            </a:r>
          </a:p>
          <a:p>
            <a:r>
              <a:rPr lang="en-GB" dirty="0" smtClean="0"/>
              <a:t> Why take notes?</a:t>
            </a:r>
          </a:p>
          <a:p>
            <a:pPr lvl="1"/>
            <a:r>
              <a:rPr lang="en-GB" dirty="0" smtClean="0"/>
              <a:t>We forget </a:t>
            </a:r>
            <a:r>
              <a:rPr lang="en-GB" dirty="0" smtClean="0"/>
              <a:t>e.g. 50</a:t>
            </a:r>
            <a:r>
              <a:rPr lang="en-GB" dirty="0" smtClean="0"/>
              <a:t>% of what we hear almost immediately</a:t>
            </a:r>
          </a:p>
          <a:p>
            <a:pPr lvl="1"/>
            <a:r>
              <a:rPr lang="en-GB" dirty="0" smtClean="0"/>
              <a:t>Necessary for essays and exams at the end of year</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 </a:t>
            </a:r>
            <a:endParaRPr lang="en-GB" dirty="0"/>
          </a:p>
        </p:txBody>
      </p:sp>
      <p:sp>
        <p:nvSpPr>
          <p:cNvPr id="3" name="Content Placeholder 2"/>
          <p:cNvSpPr>
            <a:spLocks noGrp="1"/>
          </p:cNvSpPr>
          <p:nvPr>
            <p:ph idx="1"/>
          </p:nvPr>
        </p:nvSpPr>
        <p:spPr>
          <a:xfrm>
            <a:off x="251520" y="1600200"/>
            <a:ext cx="8435280" cy="4525963"/>
          </a:xfrm>
        </p:spPr>
        <p:txBody>
          <a:bodyPr>
            <a:normAutofit/>
          </a:bodyPr>
          <a:lstStyle/>
          <a:p>
            <a:r>
              <a:rPr lang="en-GB" dirty="0" smtClean="0"/>
              <a:t>Put title and date on</a:t>
            </a:r>
          </a:p>
          <a:p>
            <a:pPr lvl="1"/>
            <a:r>
              <a:rPr lang="en-GB" dirty="0" smtClean="0"/>
              <a:t>Question</a:t>
            </a:r>
          </a:p>
          <a:p>
            <a:pPr lvl="1"/>
            <a:r>
              <a:rPr lang="en-GB" dirty="0" smtClean="0"/>
              <a:t>Evidence </a:t>
            </a:r>
          </a:p>
          <a:p>
            <a:pPr lvl="1"/>
            <a:r>
              <a:rPr lang="en-GB" dirty="0" smtClean="0"/>
              <a:t>Conclusion </a:t>
            </a:r>
          </a:p>
          <a:p>
            <a:r>
              <a:rPr lang="en-GB" dirty="0" smtClean="0"/>
              <a:t>Underline headings</a:t>
            </a:r>
          </a:p>
          <a:p>
            <a:r>
              <a:rPr lang="en-GB" dirty="0" smtClean="0"/>
              <a:t>Differentiate between </a:t>
            </a:r>
          </a:p>
          <a:p>
            <a:pPr>
              <a:buNone/>
            </a:pPr>
            <a:r>
              <a:rPr lang="en-GB" dirty="0" smtClean="0"/>
              <a:t>	lecturer’s thoughts and yours</a:t>
            </a:r>
          </a:p>
          <a:p>
            <a:r>
              <a:rPr lang="en-GB" dirty="0" smtClean="0"/>
              <a:t>Be accurate </a:t>
            </a:r>
            <a:endParaRPr lang="en-GB" dirty="0"/>
          </a:p>
        </p:txBody>
      </p:sp>
      <p:pic>
        <p:nvPicPr>
          <p:cNvPr id="6" name="Picture 5" descr="taking-notes"/>
          <p:cNvPicPr>
            <a:picLocks noChangeAspect="1" noChangeArrowheads="1"/>
          </p:cNvPicPr>
          <p:nvPr/>
        </p:nvPicPr>
        <p:blipFill>
          <a:blip r:embed="rId3" cstate="print"/>
          <a:srcRect/>
          <a:stretch>
            <a:fillRect/>
          </a:stretch>
        </p:blipFill>
        <p:spPr bwMode="auto">
          <a:xfrm>
            <a:off x="5652120" y="1433798"/>
            <a:ext cx="3274082" cy="4279210"/>
          </a:xfrm>
          <a:prstGeom prst="rect">
            <a:avLst/>
          </a:prstGeom>
          <a:noFill/>
          <a:ln w="9525">
            <a:noFill/>
            <a:miter lim="800000"/>
            <a:headEnd/>
            <a:tailEnd/>
          </a:ln>
        </p:spPr>
      </p:pic>
      <p:sp>
        <p:nvSpPr>
          <p:cNvPr id="4" name="TextBox 3"/>
          <p:cNvSpPr txBox="1"/>
          <p:nvPr/>
        </p:nvSpPr>
        <p:spPr>
          <a:xfrm>
            <a:off x="6289273" y="5913639"/>
            <a:ext cx="1678152" cy="369332"/>
          </a:xfrm>
          <a:prstGeom prst="rect">
            <a:avLst/>
          </a:prstGeom>
          <a:noFill/>
        </p:spPr>
        <p:txBody>
          <a:bodyPr wrap="none" rtlCol="0">
            <a:spAutoFit/>
          </a:bodyPr>
          <a:lstStyle/>
          <a:p>
            <a:r>
              <a:rPr lang="en-GB" dirty="0" smtClean="0"/>
              <a:t>Example by Luci</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Mind-map</a:t>
            </a:r>
            <a:endParaRPr lang="en-GB" dirty="0"/>
          </a:p>
        </p:txBody>
      </p:sp>
      <p:sp>
        <p:nvSpPr>
          <p:cNvPr id="6" name="Content Placeholder 5"/>
          <p:cNvSpPr>
            <a:spLocks noGrp="1"/>
          </p:cNvSpPr>
          <p:nvPr>
            <p:ph idx="1"/>
          </p:nvPr>
        </p:nvSpPr>
        <p:spPr/>
        <p:txBody>
          <a:bodyPr/>
          <a:lstStyle/>
          <a:p>
            <a:r>
              <a:rPr lang="en-GB" dirty="0" smtClean="0"/>
              <a:t>Good for visual thinkers</a:t>
            </a:r>
          </a:p>
          <a:p>
            <a:r>
              <a:rPr lang="en-GB" dirty="0" smtClean="0"/>
              <a:t>Start in the centre – branch out</a:t>
            </a:r>
          </a:p>
          <a:p>
            <a:r>
              <a:rPr lang="en-GB" dirty="0" smtClean="0"/>
              <a:t>Underline headings</a:t>
            </a:r>
          </a:p>
          <a:p>
            <a:r>
              <a:rPr lang="en-GB" dirty="0" smtClean="0"/>
              <a:t>Be accurate</a:t>
            </a:r>
          </a:p>
          <a:p>
            <a:endParaRPr lang="en-GB" dirty="0" smtClean="0"/>
          </a:p>
        </p:txBody>
      </p:sp>
      <p:pic>
        <p:nvPicPr>
          <p:cNvPr id="1026" name="Picture 2" descr="http://www.indyish.com/wp-content/uploads/2009/11/IaGo_J001ArtdepMindmap.jpg"/>
          <p:cNvPicPr>
            <a:picLocks noChangeAspect="1" noChangeArrowheads="1"/>
          </p:cNvPicPr>
          <p:nvPr/>
        </p:nvPicPr>
        <p:blipFill>
          <a:blip r:embed="rId3" cstate="print"/>
          <a:srcRect/>
          <a:stretch>
            <a:fillRect/>
          </a:stretch>
        </p:blipFill>
        <p:spPr bwMode="auto">
          <a:xfrm>
            <a:off x="4430606" y="3141328"/>
            <a:ext cx="4461874" cy="3240000"/>
          </a:xfrm>
          <a:prstGeom prst="rect">
            <a:avLst/>
          </a:prstGeom>
          <a:noFill/>
        </p:spPr>
      </p:pic>
      <p:sp>
        <p:nvSpPr>
          <p:cNvPr id="5" name="Rectangle 4"/>
          <p:cNvSpPr/>
          <p:nvPr/>
        </p:nvSpPr>
        <p:spPr>
          <a:xfrm flipH="1">
            <a:off x="4411133" y="6354351"/>
            <a:ext cx="1426650" cy="369332"/>
          </a:xfrm>
          <a:prstGeom prst="rect">
            <a:avLst/>
          </a:prstGeom>
        </p:spPr>
        <p:txBody>
          <a:bodyPr wrap="square">
            <a:spAutoFit/>
          </a:bodyPr>
          <a:lstStyle/>
          <a:p>
            <a:r>
              <a:rPr lang="en-GB" dirty="0" err="1" smtClean="0"/>
              <a:t>indyish.com</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FFFF"/>
                </a:solidFill>
              </a:rPr>
              <a:t>Tips for note taking</a:t>
            </a:r>
            <a:endParaRPr lang="en-GB" dirty="0">
              <a:solidFill>
                <a:srgbClr val="00FFFF"/>
              </a:solidFill>
            </a:endParaRPr>
          </a:p>
        </p:txBody>
      </p:sp>
      <p:sp>
        <p:nvSpPr>
          <p:cNvPr id="3" name="Content Placeholder 2"/>
          <p:cNvSpPr>
            <a:spLocks noGrp="1"/>
          </p:cNvSpPr>
          <p:nvPr>
            <p:ph idx="1"/>
          </p:nvPr>
        </p:nvSpPr>
        <p:spPr/>
        <p:txBody>
          <a:bodyPr/>
          <a:lstStyle/>
          <a:p>
            <a:r>
              <a:rPr lang="en-GB" dirty="0" smtClean="0">
                <a:solidFill>
                  <a:srgbClr val="FF0000"/>
                </a:solidFill>
              </a:rPr>
              <a:t>Accuracy</a:t>
            </a:r>
            <a:r>
              <a:rPr lang="en-GB" dirty="0" smtClean="0"/>
              <a:t> – dates, </a:t>
            </a:r>
            <a:r>
              <a:rPr lang="en-GB" u="sng" dirty="0" smtClean="0"/>
              <a:t>names</a:t>
            </a:r>
            <a:r>
              <a:rPr lang="en-GB" dirty="0" smtClean="0"/>
              <a:t>, </a:t>
            </a:r>
            <a:r>
              <a:rPr lang="en-GB" dirty="0"/>
              <a:t>locations</a:t>
            </a:r>
            <a:r>
              <a:rPr lang="en-GB" dirty="0" smtClean="0"/>
              <a:t> etc</a:t>
            </a:r>
          </a:p>
          <a:p>
            <a:r>
              <a:rPr lang="en-GB" dirty="0" smtClean="0">
                <a:solidFill>
                  <a:srgbClr val="FFC000"/>
                </a:solidFill>
              </a:rPr>
              <a:t>Brevity</a:t>
            </a:r>
            <a:r>
              <a:rPr lang="en-GB" dirty="0" smtClean="0">
                <a:solidFill>
                  <a:srgbClr val="00B0F0"/>
                </a:solidFill>
              </a:rPr>
              <a:t> </a:t>
            </a:r>
            <a:r>
              <a:rPr lang="en-GB" dirty="0" smtClean="0"/>
              <a:t> - abbreviate repeated and common words</a:t>
            </a:r>
          </a:p>
          <a:p>
            <a:r>
              <a:rPr lang="en-GB" dirty="0" smtClean="0">
                <a:solidFill>
                  <a:srgbClr val="00FFFF"/>
                </a:solidFill>
              </a:rPr>
              <a:t>Concentration</a:t>
            </a:r>
            <a:r>
              <a:rPr lang="en-GB" dirty="0" smtClean="0">
                <a:solidFill>
                  <a:srgbClr val="FFC000"/>
                </a:solidFill>
              </a:rPr>
              <a:t> </a:t>
            </a:r>
            <a:r>
              <a:rPr lang="en-GB" dirty="0" smtClean="0"/>
              <a:t>– focus and </a:t>
            </a:r>
            <a:r>
              <a:rPr lang="en-GB" dirty="0" smtClean="0"/>
              <a:t>be </a:t>
            </a:r>
            <a:r>
              <a:rPr lang="en-GB" dirty="0" smtClean="0">
                <a:solidFill>
                  <a:srgbClr val="00FFFF"/>
                </a:solidFill>
              </a:rPr>
              <a:t>active</a:t>
            </a:r>
            <a:r>
              <a:rPr lang="en-GB" dirty="0" smtClean="0"/>
              <a:t>  in listening  or reading so you </a:t>
            </a:r>
            <a:r>
              <a:rPr lang="en-GB" dirty="0" smtClean="0"/>
              <a:t>don’t miss anything important</a:t>
            </a:r>
            <a:endParaRPr lang="en-GB" dirty="0"/>
          </a:p>
        </p:txBody>
      </p:sp>
      <p:pic>
        <p:nvPicPr>
          <p:cNvPr id="29700" name="Picture 4" descr="C:\Documents and Settings\sa025\Local Settings\Temporary Internet Files\Content.IE5\FKY84KH5\MP900400607[1].jpg"/>
          <p:cNvPicPr>
            <a:picLocks noChangeAspect="1" noChangeArrowheads="1"/>
          </p:cNvPicPr>
          <p:nvPr/>
        </p:nvPicPr>
        <p:blipFill>
          <a:blip r:embed="rId3" cstate="print"/>
          <a:srcRect/>
          <a:stretch>
            <a:fillRect/>
          </a:stretch>
        </p:blipFill>
        <p:spPr bwMode="auto">
          <a:xfrm>
            <a:off x="6876256" y="4293352"/>
            <a:ext cx="1842749" cy="230400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fontAlgn="auto" hangingPunct="1">
              <a:spcAft>
                <a:spcPts val="0"/>
              </a:spcAft>
              <a:defRPr/>
            </a:pPr>
            <a:r>
              <a:rPr lang="en-US" sz="5400" dirty="0" smtClean="0">
                <a:solidFill>
                  <a:schemeClr val="tx1"/>
                </a:solidFill>
              </a:rPr>
              <a:t> Your notes should…</a:t>
            </a:r>
            <a:endParaRPr lang="en-US" sz="5400" dirty="0">
              <a:solidFill>
                <a:schemeClr val="tx1"/>
              </a:solidFill>
            </a:endParaRPr>
          </a:p>
        </p:txBody>
      </p:sp>
      <p:sp>
        <p:nvSpPr>
          <p:cNvPr id="18435" name="Rectangle 3"/>
          <p:cNvSpPr>
            <a:spLocks noGrp="1" noChangeArrowheads="1"/>
          </p:cNvSpPr>
          <p:nvPr>
            <p:ph idx="1"/>
          </p:nvPr>
        </p:nvSpPr>
        <p:spPr>
          <a:xfrm>
            <a:off x="457200" y="1600200"/>
            <a:ext cx="8229600" cy="5257800"/>
          </a:xfrm>
        </p:spPr>
        <p:txBody>
          <a:bodyPr/>
          <a:lstStyle/>
          <a:p>
            <a:pPr eaLnBrk="1" hangingPunct="1"/>
            <a:r>
              <a:rPr lang="en-GB" b="1" dirty="0" smtClean="0">
                <a:solidFill>
                  <a:srgbClr val="FFC000"/>
                </a:solidFill>
              </a:rPr>
              <a:t>Be an overview of the lecture or chapter</a:t>
            </a:r>
          </a:p>
          <a:p>
            <a:pPr eaLnBrk="1" hangingPunct="1"/>
            <a:r>
              <a:rPr lang="en-GB" b="1" dirty="0" smtClean="0"/>
              <a:t>Have accurate detail of the main points </a:t>
            </a:r>
            <a:r>
              <a:rPr lang="en-GB" b="1" i="1" dirty="0" smtClean="0"/>
              <a:t>IN SUMMARY</a:t>
            </a:r>
          </a:p>
          <a:p>
            <a:pPr eaLnBrk="1" hangingPunct="1"/>
            <a:r>
              <a:rPr lang="en-GB" b="1" dirty="0" smtClean="0">
                <a:solidFill>
                  <a:srgbClr val="FFC000"/>
                </a:solidFill>
              </a:rPr>
              <a:t>Have accurate detail of any research sources used or mentioned</a:t>
            </a:r>
          </a:p>
          <a:p>
            <a:pPr eaLnBrk="1" hangingPunct="1"/>
            <a:r>
              <a:rPr lang="en-GB" b="1" dirty="0" smtClean="0"/>
              <a:t>Have accurately recorded the texts/authors/dates etc used</a:t>
            </a:r>
          </a:p>
          <a:p>
            <a:pPr eaLnBrk="1" hangingPunct="1"/>
            <a:r>
              <a:rPr lang="en-GB" b="1" dirty="0" smtClean="0">
                <a:solidFill>
                  <a:srgbClr val="FFC000"/>
                </a:solidFill>
              </a:rPr>
              <a:t>Be legible</a:t>
            </a:r>
            <a:endParaRPr lang="en-US" b="1" dirty="0" smtClean="0">
              <a:solidFill>
                <a:srgbClr val="FFC000"/>
              </a:solidFill>
            </a:endParaRPr>
          </a:p>
        </p:txBody>
      </p:sp>
      <p:pic>
        <p:nvPicPr>
          <p:cNvPr id="4" name="Picture 7" descr="C:\Users\luci\AppData\Local\Microsoft\Windows\Temporary Internet Files\Content.IE5\G040T1WM\MP900308914[1].jpg"/>
          <p:cNvPicPr>
            <a:picLocks noChangeAspect="1" noChangeArrowheads="1"/>
          </p:cNvPicPr>
          <p:nvPr/>
        </p:nvPicPr>
        <p:blipFill>
          <a:blip r:embed="rId3" cstate="print"/>
          <a:srcRect l="43312"/>
          <a:stretch>
            <a:fillRect/>
          </a:stretch>
        </p:blipFill>
        <p:spPr bwMode="auto">
          <a:xfrm>
            <a:off x="6732240" y="3933056"/>
            <a:ext cx="2073424" cy="2420112"/>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Above all folks</a:t>
            </a:r>
            <a:endParaRPr lang="en-GB" dirty="0"/>
          </a:p>
        </p:txBody>
      </p:sp>
      <p:sp>
        <p:nvSpPr>
          <p:cNvPr id="3" name="Content Placeholder 2"/>
          <p:cNvSpPr>
            <a:spLocks noGrp="1"/>
          </p:cNvSpPr>
          <p:nvPr>
            <p:ph idx="1"/>
          </p:nvPr>
        </p:nvSpPr>
        <p:spPr>
          <a:xfrm>
            <a:off x="251520" y="1600200"/>
            <a:ext cx="3528392" cy="4525963"/>
          </a:xfrm>
        </p:spPr>
        <p:txBody>
          <a:bodyPr/>
          <a:lstStyle/>
          <a:p>
            <a:r>
              <a:rPr lang="en-GB" dirty="0" smtClean="0">
                <a:solidFill>
                  <a:srgbClr val="FFC000"/>
                </a:solidFill>
              </a:rPr>
              <a:t>READ</a:t>
            </a:r>
            <a:r>
              <a:rPr lang="en-GB" dirty="0" smtClean="0"/>
              <a:t> the brief – do what is asked.</a:t>
            </a:r>
          </a:p>
          <a:p>
            <a:r>
              <a:rPr lang="en-GB" dirty="0" smtClean="0"/>
              <a:t>If you asked for a title give a title</a:t>
            </a:r>
          </a:p>
          <a:p>
            <a:r>
              <a:rPr lang="en-GB" dirty="0" smtClean="0"/>
              <a:t>If you are asked for one example – give one.</a:t>
            </a:r>
            <a:endParaRPr lang="en-GB" dirty="0"/>
          </a:p>
        </p:txBody>
      </p:sp>
      <p:pic>
        <p:nvPicPr>
          <p:cNvPr id="5" name="Picture 4"/>
          <p:cNvPicPr>
            <a:picLocks noChangeAspect="1"/>
          </p:cNvPicPr>
          <p:nvPr/>
        </p:nvPicPr>
        <p:blipFill>
          <a:blip r:embed="rId3"/>
          <a:stretch>
            <a:fillRect/>
          </a:stretch>
        </p:blipFill>
        <p:spPr>
          <a:xfrm>
            <a:off x="3995936" y="0"/>
            <a:ext cx="5480344" cy="6858000"/>
          </a:xfrm>
          <a:prstGeom prst="rect">
            <a:avLst/>
          </a:prstGeom>
        </p:spPr>
      </p:pic>
      <p:sp>
        <p:nvSpPr>
          <p:cNvPr id="6" name="TextBox 5"/>
          <p:cNvSpPr txBox="1"/>
          <p:nvPr/>
        </p:nvSpPr>
        <p:spPr>
          <a:xfrm>
            <a:off x="4499992" y="404665"/>
            <a:ext cx="2088232" cy="954107"/>
          </a:xfrm>
          <a:prstGeom prst="rect">
            <a:avLst/>
          </a:prstGeom>
          <a:noFill/>
        </p:spPr>
        <p:txBody>
          <a:bodyPr wrap="square" rtlCol="0">
            <a:spAutoFit/>
          </a:bodyPr>
          <a:lstStyle/>
          <a:p>
            <a:r>
              <a:rPr lang="en-GB" sz="2800" b="1" dirty="0" smtClean="0">
                <a:solidFill>
                  <a:srgbClr val="FFC000"/>
                </a:solidFill>
              </a:rPr>
              <a:t>I am asked to do what?</a:t>
            </a:r>
            <a:endParaRPr lang="en-GB" sz="2800" b="1" dirty="0">
              <a:solidFill>
                <a:srgbClr val="FFC000"/>
              </a:solidFill>
            </a:endParaRPr>
          </a:p>
        </p:txBody>
      </p:sp>
    </p:spTree>
    <p:extLst>
      <p:ext uri="{BB962C8B-B14F-4D97-AF65-F5344CB8AC3E}">
        <p14:creationId xmlns:p14="http://schemas.microsoft.com/office/powerpoint/2010/main" val="2417853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Finding and evaluating texts</a:t>
            </a:r>
          </a:p>
          <a:p>
            <a:r>
              <a:rPr lang="en-GB" dirty="0" smtClean="0"/>
              <a:t>Bloom’s taxonomy – higher order thinking</a:t>
            </a:r>
          </a:p>
          <a:p>
            <a:r>
              <a:rPr lang="en-GB" dirty="0" smtClean="0"/>
              <a:t>Taking notes from texts</a:t>
            </a:r>
          </a:p>
          <a:p>
            <a:r>
              <a:rPr lang="en-GB" dirty="0" smtClean="0"/>
              <a:t>Speed reading</a:t>
            </a:r>
          </a:p>
          <a:p>
            <a:r>
              <a:rPr lang="en-GB" dirty="0" smtClean="0"/>
              <a:t>Taking notes from </a:t>
            </a:r>
            <a:r>
              <a:rPr lang="en-GB" dirty="0" smtClean="0"/>
              <a:t>source</a:t>
            </a:r>
            <a:endParaRPr lang="en-GB" dirty="0" smtClean="0"/>
          </a:p>
          <a:p>
            <a:r>
              <a:rPr lang="en-GB" dirty="0" smtClean="0"/>
              <a:t>Addressing the brief</a:t>
            </a:r>
            <a:endParaRPr lang="en-GB" dirty="0"/>
          </a:p>
        </p:txBody>
      </p:sp>
      <p:pic>
        <p:nvPicPr>
          <p:cNvPr id="1026" name="Picture 2" descr="C:\Users\luci\AppData\Local\Microsoft\Windows\Temporary Internet Files\Content.IE5\ZYY64IN6\MP900178423[1].jpg"/>
          <p:cNvPicPr>
            <a:picLocks noChangeAspect="1" noChangeArrowheads="1"/>
          </p:cNvPicPr>
          <p:nvPr/>
        </p:nvPicPr>
        <p:blipFill>
          <a:blip r:embed="rId3" cstate="print"/>
          <a:srcRect/>
          <a:stretch>
            <a:fillRect/>
          </a:stretch>
        </p:blipFill>
        <p:spPr bwMode="auto">
          <a:xfrm>
            <a:off x="5526472" y="4185328"/>
            <a:ext cx="3294000" cy="219600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1209</TotalTime>
  <Words>826</Words>
  <Application>Microsoft Office PowerPoint</Application>
  <PresentationFormat>On-screen Show (4:3)</PresentationFormat>
  <Paragraphs>168</Paragraphs>
  <Slides>21</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Reading and researching</vt:lpstr>
      <vt:lpstr>Today’s class</vt:lpstr>
      <vt:lpstr>Finding info: where</vt:lpstr>
      <vt:lpstr>Finding texts: which ones?</vt:lpstr>
      <vt:lpstr>Exploration and evaluation</vt:lpstr>
      <vt:lpstr>Bloom’s taxonomy</vt:lpstr>
      <vt:lpstr>Being questioning: levels of questioning/thinking </vt:lpstr>
      <vt:lpstr>How do I apply this to reading?</vt:lpstr>
      <vt:lpstr>Taking notes</vt:lpstr>
      <vt:lpstr>Speed reading</vt:lpstr>
      <vt:lpstr>Evaluating texts</vt:lpstr>
      <vt:lpstr>Exercise 1: speed reading</vt:lpstr>
      <vt:lpstr>Exercise 2: ask questions</vt:lpstr>
      <vt:lpstr>Exercise 3: writing up in own words</vt:lpstr>
      <vt:lpstr>Taking notes from sources</vt:lpstr>
      <vt:lpstr>Linear </vt:lpstr>
      <vt:lpstr>Mind-map</vt:lpstr>
      <vt:lpstr>Tips for note taking</vt:lpstr>
      <vt:lpstr> Your notes should…</vt:lpstr>
      <vt:lpstr>Above all folks</vt:lpstr>
      <vt:lpstr>Summary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researching</dc:title>
  <dc:creator>sa025</dc:creator>
  <cp:lastModifiedBy>Ros Coard</cp:lastModifiedBy>
  <cp:revision>30</cp:revision>
  <cp:lastPrinted>2019-11-01T10:17:53Z</cp:lastPrinted>
  <dcterms:created xsi:type="dcterms:W3CDTF">2010-09-01T15:02:27Z</dcterms:created>
  <dcterms:modified xsi:type="dcterms:W3CDTF">2019-11-01T13:46:28Z</dcterms:modified>
</cp:coreProperties>
</file>