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notesMasterIdLst>
    <p:notesMasterId r:id="rId31"/>
  </p:notesMasterIdLst>
  <p:sldIdLst>
    <p:sldId id="315" r:id="rId3"/>
    <p:sldId id="385" r:id="rId4"/>
    <p:sldId id="340" r:id="rId5"/>
    <p:sldId id="338" r:id="rId6"/>
    <p:sldId id="386" r:id="rId7"/>
    <p:sldId id="313" r:id="rId8"/>
    <p:sldId id="364" r:id="rId9"/>
    <p:sldId id="378" r:id="rId10"/>
    <p:sldId id="365" r:id="rId11"/>
    <p:sldId id="377" r:id="rId12"/>
    <p:sldId id="379" r:id="rId13"/>
    <p:sldId id="370" r:id="rId14"/>
    <p:sldId id="368" r:id="rId15"/>
    <p:sldId id="383" r:id="rId16"/>
    <p:sldId id="384" r:id="rId17"/>
    <p:sldId id="382" r:id="rId18"/>
    <p:sldId id="388" r:id="rId19"/>
    <p:sldId id="390" r:id="rId20"/>
    <p:sldId id="389" r:id="rId21"/>
    <p:sldId id="314" r:id="rId22"/>
    <p:sldId id="320" r:id="rId23"/>
    <p:sldId id="391" r:id="rId24"/>
    <p:sldId id="324" r:id="rId25"/>
    <p:sldId id="380" r:id="rId26"/>
    <p:sldId id="381" r:id="rId27"/>
    <p:sldId id="355" r:id="rId28"/>
    <p:sldId id="353" r:id="rId29"/>
    <p:sldId id="36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442DFC-DE00-44D9-9268-7C7F585D656D}" v="36" dt="2025-10-22T09:37:32.6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82113" autoAdjust="0"/>
  </p:normalViewPr>
  <p:slideViewPr>
    <p:cSldViewPr snapToGrid="0">
      <p:cViewPr varScale="1">
        <p:scale>
          <a:sx n="65" d="100"/>
          <a:sy n="65" d="100"/>
        </p:scale>
        <p:origin x="403" y="278"/>
      </p:cViewPr>
      <p:guideLst/>
    </p:cSldViewPr>
  </p:slideViewPr>
  <p:notesTextViewPr>
    <p:cViewPr>
      <p:scale>
        <a:sx n="400" d="100"/>
        <a:sy n="4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5/10/relationships/revisionInfo" Target="revisionInfo.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CC988E-CA05-4917-88B7-7EBFD42BC58F}"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1484CAB-14BE-4337-8ECF-5AAFA012C2D2}">
      <dgm:prSet custT="1"/>
      <dgm:spPr/>
      <dgm:t>
        <a:bodyPr/>
        <a:lstStyle/>
        <a:p>
          <a:pPr>
            <a:lnSpc>
              <a:spcPct val="100000"/>
            </a:lnSpc>
          </a:pPr>
          <a:r>
            <a:rPr lang="en-US" sz="3200" dirty="0"/>
            <a:t>Health</a:t>
          </a:r>
          <a:r>
            <a:rPr lang="en-US" sz="3200" baseline="0" dirty="0"/>
            <a:t> Promotion</a:t>
          </a:r>
          <a:endParaRPr lang="en-US" sz="3200" dirty="0"/>
        </a:p>
      </dgm:t>
    </dgm:pt>
    <dgm:pt modelId="{D4DFF3CE-36B9-405A-BD4C-1C7ADB11E9A2}" type="parTrans" cxnId="{8EF620FF-5E05-41F0-A82C-5186E78BABE2}">
      <dgm:prSet/>
      <dgm:spPr/>
      <dgm:t>
        <a:bodyPr/>
        <a:lstStyle/>
        <a:p>
          <a:endParaRPr lang="en-US"/>
        </a:p>
      </dgm:t>
    </dgm:pt>
    <dgm:pt modelId="{E52A93C0-8CD9-46A6-8A22-8F849661CCB7}" type="sibTrans" cxnId="{8EF620FF-5E05-41F0-A82C-5186E78BABE2}">
      <dgm:prSet/>
      <dgm:spPr/>
      <dgm:t>
        <a:bodyPr/>
        <a:lstStyle/>
        <a:p>
          <a:endParaRPr lang="en-US"/>
        </a:p>
      </dgm:t>
    </dgm:pt>
    <dgm:pt modelId="{2B9D1611-0B54-4020-A77D-0CD83AC772EE}">
      <dgm:prSet custT="1"/>
      <dgm:spPr/>
      <dgm:t>
        <a:bodyPr/>
        <a:lstStyle/>
        <a:p>
          <a:pPr>
            <a:lnSpc>
              <a:spcPct val="100000"/>
            </a:lnSpc>
          </a:pPr>
          <a:r>
            <a:rPr lang="en-GB" sz="3200" dirty="0"/>
            <a:t>Positive Psychology</a:t>
          </a:r>
          <a:endParaRPr lang="en-US" sz="3200" dirty="0"/>
        </a:p>
      </dgm:t>
    </dgm:pt>
    <dgm:pt modelId="{A214BAE4-2FD1-403C-BC69-D65CB5092122}" type="parTrans" cxnId="{CF909B7E-4A8C-4185-9EB7-8F40BEB73A6F}">
      <dgm:prSet/>
      <dgm:spPr/>
      <dgm:t>
        <a:bodyPr/>
        <a:lstStyle/>
        <a:p>
          <a:endParaRPr lang="en-US"/>
        </a:p>
      </dgm:t>
    </dgm:pt>
    <dgm:pt modelId="{873EC3D8-6EE4-4414-A589-2B2E8BDE2DF2}" type="sibTrans" cxnId="{CF909B7E-4A8C-4185-9EB7-8F40BEB73A6F}">
      <dgm:prSet/>
      <dgm:spPr/>
      <dgm:t>
        <a:bodyPr/>
        <a:lstStyle/>
        <a:p>
          <a:endParaRPr lang="en-US"/>
        </a:p>
      </dgm:t>
    </dgm:pt>
    <dgm:pt modelId="{9B6CD6E3-9303-42CB-81A6-C932BDC71AF1}">
      <dgm:prSet/>
      <dgm:spPr/>
      <dgm:t>
        <a:bodyPr/>
        <a:lstStyle/>
        <a:p>
          <a:pPr>
            <a:lnSpc>
              <a:spcPct val="100000"/>
            </a:lnSpc>
          </a:pPr>
          <a:r>
            <a:rPr lang="en-US" dirty="0"/>
            <a:t>Resilience in the workplace</a:t>
          </a:r>
        </a:p>
      </dgm:t>
    </dgm:pt>
    <dgm:pt modelId="{89C8A0EA-920F-420B-88E2-D0C1FCA1F818}" type="parTrans" cxnId="{8EBB3BE3-2D25-4366-9B5E-AE2FDAC3F537}">
      <dgm:prSet/>
      <dgm:spPr/>
      <dgm:t>
        <a:bodyPr/>
        <a:lstStyle/>
        <a:p>
          <a:endParaRPr lang="en-US"/>
        </a:p>
      </dgm:t>
    </dgm:pt>
    <dgm:pt modelId="{C506DB97-68B9-49D3-8A31-A8E093011DAD}" type="sibTrans" cxnId="{8EBB3BE3-2D25-4366-9B5E-AE2FDAC3F537}">
      <dgm:prSet/>
      <dgm:spPr/>
      <dgm:t>
        <a:bodyPr/>
        <a:lstStyle/>
        <a:p>
          <a:endParaRPr lang="en-US"/>
        </a:p>
      </dgm:t>
    </dgm:pt>
    <dgm:pt modelId="{A8834F93-B012-4335-9669-3637E416D062}" type="pres">
      <dgm:prSet presAssocID="{3ACC988E-CA05-4917-88B7-7EBFD42BC58F}" presName="root" presStyleCnt="0">
        <dgm:presLayoutVars>
          <dgm:dir/>
          <dgm:resizeHandles val="exact"/>
        </dgm:presLayoutVars>
      </dgm:prSet>
      <dgm:spPr/>
    </dgm:pt>
    <dgm:pt modelId="{9618B6E8-D851-4221-994A-BE80B196C98B}" type="pres">
      <dgm:prSet presAssocID="{E1484CAB-14BE-4337-8ECF-5AAFA012C2D2}" presName="compNode" presStyleCnt="0"/>
      <dgm:spPr/>
    </dgm:pt>
    <dgm:pt modelId="{48ED5229-3DC5-47A2-BF08-C29567AABFB4}" type="pres">
      <dgm:prSet presAssocID="{E1484CAB-14BE-4337-8ECF-5AAFA012C2D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6353A1C7-7E2A-485D-B748-C293025CD6CE}" type="pres">
      <dgm:prSet presAssocID="{E1484CAB-14BE-4337-8ECF-5AAFA012C2D2}" presName="spaceRect" presStyleCnt="0"/>
      <dgm:spPr/>
    </dgm:pt>
    <dgm:pt modelId="{AEC6A6D0-AD16-4D69-AFC0-EAB23B9A4D08}" type="pres">
      <dgm:prSet presAssocID="{E1484CAB-14BE-4337-8ECF-5AAFA012C2D2}" presName="textRect" presStyleLbl="revTx" presStyleIdx="0" presStyleCnt="3">
        <dgm:presLayoutVars>
          <dgm:chMax val="1"/>
          <dgm:chPref val="1"/>
        </dgm:presLayoutVars>
      </dgm:prSet>
      <dgm:spPr/>
    </dgm:pt>
    <dgm:pt modelId="{D71BD803-A863-4090-84E9-9BB4D760657F}" type="pres">
      <dgm:prSet presAssocID="{E52A93C0-8CD9-46A6-8A22-8F849661CCB7}" presName="sibTrans" presStyleCnt="0"/>
      <dgm:spPr/>
    </dgm:pt>
    <dgm:pt modelId="{A506FA81-47BD-47F9-B6E7-4CFA0CFB6A4E}" type="pres">
      <dgm:prSet presAssocID="{2B9D1611-0B54-4020-A77D-0CD83AC772EE}" presName="compNode" presStyleCnt="0"/>
      <dgm:spPr/>
    </dgm:pt>
    <dgm:pt modelId="{88BA903D-3DAD-40AA-8CC4-388CF60F5BA1}" type="pres">
      <dgm:prSet presAssocID="{2B9D1611-0B54-4020-A77D-0CD83AC772E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6B37B864-554B-46AD-B13A-3D13FCA0D228}" type="pres">
      <dgm:prSet presAssocID="{2B9D1611-0B54-4020-A77D-0CD83AC772EE}" presName="spaceRect" presStyleCnt="0"/>
      <dgm:spPr/>
    </dgm:pt>
    <dgm:pt modelId="{95A53518-9299-4302-BCFA-A071F47665AD}" type="pres">
      <dgm:prSet presAssocID="{2B9D1611-0B54-4020-A77D-0CD83AC772EE}" presName="textRect" presStyleLbl="revTx" presStyleIdx="1" presStyleCnt="3">
        <dgm:presLayoutVars>
          <dgm:chMax val="1"/>
          <dgm:chPref val="1"/>
        </dgm:presLayoutVars>
      </dgm:prSet>
      <dgm:spPr/>
    </dgm:pt>
    <dgm:pt modelId="{F4A92C25-0DD2-4DE9-A202-A9784170FE7D}" type="pres">
      <dgm:prSet presAssocID="{873EC3D8-6EE4-4414-A589-2B2E8BDE2DF2}" presName="sibTrans" presStyleCnt="0"/>
      <dgm:spPr/>
    </dgm:pt>
    <dgm:pt modelId="{99D86333-7E7F-4DB0-8708-86CD744EC32F}" type="pres">
      <dgm:prSet presAssocID="{9B6CD6E3-9303-42CB-81A6-C932BDC71AF1}" presName="compNode" presStyleCnt="0"/>
      <dgm:spPr/>
    </dgm:pt>
    <dgm:pt modelId="{72067887-9519-4E44-9F9C-BDBA208182C9}" type="pres">
      <dgm:prSet presAssocID="{9B6CD6E3-9303-42CB-81A6-C932BDC71AF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FB1E260E-5389-46D6-AC26-3ECC62445493}" type="pres">
      <dgm:prSet presAssocID="{9B6CD6E3-9303-42CB-81A6-C932BDC71AF1}" presName="spaceRect" presStyleCnt="0"/>
      <dgm:spPr/>
    </dgm:pt>
    <dgm:pt modelId="{D9CB468E-AB76-4D1D-9C70-1D7E9A3E798B}" type="pres">
      <dgm:prSet presAssocID="{9B6CD6E3-9303-42CB-81A6-C932BDC71AF1}" presName="textRect" presStyleLbl="revTx" presStyleIdx="2" presStyleCnt="3">
        <dgm:presLayoutVars>
          <dgm:chMax val="1"/>
          <dgm:chPref val="1"/>
        </dgm:presLayoutVars>
      </dgm:prSet>
      <dgm:spPr/>
    </dgm:pt>
  </dgm:ptLst>
  <dgm:cxnLst>
    <dgm:cxn modelId="{5005EE00-E037-468C-966D-345E5834A0B3}" type="presOf" srcId="{2B9D1611-0B54-4020-A77D-0CD83AC772EE}" destId="{95A53518-9299-4302-BCFA-A071F47665AD}" srcOrd="0" destOrd="0" presId="urn:microsoft.com/office/officeart/2018/2/layout/IconLabelList"/>
    <dgm:cxn modelId="{AFF7C417-1B99-46C7-A5F8-F8FF4FDB2B5D}" type="presOf" srcId="{3ACC988E-CA05-4917-88B7-7EBFD42BC58F}" destId="{A8834F93-B012-4335-9669-3637E416D062}" srcOrd="0" destOrd="0" presId="urn:microsoft.com/office/officeart/2018/2/layout/IconLabelList"/>
    <dgm:cxn modelId="{CF909B7E-4A8C-4185-9EB7-8F40BEB73A6F}" srcId="{3ACC988E-CA05-4917-88B7-7EBFD42BC58F}" destId="{2B9D1611-0B54-4020-A77D-0CD83AC772EE}" srcOrd="1" destOrd="0" parTransId="{A214BAE4-2FD1-403C-BC69-D65CB5092122}" sibTransId="{873EC3D8-6EE4-4414-A589-2B2E8BDE2DF2}"/>
    <dgm:cxn modelId="{90EB8CC1-D907-421D-8E12-670E0C1E64FE}" type="presOf" srcId="{E1484CAB-14BE-4337-8ECF-5AAFA012C2D2}" destId="{AEC6A6D0-AD16-4D69-AFC0-EAB23B9A4D08}" srcOrd="0" destOrd="0" presId="urn:microsoft.com/office/officeart/2018/2/layout/IconLabelList"/>
    <dgm:cxn modelId="{7A8B8CD4-4B6B-49E3-843C-6E689D024319}" type="presOf" srcId="{9B6CD6E3-9303-42CB-81A6-C932BDC71AF1}" destId="{D9CB468E-AB76-4D1D-9C70-1D7E9A3E798B}" srcOrd="0" destOrd="0" presId="urn:microsoft.com/office/officeart/2018/2/layout/IconLabelList"/>
    <dgm:cxn modelId="{8EBB3BE3-2D25-4366-9B5E-AE2FDAC3F537}" srcId="{3ACC988E-CA05-4917-88B7-7EBFD42BC58F}" destId="{9B6CD6E3-9303-42CB-81A6-C932BDC71AF1}" srcOrd="2" destOrd="0" parTransId="{89C8A0EA-920F-420B-88E2-D0C1FCA1F818}" sibTransId="{C506DB97-68B9-49D3-8A31-A8E093011DAD}"/>
    <dgm:cxn modelId="{8EF620FF-5E05-41F0-A82C-5186E78BABE2}" srcId="{3ACC988E-CA05-4917-88B7-7EBFD42BC58F}" destId="{E1484CAB-14BE-4337-8ECF-5AAFA012C2D2}" srcOrd="0" destOrd="0" parTransId="{D4DFF3CE-36B9-405A-BD4C-1C7ADB11E9A2}" sibTransId="{E52A93C0-8CD9-46A6-8A22-8F849661CCB7}"/>
    <dgm:cxn modelId="{CDBF0F4A-BB70-4A08-8F22-2C5159025614}" type="presParOf" srcId="{A8834F93-B012-4335-9669-3637E416D062}" destId="{9618B6E8-D851-4221-994A-BE80B196C98B}" srcOrd="0" destOrd="0" presId="urn:microsoft.com/office/officeart/2018/2/layout/IconLabelList"/>
    <dgm:cxn modelId="{6BC20E10-5649-4F99-A80B-C1156F852BD3}" type="presParOf" srcId="{9618B6E8-D851-4221-994A-BE80B196C98B}" destId="{48ED5229-3DC5-47A2-BF08-C29567AABFB4}" srcOrd="0" destOrd="0" presId="urn:microsoft.com/office/officeart/2018/2/layout/IconLabelList"/>
    <dgm:cxn modelId="{9F271628-71A0-49EB-925A-F6B8F3ADA51A}" type="presParOf" srcId="{9618B6E8-D851-4221-994A-BE80B196C98B}" destId="{6353A1C7-7E2A-485D-B748-C293025CD6CE}" srcOrd="1" destOrd="0" presId="urn:microsoft.com/office/officeart/2018/2/layout/IconLabelList"/>
    <dgm:cxn modelId="{2762BE83-F75C-486D-BDEF-107654100B2A}" type="presParOf" srcId="{9618B6E8-D851-4221-994A-BE80B196C98B}" destId="{AEC6A6D0-AD16-4D69-AFC0-EAB23B9A4D08}" srcOrd="2" destOrd="0" presId="urn:microsoft.com/office/officeart/2018/2/layout/IconLabelList"/>
    <dgm:cxn modelId="{93AA993A-2612-40C3-A477-89CD67CBE4E6}" type="presParOf" srcId="{A8834F93-B012-4335-9669-3637E416D062}" destId="{D71BD803-A863-4090-84E9-9BB4D760657F}" srcOrd="1" destOrd="0" presId="urn:microsoft.com/office/officeart/2018/2/layout/IconLabelList"/>
    <dgm:cxn modelId="{F2E0F878-DE7B-48DF-9758-F81B34AEA652}" type="presParOf" srcId="{A8834F93-B012-4335-9669-3637E416D062}" destId="{A506FA81-47BD-47F9-B6E7-4CFA0CFB6A4E}" srcOrd="2" destOrd="0" presId="urn:microsoft.com/office/officeart/2018/2/layout/IconLabelList"/>
    <dgm:cxn modelId="{FE9A104D-B864-4F59-877A-011302004F09}" type="presParOf" srcId="{A506FA81-47BD-47F9-B6E7-4CFA0CFB6A4E}" destId="{88BA903D-3DAD-40AA-8CC4-388CF60F5BA1}" srcOrd="0" destOrd="0" presId="urn:microsoft.com/office/officeart/2018/2/layout/IconLabelList"/>
    <dgm:cxn modelId="{059495E8-313D-4ED0-9AE9-0A25C825AFDE}" type="presParOf" srcId="{A506FA81-47BD-47F9-B6E7-4CFA0CFB6A4E}" destId="{6B37B864-554B-46AD-B13A-3D13FCA0D228}" srcOrd="1" destOrd="0" presId="urn:microsoft.com/office/officeart/2018/2/layout/IconLabelList"/>
    <dgm:cxn modelId="{21BA1810-B430-4AD6-A74D-DEE3451CD870}" type="presParOf" srcId="{A506FA81-47BD-47F9-B6E7-4CFA0CFB6A4E}" destId="{95A53518-9299-4302-BCFA-A071F47665AD}" srcOrd="2" destOrd="0" presId="urn:microsoft.com/office/officeart/2018/2/layout/IconLabelList"/>
    <dgm:cxn modelId="{A9D41C63-DA3B-4051-AFAE-9F9086EC6970}" type="presParOf" srcId="{A8834F93-B012-4335-9669-3637E416D062}" destId="{F4A92C25-0DD2-4DE9-A202-A9784170FE7D}" srcOrd="3" destOrd="0" presId="urn:microsoft.com/office/officeart/2018/2/layout/IconLabelList"/>
    <dgm:cxn modelId="{3F6DED92-36D1-4E81-8E89-15AC363DE5E0}" type="presParOf" srcId="{A8834F93-B012-4335-9669-3637E416D062}" destId="{99D86333-7E7F-4DB0-8708-86CD744EC32F}" srcOrd="4" destOrd="0" presId="urn:microsoft.com/office/officeart/2018/2/layout/IconLabelList"/>
    <dgm:cxn modelId="{68B04C30-60BB-4E31-A41B-AF6A583FF241}" type="presParOf" srcId="{99D86333-7E7F-4DB0-8708-86CD744EC32F}" destId="{72067887-9519-4E44-9F9C-BDBA208182C9}" srcOrd="0" destOrd="0" presId="urn:microsoft.com/office/officeart/2018/2/layout/IconLabelList"/>
    <dgm:cxn modelId="{28FEC91C-CF03-402D-86A2-F2D5EADE8B02}" type="presParOf" srcId="{99D86333-7E7F-4DB0-8708-86CD744EC32F}" destId="{FB1E260E-5389-46D6-AC26-3ECC62445493}" srcOrd="1" destOrd="0" presId="urn:microsoft.com/office/officeart/2018/2/layout/IconLabelList"/>
    <dgm:cxn modelId="{B5014809-31D1-48E0-9DD5-E0BB0633F0C8}" type="presParOf" srcId="{99D86333-7E7F-4DB0-8708-86CD744EC32F}" destId="{D9CB468E-AB76-4D1D-9C70-1D7E9A3E798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A99888-3BB1-4075-8C5B-072811A75A8F}" type="doc">
      <dgm:prSet loTypeId="urn:diagrams.loki3.com/BracketList" loCatId="list" qsTypeId="urn:microsoft.com/office/officeart/2005/8/quickstyle/simple1" qsCatId="simple" csTypeId="urn:microsoft.com/office/officeart/2005/8/colors/colorful1" csCatId="colorful" phldr="1"/>
      <dgm:spPr/>
      <dgm:t>
        <a:bodyPr/>
        <a:lstStyle/>
        <a:p>
          <a:endParaRPr lang="en-GB"/>
        </a:p>
      </dgm:t>
    </dgm:pt>
    <dgm:pt modelId="{11715C1D-30A6-4B16-8D23-6FF940D52F9B}">
      <dgm:prSet phldrT="[Text]" custT="1"/>
      <dgm:spPr/>
      <dgm:t>
        <a:bodyPr/>
        <a:lstStyle/>
        <a:p>
          <a:r>
            <a:rPr lang="en-GB" sz="2800" dirty="0"/>
            <a:t>Medical</a:t>
          </a:r>
        </a:p>
      </dgm:t>
    </dgm:pt>
    <dgm:pt modelId="{2A9C5DA2-A17B-48F4-B178-5EE624227087}" type="parTrans" cxnId="{91A6CE72-BF5D-4148-BEAC-9A90883A61BD}">
      <dgm:prSet/>
      <dgm:spPr/>
      <dgm:t>
        <a:bodyPr/>
        <a:lstStyle/>
        <a:p>
          <a:endParaRPr lang="en-GB"/>
        </a:p>
      </dgm:t>
    </dgm:pt>
    <dgm:pt modelId="{21EAE041-AAF1-4458-AC60-57517CAB5428}" type="sibTrans" cxnId="{91A6CE72-BF5D-4148-BEAC-9A90883A61BD}">
      <dgm:prSet/>
      <dgm:spPr/>
      <dgm:t>
        <a:bodyPr/>
        <a:lstStyle/>
        <a:p>
          <a:endParaRPr lang="en-GB"/>
        </a:p>
      </dgm:t>
    </dgm:pt>
    <dgm:pt modelId="{F653E083-46C4-49FC-A17F-AC60D9FBB436}">
      <dgm:prSet phldrT="[Text]"/>
      <dgm:spPr/>
      <dgm:t>
        <a:bodyPr/>
        <a:lstStyle/>
        <a:p>
          <a:r>
            <a:rPr lang="en-GB" dirty="0"/>
            <a:t>Patient complying with procedures  </a:t>
          </a:r>
        </a:p>
      </dgm:t>
    </dgm:pt>
    <dgm:pt modelId="{6F30A3B3-0B42-45BB-A228-1941979356E8}" type="parTrans" cxnId="{80C0C6A4-4BEC-469F-9404-88BFA9414A8B}">
      <dgm:prSet/>
      <dgm:spPr/>
      <dgm:t>
        <a:bodyPr/>
        <a:lstStyle/>
        <a:p>
          <a:endParaRPr lang="en-GB"/>
        </a:p>
      </dgm:t>
    </dgm:pt>
    <dgm:pt modelId="{895FBAB6-5828-4EAB-A306-1A590F9ED680}" type="sibTrans" cxnId="{80C0C6A4-4BEC-469F-9404-88BFA9414A8B}">
      <dgm:prSet/>
      <dgm:spPr/>
      <dgm:t>
        <a:bodyPr/>
        <a:lstStyle/>
        <a:p>
          <a:endParaRPr lang="en-GB"/>
        </a:p>
      </dgm:t>
    </dgm:pt>
    <dgm:pt modelId="{6416732E-34D4-410A-A09E-54EC9499D8C6}">
      <dgm:prSet phldrT="[Text]"/>
      <dgm:spPr/>
      <dgm:t>
        <a:bodyPr/>
        <a:lstStyle/>
        <a:p>
          <a:r>
            <a:rPr lang="en-GB" dirty="0"/>
            <a:t>Professional’s paternalistic role </a:t>
          </a:r>
        </a:p>
      </dgm:t>
    </dgm:pt>
    <dgm:pt modelId="{387730C0-5D73-48AE-99D8-B3822DAD07AF}" type="parTrans" cxnId="{3000C6F4-E3A5-43AE-99D5-D3C786D3083D}">
      <dgm:prSet/>
      <dgm:spPr/>
      <dgm:t>
        <a:bodyPr/>
        <a:lstStyle/>
        <a:p>
          <a:endParaRPr lang="en-GB"/>
        </a:p>
      </dgm:t>
    </dgm:pt>
    <dgm:pt modelId="{31B2F3D7-CBF1-4296-B186-CEBBBF7C7183}" type="sibTrans" cxnId="{3000C6F4-E3A5-43AE-99D5-D3C786D3083D}">
      <dgm:prSet/>
      <dgm:spPr/>
      <dgm:t>
        <a:bodyPr/>
        <a:lstStyle/>
        <a:p>
          <a:endParaRPr lang="en-GB"/>
        </a:p>
      </dgm:t>
    </dgm:pt>
    <dgm:pt modelId="{0BBD5EDE-A409-43A7-B94A-1E0286A7F6F0}">
      <dgm:prSet phldrT="[Text]" custT="1"/>
      <dgm:spPr/>
      <dgm:t>
        <a:bodyPr/>
        <a:lstStyle/>
        <a:p>
          <a:r>
            <a:rPr lang="en-GB" sz="2400" dirty="0"/>
            <a:t>Educational </a:t>
          </a:r>
        </a:p>
      </dgm:t>
    </dgm:pt>
    <dgm:pt modelId="{0E4D6079-735A-4C5C-A3D4-8F2ACC8A4E35}" type="parTrans" cxnId="{DC43BAD1-DDB3-4EDB-9A10-A4DC77806E12}">
      <dgm:prSet/>
      <dgm:spPr/>
      <dgm:t>
        <a:bodyPr/>
        <a:lstStyle/>
        <a:p>
          <a:endParaRPr lang="en-GB"/>
        </a:p>
      </dgm:t>
    </dgm:pt>
    <dgm:pt modelId="{A7838B63-551C-4ABB-8E2C-C42D48C4605E}" type="sibTrans" cxnId="{DC43BAD1-DDB3-4EDB-9A10-A4DC77806E12}">
      <dgm:prSet/>
      <dgm:spPr/>
      <dgm:t>
        <a:bodyPr/>
        <a:lstStyle/>
        <a:p>
          <a:endParaRPr lang="en-GB"/>
        </a:p>
      </dgm:t>
    </dgm:pt>
    <dgm:pt modelId="{49972E34-AF21-45B9-820C-21387FF32DD9}">
      <dgm:prSet phldrT="[Text]"/>
      <dgm:spPr/>
      <dgm:t>
        <a:bodyPr/>
        <a:lstStyle/>
        <a:p>
          <a:r>
            <a:rPr lang="en-GB" dirty="0"/>
            <a:t>Inform knowledge and understanding of health issues</a:t>
          </a:r>
        </a:p>
      </dgm:t>
    </dgm:pt>
    <dgm:pt modelId="{31D69CAB-DC64-4A07-AAE3-277FA21B7CE1}" type="parTrans" cxnId="{E04AA300-BBBC-4F0E-B484-7582DB887E09}">
      <dgm:prSet/>
      <dgm:spPr/>
      <dgm:t>
        <a:bodyPr/>
        <a:lstStyle/>
        <a:p>
          <a:endParaRPr lang="en-GB"/>
        </a:p>
      </dgm:t>
    </dgm:pt>
    <dgm:pt modelId="{CAB022CC-9DE4-40D4-9156-867703BDA6F2}" type="sibTrans" cxnId="{E04AA300-BBBC-4F0E-B484-7582DB887E09}">
      <dgm:prSet/>
      <dgm:spPr/>
      <dgm:t>
        <a:bodyPr/>
        <a:lstStyle/>
        <a:p>
          <a:endParaRPr lang="en-GB"/>
        </a:p>
      </dgm:t>
    </dgm:pt>
    <dgm:pt modelId="{464384F4-FB06-46FC-8760-201355949AB5}">
      <dgm:prSet phldrT="[Text]"/>
      <dgm:spPr/>
      <dgm:t>
        <a:bodyPr/>
        <a:lstStyle/>
        <a:p>
          <a:r>
            <a:rPr lang="en-GB" dirty="0"/>
            <a:t>Assuming knowledge will lead to behaviour </a:t>
          </a:r>
        </a:p>
      </dgm:t>
    </dgm:pt>
    <dgm:pt modelId="{8258EDC6-F72C-4881-B6F9-8CC004627306}" type="parTrans" cxnId="{6A1EA182-9C80-43C0-B120-6311E75E461F}">
      <dgm:prSet/>
      <dgm:spPr/>
      <dgm:t>
        <a:bodyPr/>
        <a:lstStyle/>
        <a:p>
          <a:endParaRPr lang="en-GB"/>
        </a:p>
      </dgm:t>
    </dgm:pt>
    <dgm:pt modelId="{F0A88943-59E5-4AB9-9BD2-C4D06E3C1E06}" type="sibTrans" cxnId="{6A1EA182-9C80-43C0-B120-6311E75E461F}">
      <dgm:prSet/>
      <dgm:spPr/>
      <dgm:t>
        <a:bodyPr/>
        <a:lstStyle/>
        <a:p>
          <a:endParaRPr lang="en-GB"/>
        </a:p>
      </dgm:t>
    </dgm:pt>
    <dgm:pt modelId="{CD91C45C-6A1E-4CF4-A0A7-ECF53BCA0E19}">
      <dgm:prSet phldrT="[Text]" custT="1"/>
      <dgm:spPr/>
      <dgm:t>
        <a:bodyPr/>
        <a:lstStyle/>
        <a:p>
          <a:r>
            <a:rPr lang="en-GB" sz="2400" dirty="0"/>
            <a:t>Behavioural change </a:t>
          </a:r>
        </a:p>
      </dgm:t>
    </dgm:pt>
    <dgm:pt modelId="{77A91B80-7D3C-42D1-A431-535CEAA2954C}" type="parTrans" cxnId="{AEA17EF9-0D16-4384-BEFB-F2AA84C11E74}">
      <dgm:prSet/>
      <dgm:spPr/>
      <dgm:t>
        <a:bodyPr/>
        <a:lstStyle/>
        <a:p>
          <a:endParaRPr lang="en-GB"/>
        </a:p>
      </dgm:t>
    </dgm:pt>
    <dgm:pt modelId="{C68CEE70-C779-4DFF-91A9-C9FEEFB2B8A1}" type="sibTrans" cxnId="{AEA17EF9-0D16-4384-BEFB-F2AA84C11E74}">
      <dgm:prSet/>
      <dgm:spPr/>
      <dgm:t>
        <a:bodyPr/>
        <a:lstStyle/>
        <a:p>
          <a:endParaRPr lang="en-GB"/>
        </a:p>
      </dgm:t>
    </dgm:pt>
    <dgm:pt modelId="{F093E065-8396-4E99-A266-8B7F893D4EB3}">
      <dgm:prSet phldrT="[Text]"/>
      <dgm:spPr/>
      <dgm:t>
        <a:bodyPr/>
        <a:lstStyle/>
        <a:p>
          <a:r>
            <a:rPr lang="en-GB" dirty="0"/>
            <a:t>Change attitude/behaviour to adapt healthy lifestyle </a:t>
          </a:r>
        </a:p>
      </dgm:t>
    </dgm:pt>
    <dgm:pt modelId="{9673FD6E-F182-4777-BD35-F48187838BFC}" type="parTrans" cxnId="{9D3AAC60-6A81-4B0A-AC36-86A14B65ACF8}">
      <dgm:prSet/>
      <dgm:spPr/>
      <dgm:t>
        <a:bodyPr/>
        <a:lstStyle/>
        <a:p>
          <a:endParaRPr lang="en-GB"/>
        </a:p>
      </dgm:t>
    </dgm:pt>
    <dgm:pt modelId="{17419ADD-064E-4D16-9D59-6E8AC2D7DFBE}" type="sibTrans" cxnId="{9D3AAC60-6A81-4B0A-AC36-86A14B65ACF8}">
      <dgm:prSet/>
      <dgm:spPr/>
      <dgm:t>
        <a:bodyPr/>
        <a:lstStyle/>
        <a:p>
          <a:endParaRPr lang="en-GB"/>
        </a:p>
      </dgm:t>
    </dgm:pt>
    <dgm:pt modelId="{57DB0F4A-6EE5-4B21-9407-3DD3EA164C1F}">
      <dgm:prSet phldrT="[Text]"/>
      <dgm:spPr/>
      <dgm:t>
        <a:bodyPr/>
        <a:lstStyle/>
        <a:p>
          <a:r>
            <a:rPr lang="en-GB" dirty="0"/>
            <a:t>Health as individual’s property</a:t>
          </a:r>
        </a:p>
      </dgm:t>
    </dgm:pt>
    <dgm:pt modelId="{93E4D06C-9ABA-41D1-8139-926E1AC4D667}" type="parTrans" cxnId="{DD65ECF8-CCE4-404A-BAA9-4A47FD900EBB}">
      <dgm:prSet/>
      <dgm:spPr/>
      <dgm:t>
        <a:bodyPr/>
        <a:lstStyle/>
        <a:p>
          <a:endParaRPr lang="en-GB"/>
        </a:p>
      </dgm:t>
    </dgm:pt>
    <dgm:pt modelId="{E64D03A7-6E0B-4CFD-94B2-7FDB0B7000EE}" type="sibTrans" cxnId="{DD65ECF8-CCE4-404A-BAA9-4A47FD900EBB}">
      <dgm:prSet/>
      <dgm:spPr/>
      <dgm:t>
        <a:bodyPr/>
        <a:lstStyle/>
        <a:p>
          <a:endParaRPr lang="en-GB"/>
        </a:p>
      </dgm:t>
    </dgm:pt>
    <dgm:pt modelId="{4C160B09-D58C-4A94-AB51-0692C2990AB0}">
      <dgm:prSet phldrT="[Text]" custT="1"/>
      <dgm:spPr/>
      <dgm:t>
        <a:bodyPr/>
        <a:lstStyle/>
        <a:p>
          <a:r>
            <a:rPr lang="en-GB" sz="2400" dirty="0"/>
            <a:t>Empowerment </a:t>
          </a:r>
        </a:p>
      </dgm:t>
    </dgm:pt>
    <dgm:pt modelId="{6E14516C-989E-4234-9997-F0BB8696A6FF}" type="parTrans" cxnId="{CFB88B28-7ECA-43C2-AD1B-3B30495C15B8}">
      <dgm:prSet/>
      <dgm:spPr/>
      <dgm:t>
        <a:bodyPr/>
        <a:lstStyle/>
        <a:p>
          <a:endParaRPr lang="en-GB"/>
        </a:p>
      </dgm:t>
    </dgm:pt>
    <dgm:pt modelId="{B391A056-578A-4967-BB3F-017F5F1C3828}" type="sibTrans" cxnId="{CFB88B28-7ECA-43C2-AD1B-3B30495C15B8}">
      <dgm:prSet/>
      <dgm:spPr/>
      <dgm:t>
        <a:bodyPr/>
        <a:lstStyle/>
        <a:p>
          <a:endParaRPr lang="en-GB"/>
        </a:p>
      </dgm:t>
    </dgm:pt>
    <dgm:pt modelId="{98BE617D-5B4A-4496-9705-295349D81149}">
      <dgm:prSet phldrT="[Text]" custT="1"/>
      <dgm:spPr/>
      <dgm:t>
        <a:bodyPr/>
        <a:lstStyle/>
        <a:p>
          <a:r>
            <a:rPr lang="en-GB" sz="2400" dirty="0"/>
            <a:t>Social change </a:t>
          </a:r>
        </a:p>
      </dgm:t>
    </dgm:pt>
    <dgm:pt modelId="{150B411F-DAC1-490E-A581-3C3B60C3FE0A}" type="parTrans" cxnId="{8418979F-B87E-4093-BBCE-9630694D2A15}">
      <dgm:prSet/>
      <dgm:spPr/>
      <dgm:t>
        <a:bodyPr/>
        <a:lstStyle/>
        <a:p>
          <a:endParaRPr lang="en-GB"/>
        </a:p>
      </dgm:t>
    </dgm:pt>
    <dgm:pt modelId="{6468F81D-8FCA-484C-9EA6-4CAC77CE72F3}" type="sibTrans" cxnId="{8418979F-B87E-4093-BBCE-9630694D2A15}">
      <dgm:prSet/>
      <dgm:spPr/>
      <dgm:t>
        <a:bodyPr/>
        <a:lstStyle/>
        <a:p>
          <a:endParaRPr lang="en-GB"/>
        </a:p>
      </dgm:t>
    </dgm:pt>
    <dgm:pt modelId="{81F96986-BD29-4414-A680-81A8E4C94C8E}">
      <dgm:prSet phldrT="[Text]"/>
      <dgm:spPr/>
      <dgm:t>
        <a:bodyPr/>
        <a:lstStyle/>
        <a:p>
          <a:r>
            <a:rPr lang="en-GB" dirty="0"/>
            <a:t>Partnership with clients/patients/service users: Clients as equal </a:t>
          </a:r>
        </a:p>
      </dgm:t>
    </dgm:pt>
    <dgm:pt modelId="{F9757391-A1D7-4405-965D-F444F9B6DC02}" type="parTrans" cxnId="{B7F907FF-341C-4243-83D8-754C7540D4F5}">
      <dgm:prSet/>
      <dgm:spPr/>
      <dgm:t>
        <a:bodyPr/>
        <a:lstStyle/>
        <a:p>
          <a:endParaRPr lang="en-GB"/>
        </a:p>
      </dgm:t>
    </dgm:pt>
    <dgm:pt modelId="{E808E271-3FAF-42BD-8B30-EBBDCED68CED}" type="sibTrans" cxnId="{B7F907FF-341C-4243-83D8-754C7540D4F5}">
      <dgm:prSet/>
      <dgm:spPr/>
      <dgm:t>
        <a:bodyPr/>
        <a:lstStyle/>
        <a:p>
          <a:endParaRPr lang="en-GB"/>
        </a:p>
      </dgm:t>
    </dgm:pt>
    <dgm:pt modelId="{A79F4F1B-EB04-472D-8C1A-3D189429B5C2}">
      <dgm:prSet phldrT="[Text]"/>
      <dgm:spPr/>
      <dgm:t>
        <a:bodyPr/>
        <a:lstStyle/>
        <a:p>
          <a:r>
            <a:rPr lang="en-GB" dirty="0"/>
            <a:t>Gaining self-esteem, confidence and self-efficacy  </a:t>
          </a:r>
        </a:p>
      </dgm:t>
    </dgm:pt>
    <dgm:pt modelId="{A89719B5-7F93-4D03-BB8A-AAA3EA5C8C49}" type="parTrans" cxnId="{C59D1FF1-40DF-42D9-9DEB-828388C65E6C}">
      <dgm:prSet/>
      <dgm:spPr/>
      <dgm:t>
        <a:bodyPr/>
        <a:lstStyle/>
        <a:p>
          <a:endParaRPr lang="en-GB"/>
        </a:p>
      </dgm:t>
    </dgm:pt>
    <dgm:pt modelId="{20D50BA1-1022-4287-9114-62454F7AAB27}" type="sibTrans" cxnId="{C59D1FF1-40DF-42D9-9DEB-828388C65E6C}">
      <dgm:prSet/>
      <dgm:spPr/>
      <dgm:t>
        <a:bodyPr/>
        <a:lstStyle/>
        <a:p>
          <a:endParaRPr lang="en-GB"/>
        </a:p>
      </dgm:t>
    </dgm:pt>
    <dgm:pt modelId="{9362B176-8875-4D1B-84AB-A69469E4F767}">
      <dgm:prSet phldrT="[Text]"/>
      <dgm:spPr/>
      <dgm:t>
        <a:bodyPr/>
        <a:lstStyle/>
        <a:p>
          <a:r>
            <a:rPr lang="en-GB" dirty="0"/>
            <a:t>Legalisations and the environment  </a:t>
          </a:r>
        </a:p>
      </dgm:t>
    </dgm:pt>
    <dgm:pt modelId="{AE831093-3121-44C2-AFC0-7F3D5042E69A}" type="parTrans" cxnId="{8B55AAEF-C07A-40D4-B40A-243784EA125C}">
      <dgm:prSet/>
      <dgm:spPr/>
      <dgm:t>
        <a:bodyPr/>
        <a:lstStyle/>
        <a:p>
          <a:endParaRPr lang="en-GB"/>
        </a:p>
      </dgm:t>
    </dgm:pt>
    <dgm:pt modelId="{4350D26D-1D87-4D09-B07A-C6D62FAC1D5A}" type="sibTrans" cxnId="{8B55AAEF-C07A-40D4-B40A-243784EA125C}">
      <dgm:prSet/>
      <dgm:spPr/>
      <dgm:t>
        <a:bodyPr/>
        <a:lstStyle/>
        <a:p>
          <a:endParaRPr lang="en-GB"/>
        </a:p>
      </dgm:t>
    </dgm:pt>
    <dgm:pt modelId="{1A5B0035-1E2D-4EAD-A4AE-11DFD6519FF9}">
      <dgm:prSet phldrT="[Text]"/>
      <dgm:spPr/>
      <dgm:t>
        <a:bodyPr/>
        <a:lstStyle/>
        <a:p>
          <a:r>
            <a:rPr lang="en-GB" dirty="0"/>
            <a:t>Changing society not behaviour </a:t>
          </a:r>
        </a:p>
      </dgm:t>
    </dgm:pt>
    <dgm:pt modelId="{44A88747-97B3-492E-B43D-D14D51A6F3D4}" type="parTrans" cxnId="{23DA4132-D3BF-421A-96AB-B6CEEECF1174}">
      <dgm:prSet/>
      <dgm:spPr/>
      <dgm:t>
        <a:bodyPr/>
        <a:lstStyle/>
        <a:p>
          <a:endParaRPr lang="en-GB"/>
        </a:p>
      </dgm:t>
    </dgm:pt>
    <dgm:pt modelId="{EA2B45BB-4E27-4253-B205-BE428F426245}" type="sibTrans" cxnId="{23DA4132-D3BF-421A-96AB-B6CEEECF1174}">
      <dgm:prSet/>
      <dgm:spPr/>
      <dgm:t>
        <a:bodyPr/>
        <a:lstStyle/>
        <a:p>
          <a:endParaRPr lang="en-GB"/>
        </a:p>
      </dgm:t>
    </dgm:pt>
    <dgm:pt modelId="{A4DBB36D-7336-43DE-8F0F-5074299921F4}" type="pres">
      <dgm:prSet presAssocID="{ACA99888-3BB1-4075-8C5B-072811A75A8F}" presName="Name0" presStyleCnt="0">
        <dgm:presLayoutVars>
          <dgm:dir/>
          <dgm:animLvl val="lvl"/>
          <dgm:resizeHandles val="exact"/>
        </dgm:presLayoutVars>
      </dgm:prSet>
      <dgm:spPr/>
    </dgm:pt>
    <dgm:pt modelId="{FDA10E1B-8C55-4DC2-A91E-2E2B2B095928}" type="pres">
      <dgm:prSet presAssocID="{11715C1D-30A6-4B16-8D23-6FF940D52F9B}" presName="linNode" presStyleCnt="0"/>
      <dgm:spPr/>
    </dgm:pt>
    <dgm:pt modelId="{C7701602-887A-4412-9C2A-E8C2E7B0FED8}" type="pres">
      <dgm:prSet presAssocID="{11715C1D-30A6-4B16-8D23-6FF940D52F9B}" presName="parTx" presStyleLbl="revTx" presStyleIdx="0" presStyleCnt="5">
        <dgm:presLayoutVars>
          <dgm:chMax val="1"/>
          <dgm:bulletEnabled val="1"/>
        </dgm:presLayoutVars>
      </dgm:prSet>
      <dgm:spPr/>
    </dgm:pt>
    <dgm:pt modelId="{8AF804C8-609D-4A2E-9ABB-9B227E316681}" type="pres">
      <dgm:prSet presAssocID="{11715C1D-30A6-4B16-8D23-6FF940D52F9B}" presName="bracket" presStyleLbl="parChTrans1D1" presStyleIdx="0" presStyleCnt="5"/>
      <dgm:spPr/>
    </dgm:pt>
    <dgm:pt modelId="{90887E02-09EE-4375-BB56-14E9BBC5EC5A}" type="pres">
      <dgm:prSet presAssocID="{11715C1D-30A6-4B16-8D23-6FF940D52F9B}" presName="spH" presStyleCnt="0"/>
      <dgm:spPr/>
    </dgm:pt>
    <dgm:pt modelId="{C275A064-840F-4014-811A-59A31D67FC27}" type="pres">
      <dgm:prSet presAssocID="{11715C1D-30A6-4B16-8D23-6FF940D52F9B}" presName="desTx" presStyleLbl="node1" presStyleIdx="0" presStyleCnt="5">
        <dgm:presLayoutVars>
          <dgm:bulletEnabled val="1"/>
        </dgm:presLayoutVars>
      </dgm:prSet>
      <dgm:spPr/>
    </dgm:pt>
    <dgm:pt modelId="{9CA56495-0CE0-495A-A0E6-9201061B0E6D}" type="pres">
      <dgm:prSet presAssocID="{21EAE041-AAF1-4458-AC60-57517CAB5428}" presName="spV" presStyleCnt="0"/>
      <dgm:spPr/>
    </dgm:pt>
    <dgm:pt modelId="{C2E968F7-548A-49EF-AC71-F46037EC10A9}" type="pres">
      <dgm:prSet presAssocID="{0BBD5EDE-A409-43A7-B94A-1E0286A7F6F0}" presName="linNode" presStyleCnt="0"/>
      <dgm:spPr/>
    </dgm:pt>
    <dgm:pt modelId="{4C65D87C-1D16-4AD2-AAD8-1E7DFFA35D2A}" type="pres">
      <dgm:prSet presAssocID="{0BBD5EDE-A409-43A7-B94A-1E0286A7F6F0}" presName="parTx" presStyleLbl="revTx" presStyleIdx="1" presStyleCnt="5">
        <dgm:presLayoutVars>
          <dgm:chMax val="1"/>
          <dgm:bulletEnabled val="1"/>
        </dgm:presLayoutVars>
      </dgm:prSet>
      <dgm:spPr/>
    </dgm:pt>
    <dgm:pt modelId="{7ABEE586-9E5F-45A2-84FF-A25121B2E638}" type="pres">
      <dgm:prSet presAssocID="{0BBD5EDE-A409-43A7-B94A-1E0286A7F6F0}" presName="bracket" presStyleLbl="parChTrans1D1" presStyleIdx="1" presStyleCnt="5"/>
      <dgm:spPr/>
    </dgm:pt>
    <dgm:pt modelId="{AB5CA88F-46B6-4604-8A80-3616649F758C}" type="pres">
      <dgm:prSet presAssocID="{0BBD5EDE-A409-43A7-B94A-1E0286A7F6F0}" presName="spH" presStyleCnt="0"/>
      <dgm:spPr/>
    </dgm:pt>
    <dgm:pt modelId="{B5B91FF1-A712-4513-91E2-A11534A91D9B}" type="pres">
      <dgm:prSet presAssocID="{0BBD5EDE-A409-43A7-B94A-1E0286A7F6F0}" presName="desTx" presStyleLbl="node1" presStyleIdx="1" presStyleCnt="5">
        <dgm:presLayoutVars>
          <dgm:bulletEnabled val="1"/>
        </dgm:presLayoutVars>
      </dgm:prSet>
      <dgm:spPr/>
    </dgm:pt>
    <dgm:pt modelId="{0DDD6709-0BC7-480A-9157-C5784CC71E25}" type="pres">
      <dgm:prSet presAssocID="{A7838B63-551C-4ABB-8E2C-C42D48C4605E}" presName="spV" presStyleCnt="0"/>
      <dgm:spPr/>
    </dgm:pt>
    <dgm:pt modelId="{8F3B0606-A13E-48C5-80DE-224173A9D32F}" type="pres">
      <dgm:prSet presAssocID="{CD91C45C-6A1E-4CF4-A0A7-ECF53BCA0E19}" presName="linNode" presStyleCnt="0"/>
      <dgm:spPr/>
    </dgm:pt>
    <dgm:pt modelId="{2EDBC49A-CD28-4786-85E3-41580A616150}" type="pres">
      <dgm:prSet presAssocID="{CD91C45C-6A1E-4CF4-A0A7-ECF53BCA0E19}" presName="parTx" presStyleLbl="revTx" presStyleIdx="2" presStyleCnt="5">
        <dgm:presLayoutVars>
          <dgm:chMax val="1"/>
          <dgm:bulletEnabled val="1"/>
        </dgm:presLayoutVars>
      </dgm:prSet>
      <dgm:spPr/>
    </dgm:pt>
    <dgm:pt modelId="{D756E32E-39D3-48A6-9325-26D82AAF56C1}" type="pres">
      <dgm:prSet presAssocID="{CD91C45C-6A1E-4CF4-A0A7-ECF53BCA0E19}" presName="bracket" presStyleLbl="parChTrans1D1" presStyleIdx="2" presStyleCnt="5"/>
      <dgm:spPr/>
    </dgm:pt>
    <dgm:pt modelId="{943D6498-74CC-4D06-BB19-0772D817116D}" type="pres">
      <dgm:prSet presAssocID="{CD91C45C-6A1E-4CF4-A0A7-ECF53BCA0E19}" presName="spH" presStyleCnt="0"/>
      <dgm:spPr/>
    </dgm:pt>
    <dgm:pt modelId="{D5BF7199-4080-4A70-AC2F-D8D1B3440450}" type="pres">
      <dgm:prSet presAssocID="{CD91C45C-6A1E-4CF4-A0A7-ECF53BCA0E19}" presName="desTx" presStyleLbl="node1" presStyleIdx="2" presStyleCnt="5">
        <dgm:presLayoutVars>
          <dgm:bulletEnabled val="1"/>
        </dgm:presLayoutVars>
      </dgm:prSet>
      <dgm:spPr/>
    </dgm:pt>
    <dgm:pt modelId="{1E185BDC-8879-4B62-86D8-2481CCFD19BA}" type="pres">
      <dgm:prSet presAssocID="{C68CEE70-C779-4DFF-91A9-C9FEEFB2B8A1}" presName="spV" presStyleCnt="0"/>
      <dgm:spPr/>
    </dgm:pt>
    <dgm:pt modelId="{B27DD2F1-6423-43F9-BEEF-277E2110A32A}" type="pres">
      <dgm:prSet presAssocID="{4C160B09-D58C-4A94-AB51-0692C2990AB0}" presName="linNode" presStyleCnt="0"/>
      <dgm:spPr/>
    </dgm:pt>
    <dgm:pt modelId="{BDC611B4-96E5-4B49-869B-8A62C6E9B8DC}" type="pres">
      <dgm:prSet presAssocID="{4C160B09-D58C-4A94-AB51-0692C2990AB0}" presName="parTx" presStyleLbl="revTx" presStyleIdx="3" presStyleCnt="5">
        <dgm:presLayoutVars>
          <dgm:chMax val="1"/>
          <dgm:bulletEnabled val="1"/>
        </dgm:presLayoutVars>
      </dgm:prSet>
      <dgm:spPr/>
    </dgm:pt>
    <dgm:pt modelId="{C208844F-97E0-46B5-896C-AC22FF769F41}" type="pres">
      <dgm:prSet presAssocID="{4C160B09-D58C-4A94-AB51-0692C2990AB0}" presName="bracket" presStyleLbl="parChTrans1D1" presStyleIdx="3" presStyleCnt="5"/>
      <dgm:spPr/>
    </dgm:pt>
    <dgm:pt modelId="{93518F53-22A6-4340-B4B9-0AD3661A1AAF}" type="pres">
      <dgm:prSet presAssocID="{4C160B09-D58C-4A94-AB51-0692C2990AB0}" presName="spH" presStyleCnt="0"/>
      <dgm:spPr/>
    </dgm:pt>
    <dgm:pt modelId="{6C7B0A39-C371-418B-827F-F552D4A229EF}" type="pres">
      <dgm:prSet presAssocID="{4C160B09-D58C-4A94-AB51-0692C2990AB0}" presName="desTx" presStyleLbl="node1" presStyleIdx="3" presStyleCnt="5">
        <dgm:presLayoutVars>
          <dgm:bulletEnabled val="1"/>
        </dgm:presLayoutVars>
      </dgm:prSet>
      <dgm:spPr/>
    </dgm:pt>
    <dgm:pt modelId="{C0699A54-CFEF-42F7-BC5D-D89AFC6F1B9E}" type="pres">
      <dgm:prSet presAssocID="{B391A056-578A-4967-BB3F-017F5F1C3828}" presName="spV" presStyleCnt="0"/>
      <dgm:spPr/>
    </dgm:pt>
    <dgm:pt modelId="{E031782E-2BC2-4D1E-AD82-41841B18E444}" type="pres">
      <dgm:prSet presAssocID="{98BE617D-5B4A-4496-9705-295349D81149}" presName="linNode" presStyleCnt="0"/>
      <dgm:spPr/>
    </dgm:pt>
    <dgm:pt modelId="{60066E35-9A6C-48D0-81AA-3289F6F3B766}" type="pres">
      <dgm:prSet presAssocID="{98BE617D-5B4A-4496-9705-295349D81149}" presName="parTx" presStyleLbl="revTx" presStyleIdx="4" presStyleCnt="5">
        <dgm:presLayoutVars>
          <dgm:chMax val="1"/>
          <dgm:bulletEnabled val="1"/>
        </dgm:presLayoutVars>
      </dgm:prSet>
      <dgm:spPr/>
    </dgm:pt>
    <dgm:pt modelId="{067CD7E7-5394-41FF-8C04-609411F2DB17}" type="pres">
      <dgm:prSet presAssocID="{98BE617D-5B4A-4496-9705-295349D81149}" presName="bracket" presStyleLbl="parChTrans1D1" presStyleIdx="4" presStyleCnt="5"/>
      <dgm:spPr/>
    </dgm:pt>
    <dgm:pt modelId="{BC3ABFD5-1180-4EE5-A54C-8775E99D90F6}" type="pres">
      <dgm:prSet presAssocID="{98BE617D-5B4A-4496-9705-295349D81149}" presName="spH" presStyleCnt="0"/>
      <dgm:spPr/>
    </dgm:pt>
    <dgm:pt modelId="{9879632C-0F3C-4ECB-9125-39A44CDA796C}" type="pres">
      <dgm:prSet presAssocID="{98BE617D-5B4A-4496-9705-295349D81149}" presName="desTx" presStyleLbl="node1" presStyleIdx="4" presStyleCnt="5">
        <dgm:presLayoutVars>
          <dgm:bulletEnabled val="1"/>
        </dgm:presLayoutVars>
      </dgm:prSet>
      <dgm:spPr/>
    </dgm:pt>
  </dgm:ptLst>
  <dgm:cxnLst>
    <dgm:cxn modelId="{E04AA300-BBBC-4F0E-B484-7582DB887E09}" srcId="{0BBD5EDE-A409-43A7-B94A-1E0286A7F6F0}" destId="{49972E34-AF21-45B9-820C-21387FF32DD9}" srcOrd="0" destOrd="0" parTransId="{31D69CAB-DC64-4A07-AAE3-277FA21B7CE1}" sibTransId="{CAB022CC-9DE4-40D4-9156-867703BDA6F2}"/>
    <dgm:cxn modelId="{FCA91301-509C-49FA-A2FF-8CF3663346DA}" type="presOf" srcId="{6416732E-34D4-410A-A09E-54EC9499D8C6}" destId="{C275A064-840F-4014-811A-59A31D67FC27}" srcOrd="0" destOrd="1" presId="urn:diagrams.loki3.com/BracketList"/>
    <dgm:cxn modelId="{1B434005-582B-4E5B-8D1C-4AA57094379C}" type="presOf" srcId="{A79F4F1B-EB04-472D-8C1A-3D189429B5C2}" destId="{6C7B0A39-C371-418B-827F-F552D4A229EF}" srcOrd="0" destOrd="1" presId="urn:diagrams.loki3.com/BracketList"/>
    <dgm:cxn modelId="{2C311F0D-9A90-4543-87A9-FFF264AE940E}" type="presOf" srcId="{CD91C45C-6A1E-4CF4-A0A7-ECF53BCA0E19}" destId="{2EDBC49A-CD28-4786-85E3-41580A616150}" srcOrd="0" destOrd="0" presId="urn:diagrams.loki3.com/BracketList"/>
    <dgm:cxn modelId="{508FDE0E-F778-46D8-9853-EDFEE1D3C90A}" type="presOf" srcId="{ACA99888-3BB1-4075-8C5B-072811A75A8F}" destId="{A4DBB36D-7336-43DE-8F0F-5074299921F4}" srcOrd="0" destOrd="0" presId="urn:diagrams.loki3.com/BracketList"/>
    <dgm:cxn modelId="{51E2FF11-E900-4458-867A-6352BE86979C}" type="presOf" srcId="{F093E065-8396-4E99-A266-8B7F893D4EB3}" destId="{D5BF7199-4080-4A70-AC2F-D8D1B3440450}" srcOrd="0" destOrd="0" presId="urn:diagrams.loki3.com/BracketList"/>
    <dgm:cxn modelId="{CD4C821F-27C4-4B29-9273-15A215E7A69B}" type="presOf" srcId="{81F96986-BD29-4414-A680-81A8E4C94C8E}" destId="{6C7B0A39-C371-418B-827F-F552D4A229EF}" srcOrd="0" destOrd="0" presId="urn:diagrams.loki3.com/BracketList"/>
    <dgm:cxn modelId="{CFB88B28-7ECA-43C2-AD1B-3B30495C15B8}" srcId="{ACA99888-3BB1-4075-8C5B-072811A75A8F}" destId="{4C160B09-D58C-4A94-AB51-0692C2990AB0}" srcOrd="3" destOrd="0" parTransId="{6E14516C-989E-4234-9997-F0BB8696A6FF}" sibTransId="{B391A056-578A-4967-BB3F-017F5F1C3828}"/>
    <dgm:cxn modelId="{3C813329-E3E3-4B6B-AC1B-064C28B7BE08}" type="presOf" srcId="{0BBD5EDE-A409-43A7-B94A-1E0286A7F6F0}" destId="{4C65D87C-1D16-4AD2-AAD8-1E7DFFA35D2A}" srcOrd="0" destOrd="0" presId="urn:diagrams.loki3.com/BracketList"/>
    <dgm:cxn modelId="{23DA4132-D3BF-421A-96AB-B6CEEECF1174}" srcId="{98BE617D-5B4A-4496-9705-295349D81149}" destId="{1A5B0035-1E2D-4EAD-A4AE-11DFD6519FF9}" srcOrd="0" destOrd="0" parTransId="{44A88747-97B3-492E-B43D-D14D51A6F3D4}" sibTransId="{EA2B45BB-4E27-4253-B205-BE428F426245}"/>
    <dgm:cxn modelId="{52BEB137-0917-4857-BFD9-77D007080FEC}" type="presOf" srcId="{464384F4-FB06-46FC-8760-201355949AB5}" destId="{B5B91FF1-A712-4513-91E2-A11534A91D9B}" srcOrd="0" destOrd="1" presId="urn:diagrams.loki3.com/BracketList"/>
    <dgm:cxn modelId="{90CA1A3E-C95A-46D7-BDA1-27429911F5A1}" type="presOf" srcId="{4C160B09-D58C-4A94-AB51-0692C2990AB0}" destId="{BDC611B4-96E5-4B49-869B-8A62C6E9B8DC}" srcOrd="0" destOrd="0" presId="urn:diagrams.loki3.com/BracketList"/>
    <dgm:cxn modelId="{57DDC35B-CAB4-4184-9B90-A1AED452683E}" type="presOf" srcId="{98BE617D-5B4A-4496-9705-295349D81149}" destId="{60066E35-9A6C-48D0-81AA-3289F6F3B766}" srcOrd="0" destOrd="0" presId="urn:diagrams.loki3.com/BracketList"/>
    <dgm:cxn modelId="{9D3AAC60-6A81-4B0A-AC36-86A14B65ACF8}" srcId="{CD91C45C-6A1E-4CF4-A0A7-ECF53BCA0E19}" destId="{F093E065-8396-4E99-A266-8B7F893D4EB3}" srcOrd="0" destOrd="0" parTransId="{9673FD6E-F182-4777-BD35-F48187838BFC}" sibTransId="{17419ADD-064E-4D16-9D59-6E8AC2D7DFBE}"/>
    <dgm:cxn modelId="{037E7543-A3F8-47C5-8FFC-A535F4AA29D1}" type="presOf" srcId="{1A5B0035-1E2D-4EAD-A4AE-11DFD6519FF9}" destId="{9879632C-0F3C-4ECB-9125-39A44CDA796C}" srcOrd="0" destOrd="0" presId="urn:diagrams.loki3.com/BracketList"/>
    <dgm:cxn modelId="{91A6CE72-BF5D-4148-BEAC-9A90883A61BD}" srcId="{ACA99888-3BB1-4075-8C5B-072811A75A8F}" destId="{11715C1D-30A6-4B16-8D23-6FF940D52F9B}" srcOrd="0" destOrd="0" parTransId="{2A9C5DA2-A17B-48F4-B178-5EE624227087}" sibTransId="{21EAE041-AAF1-4458-AC60-57517CAB5428}"/>
    <dgm:cxn modelId="{DE1CCA55-F346-495C-A5EE-29C9F3F71076}" type="presOf" srcId="{F653E083-46C4-49FC-A17F-AC60D9FBB436}" destId="{C275A064-840F-4014-811A-59A31D67FC27}" srcOrd="0" destOrd="0" presId="urn:diagrams.loki3.com/BracketList"/>
    <dgm:cxn modelId="{6A1EA182-9C80-43C0-B120-6311E75E461F}" srcId="{0BBD5EDE-A409-43A7-B94A-1E0286A7F6F0}" destId="{464384F4-FB06-46FC-8760-201355949AB5}" srcOrd="1" destOrd="0" parTransId="{8258EDC6-F72C-4881-B6F9-8CC004627306}" sibTransId="{F0A88943-59E5-4AB9-9BD2-C4D06E3C1E06}"/>
    <dgm:cxn modelId="{765CDA86-9D3D-44D1-A9D7-2573FF7341D1}" type="presOf" srcId="{9362B176-8875-4D1B-84AB-A69469E4F767}" destId="{9879632C-0F3C-4ECB-9125-39A44CDA796C}" srcOrd="0" destOrd="1" presId="urn:diagrams.loki3.com/BracketList"/>
    <dgm:cxn modelId="{8418979F-B87E-4093-BBCE-9630694D2A15}" srcId="{ACA99888-3BB1-4075-8C5B-072811A75A8F}" destId="{98BE617D-5B4A-4496-9705-295349D81149}" srcOrd="4" destOrd="0" parTransId="{150B411F-DAC1-490E-A581-3C3B60C3FE0A}" sibTransId="{6468F81D-8FCA-484C-9EA6-4CAC77CE72F3}"/>
    <dgm:cxn modelId="{80C0C6A4-4BEC-469F-9404-88BFA9414A8B}" srcId="{11715C1D-30A6-4B16-8D23-6FF940D52F9B}" destId="{F653E083-46C4-49FC-A17F-AC60D9FBB436}" srcOrd="0" destOrd="0" parTransId="{6F30A3B3-0B42-45BB-A228-1941979356E8}" sibTransId="{895FBAB6-5828-4EAB-A306-1A590F9ED680}"/>
    <dgm:cxn modelId="{87A29EB3-5D9D-4569-994C-6BDC8B4D758D}" type="presOf" srcId="{57DB0F4A-6EE5-4B21-9407-3DD3EA164C1F}" destId="{D5BF7199-4080-4A70-AC2F-D8D1B3440450}" srcOrd="0" destOrd="1" presId="urn:diagrams.loki3.com/BracketList"/>
    <dgm:cxn modelId="{DC43BAD1-DDB3-4EDB-9A10-A4DC77806E12}" srcId="{ACA99888-3BB1-4075-8C5B-072811A75A8F}" destId="{0BBD5EDE-A409-43A7-B94A-1E0286A7F6F0}" srcOrd="1" destOrd="0" parTransId="{0E4D6079-735A-4C5C-A3D4-8F2ACC8A4E35}" sibTransId="{A7838B63-551C-4ABB-8E2C-C42D48C4605E}"/>
    <dgm:cxn modelId="{07BE87E0-49E9-4EA7-860A-B17255B4C037}" type="presOf" srcId="{49972E34-AF21-45B9-820C-21387FF32DD9}" destId="{B5B91FF1-A712-4513-91E2-A11534A91D9B}" srcOrd="0" destOrd="0" presId="urn:diagrams.loki3.com/BracketList"/>
    <dgm:cxn modelId="{8B55AAEF-C07A-40D4-B40A-243784EA125C}" srcId="{98BE617D-5B4A-4496-9705-295349D81149}" destId="{9362B176-8875-4D1B-84AB-A69469E4F767}" srcOrd="1" destOrd="0" parTransId="{AE831093-3121-44C2-AFC0-7F3D5042E69A}" sibTransId="{4350D26D-1D87-4D09-B07A-C6D62FAC1D5A}"/>
    <dgm:cxn modelId="{C59D1FF1-40DF-42D9-9DEB-828388C65E6C}" srcId="{4C160B09-D58C-4A94-AB51-0692C2990AB0}" destId="{A79F4F1B-EB04-472D-8C1A-3D189429B5C2}" srcOrd="1" destOrd="0" parTransId="{A89719B5-7F93-4D03-BB8A-AAA3EA5C8C49}" sibTransId="{20D50BA1-1022-4287-9114-62454F7AAB27}"/>
    <dgm:cxn modelId="{4D8245F4-9ED9-4587-9556-0E0E04C3620F}" type="presOf" srcId="{11715C1D-30A6-4B16-8D23-6FF940D52F9B}" destId="{C7701602-887A-4412-9C2A-E8C2E7B0FED8}" srcOrd="0" destOrd="0" presId="urn:diagrams.loki3.com/BracketList"/>
    <dgm:cxn modelId="{3000C6F4-E3A5-43AE-99D5-D3C786D3083D}" srcId="{11715C1D-30A6-4B16-8D23-6FF940D52F9B}" destId="{6416732E-34D4-410A-A09E-54EC9499D8C6}" srcOrd="1" destOrd="0" parTransId="{387730C0-5D73-48AE-99D8-B3822DAD07AF}" sibTransId="{31B2F3D7-CBF1-4296-B186-CEBBBF7C7183}"/>
    <dgm:cxn modelId="{DD65ECF8-CCE4-404A-BAA9-4A47FD900EBB}" srcId="{CD91C45C-6A1E-4CF4-A0A7-ECF53BCA0E19}" destId="{57DB0F4A-6EE5-4B21-9407-3DD3EA164C1F}" srcOrd="1" destOrd="0" parTransId="{93E4D06C-9ABA-41D1-8139-926E1AC4D667}" sibTransId="{E64D03A7-6E0B-4CFD-94B2-7FDB0B7000EE}"/>
    <dgm:cxn modelId="{AEA17EF9-0D16-4384-BEFB-F2AA84C11E74}" srcId="{ACA99888-3BB1-4075-8C5B-072811A75A8F}" destId="{CD91C45C-6A1E-4CF4-A0A7-ECF53BCA0E19}" srcOrd="2" destOrd="0" parTransId="{77A91B80-7D3C-42D1-A431-535CEAA2954C}" sibTransId="{C68CEE70-C779-4DFF-91A9-C9FEEFB2B8A1}"/>
    <dgm:cxn modelId="{B7F907FF-341C-4243-83D8-754C7540D4F5}" srcId="{4C160B09-D58C-4A94-AB51-0692C2990AB0}" destId="{81F96986-BD29-4414-A680-81A8E4C94C8E}" srcOrd="0" destOrd="0" parTransId="{F9757391-A1D7-4405-965D-F444F9B6DC02}" sibTransId="{E808E271-3FAF-42BD-8B30-EBBDCED68CED}"/>
    <dgm:cxn modelId="{4B3408FE-585A-41D8-B69F-B03A4B7B5B47}" type="presParOf" srcId="{A4DBB36D-7336-43DE-8F0F-5074299921F4}" destId="{FDA10E1B-8C55-4DC2-A91E-2E2B2B095928}" srcOrd="0" destOrd="0" presId="urn:diagrams.loki3.com/BracketList"/>
    <dgm:cxn modelId="{EA46787C-4206-455C-A746-8D2FBE608491}" type="presParOf" srcId="{FDA10E1B-8C55-4DC2-A91E-2E2B2B095928}" destId="{C7701602-887A-4412-9C2A-E8C2E7B0FED8}" srcOrd="0" destOrd="0" presId="urn:diagrams.loki3.com/BracketList"/>
    <dgm:cxn modelId="{4A988017-2DAD-451D-BD92-BF29E60AB0B0}" type="presParOf" srcId="{FDA10E1B-8C55-4DC2-A91E-2E2B2B095928}" destId="{8AF804C8-609D-4A2E-9ABB-9B227E316681}" srcOrd="1" destOrd="0" presId="urn:diagrams.loki3.com/BracketList"/>
    <dgm:cxn modelId="{FF344457-2C18-4519-A6F2-62664BB5E29E}" type="presParOf" srcId="{FDA10E1B-8C55-4DC2-A91E-2E2B2B095928}" destId="{90887E02-09EE-4375-BB56-14E9BBC5EC5A}" srcOrd="2" destOrd="0" presId="urn:diagrams.loki3.com/BracketList"/>
    <dgm:cxn modelId="{3C5A1911-DC35-46C2-9C46-8BC5735AE886}" type="presParOf" srcId="{FDA10E1B-8C55-4DC2-A91E-2E2B2B095928}" destId="{C275A064-840F-4014-811A-59A31D67FC27}" srcOrd="3" destOrd="0" presId="urn:diagrams.loki3.com/BracketList"/>
    <dgm:cxn modelId="{6E28EABB-7FD6-42AF-8320-5F43AECE1418}" type="presParOf" srcId="{A4DBB36D-7336-43DE-8F0F-5074299921F4}" destId="{9CA56495-0CE0-495A-A0E6-9201061B0E6D}" srcOrd="1" destOrd="0" presId="urn:diagrams.loki3.com/BracketList"/>
    <dgm:cxn modelId="{57D193D5-E0A2-4D21-BBCA-D8642A71667A}" type="presParOf" srcId="{A4DBB36D-7336-43DE-8F0F-5074299921F4}" destId="{C2E968F7-548A-49EF-AC71-F46037EC10A9}" srcOrd="2" destOrd="0" presId="urn:diagrams.loki3.com/BracketList"/>
    <dgm:cxn modelId="{63371D07-2694-416D-8DCC-5D64DB3CD7D7}" type="presParOf" srcId="{C2E968F7-548A-49EF-AC71-F46037EC10A9}" destId="{4C65D87C-1D16-4AD2-AAD8-1E7DFFA35D2A}" srcOrd="0" destOrd="0" presId="urn:diagrams.loki3.com/BracketList"/>
    <dgm:cxn modelId="{510D7B0E-AC79-4733-BB9C-FEF7DAC7ECAF}" type="presParOf" srcId="{C2E968F7-548A-49EF-AC71-F46037EC10A9}" destId="{7ABEE586-9E5F-45A2-84FF-A25121B2E638}" srcOrd="1" destOrd="0" presId="urn:diagrams.loki3.com/BracketList"/>
    <dgm:cxn modelId="{24DA0ACC-BD85-400D-A222-ABFF13778946}" type="presParOf" srcId="{C2E968F7-548A-49EF-AC71-F46037EC10A9}" destId="{AB5CA88F-46B6-4604-8A80-3616649F758C}" srcOrd="2" destOrd="0" presId="urn:diagrams.loki3.com/BracketList"/>
    <dgm:cxn modelId="{015F9DA4-A477-4CC6-AD77-3EE6798AD73D}" type="presParOf" srcId="{C2E968F7-548A-49EF-AC71-F46037EC10A9}" destId="{B5B91FF1-A712-4513-91E2-A11534A91D9B}" srcOrd="3" destOrd="0" presId="urn:diagrams.loki3.com/BracketList"/>
    <dgm:cxn modelId="{0CCC6B56-424E-474E-B146-BD246F50D28C}" type="presParOf" srcId="{A4DBB36D-7336-43DE-8F0F-5074299921F4}" destId="{0DDD6709-0BC7-480A-9157-C5784CC71E25}" srcOrd="3" destOrd="0" presId="urn:diagrams.loki3.com/BracketList"/>
    <dgm:cxn modelId="{E0AAC652-6F4B-488B-843A-AD6051E58B42}" type="presParOf" srcId="{A4DBB36D-7336-43DE-8F0F-5074299921F4}" destId="{8F3B0606-A13E-48C5-80DE-224173A9D32F}" srcOrd="4" destOrd="0" presId="urn:diagrams.loki3.com/BracketList"/>
    <dgm:cxn modelId="{BA5395E3-D7F3-42A0-AF2E-30E5F8B07534}" type="presParOf" srcId="{8F3B0606-A13E-48C5-80DE-224173A9D32F}" destId="{2EDBC49A-CD28-4786-85E3-41580A616150}" srcOrd="0" destOrd="0" presId="urn:diagrams.loki3.com/BracketList"/>
    <dgm:cxn modelId="{D5A641A5-33D9-4C3D-9B79-9314FC56DBD3}" type="presParOf" srcId="{8F3B0606-A13E-48C5-80DE-224173A9D32F}" destId="{D756E32E-39D3-48A6-9325-26D82AAF56C1}" srcOrd="1" destOrd="0" presId="urn:diagrams.loki3.com/BracketList"/>
    <dgm:cxn modelId="{B6FC5AEF-E0D2-4784-8108-6D2E16D5502F}" type="presParOf" srcId="{8F3B0606-A13E-48C5-80DE-224173A9D32F}" destId="{943D6498-74CC-4D06-BB19-0772D817116D}" srcOrd="2" destOrd="0" presId="urn:diagrams.loki3.com/BracketList"/>
    <dgm:cxn modelId="{A6846AD8-4722-4D3E-B8F2-E044399791E2}" type="presParOf" srcId="{8F3B0606-A13E-48C5-80DE-224173A9D32F}" destId="{D5BF7199-4080-4A70-AC2F-D8D1B3440450}" srcOrd="3" destOrd="0" presId="urn:diagrams.loki3.com/BracketList"/>
    <dgm:cxn modelId="{EE517DA5-B083-40B2-9086-71750CC5AA52}" type="presParOf" srcId="{A4DBB36D-7336-43DE-8F0F-5074299921F4}" destId="{1E185BDC-8879-4B62-86D8-2481CCFD19BA}" srcOrd="5" destOrd="0" presId="urn:diagrams.loki3.com/BracketList"/>
    <dgm:cxn modelId="{BFE1516D-BF53-4520-8A78-399A44EAB677}" type="presParOf" srcId="{A4DBB36D-7336-43DE-8F0F-5074299921F4}" destId="{B27DD2F1-6423-43F9-BEEF-277E2110A32A}" srcOrd="6" destOrd="0" presId="urn:diagrams.loki3.com/BracketList"/>
    <dgm:cxn modelId="{A43E0C8E-1ABD-47A3-B367-DC221377EEBC}" type="presParOf" srcId="{B27DD2F1-6423-43F9-BEEF-277E2110A32A}" destId="{BDC611B4-96E5-4B49-869B-8A62C6E9B8DC}" srcOrd="0" destOrd="0" presId="urn:diagrams.loki3.com/BracketList"/>
    <dgm:cxn modelId="{8949DA35-299D-492D-A214-A01F92F9A19C}" type="presParOf" srcId="{B27DD2F1-6423-43F9-BEEF-277E2110A32A}" destId="{C208844F-97E0-46B5-896C-AC22FF769F41}" srcOrd="1" destOrd="0" presId="urn:diagrams.loki3.com/BracketList"/>
    <dgm:cxn modelId="{31E6EEFD-48E5-42B2-A682-D81270DEB5B5}" type="presParOf" srcId="{B27DD2F1-6423-43F9-BEEF-277E2110A32A}" destId="{93518F53-22A6-4340-B4B9-0AD3661A1AAF}" srcOrd="2" destOrd="0" presId="urn:diagrams.loki3.com/BracketList"/>
    <dgm:cxn modelId="{708FCDCA-BAEE-442C-9973-96D25FCF5A74}" type="presParOf" srcId="{B27DD2F1-6423-43F9-BEEF-277E2110A32A}" destId="{6C7B0A39-C371-418B-827F-F552D4A229EF}" srcOrd="3" destOrd="0" presId="urn:diagrams.loki3.com/BracketList"/>
    <dgm:cxn modelId="{259A0271-A541-46D8-8573-718866A1B571}" type="presParOf" srcId="{A4DBB36D-7336-43DE-8F0F-5074299921F4}" destId="{C0699A54-CFEF-42F7-BC5D-D89AFC6F1B9E}" srcOrd="7" destOrd="0" presId="urn:diagrams.loki3.com/BracketList"/>
    <dgm:cxn modelId="{7B9D3394-B5AF-4E9A-92C5-D8DF76B87855}" type="presParOf" srcId="{A4DBB36D-7336-43DE-8F0F-5074299921F4}" destId="{E031782E-2BC2-4D1E-AD82-41841B18E444}" srcOrd="8" destOrd="0" presId="urn:diagrams.loki3.com/BracketList"/>
    <dgm:cxn modelId="{3DB88A39-CE73-4FB8-85A8-E28C579E8A93}" type="presParOf" srcId="{E031782E-2BC2-4D1E-AD82-41841B18E444}" destId="{60066E35-9A6C-48D0-81AA-3289F6F3B766}" srcOrd="0" destOrd="0" presId="urn:diagrams.loki3.com/BracketList"/>
    <dgm:cxn modelId="{F92FA7C2-044E-46DE-B06D-BED7F94B9074}" type="presParOf" srcId="{E031782E-2BC2-4D1E-AD82-41841B18E444}" destId="{067CD7E7-5394-41FF-8C04-609411F2DB17}" srcOrd="1" destOrd="0" presId="urn:diagrams.loki3.com/BracketList"/>
    <dgm:cxn modelId="{CB34BC54-18DF-498F-8019-C2A5F3B70CDC}" type="presParOf" srcId="{E031782E-2BC2-4D1E-AD82-41841B18E444}" destId="{BC3ABFD5-1180-4EE5-A54C-8775E99D90F6}" srcOrd="2" destOrd="0" presId="urn:diagrams.loki3.com/BracketList"/>
    <dgm:cxn modelId="{15CBD623-48DC-48CB-8D0C-CFD419902423}" type="presParOf" srcId="{E031782E-2BC2-4D1E-AD82-41841B18E444}" destId="{9879632C-0F3C-4ECB-9125-39A44CDA796C}"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1AEDA9-9167-4066-B92A-184C30870917}" type="doc">
      <dgm:prSet loTypeId="urn:microsoft.com/office/officeart/2005/8/layout/vList5" loCatId="list" qsTypeId="urn:microsoft.com/office/officeart/2005/8/quickstyle/simple4" qsCatId="simple" csTypeId="urn:microsoft.com/office/officeart/2005/8/colors/colorful1" csCatId="colorful" phldr="1"/>
      <dgm:spPr/>
      <dgm:t>
        <a:bodyPr/>
        <a:lstStyle/>
        <a:p>
          <a:endParaRPr lang="en-GB"/>
        </a:p>
      </dgm:t>
    </dgm:pt>
    <dgm:pt modelId="{5FEF75E1-D8F2-491A-B529-FB1B0393899F}">
      <dgm:prSet phldrT="[Text]"/>
      <dgm:spPr/>
      <dgm:t>
        <a:bodyPr/>
        <a:lstStyle/>
        <a:p>
          <a:r>
            <a:rPr lang="en-GB" dirty="0"/>
            <a:t>Medical/preventative</a:t>
          </a:r>
        </a:p>
      </dgm:t>
    </dgm:pt>
    <dgm:pt modelId="{8E0E54C7-4FF4-4980-9232-C00757E07781}" type="parTrans" cxnId="{B723D219-C0D0-4545-B836-B73273D19FD4}">
      <dgm:prSet/>
      <dgm:spPr/>
      <dgm:t>
        <a:bodyPr/>
        <a:lstStyle/>
        <a:p>
          <a:endParaRPr lang="en-GB"/>
        </a:p>
      </dgm:t>
    </dgm:pt>
    <dgm:pt modelId="{E3C73471-B536-4987-8C24-D2478F41F76F}" type="sibTrans" cxnId="{B723D219-C0D0-4545-B836-B73273D19FD4}">
      <dgm:prSet/>
      <dgm:spPr/>
      <dgm:t>
        <a:bodyPr/>
        <a:lstStyle/>
        <a:p>
          <a:endParaRPr lang="en-GB"/>
        </a:p>
      </dgm:t>
    </dgm:pt>
    <dgm:pt modelId="{5776AD8D-E28E-4EF9-8843-BE02500CC289}">
      <dgm:prSet phldrT="[Text]"/>
      <dgm:spPr/>
      <dgm:t>
        <a:bodyPr/>
        <a:lstStyle/>
        <a:p>
          <a:r>
            <a:rPr lang="en-GB" dirty="0"/>
            <a:t>Educational  </a:t>
          </a:r>
        </a:p>
      </dgm:t>
    </dgm:pt>
    <dgm:pt modelId="{5F2282B2-035D-4A58-9217-24179C0F200C}" type="parTrans" cxnId="{694A6EBE-DC6B-42E0-9BAE-3812B911406D}">
      <dgm:prSet/>
      <dgm:spPr/>
      <dgm:t>
        <a:bodyPr/>
        <a:lstStyle/>
        <a:p>
          <a:endParaRPr lang="en-GB"/>
        </a:p>
      </dgm:t>
    </dgm:pt>
    <dgm:pt modelId="{35F1F819-4D1A-43A6-8410-1640DADFDA0F}" type="sibTrans" cxnId="{694A6EBE-DC6B-42E0-9BAE-3812B911406D}">
      <dgm:prSet/>
      <dgm:spPr/>
      <dgm:t>
        <a:bodyPr/>
        <a:lstStyle/>
        <a:p>
          <a:endParaRPr lang="en-GB"/>
        </a:p>
      </dgm:t>
    </dgm:pt>
    <dgm:pt modelId="{36DA8816-DFB1-48D6-9E44-623A22DC433D}">
      <dgm:prSet phldrT="[Text]"/>
      <dgm:spPr/>
      <dgm:t>
        <a:bodyPr/>
        <a:lstStyle/>
        <a:p>
          <a:r>
            <a:rPr lang="en-GB" dirty="0"/>
            <a:t>Behavioural change </a:t>
          </a:r>
        </a:p>
      </dgm:t>
    </dgm:pt>
    <dgm:pt modelId="{2B14F5AD-DBF9-4567-B9E7-2CA88BDB41F8}" type="parTrans" cxnId="{FEA78DBE-08CB-4597-BAE5-838784601A50}">
      <dgm:prSet/>
      <dgm:spPr/>
      <dgm:t>
        <a:bodyPr/>
        <a:lstStyle/>
        <a:p>
          <a:endParaRPr lang="en-GB"/>
        </a:p>
      </dgm:t>
    </dgm:pt>
    <dgm:pt modelId="{984BCAB1-F0F9-4003-9926-1B12F32A2197}" type="sibTrans" cxnId="{FEA78DBE-08CB-4597-BAE5-838784601A50}">
      <dgm:prSet/>
      <dgm:spPr/>
      <dgm:t>
        <a:bodyPr/>
        <a:lstStyle/>
        <a:p>
          <a:endParaRPr lang="en-GB"/>
        </a:p>
      </dgm:t>
    </dgm:pt>
    <dgm:pt modelId="{DB022D35-861D-47FF-848F-70639B5513AC}">
      <dgm:prSet phldrT="[Text]"/>
      <dgm:spPr/>
      <dgm:t>
        <a:bodyPr/>
        <a:lstStyle/>
        <a:p>
          <a:r>
            <a:rPr lang="en-GB" dirty="0"/>
            <a:t>Empowerment </a:t>
          </a:r>
        </a:p>
      </dgm:t>
    </dgm:pt>
    <dgm:pt modelId="{6C020073-A7D6-4C61-8385-4E399ADB33F0}" type="parTrans" cxnId="{4870A9AA-0DEA-4947-A67D-7A8D8EDB3A44}">
      <dgm:prSet/>
      <dgm:spPr/>
      <dgm:t>
        <a:bodyPr/>
        <a:lstStyle/>
        <a:p>
          <a:endParaRPr lang="en-GB"/>
        </a:p>
      </dgm:t>
    </dgm:pt>
    <dgm:pt modelId="{78EB7A8C-0BE3-4947-9200-F18B37B383F7}" type="sibTrans" cxnId="{4870A9AA-0DEA-4947-A67D-7A8D8EDB3A44}">
      <dgm:prSet/>
      <dgm:spPr/>
      <dgm:t>
        <a:bodyPr/>
        <a:lstStyle/>
        <a:p>
          <a:endParaRPr lang="en-GB"/>
        </a:p>
      </dgm:t>
    </dgm:pt>
    <dgm:pt modelId="{4B2C1E4B-AD60-4C40-968C-94AAD88834A8}">
      <dgm:prSet phldrT="[Text]"/>
      <dgm:spPr/>
      <dgm:t>
        <a:bodyPr/>
        <a:lstStyle/>
        <a:p>
          <a:r>
            <a:rPr lang="en-GB"/>
            <a:t>Social change</a:t>
          </a:r>
          <a:endParaRPr lang="en-GB" dirty="0"/>
        </a:p>
      </dgm:t>
    </dgm:pt>
    <dgm:pt modelId="{F73B5470-7ACB-4841-BF20-C2EDF404A395}" type="parTrans" cxnId="{DC16B9EB-0B82-4CFB-97CD-533209791C25}">
      <dgm:prSet/>
      <dgm:spPr/>
      <dgm:t>
        <a:bodyPr/>
        <a:lstStyle/>
        <a:p>
          <a:endParaRPr lang="en-GB"/>
        </a:p>
      </dgm:t>
    </dgm:pt>
    <dgm:pt modelId="{CC078ED4-3250-4CF9-A60A-2EF5B7C6C2C1}" type="sibTrans" cxnId="{DC16B9EB-0B82-4CFB-97CD-533209791C25}">
      <dgm:prSet/>
      <dgm:spPr/>
      <dgm:t>
        <a:bodyPr/>
        <a:lstStyle/>
        <a:p>
          <a:endParaRPr lang="en-GB"/>
        </a:p>
      </dgm:t>
    </dgm:pt>
    <dgm:pt modelId="{91EF3C64-811D-4779-8101-D9AEE4E34841}" type="pres">
      <dgm:prSet presAssocID="{F01AEDA9-9167-4066-B92A-184C30870917}" presName="Name0" presStyleCnt="0">
        <dgm:presLayoutVars>
          <dgm:dir/>
          <dgm:animLvl val="lvl"/>
          <dgm:resizeHandles val="exact"/>
        </dgm:presLayoutVars>
      </dgm:prSet>
      <dgm:spPr/>
    </dgm:pt>
    <dgm:pt modelId="{9EEED1B8-4E1E-4E63-B4E2-DDEEF7FD50BF}" type="pres">
      <dgm:prSet presAssocID="{5FEF75E1-D8F2-491A-B529-FB1B0393899F}" presName="linNode" presStyleCnt="0"/>
      <dgm:spPr/>
    </dgm:pt>
    <dgm:pt modelId="{471A16C2-049C-4C96-A45B-F7FE53011BF2}" type="pres">
      <dgm:prSet presAssocID="{5FEF75E1-D8F2-491A-B529-FB1B0393899F}" presName="parentText" presStyleLbl="node1" presStyleIdx="0" presStyleCnt="5">
        <dgm:presLayoutVars>
          <dgm:chMax val="1"/>
          <dgm:bulletEnabled val="1"/>
        </dgm:presLayoutVars>
      </dgm:prSet>
      <dgm:spPr/>
    </dgm:pt>
    <dgm:pt modelId="{8B699ACA-65FF-40C4-8D76-A5DE5DCE810E}" type="pres">
      <dgm:prSet presAssocID="{E3C73471-B536-4987-8C24-D2478F41F76F}" presName="sp" presStyleCnt="0"/>
      <dgm:spPr/>
    </dgm:pt>
    <dgm:pt modelId="{520A7BE3-4C38-4D5A-80BB-6A190F505051}" type="pres">
      <dgm:prSet presAssocID="{5776AD8D-E28E-4EF9-8843-BE02500CC289}" presName="linNode" presStyleCnt="0"/>
      <dgm:spPr/>
    </dgm:pt>
    <dgm:pt modelId="{17A5DFCC-46FF-47C5-B97B-443CFDCEF281}" type="pres">
      <dgm:prSet presAssocID="{5776AD8D-E28E-4EF9-8843-BE02500CC289}" presName="parentText" presStyleLbl="node1" presStyleIdx="1" presStyleCnt="5">
        <dgm:presLayoutVars>
          <dgm:chMax val="1"/>
          <dgm:bulletEnabled val="1"/>
        </dgm:presLayoutVars>
      </dgm:prSet>
      <dgm:spPr/>
    </dgm:pt>
    <dgm:pt modelId="{1A33C8B9-C20D-458A-95F3-D802390AAE2D}" type="pres">
      <dgm:prSet presAssocID="{35F1F819-4D1A-43A6-8410-1640DADFDA0F}" presName="sp" presStyleCnt="0"/>
      <dgm:spPr/>
    </dgm:pt>
    <dgm:pt modelId="{1E6C5511-66C7-4957-8185-ACDBB1626AB1}" type="pres">
      <dgm:prSet presAssocID="{36DA8816-DFB1-48D6-9E44-623A22DC433D}" presName="linNode" presStyleCnt="0"/>
      <dgm:spPr/>
    </dgm:pt>
    <dgm:pt modelId="{C3A103B7-7434-4809-952E-9A42DB26B598}" type="pres">
      <dgm:prSet presAssocID="{36DA8816-DFB1-48D6-9E44-623A22DC433D}" presName="parentText" presStyleLbl="node1" presStyleIdx="2" presStyleCnt="5">
        <dgm:presLayoutVars>
          <dgm:chMax val="1"/>
          <dgm:bulletEnabled val="1"/>
        </dgm:presLayoutVars>
      </dgm:prSet>
      <dgm:spPr/>
    </dgm:pt>
    <dgm:pt modelId="{308295FC-781A-4B35-A925-7C5F1E0F26F6}" type="pres">
      <dgm:prSet presAssocID="{984BCAB1-F0F9-4003-9926-1B12F32A2197}" presName="sp" presStyleCnt="0"/>
      <dgm:spPr/>
    </dgm:pt>
    <dgm:pt modelId="{2E8E8A18-57FC-463E-B88D-6F6CAB65EA24}" type="pres">
      <dgm:prSet presAssocID="{DB022D35-861D-47FF-848F-70639B5513AC}" presName="linNode" presStyleCnt="0"/>
      <dgm:spPr/>
    </dgm:pt>
    <dgm:pt modelId="{11F9357F-67BE-499D-A891-E542E2CF9F9B}" type="pres">
      <dgm:prSet presAssocID="{DB022D35-861D-47FF-848F-70639B5513AC}" presName="parentText" presStyleLbl="node1" presStyleIdx="3" presStyleCnt="5">
        <dgm:presLayoutVars>
          <dgm:chMax val="1"/>
          <dgm:bulletEnabled val="1"/>
        </dgm:presLayoutVars>
      </dgm:prSet>
      <dgm:spPr/>
    </dgm:pt>
    <dgm:pt modelId="{FD30F00B-1565-4B4D-AB04-4DCB63E95214}" type="pres">
      <dgm:prSet presAssocID="{78EB7A8C-0BE3-4947-9200-F18B37B383F7}" presName="sp" presStyleCnt="0"/>
      <dgm:spPr/>
    </dgm:pt>
    <dgm:pt modelId="{B9E1454F-A4E1-4D84-826F-25E8072B433C}" type="pres">
      <dgm:prSet presAssocID="{4B2C1E4B-AD60-4C40-968C-94AAD88834A8}" presName="linNode" presStyleCnt="0"/>
      <dgm:spPr/>
    </dgm:pt>
    <dgm:pt modelId="{DE469403-BCB1-4B4A-A7F0-9C737A3E1BE2}" type="pres">
      <dgm:prSet presAssocID="{4B2C1E4B-AD60-4C40-968C-94AAD88834A8}" presName="parentText" presStyleLbl="node1" presStyleIdx="4" presStyleCnt="5">
        <dgm:presLayoutVars>
          <dgm:chMax val="1"/>
          <dgm:bulletEnabled val="1"/>
        </dgm:presLayoutVars>
      </dgm:prSet>
      <dgm:spPr/>
    </dgm:pt>
  </dgm:ptLst>
  <dgm:cxnLst>
    <dgm:cxn modelId="{2B419404-DC0E-405A-9309-1976CE027909}" type="presOf" srcId="{4B2C1E4B-AD60-4C40-968C-94AAD88834A8}" destId="{DE469403-BCB1-4B4A-A7F0-9C737A3E1BE2}" srcOrd="0" destOrd="0" presId="urn:microsoft.com/office/officeart/2005/8/layout/vList5"/>
    <dgm:cxn modelId="{B723D219-C0D0-4545-B836-B73273D19FD4}" srcId="{F01AEDA9-9167-4066-B92A-184C30870917}" destId="{5FEF75E1-D8F2-491A-B529-FB1B0393899F}" srcOrd="0" destOrd="0" parTransId="{8E0E54C7-4FF4-4980-9232-C00757E07781}" sibTransId="{E3C73471-B536-4987-8C24-D2478F41F76F}"/>
    <dgm:cxn modelId="{8D8D728C-32C2-4F14-A219-45E9A1A7DA1E}" type="presOf" srcId="{DB022D35-861D-47FF-848F-70639B5513AC}" destId="{11F9357F-67BE-499D-A891-E542E2CF9F9B}" srcOrd="0" destOrd="0" presId="urn:microsoft.com/office/officeart/2005/8/layout/vList5"/>
    <dgm:cxn modelId="{8CE10B8D-9170-4425-A91F-6A89EE188192}" type="presOf" srcId="{F01AEDA9-9167-4066-B92A-184C30870917}" destId="{91EF3C64-811D-4779-8101-D9AEE4E34841}" srcOrd="0" destOrd="0" presId="urn:microsoft.com/office/officeart/2005/8/layout/vList5"/>
    <dgm:cxn modelId="{4870A9AA-0DEA-4947-A67D-7A8D8EDB3A44}" srcId="{F01AEDA9-9167-4066-B92A-184C30870917}" destId="{DB022D35-861D-47FF-848F-70639B5513AC}" srcOrd="3" destOrd="0" parTransId="{6C020073-A7D6-4C61-8385-4E399ADB33F0}" sibTransId="{78EB7A8C-0BE3-4947-9200-F18B37B383F7}"/>
    <dgm:cxn modelId="{694A6EBE-DC6B-42E0-9BAE-3812B911406D}" srcId="{F01AEDA9-9167-4066-B92A-184C30870917}" destId="{5776AD8D-E28E-4EF9-8843-BE02500CC289}" srcOrd="1" destOrd="0" parTransId="{5F2282B2-035D-4A58-9217-24179C0F200C}" sibTransId="{35F1F819-4D1A-43A6-8410-1640DADFDA0F}"/>
    <dgm:cxn modelId="{FEA78DBE-08CB-4597-BAE5-838784601A50}" srcId="{F01AEDA9-9167-4066-B92A-184C30870917}" destId="{36DA8816-DFB1-48D6-9E44-623A22DC433D}" srcOrd="2" destOrd="0" parTransId="{2B14F5AD-DBF9-4567-B9E7-2CA88BDB41F8}" sibTransId="{984BCAB1-F0F9-4003-9926-1B12F32A2197}"/>
    <dgm:cxn modelId="{8085C4CF-AD47-4D17-8323-186017E53A68}" type="presOf" srcId="{5776AD8D-E28E-4EF9-8843-BE02500CC289}" destId="{17A5DFCC-46FF-47C5-B97B-443CFDCEF281}" srcOrd="0" destOrd="0" presId="urn:microsoft.com/office/officeart/2005/8/layout/vList5"/>
    <dgm:cxn modelId="{CEC310D7-E131-4DEF-9A05-6160A3A7FF27}" type="presOf" srcId="{36DA8816-DFB1-48D6-9E44-623A22DC433D}" destId="{C3A103B7-7434-4809-952E-9A42DB26B598}" srcOrd="0" destOrd="0" presId="urn:microsoft.com/office/officeart/2005/8/layout/vList5"/>
    <dgm:cxn modelId="{DC16B9EB-0B82-4CFB-97CD-533209791C25}" srcId="{F01AEDA9-9167-4066-B92A-184C30870917}" destId="{4B2C1E4B-AD60-4C40-968C-94AAD88834A8}" srcOrd="4" destOrd="0" parTransId="{F73B5470-7ACB-4841-BF20-C2EDF404A395}" sibTransId="{CC078ED4-3250-4CF9-A60A-2EF5B7C6C2C1}"/>
    <dgm:cxn modelId="{1B83CAF9-F7A7-4006-B98B-830C6BFF48B7}" type="presOf" srcId="{5FEF75E1-D8F2-491A-B529-FB1B0393899F}" destId="{471A16C2-049C-4C96-A45B-F7FE53011BF2}" srcOrd="0" destOrd="0" presId="urn:microsoft.com/office/officeart/2005/8/layout/vList5"/>
    <dgm:cxn modelId="{5C599FA8-277E-417F-A37C-E8CD62CF3076}" type="presParOf" srcId="{91EF3C64-811D-4779-8101-D9AEE4E34841}" destId="{9EEED1B8-4E1E-4E63-B4E2-DDEEF7FD50BF}" srcOrd="0" destOrd="0" presId="urn:microsoft.com/office/officeart/2005/8/layout/vList5"/>
    <dgm:cxn modelId="{6E345DED-1C11-4C52-AF7C-F6C8F5CFD439}" type="presParOf" srcId="{9EEED1B8-4E1E-4E63-B4E2-DDEEF7FD50BF}" destId="{471A16C2-049C-4C96-A45B-F7FE53011BF2}" srcOrd="0" destOrd="0" presId="urn:microsoft.com/office/officeart/2005/8/layout/vList5"/>
    <dgm:cxn modelId="{010FB076-658C-42DA-BFC9-4C3D9829A259}" type="presParOf" srcId="{91EF3C64-811D-4779-8101-D9AEE4E34841}" destId="{8B699ACA-65FF-40C4-8D76-A5DE5DCE810E}" srcOrd="1" destOrd="0" presId="urn:microsoft.com/office/officeart/2005/8/layout/vList5"/>
    <dgm:cxn modelId="{F47B1B92-F747-4A20-BA74-7F78CB76D3FD}" type="presParOf" srcId="{91EF3C64-811D-4779-8101-D9AEE4E34841}" destId="{520A7BE3-4C38-4D5A-80BB-6A190F505051}" srcOrd="2" destOrd="0" presId="urn:microsoft.com/office/officeart/2005/8/layout/vList5"/>
    <dgm:cxn modelId="{7BD2ABED-3FAE-456D-BF82-3C20A8501892}" type="presParOf" srcId="{520A7BE3-4C38-4D5A-80BB-6A190F505051}" destId="{17A5DFCC-46FF-47C5-B97B-443CFDCEF281}" srcOrd="0" destOrd="0" presId="urn:microsoft.com/office/officeart/2005/8/layout/vList5"/>
    <dgm:cxn modelId="{BC06252F-4802-4847-8F1D-13E0392D1D1E}" type="presParOf" srcId="{91EF3C64-811D-4779-8101-D9AEE4E34841}" destId="{1A33C8B9-C20D-458A-95F3-D802390AAE2D}" srcOrd="3" destOrd="0" presId="urn:microsoft.com/office/officeart/2005/8/layout/vList5"/>
    <dgm:cxn modelId="{77B5CA22-496F-44B6-AA76-CB6AD2938479}" type="presParOf" srcId="{91EF3C64-811D-4779-8101-D9AEE4E34841}" destId="{1E6C5511-66C7-4957-8185-ACDBB1626AB1}" srcOrd="4" destOrd="0" presId="urn:microsoft.com/office/officeart/2005/8/layout/vList5"/>
    <dgm:cxn modelId="{8BBCA8CE-2D4C-4CF6-BEA6-6BD53CB184CC}" type="presParOf" srcId="{1E6C5511-66C7-4957-8185-ACDBB1626AB1}" destId="{C3A103B7-7434-4809-952E-9A42DB26B598}" srcOrd="0" destOrd="0" presId="urn:microsoft.com/office/officeart/2005/8/layout/vList5"/>
    <dgm:cxn modelId="{890738C3-2DE5-46B6-9E9E-6D70E87DFF45}" type="presParOf" srcId="{91EF3C64-811D-4779-8101-D9AEE4E34841}" destId="{308295FC-781A-4B35-A925-7C5F1E0F26F6}" srcOrd="5" destOrd="0" presId="urn:microsoft.com/office/officeart/2005/8/layout/vList5"/>
    <dgm:cxn modelId="{85DEC5F2-C36E-4A7C-9E83-41FFC16E89D5}" type="presParOf" srcId="{91EF3C64-811D-4779-8101-D9AEE4E34841}" destId="{2E8E8A18-57FC-463E-B88D-6F6CAB65EA24}" srcOrd="6" destOrd="0" presId="urn:microsoft.com/office/officeart/2005/8/layout/vList5"/>
    <dgm:cxn modelId="{4EEC990A-C454-411C-9B0A-7F733CC070BE}" type="presParOf" srcId="{2E8E8A18-57FC-463E-B88D-6F6CAB65EA24}" destId="{11F9357F-67BE-499D-A891-E542E2CF9F9B}" srcOrd="0" destOrd="0" presId="urn:microsoft.com/office/officeart/2005/8/layout/vList5"/>
    <dgm:cxn modelId="{D9398462-1066-45BA-BEB7-447069F7A774}" type="presParOf" srcId="{91EF3C64-811D-4779-8101-D9AEE4E34841}" destId="{FD30F00B-1565-4B4D-AB04-4DCB63E95214}" srcOrd="7" destOrd="0" presId="urn:microsoft.com/office/officeart/2005/8/layout/vList5"/>
    <dgm:cxn modelId="{BB318731-7B24-4453-8948-B2FB487DAFC0}" type="presParOf" srcId="{91EF3C64-811D-4779-8101-D9AEE4E34841}" destId="{B9E1454F-A4E1-4D84-826F-25E8072B433C}" srcOrd="8" destOrd="0" presId="urn:microsoft.com/office/officeart/2005/8/layout/vList5"/>
    <dgm:cxn modelId="{1F07FF99-F8D3-492D-A23F-D0E8776D9B0A}" type="presParOf" srcId="{B9E1454F-A4E1-4D84-826F-25E8072B433C}" destId="{DE469403-BCB1-4B4A-A7F0-9C737A3E1BE2}" srcOrd="0"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50157A-8607-4845-885E-08819B9118E4}"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01784787-9642-4EC4-BC76-D8C7F3AF43B9}">
      <dgm:prSet/>
      <dgm:spPr/>
      <dgm:t>
        <a:bodyPr/>
        <a:lstStyle/>
        <a:p>
          <a:r>
            <a:rPr lang="en-GB" b="1"/>
            <a:t>If you are looking for ways to cultivate your own resilience, start with some of the following strategies:</a:t>
          </a:r>
          <a:endParaRPr lang="en-US"/>
        </a:p>
      </dgm:t>
    </dgm:pt>
    <dgm:pt modelId="{3903FD85-4AD7-4C38-94B6-D6B45D3A16BF}" type="parTrans" cxnId="{2A906FEE-FDB1-44BB-8995-4721ED1AD61C}">
      <dgm:prSet/>
      <dgm:spPr/>
      <dgm:t>
        <a:bodyPr/>
        <a:lstStyle/>
        <a:p>
          <a:endParaRPr lang="en-US"/>
        </a:p>
      </dgm:t>
    </dgm:pt>
    <dgm:pt modelId="{165E84F9-AEF9-4C93-BAEA-86AB0A92839C}" type="sibTrans" cxnId="{2A906FEE-FDB1-44BB-8995-4721ED1AD61C}">
      <dgm:prSet/>
      <dgm:spPr/>
      <dgm:t>
        <a:bodyPr/>
        <a:lstStyle/>
        <a:p>
          <a:endParaRPr lang="en-US"/>
        </a:p>
      </dgm:t>
    </dgm:pt>
    <dgm:pt modelId="{98BD28E3-1F8A-4901-A48E-8CA5D10C2B7D}">
      <dgm:prSet/>
      <dgm:spPr/>
      <dgm:t>
        <a:bodyPr/>
        <a:lstStyle/>
        <a:p>
          <a:r>
            <a:rPr lang="en-GB" b="1" i="1"/>
            <a:t>Build self-esteem by reminding yourself of your strengths and qualities</a:t>
          </a:r>
          <a:r>
            <a:rPr lang="en-GB" b="1"/>
            <a:t>. Try to replace negative thoughts about a problem with positive ones.</a:t>
          </a:r>
          <a:endParaRPr lang="en-US"/>
        </a:p>
      </dgm:t>
    </dgm:pt>
    <dgm:pt modelId="{0A6B727F-4F7B-41BF-9FE0-B1C266ACB448}" type="parTrans" cxnId="{45C4BA37-46CA-48D5-BB1C-7FEA084B946A}">
      <dgm:prSet/>
      <dgm:spPr/>
      <dgm:t>
        <a:bodyPr/>
        <a:lstStyle/>
        <a:p>
          <a:endParaRPr lang="en-US"/>
        </a:p>
      </dgm:t>
    </dgm:pt>
    <dgm:pt modelId="{44CEF9EB-577D-424E-B404-C5A91F402CE1}" type="sibTrans" cxnId="{45C4BA37-46CA-48D5-BB1C-7FEA084B946A}">
      <dgm:prSet/>
      <dgm:spPr/>
      <dgm:t>
        <a:bodyPr/>
        <a:lstStyle/>
        <a:p>
          <a:endParaRPr lang="en-US"/>
        </a:p>
      </dgm:t>
    </dgm:pt>
    <dgm:pt modelId="{F15D415B-8C80-45DF-A7F8-45953FBF04C3}">
      <dgm:prSet/>
      <dgm:spPr/>
      <dgm:t>
        <a:bodyPr/>
        <a:lstStyle/>
        <a:p>
          <a:r>
            <a:rPr lang="en-GB" b="1" i="1"/>
            <a:t>Maintain a supportive social network of colleagues</a:t>
          </a:r>
          <a:r>
            <a:rPr lang="en-GB" b="1"/>
            <a:t>. Talk to them about problems and make use of your combined experiences.</a:t>
          </a:r>
          <a:endParaRPr lang="en-US"/>
        </a:p>
      </dgm:t>
    </dgm:pt>
    <dgm:pt modelId="{0F3CD555-7201-48D4-B4D2-945B1BEA02AD}" type="parTrans" cxnId="{7DD22F47-1A50-4197-89D2-B874CBC30653}">
      <dgm:prSet/>
      <dgm:spPr/>
      <dgm:t>
        <a:bodyPr/>
        <a:lstStyle/>
        <a:p>
          <a:endParaRPr lang="en-US"/>
        </a:p>
      </dgm:t>
    </dgm:pt>
    <dgm:pt modelId="{8D14FFF2-720D-48F1-A40A-1D56EAC8C281}" type="sibTrans" cxnId="{7DD22F47-1A50-4197-89D2-B874CBC30653}">
      <dgm:prSet/>
      <dgm:spPr/>
      <dgm:t>
        <a:bodyPr/>
        <a:lstStyle/>
        <a:p>
          <a:endParaRPr lang="en-US"/>
        </a:p>
      </dgm:t>
    </dgm:pt>
    <dgm:pt modelId="{9B4A989E-685C-458B-BE56-F51F41935314}">
      <dgm:prSet/>
      <dgm:spPr/>
      <dgm:t>
        <a:bodyPr/>
        <a:lstStyle/>
        <a:p>
          <a:r>
            <a:rPr lang="en-GB" b="1" i="1"/>
            <a:t>Try to be as flexible as possible in the face of change</a:t>
          </a:r>
          <a:r>
            <a:rPr lang="en-GB" b="1"/>
            <a:t>- Sudden changes, in particular, can seem very disruptive. Try wherever possible to see positives in the change.</a:t>
          </a:r>
          <a:endParaRPr lang="en-US"/>
        </a:p>
      </dgm:t>
    </dgm:pt>
    <dgm:pt modelId="{059CFE9B-7693-4E0D-AC8F-2FB89CEDDF51}" type="parTrans" cxnId="{F6C8C130-CA83-4A09-8DAA-FA3D96394E75}">
      <dgm:prSet/>
      <dgm:spPr/>
      <dgm:t>
        <a:bodyPr/>
        <a:lstStyle/>
        <a:p>
          <a:endParaRPr lang="en-US"/>
        </a:p>
      </dgm:t>
    </dgm:pt>
    <dgm:pt modelId="{30D07065-D1BD-4103-A5AF-35E0332297D2}" type="sibTrans" cxnId="{F6C8C130-CA83-4A09-8DAA-FA3D96394E75}">
      <dgm:prSet/>
      <dgm:spPr/>
      <dgm:t>
        <a:bodyPr/>
        <a:lstStyle/>
        <a:p>
          <a:endParaRPr lang="en-US"/>
        </a:p>
      </dgm:t>
    </dgm:pt>
    <dgm:pt modelId="{DB93E596-529A-4E82-AB74-86945218B649}">
      <dgm:prSet/>
      <dgm:spPr/>
      <dgm:t>
        <a:bodyPr/>
        <a:lstStyle/>
        <a:p>
          <a:r>
            <a:rPr lang="en-GB" b="1" i="1"/>
            <a:t>Develop positive thinking and optimism. </a:t>
          </a:r>
          <a:r>
            <a:rPr lang="en-GB" b="1"/>
            <a:t>A ‘can-do’ attitude helps you to see problems clearly and act appropriately.</a:t>
          </a:r>
          <a:endParaRPr lang="en-US"/>
        </a:p>
      </dgm:t>
    </dgm:pt>
    <dgm:pt modelId="{B4437C7A-4809-4821-8A5D-5202A5DEDDCF}" type="parTrans" cxnId="{D1609AD2-9C47-455D-83CD-2F86F621973F}">
      <dgm:prSet/>
      <dgm:spPr/>
      <dgm:t>
        <a:bodyPr/>
        <a:lstStyle/>
        <a:p>
          <a:endParaRPr lang="en-US"/>
        </a:p>
      </dgm:t>
    </dgm:pt>
    <dgm:pt modelId="{C19B16D2-DB19-4A26-BF45-6BB5AD3C938A}" type="sibTrans" cxnId="{D1609AD2-9C47-455D-83CD-2F86F621973F}">
      <dgm:prSet/>
      <dgm:spPr/>
      <dgm:t>
        <a:bodyPr/>
        <a:lstStyle/>
        <a:p>
          <a:endParaRPr lang="en-US"/>
        </a:p>
      </dgm:t>
    </dgm:pt>
    <dgm:pt modelId="{3CFF0E67-C3CC-47BA-B529-2E95E657C0A2}">
      <dgm:prSet/>
      <dgm:spPr/>
      <dgm:t>
        <a:bodyPr/>
        <a:lstStyle/>
        <a:p>
          <a:r>
            <a:rPr lang="en-GB" b="1" i="1"/>
            <a:t>Pay attention to your own needs- </a:t>
          </a:r>
          <a:r>
            <a:rPr lang="en-GB" b="1"/>
            <a:t>Healthcare is a demanding profession, and it is vital that you care for yourself, as well as caring for your patients.</a:t>
          </a:r>
          <a:endParaRPr lang="en-US"/>
        </a:p>
      </dgm:t>
    </dgm:pt>
    <dgm:pt modelId="{DE6BCA2A-6EF9-4BB2-B705-C139D32DD7AF}" type="parTrans" cxnId="{1B04E5E8-6188-41AB-AD44-D7A1D1693442}">
      <dgm:prSet/>
      <dgm:spPr/>
      <dgm:t>
        <a:bodyPr/>
        <a:lstStyle/>
        <a:p>
          <a:endParaRPr lang="en-US"/>
        </a:p>
      </dgm:t>
    </dgm:pt>
    <dgm:pt modelId="{37EFBB7C-A198-4035-ACF2-133124F50866}" type="sibTrans" cxnId="{1B04E5E8-6188-41AB-AD44-D7A1D1693442}">
      <dgm:prSet/>
      <dgm:spPr/>
      <dgm:t>
        <a:bodyPr/>
        <a:lstStyle/>
        <a:p>
          <a:endParaRPr lang="en-US"/>
        </a:p>
      </dgm:t>
    </dgm:pt>
    <dgm:pt modelId="{E5375549-3AE4-4F3C-87BD-843063465F16}">
      <dgm:prSet/>
      <dgm:spPr/>
      <dgm:t>
        <a:bodyPr/>
        <a:lstStyle/>
        <a:p>
          <a:r>
            <a:rPr lang="en-GB" b="1" i="1"/>
            <a:t>Take action to solve problems as soon as they are encountered</a:t>
          </a:r>
          <a:r>
            <a:rPr lang="en-GB" b="1"/>
            <a:t>- The problem probably isn’t going to go away, and the longer you leave it the more stressed you will feel.</a:t>
          </a:r>
          <a:endParaRPr lang="en-US"/>
        </a:p>
      </dgm:t>
    </dgm:pt>
    <dgm:pt modelId="{AD27808F-E7F9-417C-8318-88D179B795CE}" type="parTrans" cxnId="{D4417B66-F1DF-48D8-98B7-DE5B92F2BEC3}">
      <dgm:prSet/>
      <dgm:spPr/>
      <dgm:t>
        <a:bodyPr/>
        <a:lstStyle/>
        <a:p>
          <a:endParaRPr lang="en-US"/>
        </a:p>
      </dgm:t>
    </dgm:pt>
    <dgm:pt modelId="{CF26C91C-1CFF-41A8-97A1-F0CD9F567138}" type="sibTrans" cxnId="{D4417B66-F1DF-48D8-98B7-DE5B92F2BEC3}">
      <dgm:prSet/>
      <dgm:spPr/>
      <dgm:t>
        <a:bodyPr/>
        <a:lstStyle/>
        <a:p>
          <a:endParaRPr lang="en-US"/>
        </a:p>
      </dgm:t>
    </dgm:pt>
    <dgm:pt modelId="{47636123-A0CC-4F68-A429-AFEDCA735F2C}">
      <dgm:prSet/>
      <dgm:spPr/>
      <dgm:t>
        <a:bodyPr/>
        <a:lstStyle/>
        <a:p>
          <a:r>
            <a:rPr lang="en-GB" b="1" i="1"/>
            <a:t>Set reasonable goals to deal with problems</a:t>
          </a:r>
          <a:r>
            <a:rPr lang="en-GB" b="1"/>
            <a:t>- Break problem-solving down into small manageable steps. Experiment with, and use, a range of problem-solving strategies.</a:t>
          </a:r>
          <a:endParaRPr lang="en-US"/>
        </a:p>
      </dgm:t>
    </dgm:pt>
    <dgm:pt modelId="{35D22D39-8868-4FAC-8C67-57AB093C2A77}" type="parTrans" cxnId="{93B71F79-FFD9-409F-A7FD-92CDB88B8061}">
      <dgm:prSet/>
      <dgm:spPr/>
      <dgm:t>
        <a:bodyPr/>
        <a:lstStyle/>
        <a:p>
          <a:endParaRPr lang="en-US"/>
        </a:p>
      </dgm:t>
    </dgm:pt>
    <dgm:pt modelId="{59556C9C-F273-4964-8525-29601B76A9F2}" type="sibTrans" cxnId="{93B71F79-FFD9-409F-A7FD-92CDB88B8061}">
      <dgm:prSet/>
      <dgm:spPr/>
      <dgm:t>
        <a:bodyPr/>
        <a:lstStyle/>
        <a:p>
          <a:endParaRPr lang="en-US"/>
        </a:p>
      </dgm:t>
    </dgm:pt>
    <dgm:pt modelId="{A1FA4B17-23FB-4D79-9DF3-85A2D98E6F95}">
      <dgm:prSet/>
      <dgm:spPr/>
      <dgm:t>
        <a:bodyPr/>
        <a:lstStyle/>
        <a:p>
          <a:r>
            <a:rPr lang="en-GB" b="1"/>
            <a:t>Above all, remember that many problems that one faces in their daily work are the result of organisational weaknesses or failures. Try not to feel responsible for situations that are beyond your control.</a:t>
          </a:r>
          <a:endParaRPr lang="en-US"/>
        </a:p>
      </dgm:t>
    </dgm:pt>
    <dgm:pt modelId="{14C4E082-CA07-4064-A62F-70BE8024F7F2}" type="parTrans" cxnId="{C6CFC313-706C-4AD7-9BE2-668DD71D3B05}">
      <dgm:prSet/>
      <dgm:spPr/>
      <dgm:t>
        <a:bodyPr/>
        <a:lstStyle/>
        <a:p>
          <a:endParaRPr lang="en-US"/>
        </a:p>
      </dgm:t>
    </dgm:pt>
    <dgm:pt modelId="{2F0FC2D8-1EAA-456E-979F-71BA3638BAD7}" type="sibTrans" cxnId="{C6CFC313-706C-4AD7-9BE2-668DD71D3B05}">
      <dgm:prSet/>
      <dgm:spPr/>
      <dgm:t>
        <a:bodyPr/>
        <a:lstStyle/>
        <a:p>
          <a:endParaRPr lang="en-US"/>
        </a:p>
      </dgm:t>
    </dgm:pt>
    <dgm:pt modelId="{E6EFB680-0867-4847-AA5F-F2CFA90759A3}" type="pres">
      <dgm:prSet presAssocID="{0A50157A-8607-4845-885E-08819B9118E4}" presName="diagram" presStyleCnt="0">
        <dgm:presLayoutVars>
          <dgm:dir/>
          <dgm:resizeHandles val="exact"/>
        </dgm:presLayoutVars>
      </dgm:prSet>
      <dgm:spPr/>
    </dgm:pt>
    <dgm:pt modelId="{FBABB3E3-D40B-4597-ACB0-8E6BAF54EEBB}" type="pres">
      <dgm:prSet presAssocID="{01784787-9642-4EC4-BC76-D8C7F3AF43B9}" presName="node" presStyleLbl="node1" presStyleIdx="0" presStyleCnt="9">
        <dgm:presLayoutVars>
          <dgm:bulletEnabled val="1"/>
        </dgm:presLayoutVars>
      </dgm:prSet>
      <dgm:spPr/>
    </dgm:pt>
    <dgm:pt modelId="{10FC7420-0FC4-4660-B586-2E675F9106F4}" type="pres">
      <dgm:prSet presAssocID="{165E84F9-AEF9-4C93-BAEA-86AB0A92839C}" presName="sibTrans" presStyleCnt="0"/>
      <dgm:spPr/>
    </dgm:pt>
    <dgm:pt modelId="{BF50B4D2-CB02-496F-89D1-0DF6736247FA}" type="pres">
      <dgm:prSet presAssocID="{98BD28E3-1F8A-4901-A48E-8CA5D10C2B7D}" presName="node" presStyleLbl="node1" presStyleIdx="1" presStyleCnt="9">
        <dgm:presLayoutVars>
          <dgm:bulletEnabled val="1"/>
        </dgm:presLayoutVars>
      </dgm:prSet>
      <dgm:spPr/>
    </dgm:pt>
    <dgm:pt modelId="{513B212F-A1B8-4939-ADBA-556AEEC4251E}" type="pres">
      <dgm:prSet presAssocID="{44CEF9EB-577D-424E-B404-C5A91F402CE1}" presName="sibTrans" presStyleCnt="0"/>
      <dgm:spPr/>
    </dgm:pt>
    <dgm:pt modelId="{26B30D30-D0EC-425A-B722-F19C6BC31B0F}" type="pres">
      <dgm:prSet presAssocID="{F15D415B-8C80-45DF-A7F8-45953FBF04C3}" presName="node" presStyleLbl="node1" presStyleIdx="2" presStyleCnt="9">
        <dgm:presLayoutVars>
          <dgm:bulletEnabled val="1"/>
        </dgm:presLayoutVars>
      </dgm:prSet>
      <dgm:spPr/>
    </dgm:pt>
    <dgm:pt modelId="{BE498EC3-D6B5-49ED-A8C6-9A3251BCF12E}" type="pres">
      <dgm:prSet presAssocID="{8D14FFF2-720D-48F1-A40A-1D56EAC8C281}" presName="sibTrans" presStyleCnt="0"/>
      <dgm:spPr/>
    </dgm:pt>
    <dgm:pt modelId="{1659C533-A924-4941-8983-7DF81187D8A4}" type="pres">
      <dgm:prSet presAssocID="{9B4A989E-685C-458B-BE56-F51F41935314}" presName="node" presStyleLbl="node1" presStyleIdx="3" presStyleCnt="9">
        <dgm:presLayoutVars>
          <dgm:bulletEnabled val="1"/>
        </dgm:presLayoutVars>
      </dgm:prSet>
      <dgm:spPr/>
    </dgm:pt>
    <dgm:pt modelId="{BFC76252-EAF2-4491-B312-000E071F6289}" type="pres">
      <dgm:prSet presAssocID="{30D07065-D1BD-4103-A5AF-35E0332297D2}" presName="sibTrans" presStyleCnt="0"/>
      <dgm:spPr/>
    </dgm:pt>
    <dgm:pt modelId="{A7604496-905A-449C-AB0C-18009A83C5F1}" type="pres">
      <dgm:prSet presAssocID="{DB93E596-529A-4E82-AB74-86945218B649}" presName="node" presStyleLbl="node1" presStyleIdx="4" presStyleCnt="9">
        <dgm:presLayoutVars>
          <dgm:bulletEnabled val="1"/>
        </dgm:presLayoutVars>
      </dgm:prSet>
      <dgm:spPr/>
    </dgm:pt>
    <dgm:pt modelId="{A4DB0001-CCDB-4035-B710-10B67E973710}" type="pres">
      <dgm:prSet presAssocID="{C19B16D2-DB19-4A26-BF45-6BB5AD3C938A}" presName="sibTrans" presStyleCnt="0"/>
      <dgm:spPr/>
    </dgm:pt>
    <dgm:pt modelId="{A902E067-8BA8-4BF5-9922-606ED89D4907}" type="pres">
      <dgm:prSet presAssocID="{3CFF0E67-C3CC-47BA-B529-2E95E657C0A2}" presName="node" presStyleLbl="node1" presStyleIdx="5" presStyleCnt="9">
        <dgm:presLayoutVars>
          <dgm:bulletEnabled val="1"/>
        </dgm:presLayoutVars>
      </dgm:prSet>
      <dgm:spPr/>
    </dgm:pt>
    <dgm:pt modelId="{2D8B3D76-92E5-4CC3-98E8-0EA4B1CA03D3}" type="pres">
      <dgm:prSet presAssocID="{37EFBB7C-A198-4035-ACF2-133124F50866}" presName="sibTrans" presStyleCnt="0"/>
      <dgm:spPr/>
    </dgm:pt>
    <dgm:pt modelId="{32669C91-4F4C-4DB4-8C5A-27B6C2235E54}" type="pres">
      <dgm:prSet presAssocID="{E5375549-3AE4-4F3C-87BD-843063465F16}" presName="node" presStyleLbl="node1" presStyleIdx="6" presStyleCnt="9">
        <dgm:presLayoutVars>
          <dgm:bulletEnabled val="1"/>
        </dgm:presLayoutVars>
      </dgm:prSet>
      <dgm:spPr/>
    </dgm:pt>
    <dgm:pt modelId="{25C54C89-2F0E-40F6-A230-01405C564CB0}" type="pres">
      <dgm:prSet presAssocID="{CF26C91C-1CFF-41A8-97A1-F0CD9F567138}" presName="sibTrans" presStyleCnt="0"/>
      <dgm:spPr/>
    </dgm:pt>
    <dgm:pt modelId="{D56B7B2D-02CF-4C13-A91B-806DB391A182}" type="pres">
      <dgm:prSet presAssocID="{47636123-A0CC-4F68-A429-AFEDCA735F2C}" presName="node" presStyleLbl="node1" presStyleIdx="7" presStyleCnt="9">
        <dgm:presLayoutVars>
          <dgm:bulletEnabled val="1"/>
        </dgm:presLayoutVars>
      </dgm:prSet>
      <dgm:spPr/>
    </dgm:pt>
    <dgm:pt modelId="{3A05AFE0-CE65-4D22-9985-A7A956FB0556}" type="pres">
      <dgm:prSet presAssocID="{59556C9C-F273-4964-8525-29601B76A9F2}" presName="sibTrans" presStyleCnt="0"/>
      <dgm:spPr/>
    </dgm:pt>
    <dgm:pt modelId="{7878ADAB-005F-40EF-8EE0-1263302F69CB}" type="pres">
      <dgm:prSet presAssocID="{A1FA4B17-23FB-4D79-9DF3-85A2D98E6F95}" presName="node" presStyleLbl="node1" presStyleIdx="8" presStyleCnt="9">
        <dgm:presLayoutVars>
          <dgm:bulletEnabled val="1"/>
        </dgm:presLayoutVars>
      </dgm:prSet>
      <dgm:spPr/>
    </dgm:pt>
  </dgm:ptLst>
  <dgm:cxnLst>
    <dgm:cxn modelId="{C6CFC313-706C-4AD7-9BE2-668DD71D3B05}" srcId="{0A50157A-8607-4845-885E-08819B9118E4}" destId="{A1FA4B17-23FB-4D79-9DF3-85A2D98E6F95}" srcOrd="8" destOrd="0" parTransId="{14C4E082-CA07-4064-A62F-70BE8024F7F2}" sibTransId="{2F0FC2D8-1EAA-456E-979F-71BA3638BAD7}"/>
    <dgm:cxn modelId="{F6C8C130-CA83-4A09-8DAA-FA3D96394E75}" srcId="{0A50157A-8607-4845-885E-08819B9118E4}" destId="{9B4A989E-685C-458B-BE56-F51F41935314}" srcOrd="3" destOrd="0" parTransId="{059CFE9B-7693-4E0D-AC8F-2FB89CEDDF51}" sibTransId="{30D07065-D1BD-4103-A5AF-35E0332297D2}"/>
    <dgm:cxn modelId="{45C4BA37-46CA-48D5-BB1C-7FEA084B946A}" srcId="{0A50157A-8607-4845-885E-08819B9118E4}" destId="{98BD28E3-1F8A-4901-A48E-8CA5D10C2B7D}" srcOrd="1" destOrd="0" parTransId="{0A6B727F-4F7B-41BF-9FE0-B1C266ACB448}" sibTransId="{44CEF9EB-577D-424E-B404-C5A91F402CE1}"/>
    <dgm:cxn modelId="{D4417B66-F1DF-48D8-98B7-DE5B92F2BEC3}" srcId="{0A50157A-8607-4845-885E-08819B9118E4}" destId="{E5375549-3AE4-4F3C-87BD-843063465F16}" srcOrd="6" destOrd="0" parTransId="{AD27808F-E7F9-417C-8318-88D179B795CE}" sibTransId="{CF26C91C-1CFF-41A8-97A1-F0CD9F567138}"/>
    <dgm:cxn modelId="{7DD22F47-1A50-4197-89D2-B874CBC30653}" srcId="{0A50157A-8607-4845-885E-08819B9118E4}" destId="{F15D415B-8C80-45DF-A7F8-45953FBF04C3}" srcOrd="2" destOrd="0" parTransId="{0F3CD555-7201-48D4-B4D2-945B1BEA02AD}" sibTransId="{8D14FFF2-720D-48F1-A40A-1D56EAC8C281}"/>
    <dgm:cxn modelId="{93B71F79-FFD9-409F-A7FD-92CDB88B8061}" srcId="{0A50157A-8607-4845-885E-08819B9118E4}" destId="{47636123-A0CC-4F68-A429-AFEDCA735F2C}" srcOrd="7" destOrd="0" parTransId="{35D22D39-8868-4FAC-8C67-57AB093C2A77}" sibTransId="{59556C9C-F273-4964-8525-29601B76A9F2}"/>
    <dgm:cxn modelId="{8EA50F80-0017-4141-98BD-BF27112DF6CE}" type="presOf" srcId="{F15D415B-8C80-45DF-A7F8-45953FBF04C3}" destId="{26B30D30-D0EC-425A-B722-F19C6BC31B0F}" srcOrd="0" destOrd="0" presId="urn:microsoft.com/office/officeart/2005/8/layout/default"/>
    <dgm:cxn modelId="{8B0A5D82-65CD-432F-B01F-3FB017F9F076}" type="presOf" srcId="{DB93E596-529A-4E82-AB74-86945218B649}" destId="{A7604496-905A-449C-AB0C-18009A83C5F1}" srcOrd="0" destOrd="0" presId="urn:microsoft.com/office/officeart/2005/8/layout/default"/>
    <dgm:cxn modelId="{D921769B-9090-44D4-98F3-CF7B8827E661}" type="presOf" srcId="{47636123-A0CC-4F68-A429-AFEDCA735F2C}" destId="{D56B7B2D-02CF-4C13-A91B-806DB391A182}" srcOrd="0" destOrd="0" presId="urn:microsoft.com/office/officeart/2005/8/layout/default"/>
    <dgm:cxn modelId="{3094799C-18D3-4385-8CEC-CE603358B5E8}" type="presOf" srcId="{E5375549-3AE4-4F3C-87BD-843063465F16}" destId="{32669C91-4F4C-4DB4-8C5A-27B6C2235E54}" srcOrd="0" destOrd="0" presId="urn:microsoft.com/office/officeart/2005/8/layout/default"/>
    <dgm:cxn modelId="{62F607AD-B2CB-4E0B-AF75-37D93D70CAD2}" type="presOf" srcId="{0A50157A-8607-4845-885E-08819B9118E4}" destId="{E6EFB680-0867-4847-AA5F-F2CFA90759A3}" srcOrd="0" destOrd="0" presId="urn:microsoft.com/office/officeart/2005/8/layout/default"/>
    <dgm:cxn modelId="{24C8FEBA-6ECB-4BCC-A96E-2347C9D59D4B}" type="presOf" srcId="{3CFF0E67-C3CC-47BA-B529-2E95E657C0A2}" destId="{A902E067-8BA8-4BF5-9922-606ED89D4907}" srcOrd="0" destOrd="0" presId="urn:microsoft.com/office/officeart/2005/8/layout/default"/>
    <dgm:cxn modelId="{D1609AD2-9C47-455D-83CD-2F86F621973F}" srcId="{0A50157A-8607-4845-885E-08819B9118E4}" destId="{DB93E596-529A-4E82-AB74-86945218B649}" srcOrd="4" destOrd="0" parTransId="{B4437C7A-4809-4821-8A5D-5202A5DEDDCF}" sibTransId="{C19B16D2-DB19-4A26-BF45-6BB5AD3C938A}"/>
    <dgm:cxn modelId="{BBF154DF-A114-4323-A4D7-56180FCB9769}" type="presOf" srcId="{98BD28E3-1F8A-4901-A48E-8CA5D10C2B7D}" destId="{BF50B4D2-CB02-496F-89D1-0DF6736247FA}" srcOrd="0" destOrd="0" presId="urn:microsoft.com/office/officeart/2005/8/layout/default"/>
    <dgm:cxn modelId="{693907E8-1EC2-4404-A6D8-F873010B3197}" type="presOf" srcId="{A1FA4B17-23FB-4D79-9DF3-85A2D98E6F95}" destId="{7878ADAB-005F-40EF-8EE0-1263302F69CB}" srcOrd="0" destOrd="0" presId="urn:microsoft.com/office/officeart/2005/8/layout/default"/>
    <dgm:cxn modelId="{1B04E5E8-6188-41AB-AD44-D7A1D1693442}" srcId="{0A50157A-8607-4845-885E-08819B9118E4}" destId="{3CFF0E67-C3CC-47BA-B529-2E95E657C0A2}" srcOrd="5" destOrd="0" parTransId="{DE6BCA2A-6EF9-4BB2-B705-C139D32DD7AF}" sibTransId="{37EFBB7C-A198-4035-ACF2-133124F50866}"/>
    <dgm:cxn modelId="{2A906FEE-FDB1-44BB-8995-4721ED1AD61C}" srcId="{0A50157A-8607-4845-885E-08819B9118E4}" destId="{01784787-9642-4EC4-BC76-D8C7F3AF43B9}" srcOrd="0" destOrd="0" parTransId="{3903FD85-4AD7-4C38-94B6-D6B45D3A16BF}" sibTransId="{165E84F9-AEF9-4C93-BAEA-86AB0A92839C}"/>
    <dgm:cxn modelId="{43CC09F8-E1DB-439E-851E-48CC978160F1}" type="presOf" srcId="{01784787-9642-4EC4-BC76-D8C7F3AF43B9}" destId="{FBABB3E3-D40B-4597-ACB0-8E6BAF54EEBB}" srcOrd="0" destOrd="0" presId="urn:microsoft.com/office/officeart/2005/8/layout/default"/>
    <dgm:cxn modelId="{3B8B1BF8-9399-4D7C-9DD2-BE41FDA74583}" type="presOf" srcId="{9B4A989E-685C-458B-BE56-F51F41935314}" destId="{1659C533-A924-4941-8983-7DF81187D8A4}" srcOrd="0" destOrd="0" presId="urn:microsoft.com/office/officeart/2005/8/layout/default"/>
    <dgm:cxn modelId="{FAD402FB-AB26-4948-90C7-121137D795E7}" type="presParOf" srcId="{E6EFB680-0867-4847-AA5F-F2CFA90759A3}" destId="{FBABB3E3-D40B-4597-ACB0-8E6BAF54EEBB}" srcOrd="0" destOrd="0" presId="urn:microsoft.com/office/officeart/2005/8/layout/default"/>
    <dgm:cxn modelId="{96C63CD2-0954-4E41-A783-E4722A4860C0}" type="presParOf" srcId="{E6EFB680-0867-4847-AA5F-F2CFA90759A3}" destId="{10FC7420-0FC4-4660-B586-2E675F9106F4}" srcOrd="1" destOrd="0" presId="urn:microsoft.com/office/officeart/2005/8/layout/default"/>
    <dgm:cxn modelId="{2D9182FE-93E7-403A-A353-914AE1E673AA}" type="presParOf" srcId="{E6EFB680-0867-4847-AA5F-F2CFA90759A3}" destId="{BF50B4D2-CB02-496F-89D1-0DF6736247FA}" srcOrd="2" destOrd="0" presId="urn:microsoft.com/office/officeart/2005/8/layout/default"/>
    <dgm:cxn modelId="{094E812D-29E6-4A54-B19A-E841628CC2BB}" type="presParOf" srcId="{E6EFB680-0867-4847-AA5F-F2CFA90759A3}" destId="{513B212F-A1B8-4939-ADBA-556AEEC4251E}" srcOrd="3" destOrd="0" presId="urn:microsoft.com/office/officeart/2005/8/layout/default"/>
    <dgm:cxn modelId="{4F2C6A45-FEDE-4033-9031-F3AA103E95E6}" type="presParOf" srcId="{E6EFB680-0867-4847-AA5F-F2CFA90759A3}" destId="{26B30D30-D0EC-425A-B722-F19C6BC31B0F}" srcOrd="4" destOrd="0" presId="urn:microsoft.com/office/officeart/2005/8/layout/default"/>
    <dgm:cxn modelId="{6C1C051D-39C3-469A-86AF-87A5EEE77E6D}" type="presParOf" srcId="{E6EFB680-0867-4847-AA5F-F2CFA90759A3}" destId="{BE498EC3-D6B5-49ED-A8C6-9A3251BCF12E}" srcOrd="5" destOrd="0" presId="urn:microsoft.com/office/officeart/2005/8/layout/default"/>
    <dgm:cxn modelId="{31A11903-EAA3-4142-A7B9-16241DB3A51A}" type="presParOf" srcId="{E6EFB680-0867-4847-AA5F-F2CFA90759A3}" destId="{1659C533-A924-4941-8983-7DF81187D8A4}" srcOrd="6" destOrd="0" presId="urn:microsoft.com/office/officeart/2005/8/layout/default"/>
    <dgm:cxn modelId="{0EEC5D97-2BA1-4271-968B-22D4CF21FEED}" type="presParOf" srcId="{E6EFB680-0867-4847-AA5F-F2CFA90759A3}" destId="{BFC76252-EAF2-4491-B312-000E071F6289}" srcOrd="7" destOrd="0" presId="urn:microsoft.com/office/officeart/2005/8/layout/default"/>
    <dgm:cxn modelId="{F242AB78-8BB7-48AA-A300-60A6DC95DEF2}" type="presParOf" srcId="{E6EFB680-0867-4847-AA5F-F2CFA90759A3}" destId="{A7604496-905A-449C-AB0C-18009A83C5F1}" srcOrd="8" destOrd="0" presId="urn:microsoft.com/office/officeart/2005/8/layout/default"/>
    <dgm:cxn modelId="{5D0665BB-561B-49B4-98EB-656AD36C2AE7}" type="presParOf" srcId="{E6EFB680-0867-4847-AA5F-F2CFA90759A3}" destId="{A4DB0001-CCDB-4035-B710-10B67E973710}" srcOrd="9" destOrd="0" presId="urn:microsoft.com/office/officeart/2005/8/layout/default"/>
    <dgm:cxn modelId="{4AA5A823-D08D-4CB7-8DCD-FF1FF09FE1EC}" type="presParOf" srcId="{E6EFB680-0867-4847-AA5F-F2CFA90759A3}" destId="{A902E067-8BA8-4BF5-9922-606ED89D4907}" srcOrd="10" destOrd="0" presId="urn:microsoft.com/office/officeart/2005/8/layout/default"/>
    <dgm:cxn modelId="{A341CBD5-3A62-4620-8E9A-09ACF81F55CA}" type="presParOf" srcId="{E6EFB680-0867-4847-AA5F-F2CFA90759A3}" destId="{2D8B3D76-92E5-4CC3-98E8-0EA4B1CA03D3}" srcOrd="11" destOrd="0" presId="urn:microsoft.com/office/officeart/2005/8/layout/default"/>
    <dgm:cxn modelId="{946047DB-865E-478C-806B-0960555EA858}" type="presParOf" srcId="{E6EFB680-0867-4847-AA5F-F2CFA90759A3}" destId="{32669C91-4F4C-4DB4-8C5A-27B6C2235E54}" srcOrd="12" destOrd="0" presId="urn:microsoft.com/office/officeart/2005/8/layout/default"/>
    <dgm:cxn modelId="{91D51507-53A3-4CB3-A99F-8EBF781CC430}" type="presParOf" srcId="{E6EFB680-0867-4847-AA5F-F2CFA90759A3}" destId="{25C54C89-2F0E-40F6-A230-01405C564CB0}" srcOrd="13" destOrd="0" presId="urn:microsoft.com/office/officeart/2005/8/layout/default"/>
    <dgm:cxn modelId="{EE29F44F-EEA7-4DAE-8FDC-A69D2B823157}" type="presParOf" srcId="{E6EFB680-0867-4847-AA5F-F2CFA90759A3}" destId="{D56B7B2D-02CF-4C13-A91B-806DB391A182}" srcOrd="14" destOrd="0" presId="urn:microsoft.com/office/officeart/2005/8/layout/default"/>
    <dgm:cxn modelId="{5E545834-C169-4F8C-A034-76EAB248E332}" type="presParOf" srcId="{E6EFB680-0867-4847-AA5F-F2CFA90759A3}" destId="{3A05AFE0-CE65-4D22-9985-A7A956FB0556}" srcOrd="15" destOrd="0" presId="urn:microsoft.com/office/officeart/2005/8/layout/default"/>
    <dgm:cxn modelId="{613732FC-E1BD-4639-9919-5E2068E0A377}" type="presParOf" srcId="{E6EFB680-0867-4847-AA5F-F2CFA90759A3}" destId="{7878ADAB-005F-40EF-8EE0-1263302F69CB}"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D5229-3DC5-47A2-BF08-C29567AABFB4}">
      <dsp:nvSpPr>
        <dsp:cNvPr id="0" name=""/>
        <dsp:cNvSpPr/>
      </dsp:nvSpPr>
      <dsp:spPr>
        <a:xfrm>
          <a:off x="947201" y="394914"/>
          <a:ext cx="1451800" cy="1451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C6A6D0-AD16-4D69-AFC0-EAB23B9A4D08}">
      <dsp:nvSpPr>
        <dsp:cNvPr id="0" name=""/>
        <dsp:cNvSpPr/>
      </dsp:nvSpPr>
      <dsp:spPr>
        <a:xfrm>
          <a:off x="59990" y="2281990"/>
          <a:ext cx="3226223"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US" sz="3200" kern="1200" dirty="0"/>
            <a:t>Health</a:t>
          </a:r>
          <a:r>
            <a:rPr lang="en-US" sz="3200" kern="1200" baseline="0" dirty="0"/>
            <a:t> Promotion</a:t>
          </a:r>
          <a:endParaRPr lang="en-US" sz="3200" kern="1200" dirty="0"/>
        </a:p>
      </dsp:txBody>
      <dsp:txXfrm>
        <a:off x="59990" y="2281990"/>
        <a:ext cx="3226223" cy="1012500"/>
      </dsp:txXfrm>
    </dsp:sp>
    <dsp:sp modelId="{88BA903D-3DAD-40AA-8CC4-388CF60F5BA1}">
      <dsp:nvSpPr>
        <dsp:cNvPr id="0" name=""/>
        <dsp:cNvSpPr/>
      </dsp:nvSpPr>
      <dsp:spPr>
        <a:xfrm>
          <a:off x="4738014" y="394914"/>
          <a:ext cx="1451800" cy="1451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A53518-9299-4302-BCFA-A071F47665AD}">
      <dsp:nvSpPr>
        <dsp:cNvPr id="0" name=""/>
        <dsp:cNvSpPr/>
      </dsp:nvSpPr>
      <dsp:spPr>
        <a:xfrm>
          <a:off x="3850802" y="2281990"/>
          <a:ext cx="3226223"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GB" sz="3200" kern="1200" dirty="0"/>
            <a:t>Positive Psychology</a:t>
          </a:r>
          <a:endParaRPr lang="en-US" sz="3200" kern="1200" dirty="0"/>
        </a:p>
      </dsp:txBody>
      <dsp:txXfrm>
        <a:off x="3850802" y="2281990"/>
        <a:ext cx="3226223" cy="1012500"/>
      </dsp:txXfrm>
    </dsp:sp>
    <dsp:sp modelId="{72067887-9519-4E44-9F9C-BDBA208182C9}">
      <dsp:nvSpPr>
        <dsp:cNvPr id="0" name=""/>
        <dsp:cNvSpPr/>
      </dsp:nvSpPr>
      <dsp:spPr>
        <a:xfrm>
          <a:off x="8528826" y="394914"/>
          <a:ext cx="1451800" cy="14518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CB468E-AB76-4D1D-9C70-1D7E9A3E798B}">
      <dsp:nvSpPr>
        <dsp:cNvPr id="0" name=""/>
        <dsp:cNvSpPr/>
      </dsp:nvSpPr>
      <dsp:spPr>
        <a:xfrm>
          <a:off x="7641615" y="2281990"/>
          <a:ext cx="3226223"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100000"/>
            </a:lnSpc>
            <a:spcBef>
              <a:spcPct val="0"/>
            </a:spcBef>
            <a:spcAft>
              <a:spcPct val="35000"/>
            </a:spcAft>
            <a:buNone/>
          </a:pPr>
          <a:r>
            <a:rPr lang="en-US" sz="3200" kern="1200" dirty="0"/>
            <a:t>Resilience in the workplace</a:t>
          </a:r>
        </a:p>
      </dsp:txBody>
      <dsp:txXfrm>
        <a:off x="7641615" y="2281990"/>
        <a:ext cx="3226223" cy="101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701602-887A-4412-9C2A-E8C2E7B0FED8}">
      <dsp:nvSpPr>
        <dsp:cNvPr id="0" name=""/>
        <dsp:cNvSpPr/>
      </dsp:nvSpPr>
      <dsp:spPr>
        <a:xfrm>
          <a:off x="0" y="252181"/>
          <a:ext cx="2718004" cy="54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r" defTabSz="1244600">
            <a:lnSpc>
              <a:spcPct val="90000"/>
            </a:lnSpc>
            <a:spcBef>
              <a:spcPct val="0"/>
            </a:spcBef>
            <a:spcAft>
              <a:spcPct val="35000"/>
            </a:spcAft>
            <a:buNone/>
          </a:pPr>
          <a:r>
            <a:rPr lang="en-GB" sz="2800" kern="1200" dirty="0"/>
            <a:t>Medical</a:t>
          </a:r>
        </a:p>
      </dsp:txBody>
      <dsp:txXfrm>
        <a:off x="0" y="252181"/>
        <a:ext cx="2718004" cy="540787"/>
      </dsp:txXfrm>
    </dsp:sp>
    <dsp:sp modelId="{8AF804C8-609D-4A2E-9ABB-9B227E316681}">
      <dsp:nvSpPr>
        <dsp:cNvPr id="0" name=""/>
        <dsp:cNvSpPr/>
      </dsp:nvSpPr>
      <dsp:spPr>
        <a:xfrm>
          <a:off x="2718004" y="83185"/>
          <a:ext cx="543600" cy="878779"/>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75A064-840F-4014-811A-59A31D67FC27}">
      <dsp:nvSpPr>
        <dsp:cNvPr id="0" name=""/>
        <dsp:cNvSpPr/>
      </dsp:nvSpPr>
      <dsp:spPr>
        <a:xfrm>
          <a:off x="3479046" y="83185"/>
          <a:ext cx="7392972" cy="87877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Patient complying with procedures  </a:t>
          </a:r>
        </a:p>
        <a:p>
          <a:pPr marL="228600" lvl="1" indent="-228600" algn="l" defTabSz="1022350">
            <a:lnSpc>
              <a:spcPct val="90000"/>
            </a:lnSpc>
            <a:spcBef>
              <a:spcPct val="0"/>
            </a:spcBef>
            <a:spcAft>
              <a:spcPct val="15000"/>
            </a:spcAft>
            <a:buChar char="•"/>
          </a:pPr>
          <a:r>
            <a:rPr lang="en-GB" sz="2300" kern="1200" dirty="0"/>
            <a:t>Professional’s paternalistic role </a:t>
          </a:r>
        </a:p>
      </dsp:txBody>
      <dsp:txXfrm>
        <a:off x="3479046" y="83185"/>
        <a:ext cx="7392972" cy="878779"/>
      </dsp:txXfrm>
    </dsp:sp>
    <dsp:sp modelId="{4C65D87C-1D16-4AD2-AAD8-1E7DFFA35D2A}">
      <dsp:nvSpPr>
        <dsp:cNvPr id="0" name=""/>
        <dsp:cNvSpPr/>
      </dsp:nvSpPr>
      <dsp:spPr>
        <a:xfrm>
          <a:off x="0" y="1250229"/>
          <a:ext cx="2715350" cy="469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r" defTabSz="1066800">
            <a:lnSpc>
              <a:spcPct val="90000"/>
            </a:lnSpc>
            <a:spcBef>
              <a:spcPct val="0"/>
            </a:spcBef>
            <a:spcAft>
              <a:spcPct val="35000"/>
            </a:spcAft>
            <a:buNone/>
          </a:pPr>
          <a:r>
            <a:rPr lang="en-GB" sz="2400" kern="1200" dirty="0"/>
            <a:t>Educational </a:t>
          </a:r>
        </a:p>
      </dsp:txBody>
      <dsp:txXfrm>
        <a:off x="0" y="1250229"/>
        <a:ext cx="2715350" cy="469631"/>
      </dsp:txXfrm>
    </dsp:sp>
    <dsp:sp modelId="{7ABEE586-9E5F-45A2-84FF-A25121B2E638}">
      <dsp:nvSpPr>
        <dsp:cNvPr id="0" name=""/>
        <dsp:cNvSpPr/>
      </dsp:nvSpPr>
      <dsp:spPr>
        <a:xfrm>
          <a:off x="2715350" y="1044765"/>
          <a:ext cx="543070" cy="880558"/>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5B91FF1-A712-4513-91E2-A11534A91D9B}">
      <dsp:nvSpPr>
        <dsp:cNvPr id="0" name=""/>
        <dsp:cNvSpPr/>
      </dsp:nvSpPr>
      <dsp:spPr>
        <a:xfrm>
          <a:off x="3475648" y="1044765"/>
          <a:ext cx="7385753" cy="880558"/>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Inform knowledge and understanding of health issues</a:t>
          </a:r>
        </a:p>
        <a:p>
          <a:pPr marL="228600" lvl="1" indent="-228600" algn="l" defTabSz="1022350">
            <a:lnSpc>
              <a:spcPct val="90000"/>
            </a:lnSpc>
            <a:spcBef>
              <a:spcPct val="0"/>
            </a:spcBef>
            <a:spcAft>
              <a:spcPct val="15000"/>
            </a:spcAft>
            <a:buChar char="•"/>
          </a:pPr>
          <a:r>
            <a:rPr lang="en-GB" sz="2300" kern="1200" dirty="0"/>
            <a:t>Assuming knowledge will lead to behaviour </a:t>
          </a:r>
        </a:p>
      </dsp:txBody>
      <dsp:txXfrm>
        <a:off x="3475648" y="1044765"/>
        <a:ext cx="7385753" cy="880558"/>
      </dsp:txXfrm>
    </dsp:sp>
    <dsp:sp modelId="{2EDBC49A-CD28-4786-85E3-41580A616150}">
      <dsp:nvSpPr>
        <dsp:cNvPr id="0" name=""/>
        <dsp:cNvSpPr/>
      </dsp:nvSpPr>
      <dsp:spPr>
        <a:xfrm>
          <a:off x="0" y="2057933"/>
          <a:ext cx="2715350" cy="796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r" defTabSz="1066800">
            <a:lnSpc>
              <a:spcPct val="90000"/>
            </a:lnSpc>
            <a:spcBef>
              <a:spcPct val="0"/>
            </a:spcBef>
            <a:spcAft>
              <a:spcPct val="35000"/>
            </a:spcAft>
            <a:buNone/>
          </a:pPr>
          <a:r>
            <a:rPr lang="en-GB" sz="2400" kern="1200" dirty="0"/>
            <a:t>Behavioural change </a:t>
          </a:r>
        </a:p>
      </dsp:txBody>
      <dsp:txXfrm>
        <a:off x="0" y="2057933"/>
        <a:ext cx="2715350" cy="796950"/>
      </dsp:txXfrm>
    </dsp:sp>
    <dsp:sp modelId="{D756E32E-39D3-48A6-9325-26D82AAF56C1}">
      <dsp:nvSpPr>
        <dsp:cNvPr id="0" name=""/>
        <dsp:cNvSpPr/>
      </dsp:nvSpPr>
      <dsp:spPr>
        <a:xfrm>
          <a:off x="2715350" y="2008123"/>
          <a:ext cx="543070" cy="896568"/>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BF7199-4080-4A70-AC2F-D8D1B3440450}">
      <dsp:nvSpPr>
        <dsp:cNvPr id="0" name=""/>
        <dsp:cNvSpPr/>
      </dsp:nvSpPr>
      <dsp:spPr>
        <a:xfrm>
          <a:off x="3475648" y="2008123"/>
          <a:ext cx="7385753" cy="896568"/>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Change attitude/behaviour to adapt healthy lifestyle </a:t>
          </a:r>
        </a:p>
        <a:p>
          <a:pPr marL="228600" lvl="1" indent="-228600" algn="l" defTabSz="1022350">
            <a:lnSpc>
              <a:spcPct val="90000"/>
            </a:lnSpc>
            <a:spcBef>
              <a:spcPct val="0"/>
            </a:spcBef>
            <a:spcAft>
              <a:spcPct val="15000"/>
            </a:spcAft>
            <a:buChar char="•"/>
          </a:pPr>
          <a:r>
            <a:rPr lang="en-GB" sz="2300" kern="1200" dirty="0"/>
            <a:t>Health as individual’s property</a:t>
          </a:r>
        </a:p>
      </dsp:txBody>
      <dsp:txXfrm>
        <a:off x="3475648" y="2008123"/>
        <a:ext cx="7385753" cy="896568"/>
      </dsp:txXfrm>
    </dsp:sp>
    <dsp:sp modelId="{BDC611B4-96E5-4B49-869B-8A62C6E9B8DC}">
      <dsp:nvSpPr>
        <dsp:cNvPr id="0" name=""/>
        <dsp:cNvSpPr/>
      </dsp:nvSpPr>
      <dsp:spPr>
        <a:xfrm>
          <a:off x="0" y="3354392"/>
          <a:ext cx="2715350" cy="469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r" defTabSz="1066800">
            <a:lnSpc>
              <a:spcPct val="90000"/>
            </a:lnSpc>
            <a:spcBef>
              <a:spcPct val="0"/>
            </a:spcBef>
            <a:spcAft>
              <a:spcPct val="35000"/>
            </a:spcAft>
            <a:buNone/>
          </a:pPr>
          <a:r>
            <a:rPr lang="en-GB" sz="2400" kern="1200" dirty="0"/>
            <a:t>Empowerment </a:t>
          </a:r>
        </a:p>
      </dsp:txBody>
      <dsp:txXfrm>
        <a:off x="0" y="3354392"/>
        <a:ext cx="2715350" cy="469631"/>
      </dsp:txXfrm>
    </dsp:sp>
    <dsp:sp modelId="{C208844F-97E0-46B5-896C-AC22FF769F41}">
      <dsp:nvSpPr>
        <dsp:cNvPr id="0" name=""/>
        <dsp:cNvSpPr/>
      </dsp:nvSpPr>
      <dsp:spPr>
        <a:xfrm>
          <a:off x="2715350" y="2987492"/>
          <a:ext cx="543070" cy="1203430"/>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7B0A39-C371-418B-827F-F552D4A229EF}">
      <dsp:nvSpPr>
        <dsp:cNvPr id="0" name=""/>
        <dsp:cNvSpPr/>
      </dsp:nvSpPr>
      <dsp:spPr>
        <a:xfrm>
          <a:off x="3475648" y="2987492"/>
          <a:ext cx="7385753" cy="1203430"/>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Partnership with clients/patients/service users: Clients as equal </a:t>
          </a:r>
        </a:p>
        <a:p>
          <a:pPr marL="228600" lvl="1" indent="-228600" algn="l" defTabSz="1022350">
            <a:lnSpc>
              <a:spcPct val="90000"/>
            </a:lnSpc>
            <a:spcBef>
              <a:spcPct val="0"/>
            </a:spcBef>
            <a:spcAft>
              <a:spcPct val="15000"/>
            </a:spcAft>
            <a:buChar char="•"/>
          </a:pPr>
          <a:r>
            <a:rPr lang="en-GB" sz="2300" kern="1200" dirty="0"/>
            <a:t>Gaining self-esteem, confidence and self-efficacy  </a:t>
          </a:r>
        </a:p>
      </dsp:txBody>
      <dsp:txXfrm>
        <a:off x="3475648" y="2987492"/>
        <a:ext cx="7385753" cy="1203430"/>
      </dsp:txXfrm>
    </dsp:sp>
    <dsp:sp modelId="{60066E35-9A6C-48D0-81AA-3289F6F3B766}">
      <dsp:nvSpPr>
        <dsp:cNvPr id="0" name=""/>
        <dsp:cNvSpPr/>
      </dsp:nvSpPr>
      <dsp:spPr>
        <a:xfrm>
          <a:off x="0" y="4479186"/>
          <a:ext cx="2718004" cy="4696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r" defTabSz="1066800">
            <a:lnSpc>
              <a:spcPct val="90000"/>
            </a:lnSpc>
            <a:spcBef>
              <a:spcPct val="0"/>
            </a:spcBef>
            <a:spcAft>
              <a:spcPct val="35000"/>
            </a:spcAft>
            <a:buNone/>
          </a:pPr>
          <a:r>
            <a:rPr lang="en-GB" sz="2400" kern="1200" dirty="0"/>
            <a:t>Social change </a:t>
          </a:r>
        </a:p>
      </dsp:txBody>
      <dsp:txXfrm>
        <a:off x="0" y="4479186"/>
        <a:ext cx="2718004" cy="469631"/>
      </dsp:txXfrm>
    </dsp:sp>
    <dsp:sp modelId="{067CD7E7-5394-41FF-8C04-609411F2DB17}">
      <dsp:nvSpPr>
        <dsp:cNvPr id="0" name=""/>
        <dsp:cNvSpPr/>
      </dsp:nvSpPr>
      <dsp:spPr>
        <a:xfrm>
          <a:off x="2718004" y="4273722"/>
          <a:ext cx="543600" cy="880558"/>
        </a:xfrm>
        <a:prstGeom prst="leftBrace">
          <a:avLst>
            <a:gd name="adj1" fmla="val 35000"/>
            <a:gd name="adj2" fmla="val 50000"/>
          </a:avLst>
        </a:prstGeom>
        <a:noFill/>
        <a:ln w="1905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79632C-0F3C-4ECB-9125-39A44CDA796C}">
      <dsp:nvSpPr>
        <dsp:cNvPr id="0" name=""/>
        <dsp:cNvSpPr/>
      </dsp:nvSpPr>
      <dsp:spPr>
        <a:xfrm>
          <a:off x="3479046" y="4273722"/>
          <a:ext cx="7392972" cy="880558"/>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Changing society not behaviour </a:t>
          </a:r>
        </a:p>
        <a:p>
          <a:pPr marL="228600" lvl="1" indent="-228600" algn="l" defTabSz="1022350">
            <a:lnSpc>
              <a:spcPct val="90000"/>
            </a:lnSpc>
            <a:spcBef>
              <a:spcPct val="0"/>
            </a:spcBef>
            <a:spcAft>
              <a:spcPct val="15000"/>
            </a:spcAft>
            <a:buChar char="•"/>
          </a:pPr>
          <a:r>
            <a:rPr lang="en-GB" sz="2300" kern="1200" dirty="0"/>
            <a:t>Legalisations and the environment  </a:t>
          </a:r>
        </a:p>
      </dsp:txBody>
      <dsp:txXfrm>
        <a:off x="3479046" y="4273722"/>
        <a:ext cx="7392972" cy="8805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A16C2-049C-4C96-A45B-F7FE53011BF2}">
      <dsp:nvSpPr>
        <dsp:cNvPr id="0" name=""/>
        <dsp:cNvSpPr/>
      </dsp:nvSpPr>
      <dsp:spPr>
        <a:xfrm>
          <a:off x="2856150" y="1810"/>
          <a:ext cx="3213168" cy="79145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Medical/preventative</a:t>
          </a:r>
        </a:p>
      </dsp:txBody>
      <dsp:txXfrm>
        <a:off x="2894786" y="40446"/>
        <a:ext cx="3135896" cy="714180"/>
      </dsp:txXfrm>
    </dsp:sp>
    <dsp:sp modelId="{17A5DFCC-46FF-47C5-B97B-443CFDCEF281}">
      <dsp:nvSpPr>
        <dsp:cNvPr id="0" name=""/>
        <dsp:cNvSpPr/>
      </dsp:nvSpPr>
      <dsp:spPr>
        <a:xfrm>
          <a:off x="2856150" y="832835"/>
          <a:ext cx="3213168" cy="791452"/>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Educational  </a:t>
          </a:r>
        </a:p>
      </dsp:txBody>
      <dsp:txXfrm>
        <a:off x="2894786" y="871471"/>
        <a:ext cx="3135896" cy="714180"/>
      </dsp:txXfrm>
    </dsp:sp>
    <dsp:sp modelId="{C3A103B7-7434-4809-952E-9A42DB26B598}">
      <dsp:nvSpPr>
        <dsp:cNvPr id="0" name=""/>
        <dsp:cNvSpPr/>
      </dsp:nvSpPr>
      <dsp:spPr>
        <a:xfrm>
          <a:off x="2856150" y="1663859"/>
          <a:ext cx="3213168" cy="79145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Behavioural change </a:t>
          </a:r>
        </a:p>
      </dsp:txBody>
      <dsp:txXfrm>
        <a:off x="2894786" y="1702495"/>
        <a:ext cx="3135896" cy="714180"/>
      </dsp:txXfrm>
    </dsp:sp>
    <dsp:sp modelId="{11F9357F-67BE-499D-A891-E542E2CF9F9B}">
      <dsp:nvSpPr>
        <dsp:cNvPr id="0" name=""/>
        <dsp:cNvSpPr/>
      </dsp:nvSpPr>
      <dsp:spPr>
        <a:xfrm>
          <a:off x="2856150" y="2494884"/>
          <a:ext cx="3213168" cy="791452"/>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dirty="0"/>
            <a:t>Empowerment </a:t>
          </a:r>
        </a:p>
      </dsp:txBody>
      <dsp:txXfrm>
        <a:off x="2894786" y="2533520"/>
        <a:ext cx="3135896" cy="714180"/>
      </dsp:txXfrm>
    </dsp:sp>
    <dsp:sp modelId="{DE469403-BCB1-4B4A-A7F0-9C737A3E1BE2}">
      <dsp:nvSpPr>
        <dsp:cNvPr id="0" name=""/>
        <dsp:cNvSpPr/>
      </dsp:nvSpPr>
      <dsp:spPr>
        <a:xfrm>
          <a:off x="2856150" y="3325909"/>
          <a:ext cx="3213168" cy="791452"/>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Social change</a:t>
          </a:r>
          <a:endParaRPr lang="en-GB" sz="2300" kern="1200" dirty="0"/>
        </a:p>
      </dsp:txBody>
      <dsp:txXfrm>
        <a:off x="2894786" y="3364545"/>
        <a:ext cx="3135896" cy="7141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ABB3E3-D40B-4597-ACB0-8E6BAF54EEBB}">
      <dsp:nvSpPr>
        <dsp:cNvPr id="0" name=""/>
        <dsp:cNvSpPr/>
      </dsp:nvSpPr>
      <dsp:spPr>
        <a:xfrm>
          <a:off x="693038" y="1545"/>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If you are looking for ways to cultivate your own resilience, start with some of the following strategies:</a:t>
          </a:r>
          <a:endParaRPr lang="en-US" sz="1100" kern="1200"/>
        </a:p>
      </dsp:txBody>
      <dsp:txXfrm>
        <a:off x="693038" y="1545"/>
        <a:ext cx="2123144" cy="1273886"/>
      </dsp:txXfrm>
    </dsp:sp>
    <dsp:sp modelId="{BF50B4D2-CB02-496F-89D1-0DF6736247FA}">
      <dsp:nvSpPr>
        <dsp:cNvPr id="0" name=""/>
        <dsp:cNvSpPr/>
      </dsp:nvSpPr>
      <dsp:spPr>
        <a:xfrm>
          <a:off x="3028497" y="1545"/>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Build self-esteem by reminding yourself of your strengths and qualities</a:t>
          </a:r>
          <a:r>
            <a:rPr lang="en-GB" sz="1100" b="1" kern="1200"/>
            <a:t>. Try to replace negative thoughts about a problem with positive ones.</a:t>
          </a:r>
          <a:endParaRPr lang="en-US" sz="1100" kern="1200"/>
        </a:p>
      </dsp:txBody>
      <dsp:txXfrm>
        <a:off x="3028497" y="1545"/>
        <a:ext cx="2123144" cy="1273886"/>
      </dsp:txXfrm>
    </dsp:sp>
    <dsp:sp modelId="{26B30D30-D0EC-425A-B722-F19C6BC31B0F}">
      <dsp:nvSpPr>
        <dsp:cNvPr id="0" name=""/>
        <dsp:cNvSpPr/>
      </dsp:nvSpPr>
      <dsp:spPr>
        <a:xfrm>
          <a:off x="5363957" y="1545"/>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Maintain a supportive social network of colleagues</a:t>
          </a:r>
          <a:r>
            <a:rPr lang="en-GB" sz="1100" b="1" kern="1200"/>
            <a:t>. Talk to them about problems and make use of your combined experiences.</a:t>
          </a:r>
          <a:endParaRPr lang="en-US" sz="1100" kern="1200"/>
        </a:p>
      </dsp:txBody>
      <dsp:txXfrm>
        <a:off x="5363957" y="1545"/>
        <a:ext cx="2123144" cy="1273886"/>
      </dsp:txXfrm>
    </dsp:sp>
    <dsp:sp modelId="{1659C533-A924-4941-8983-7DF81187D8A4}">
      <dsp:nvSpPr>
        <dsp:cNvPr id="0" name=""/>
        <dsp:cNvSpPr/>
      </dsp:nvSpPr>
      <dsp:spPr>
        <a:xfrm>
          <a:off x="7699416" y="1545"/>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Try to be as flexible as possible in the face of change</a:t>
          </a:r>
          <a:r>
            <a:rPr lang="en-GB" sz="1100" b="1" kern="1200"/>
            <a:t>- Sudden changes, in particular, can seem very disruptive. Try wherever possible to see positives in the change.</a:t>
          </a:r>
          <a:endParaRPr lang="en-US" sz="1100" kern="1200"/>
        </a:p>
      </dsp:txBody>
      <dsp:txXfrm>
        <a:off x="7699416" y="1545"/>
        <a:ext cx="2123144" cy="1273886"/>
      </dsp:txXfrm>
    </dsp:sp>
    <dsp:sp modelId="{A7604496-905A-449C-AB0C-18009A83C5F1}">
      <dsp:nvSpPr>
        <dsp:cNvPr id="0" name=""/>
        <dsp:cNvSpPr/>
      </dsp:nvSpPr>
      <dsp:spPr>
        <a:xfrm>
          <a:off x="693038" y="1487747"/>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Develop positive thinking and optimism. </a:t>
          </a:r>
          <a:r>
            <a:rPr lang="en-GB" sz="1100" b="1" kern="1200"/>
            <a:t>A ‘can-do’ attitude helps you to see problems clearly and act appropriately.</a:t>
          </a:r>
          <a:endParaRPr lang="en-US" sz="1100" kern="1200"/>
        </a:p>
      </dsp:txBody>
      <dsp:txXfrm>
        <a:off x="693038" y="1487747"/>
        <a:ext cx="2123144" cy="1273886"/>
      </dsp:txXfrm>
    </dsp:sp>
    <dsp:sp modelId="{A902E067-8BA8-4BF5-9922-606ED89D4907}">
      <dsp:nvSpPr>
        <dsp:cNvPr id="0" name=""/>
        <dsp:cNvSpPr/>
      </dsp:nvSpPr>
      <dsp:spPr>
        <a:xfrm>
          <a:off x="3028497" y="1487747"/>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Pay attention to your own needs- </a:t>
          </a:r>
          <a:r>
            <a:rPr lang="en-GB" sz="1100" b="1" kern="1200"/>
            <a:t>Healthcare is a demanding profession, and it is vital that you care for yourself, as well as caring for your patients.</a:t>
          </a:r>
          <a:endParaRPr lang="en-US" sz="1100" kern="1200"/>
        </a:p>
      </dsp:txBody>
      <dsp:txXfrm>
        <a:off x="3028497" y="1487747"/>
        <a:ext cx="2123144" cy="1273886"/>
      </dsp:txXfrm>
    </dsp:sp>
    <dsp:sp modelId="{32669C91-4F4C-4DB4-8C5A-27B6C2235E54}">
      <dsp:nvSpPr>
        <dsp:cNvPr id="0" name=""/>
        <dsp:cNvSpPr/>
      </dsp:nvSpPr>
      <dsp:spPr>
        <a:xfrm>
          <a:off x="5363957" y="1487747"/>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Take action to solve problems as soon as they are encountered</a:t>
          </a:r>
          <a:r>
            <a:rPr lang="en-GB" sz="1100" b="1" kern="1200"/>
            <a:t>- The problem probably isn’t going to go away, and the longer you leave it the more stressed you will feel.</a:t>
          </a:r>
          <a:endParaRPr lang="en-US" sz="1100" kern="1200"/>
        </a:p>
      </dsp:txBody>
      <dsp:txXfrm>
        <a:off x="5363957" y="1487747"/>
        <a:ext cx="2123144" cy="1273886"/>
      </dsp:txXfrm>
    </dsp:sp>
    <dsp:sp modelId="{D56B7B2D-02CF-4C13-A91B-806DB391A182}">
      <dsp:nvSpPr>
        <dsp:cNvPr id="0" name=""/>
        <dsp:cNvSpPr/>
      </dsp:nvSpPr>
      <dsp:spPr>
        <a:xfrm>
          <a:off x="7699416" y="1487747"/>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i="1" kern="1200"/>
            <a:t>Set reasonable goals to deal with problems</a:t>
          </a:r>
          <a:r>
            <a:rPr lang="en-GB" sz="1100" b="1" kern="1200"/>
            <a:t>- Break problem-solving down into small manageable steps. Experiment with, and use, a range of problem-solving strategies.</a:t>
          </a:r>
          <a:endParaRPr lang="en-US" sz="1100" kern="1200"/>
        </a:p>
      </dsp:txBody>
      <dsp:txXfrm>
        <a:off x="7699416" y="1487747"/>
        <a:ext cx="2123144" cy="1273886"/>
      </dsp:txXfrm>
    </dsp:sp>
    <dsp:sp modelId="{7878ADAB-005F-40EF-8EE0-1263302F69CB}">
      <dsp:nvSpPr>
        <dsp:cNvPr id="0" name=""/>
        <dsp:cNvSpPr/>
      </dsp:nvSpPr>
      <dsp:spPr>
        <a:xfrm>
          <a:off x="4196227" y="2973948"/>
          <a:ext cx="2123144" cy="1273886"/>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a:t>Above all, remember that many problems that one faces in their daily work are the result of organisational weaknesses or failures. Try not to feel responsible for situations that are beyond your control.</a:t>
          </a:r>
          <a:endParaRPr lang="en-US" sz="1100" kern="1200"/>
        </a:p>
      </dsp:txBody>
      <dsp:txXfrm>
        <a:off x="4196227" y="2973948"/>
        <a:ext cx="2123144" cy="127388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ECBC7A-771D-440B-B74D-3C25224F244F}" type="datetimeFigureOut">
              <a:rPr lang="en-GB" smtClean="0"/>
              <a:t>22/10/2025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FF943A-9889-4B01-8FD0-7A03306216CD}" type="slidenum">
              <a:rPr lang="en-GB" smtClean="0"/>
              <a:t>‹#›</a:t>
            </a:fld>
            <a:endParaRPr lang="en-GB"/>
          </a:p>
        </p:txBody>
      </p:sp>
    </p:spTree>
    <p:extLst>
      <p:ext uri="{BB962C8B-B14F-4D97-AF65-F5344CB8AC3E}">
        <p14:creationId xmlns:p14="http://schemas.microsoft.com/office/powerpoint/2010/main" val="2544452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3</a:t>
            </a:fld>
            <a:endParaRPr lang="en-GB"/>
          </a:p>
        </p:txBody>
      </p:sp>
    </p:spTree>
    <p:extLst>
      <p:ext uri="{BB962C8B-B14F-4D97-AF65-F5344CB8AC3E}">
        <p14:creationId xmlns:p14="http://schemas.microsoft.com/office/powerpoint/2010/main" val="3965523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4</a:t>
            </a:fld>
            <a:endParaRPr lang="en-GB"/>
          </a:p>
        </p:txBody>
      </p:sp>
    </p:spTree>
    <p:extLst>
      <p:ext uri="{BB962C8B-B14F-4D97-AF65-F5344CB8AC3E}">
        <p14:creationId xmlns:p14="http://schemas.microsoft.com/office/powerpoint/2010/main" val="1241844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6</a:t>
            </a:fld>
            <a:endParaRPr lang="en-GB"/>
          </a:p>
        </p:txBody>
      </p:sp>
    </p:spTree>
    <p:extLst>
      <p:ext uri="{BB962C8B-B14F-4D97-AF65-F5344CB8AC3E}">
        <p14:creationId xmlns:p14="http://schemas.microsoft.com/office/powerpoint/2010/main" val="4118130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016A6B-2179-4D4F-B9DA-C6A53BFB0EDB}" type="slidenum">
              <a:rPr lang="en-GB" smtClean="0"/>
              <a:t>8</a:t>
            </a:fld>
            <a:endParaRPr lang="en-GB"/>
          </a:p>
        </p:txBody>
      </p:sp>
    </p:spTree>
    <p:extLst>
      <p:ext uri="{BB962C8B-B14F-4D97-AF65-F5344CB8AC3E}">
        <p14:creationId xmlns:p14="http://schemas.microsoft.com/office/powerpoint/2010/main" val="3709151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016A6B-2179-4D4F-B9DA-C6A53BFB0EDB}" type="slidenum">
              <a:rPr lang="en-GB" smtClean="0"/>
              <a:t>10</a:t>
            </a:fld>
            <a:endParaRPr lang="en-GB"/>
          </a:p>
        </p:txBody>
      </p:sp>
    </p:spTree>
    <p:extLst>
      <p:ext uri="{BB962C8B-B14F-4D97-AF65-F5344CB8AC3E}">
        <p14:creationId xmlns:p14="http://schemas.microsoft.com/office/powerpoint/2010/main" val="17891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12</a:t>
            </a:fld>
            <a:endParaRPr lang="en-GB"/>
          </a:p>
        </p:txBody>
      </p:sp>
    </p:spTree>
    <p:extLst>
      <p:ext uri="{BB962C8B-B14F-4D97-AF65-F5344CB8AC3E}">
        <p14:creationId xmlns:p14="http://schemas.microsoft.com/office/powerpoint/2010/main" val="23126430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FF943A-9889-4B01-8FD0-7A03306216CD}" type="slidenum">
              <a:rPr lang="en-GB" smtClean="0"/>
              <a:t>15</a:t>
            </a:fld>
            <a:endParaRPr lang="en-GB"/>
          </a:p>
        </p:txBody>
      </p:sp>
    </p:spTree>
    <p:extLst>
      <p:ext uri="{BB962C8B-B14F-4D97-AF65-F5344CB8AC3E}">
        <p14:creationId xmlns:p14="http://schemas.microsoft.com/office/powerpoint/2010/main" val="29500760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016A6B-2179-4D4F-B9DA-C6A53BFB0EDB}" type="slidenum">
              <a:rPr lang="en-GB" smtClean="0"/>
              <a:t>16</a:t>
            </a:fld>
            <a:endParaRPr lang="en-GB"/>
          </a:p>
        </p:txBody>
      </p:sp>
    </p:spTree>
    <p:extLst>
      <p:ext uri="{BB962C8B-B14F-4D97-AF65-F5344CB8AC3E}">
        <p14:creationId xmlns:p14="http://schemas.microsoft.com/office/powerpoint/2010/main" val="749881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The video was made during the Covid19 pandemic </a:t>
            </a:r>
          </a:p>
        </p:txBody>
      </p:sp>
      <p:sp>
        <p:nvSpPr>
          <p:cNvPr id="4" name="Slide Number Placeholder 3"/>
          <p:cNvSpPr>
            <a:spLocks noGrp="1"/>
          </p:cNvSpPr>
          <p:nvPr>
            <p:ph type="sldNum" sz="quarter" idx="5"/>
          </p:nvPr>
        </p:nvSpPr>
        <p:spPr/>
        <p:txBody>
          <a:bodyPr/>
          <a:lstStyle/>
          <a:p>
            <a:fld id="{46FF943A-9889-4B01-8FD0-7A03306216CD}" type="slidenum">
              <a:rPr lang="en-GB" smtClean="0"/>
              <a:t>19</a:t>
            </a:fld>
            <a:endParaRPr lang="en-GB"/>
          </a:p>
        </p:txBody>
      </p:sp>
    </p:spTree>
    <p:extLst>
      <p:ext uri="{BB962C8B-B14F-4D97-AF65-F5344CB8AC3E}">
        <p14:creationId xmlns:p14="http://schemas.microsoft.com/office/powerpoint/2010/main" val="3446030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8CEC7801-032F-D16D-59B4-E874A26E9374}"/>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FB6CA294-B447-365D-74B5-14F1DD854D0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000" dirty="0"/>
              <a:t>a holistic framework for understanding personal resilience by showing how four interconnected domains—</a:t>
            </a:r>
            <a:r>
              <a:rPr lang="en-GB" sz="1000" b="1" dirty="0"/>
              <a:t>Physical</a:t>
            </a:r>
            <a:r>
              <a:rPr lang="en-GB" sz="1000" dirty="0"/>
              <a:t>, </a:t>
            </a:r>
            <a:r>
              <a:rPr lang="en-GB" sz="1000" b="1" dirty="0"/>
              <a:t>Emotional</a:t>
            </a:r>
            <a:r>
              <a:rPr lang="en-GB" sz="1000" dirty="0"/>
              <a:t>, </a:t>
            </a:r>
            <a:r>
              <a:rPr lang="en-GB" sz="1000" b="1" dirty="0"/>
              <a:t>Mental</a:t>
            </a:r>
            <a:r>
              <a:rPr lang="en-GB" sz="1000" dirty="0"/>
              <a:t>, and </a:t>
            </a:r>
            <a:r>
              <a:rPr lang="en-GB" sz="1000" b="1" dirty="0"/>
              <a:t>Spiritual</a:t>
            </a:r>
            <a:r>
              <a:rPr lang="en-GB" sz="1000" dirty="0"/>
              <a:t>—contribute to overall wellbeing. At the centre, where all domains overlap, is </a:t>
            </a:r>
            <a:r>
              <a:rPr lang="en-GB" sz="1000" b="1" dirty="0"/>
              <a:t>Coherence</a:t>
            </a:r>
            <a:r>
              <a:rPr lang="en-GB" sz="1000" dirty="0"/>
              <a:t>, representing integrated resilience across all aspects of the self.</a:t>
            </a:r>
            <a:endParaRPr lang="en-GB" altLang="en-US" sz="1000" dirty="0"/>
          </a:p>
        </p:txBody>
      </p:sp>
      <p:sp>
        <p:nvSpPr>
          <p:cNvPr id="14340" name="Slide Number Placeholder 3">
            <a:extLst>
              <a:ext uri="{FF2B5EF4-FFF2-40B4-BE49-F238E27FC236}">
                <a16:creationId xmlns:a16="http://schemas.microsoft.com/office/drawing/2014/main" id="{09E75C8C-599B-92DA-4562-D8FCC7ED2F1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09DC20-ABB0-4D14-972C-1479893B7182}" type="slidenum">
              <a:rPr lang="en-GB" altLang="en-US" smtClean="0">
                <a:latin typeface="Verdana" panose="020B0604030504040204" pitchFamily="34" charset="0"/>
              </a:rPr>
              <a:pPr/>
              <a:t>20</a:t>
            </a:fld>
            <a:endParaRPr lang="en-GB" altLang="en-US">
              <a:latin typeface="Verdana" panose="020B060403050404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016A6B-2179-4D4F-B9DA-C6A53BFB0EDB}" type="slidenum">
              <a:rPr lang="en-GB" smtClean="0"/>
              <a:t>24</a:t>
            </a:fld>
            <a:endParaRPr lang="en-GB"/>
          </a:p>
        </p:txBody>
      </p:sp>
    </p:spTree>
    <p:extLst>
      <p:ext uri="{BB962C8B-B14F-4D97-AF65-F5344CB8AC3E}">
        <p14:creationId xmlns:p14="http://schemas.microsoft.com/office/powerpoint/2010/main" val="3406337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016A6B-2179-4D4F-B9DA-C6A53BFB0EDB}" type="slidenum">
              <a:rPr lang="en-GB" smtClean="0"/>
              <a:t>25</a:t>
            </a:fld>
            <a:endParaRPr lang="en-GB"/>
          </a:p>
        </p:txBody>
      </p:sp>
    </p:spTree>
    <p:extLst>
      <p:ext uri="{BB962C8B-B14F-4D97-AF65-F5344CB8AC3E}">
        <p14:creationId xmlns:p14="http://schemas.microsoft.com/office/powerpoint/2010/main" val="8534848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6FF943A-9889-4B01-8FD0-7A03306216CD}" type="slidenum">
              <a:rPr lang="en-GB" smtClean="0"/>
              <a:t>26</a:t>
            </a:fld>
            <a:endParaRPr lang="en-GB"/>
          </a:p>
        </p:txBody>
      </p:sp>
    </p:spTree>
    <p:extLst>
      <p:ext uri="{BB962C8B-B14F-4D97-AF65-F5344CB8AC3E}">
        <p14:creationId xmlns:p14="http://schemas.microsoft.com/office/powerpoint/2010/main" val="4097385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32B3C-F1D4-2424-04F7-C0EEE27A62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37A5B6-81F1-C72A-E5EA-ED450EDFF6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FECCAC-F90A-B222-D4FA-C457AA91BAB3}"/>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BB2CC4D6-1CD1-A4EB-F99F-BFC1D6C110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375544-5611-0FD3-56F6-222ECED78628}"/>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121211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E1988-B370-D2CD-2F2F-534517BACF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98BDAB-260B-9670-51BD-EC44819AD77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B47687-7F5F-A21A-1C08-EE625BD10ED6}"/>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33FE268B-1F80-FBB3-0EF2-1369B385C9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0D7977-E17C-07B9-A808-C1D4B9908DFD}"/>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841229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E675B-40F4-B9D4-96A9-0B8F031D1D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998560-00EC-D624-0C90-F87B2ECCAE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7D2105-8FE3-4EBC-CBE4-E3C3D13C4C1B}"/>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A3655EB7-F81C-7C86-7583-EE58ACDA5B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3B016D-BA5A-07B4-5FF4-0F86A0EA8D79}"/>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823570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3C97D-F3E8-BE59-7041-FDE799838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E5149A-74D3-FCDE-7A58-6E7E5351D6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386DAE-70CD-0AED-FA55-28DD633F43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61484-38DF-3C20-5941-CD27E86B1317}"/>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6" name="Footer Placeholder 5">
            <a:extLst>
              <a:ext uri="{FF2B5EF4-FFF2-40B4-BE49-F238E27FC236}">
                <a16:creationId xmlns:a16="http://schemas.microsoft.com/office/drawing/2014/main" id="{B11078B9-B6EB-D80F-5A32-D97151CD90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82A11C-51D6-C8AE-A44E-99863958FB65}"/>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1828404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50A3F-E99E-2F4A-9042-C46619426B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9FE984-426C-9824-0652-6559BDA5FE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D9EDDA-7D35-2E1F-696E-2C585E6EF91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1D70119-359C-8B14-EF27-9F561305C7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BF8226-5D9F-F47A-34C2-D8449689A9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B8E943-9BBB-1C16-EE8A-01E516A15758}"/>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8" name="Footer Placeholder 7">
            <a:extLst>
              <a:ext uri="{FF2B5EF4-FFF2-40B4-BE49-F238E27FC236}">
                <a16:creationId xmlns:a16="http://schemas.microsoft.com/office/drawing/2014/main" id="{620C164B-AFE0-784E-DBAE-46879D1B51F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BDBEAE-8684-BD29-5C70-953D8CF66DA3}"/>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59066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79B36-DCCB-8AD2-B0A3-2499A5FA7F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70ADB6-FB95-7B77-DBDA-FE0640BB17C6}"/>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4" name="Footer Placeholder 3">
            <a:extLst>
              <a:ext uri="{FF2B5EF4-FFF2-40B4-BE49-F238E27FC236}">
                <a16:creationId xmlns:a16="http://schemas.microsoft.com/office/drawing/2014/main" id="{317759A8-3A72-BE30-4F1C-018D2A4055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8746113-BE7F-198A-7F34-306FA91BF47F}"/>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978014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094094-185F-D531-0BF6-CD726EEB4DD3}"/>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3" name="Footer Placeholder 2">
            <a:extLst>
              <a:ext uri="{FF2B5EF4-FFF2-40B4-BE49-F238E27FC236}">
                <a16:creationId xmlns:a16="http://schemas.microsoft.com/office/drawing/2014/main" id="{C0A823F3-D434-6AB7-143F-744B347581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AF537B-C02D-6897-0D24-E39FA8F877DC}"/>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1914821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E89DC-9956-A915-270A-7681251877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889677-C933-1351-DFB5-576CF129F5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E5B71D-34CF-D53E-0FEC-5E605883AB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F571FC-B201-7B99-2E81-8B357ACF4CFE}"/>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6" name="Footer Placeholder 5">
            <a:extLst>
              <a:ext uri="{FF2B5EF4-FFF2-40B4-BE49-F238E27FC236}">
                <a16:creationId xmlns:a16="http://schemas.microsoft.com/office/drawing/2014/main" id="{C06181B1-79DA-71B5-533E-BF0ECE1A52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5398B7-634F-39E1-7534-550BA5747CE4}"/>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1479273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764E2-AAA2-2698-F78D-B4DB401A2F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7F5C1B-BABE-2ACE-B38E-3B4C8B3849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7C5C58C-E44E-9541-CA9A-8596F1A8A7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D18C6C-4094-FC9C-D9CB-EB9CCE6D8190}"/>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6" name="Footer Placeholder 5">
            <a:extLst>
              <a:ext uri="{FF2B5EF4-FFF2-40B4-BE49-F238E27FC236}">
                <a16:creationId xmlns:a16="http://schemas.microsoft.com/office/drawing/2014/main" id="{E9D41921-4B93-8CCE-07A7-E52F7CB9D3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FB8F08-9112-2D6F-FC52-1AE6E1B3FA7C}"/>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1868035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03E71-61EF-2B1A-C2F8-47804294181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67176D-EDD4-8D0A-9E67-73BFE0DB54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E83CD1-49E6-C728-F9DF-E86DACEE942C}"/>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36DDF8E7-373F-AF2B-7517-05EA922469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B9B4B4-C1EB-17BC-04B4-2FD451721162}"/>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901429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24F312-A593-07AA-7179-5F519CF29A7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8C9FC3-1F1F-E620-068E-4602CDD9DC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C8D630-41FB-1911-E686-2E15683640F6}"/>
              </a:ext>
            </a:extLst>
          </p:cNvPr>
          <p:cNvSpPr>
            <a:spLocks noGrp="1"/>
          </p:cNvSpPr>
          <p:nvPr>
            <p:ph type="dt" sz="half" idx="10"/>
          </p:nvPr>
        </p:nvSpPr>
        <p:spPr/>
        <p:txBody>
          <a:body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CE3C14ED-4574-102F-FF39-5145A991DC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EF99F1-675A-255D-704F-49EA86370217}"/>
              </a:ext>
            </a:extLst>
          </p:cNvPr>
          <p:cNvSpPr>
            <a:spLocks noGrp="1"/>
          </p:cNvSpPr>
          <p:nvPr>
            <p:ph type="sldNum" sz="quarter" idx="12"/>
          </p:nvPr>
        </p:nvSpPr>
        <p:spPr/>
        <p:txBody>
          <a:bodyPr/>
          <a:lstStyle/>
          <a:p>
            <a:fld id="{20EFF68E-7F2F-4DE8-B6A6-0FA78799C4A9}" type="slidenum">
              <a:rPr lang="en-GB" smtClean="0"/>
              <a:t>‹#›</a:t>
            </a:fld>
            <a:endParaRPr lang="en-GB"/>
          </a:p>
        </p:txBody>
      </p:sp>
    </p:spTree>
    <p:extLst>
      <p:ext uri="{BB962C8B-B14F-4D97-AF65-F5344CB8AC3E}">
        <p14:creationId xmlns:p14="http://schemas.microsoft.com/office/powerpoint/2010/main" val="2677075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45679-4F0E-EEE7-4D79-EBE566FB2D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8562BF-98CD-5072-125E-2AFC2753115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731322-757D-92F9-A686-0F6E87D61F4A}"/>
              </a:ext>
            </a:extLst>
          </p:cNvPr>
          <p:cNvSpPr>
            <a:spLocks noGrp="1"/>
          </p:cNvSpPr>
          <p:nvPr>
            <p:ph type="dt" sz="half" idx="10"/>
          </p:nvPr>
        </p:nvSpPr>
        <p:spPr/>
        <p:txBody>
          <a:bodyPr/>
          <a:lstStyle/>
          <a:p>
            <a:fld id="{2A7D6AC5-8B7E-4990-A52C-B32C918BBDE4}" type="datetimeFigureOut">
              <a:rPr lang="en-GB" smtClean="0"/>
              <a:t>22/10/2025</a:t>
            </a:fld>
            <a:endParaRPr lang="en-GB"/>
          </a:p>
        </p:txBody>
      </p:sp>
      <p:sp>
        <p:nvSpPr>
          <p:cNvPr id="5" name="Footer Placeholder 4">
            <a:extLst>
              <a:ext uri="{FF2B5EF4-FFF2-40B4-BE49-F238E27FC236}">
                <a16:creationId xmlns:a16="http://schemas.microsoft.com/office/drawing/2014/main" id="{3E222EF8-F900-7A8D-D40B-9F3B804357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648EB4-4CA7-18D0-559E-93B7ED93D578}"/>
              </a:ext>
            </a:extLst>
          </p:cNvPr>
          <p:cNvSpPr>
            <a:spLocks noGrp="1"/>
          </p:cNvSpPr>
          <p:nvPr>
            <p:ph type="sldNum" sz="quarter" idx="12"/>
          </p:nvPr>
        </p:nvSpPr>
        <p:spPr/>
        <p:txBody>
          <a:bodyPr/>
          <a:lstStyle/>
          <a:p>
            <a:fld id="{B6676735-73A7-4BF4-9D58-6DF19500E5B5}" type="slidenum">
              <a:rPr lang="en-GB" smtClean="0"/>
              <a:t>‹#›</a:t>
            </a:fld>
            <a:endParaRPr lang="en-GB"/>
          </a:p>
        </p:txBody>
      </p:sp>
    </p:spTree>
    <p:extLst>
      <p:ext uri="{BB962C8B-B14F-4D97-AF65-F5344CB8AC3E}">
        <p14:creationId xmlns:p14="http://schemas.microsoft.com/office/powerpoint/2010/main" val="3266453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1F8DB-25F6-75E9-03B5-A156A5BE2F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B6F141-6AEE-3562-C565-E1D0D5C9FB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FD1B53-7AE0-6FA4-C035-6634689F09D2}"/>
              </a:ext>
            </a:extLst>
          </p:cNvPr>
          <p:cNvSpPr>
            <a:spLocks noGrp="1"/>
          </p:cNvSpPr>
          <p:nvPr>
            <p:ph type="dt" sz="half" idx="10"/>
          </p:nvPr>
        </p:nvSpPr>
        <p:spPr/>
        <p:txBody>
          <a:bodyPr/>
          <a:lstStyle/>
          <a:p>
            <a:fld id="{2A7D6AC5-8B7E-4990-A52C-B32C918BBDE4}" type="datetimeFigureOut">
              <a:rPr lang="en-GB" smtClean="0"/>
              <a:t>22/10/2025</a:t>
            </a:fld>
            <a:endParaRPr lang="en-GB"/>
          </a:p>
        </p:txBody>
      </p:sp>
      <p:sp>
        <p:nvSpPr>
          <p:cNvPr id="5" name="Footer Placeholder 4">
            <a:extLst>
              <a:ext uri="{FF2B5EF4-FFF2-40B4-BE49-F238E27FC236}">
                <a16:creationId xmlns:a16="http://schemas.microsoft.com/office/drawing/2014/main" id="{79497DD3-4116-4CC1-72B1-F24B56046C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5699F3-5B88-89A2-06A8-9310BA0F89C6}"/>
              </a:ext>
            </a:extLst>
          </p:cNvPr>
          <p:cNvSpPr>
            <a:spLocks noGrp="1"/>
          </p:cNvSpPr>
          <p:nvPr>
            <p:ph type="sldNum" sz="quarter" idx="12"/>
          </p:nvPr>
        </p:nvSpPr>
        <p:spPr/>
        <p:txBody>
          <a:bodyPr/>
          <a:lstStyle/>
          <a:p>
            <a:fld id="{B6676735-73A7-4BF4-9D58-6DF19500E5B5}" type="slidenum">
              <a:rPr lang="en-GB" smtClean="0"/>
              <a:t>‹#›</a:t>
            </a:fld>
            <a:endParaRPr lang="en-GB"/>
          </a:p>
        </p:txBody>
      </p:sp>
    </p:spTree>
    <p:extLst>
      <p:ext uri="{BB962C8B-B14F-4D97-AF65-F5344CB8AC3E}">
        <p14:creationId xmlns:p14="http://schemas.microsoft.com/office/powerpoint/2010/main" val="1476523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EA4418-77DB-9FFA-BD62-68A1FF9AF5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882190-C8CA-34A4-CD47-F1FACA0B0D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2639A8-E417-B40E-99E4-403662240D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5011DF8-440B-47C2-B38D-67171912F82A}" type="datetimeFigureOut">
              <a:rPr lang="en-GB" smtClean="0"/>
              <a:t>22/10/2025</a:t>
            </a:fld>
            <a:endParaRPr lang="en-GB"/>
          </a:p>
        </p:txBody>
      </p:sp>
      <p:sp>
        <p:nvSpPr>
          <p:cNvPr id="5" name="Footer Placeholder 4">
            <a:extLst>
              <a:ext uri="{FF2B5EF4-FFF2-40B4-BE49-F238E27FC236}">
                <a16:creationId xmlns:a16="http://schemas.microsoft.com/office/drawing/2014/main" id="{072DD40A-8CF1-F652-50C2-0992848015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41C9000-731B-A4C1-F535-5C2F44FA51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0EFF68E-7F2F-4DE8-B6A6-0FA78799C4A9}" type="slidenum">
              <a:rPr lang="en-GB" smtClean="0"/>
              <a:t>‹#›</a:t>
            </a:fld>
            <a:endParaRPr lang="en-GB"/>
          </a:p>
        </p:txBody>
      </p:sp>
    </p:spTree>
    <p:extLst>
      <p:ext uri="{BB962C8B-B14F-4D97-AF65-F5344CB8AC3E}">
        <p14:creationId xmlns:p14="http://schemas.microsoft.com/office/powerpoint/2010/main" val="15020373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407D39-EC6A-326E-D1DD-5B41DE7565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B1F24E-F242-2BF2-DD74-AE70AF3B32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C4ED94-5B67-E158-EC2C-0ACF1272DE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A7D6AC5-8B7E-4990-A52C-B32C918BBDE4}" type="datetimeFigureOut">
              <a:rPr lang="en-GB" smtClean="0"/>
              <a:t>22/10/2025</a:t>
            </a:fld>
            <a:endParaRPr lang="en-GB"/>
          </a:p>
        </p:txBody>
      </p:sp>
      <p:sp>
        <p:nvSpPr>
          <p:cNvPr id="5" name="Footer Placeholder 4">
            <a:extLst>
              <a:ext uri="{FF2B5EF4-FFF2-40B4-BE49-F238E27FC236}">
                <a16:creationId xmlns:a16="http://schemas.microsoft.com/office/drawing/2014/main" id="{DD7505BF-E925-23FC-7A8E-28D88C2BD0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FE208FF-F263-BDC6-5139-173EB14499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676735-73A7-4BF4-9D58-6DF19500E5B5}" type="slidenum">
              <a:rPr lang="en-GB" smtClean="0"/>
              <a:t>‹#›</a:t>
            </a:fld>
            <a:endParaRPr lang="en-GB"/>
          </a:p>
        </p:txBody>
      </p:sp>
    </p:spTree>
    <p:extLst>
      <p:ext uri="{BB962C8B-B14F-4D97-AF65-F5344CB8AC3E}">
        <p14:creationId xmlns:p14="http://schemas.microsoft.com/office/powerpoint/2010/main" val="3734771089"/>
      </p:ext>
    </p:extLst>
  </p:cSld>
  <p:clrMap bg1="lt1" tx1="dk1" bg2="lt2" tx2="dk2" accent1="accent1" accent2="accent2" accent3="accent3" accent4="accent4" accent5="accent5" accent6="accent6" hlink="hlink" folHlink="folHlink"/>
  <p:sldLayoutIdLst>
    <p:sldLayoutId id="2147483650" r:id="rId1"/>
    <p:sldLayoutId id="214748364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Biopsychosocial_model"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0.1"/><Relationship Id="rId7" Type="http://schemas.openxmlformats.org/officeDocument/2006/relationships/diagramQuickStyle" Target="../diagrams/quickStyle3.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hyperlink" Target="https://www.rawpixel.com/search/bubble" TargetMode="Externa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hyperlink" Target="https://animalia-life.club/qa/pictures/martin-seligman-positive-psychology"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vij7AcH7040?feature=oembed" TargetMode="Externa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ovimientodisfrutista.blogspot.com/2015/01/perma-m-seligman.html"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jqqHUxzpfBI?feature=oembed" TargetMode="Externa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X1deApOKfZE?feature=oembed" TargetMode="Externa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uk.indeed.com/hire/c/info/workplace-resilience?gad_source=2&amp;gclid=CjwKCAjwgeLHBhBuEiwAL5gNEUsN6jXTwuF02oD-y7r6nuQwgAEjtxkMq91FbIAIcQEJniyBcRh2PxoC8VAQAvD_BwE&amp;gad_campaignid=18718456701&amp;aceid=&amp;gclsrc=aw.d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ideo" Target="https://www.youtube.com/embed/ssss7V1_eyA?feature=oembed" TargetMode="External"/><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hyperlink" Target="https://www.flickr.com/photos/opensourceway/5556249000" TargetMode="External"/><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leafcare.co.uk/blog/supporting-people-with-perma-model-of-wellbeing/" TargetMode="External"/><Relationship Id="rId2" Type="http://schemas.openxmlformats.org/officeDocument/2006/relationships/hyperlink" Target="https://doi.org/10.1037/0003-066x.55.1.5"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B131D6E6-DB40-DD92-E26E-B2F39FCF92A6}"/>
              </a:ext>
            </a:extLst>
          </p:cNvPr>
          <p:cNvSpPr>
            <a:spLocks noGrp="1"/>
          </p:cNvSpPr>
          <p:nvPr>
            <p:ph type="ctrTitle"/>
          </p:nvPr>
        </p:nvSpPr>
        <p:spPr>
          <a:xfrm>
            <a:off x="643468" y="643467"/>
            <a:ext cx="4620584" cy="4567137"/>
          </a:xfrm>
        </p:spPr>
        <p:txBody>
          <a:bodyPr>
            <a:normAutofit/>
          </a:bodyPr>
          <a:lstStyle/>
          <a:p>
            <a:pPr algn="l"/>
            <a:r>
              <a:rPr lang="en-GB" sz="4400" b="1">
                <a:latin typeface="+mn-lt"/>
              </a:rPr>
              <a:t>LCHS4010 Psychology in </a:t>
            </a:r>
            <a:br>
              <a:rPr lang="en-GB" sz="4400" b="1">
                <a:latin typeface="+mn-lt"/>
              </a:rPr>
            </a:br>
            <a:r>
              <a:rPr lang="en-GB" sz="4400" b="1">
                <a:latin typeface="+mn-lt"/>
              </a:rPr>
              <a:t>Health and Social Care</a:t>
            </a:r>
            <a:br>
              <a:rPr lang="en-GB" sz="4400" b="1">
                <a:latin typeface="+mn-lt"/>
              </a:rPr>
            </a:br>
            <a:br>
              <a:rPr lang="en-GB" sz="4400" b="1">
                <a:latin typeface="+mn-lt"/>
              </a:rPr>
            </a:br>
            <a:endParaRPr lang="en-GB" sz="4400" b="1">
              <a:latin typeface="+mn-lt"/>
            </a:endParaRPr>
          </a:p>
        </p:txBody>
      </p:sp>
      <p:sp>
        <p:nvSpPr>
          <p:cNvPr id="5" name="Subtitle 4">
            <a:extLst>
              <a:ext uri="{FF2B5EF4-FFF2-40B4-BE49-F238E27FC236}">
                <a16:creationId xmlns:a16="http://schemas.microsoft.com/office/drawing/2014/main" id="{D057F87C-DC89-1DD0-2DE2-352DE9DF8ED8}"/>
              </a:ext>
            </a:extLst>
          </p:cNvPr>
          <p:cNvSpPr>
            <a:spLocks noGrp="1"/>
          </p:cNvSpPr>
          <p:nvPr>
            <p:ph type="subTitle" idx="1"/>
          </p:nvPr>
        </p:nvSpPr>
        <p:spPr>
          <a:xfrm>
            <a:off x="643467" y="5277684"/>
            <a:ext cx="4620584" cy="775494"/>
          </a:xfrm>
        </p:spPr>
        <p:txBody>
          <a:bodyPr>
            <a:normAutofit/>
          </a:bodyPr>
          <a:lstStyle/>
          <a:p>
            <a:pPr algn="l"/>
            <a:r>
              <a:rPr lang="en-GB" sz="1000"/>
              <a:t>Week 9 </a:t>
            </a:r>
          </a:p>
          <a:p>
            <a:pPr algn="l"/>
            <a:r>
              <a:rPr lang="en-GB" sz="1000"/>
              <a:t>Positive Psychology &amp; Cultural Competence</a:t>
            </a:r>
          </a:p>
          <a:p>
            <a:pPr algn="l"/>
            <a:r>
              <a:rPr lang="en-GB" sz="1000"/>
              <a:t>Image generated by CoPilot</a:t>
            </a:r>
          </a:p>
        </p:txBody>
      </p:sp>
      <p:pic>
        <p:nvPicPr>
          <p:cNvPr id="3" name="Picture 2">
            <a:extLst>
              <a:ext uri="{FF2B5EF4-FFF2-40B4-BE49-F238E27FC236}">
                <a16:creationId xmlns:a16="http://schemas.microsoft.com/office/drawing/2014/main" id="{34785069-F3CA-50ED-2D37-A68F560EEB33}"/>
              </a:ext>
            </a:extLst>
          </p:cNvPr>
          <p:cNvPicPr>
            <a:picLocks noChangeAspect="1"/>
          </p:cNvPicPr>
          <p:nvPr/>
        </p:nvPicPr>
        <p:blipFill>
          <a:blip r:embed="rId2">
            <a:extLst>
              <a:ext uri="{28A0092B-C50C-407E-A947-70E740481C1C}">
                <a14:useLocalDpi xmlns:a14="http://schemas.microsoft.com/office/drawing/2010/main" val="0"/>
              </a:ext>
            </a:extLst>
          </a:blip>
          <a:srcRect l="22425" r="28668"/>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17290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700"/>
                                        <p:tgtEl>
                                          <p:spTgt spid="5">
                                            <p:txEl>
                                              <p:pRg st="0" end="0"/>
                                            </p:txEl>
                                          </p:spTgt>
                                        </p:tgtEl>
                                      </p:cBhvr>
                                    </p:animEffect>
                                  </p:childTnLst>
                                </p:cTn>
                              </p:par>
                              <p:par>
                                <p:cTn id="11" presetID="10" presetClass="entr" presetSubtype="0" fill="hold" grpId="0" nodeType="withEffect">
                                  <p:stCondLst>
                                    <p:cond delay="1500"/>
                                  </p:stCondLst>
                                  <p:iterate>
                                    <p:tmPct val="10000"/>
                                  </p:iterate>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700"/>
                                        <p:tgtEl>
                                          <p:spTgt spid="5">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1500"/>
                                  </p:stCondLst>
                                  <p:iterate>
                                    <p:tmPct val="10000"/>
                                  </p:iterate>
                                  <p:childTnLst>
                                    <p:set>
                                      <p:cBhvr>
                                        <p:cTn id="17" dur="1" fill="hold">
                                          <p:stCondLst>
                                            <p:cond delay="0"/>
                                          </p:stCondLst>
                                        </p:cTn>
                                        <p:tgtEl>
                                          <p:spTgt spid="5">
                                            <p:txEl>
                                              <p:pRg st="2" end="2"/>
                                            </p:txEl>
                                          </p:spTgt>
                                        </p:tgtEl>
                                        <p:attrNameLst>
                                          <p:attrName>style.visibility</p:attrName>
                                        </p:attrNameLst>
                                      </p:cBhvr>
                                      <p:to>
                                        <p:strVal val="visible"/>
                                      </p:to>
                                    </p:set>
                                    <p:animEffect transition="in" filter="fade">
                                      <p:cBhvr>
                                        <p:cTn id="18" dur="7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E58449-C691-7DBC-B932-9A70DC94F3DE}"/>
              </a:ext>
            </a:extLst>
          </p:cNvPr>
          <p:cNvSpPr>
            <a:spLocks noGrp="1"/>
          </p:cNvSpPr>
          <p:nvPr>
            <p:ph type="title"/>
          </p:nvPr>
        </p:nvSpPr>
        <p:spPr>
          <a:xfrm>
            <a:off x="1383564" y="348865"/>
            <a:ext cx="9718111" cy="1576446"/>
          </a:xfrm>
        </p:spPr>
        <p:txBody>
          <a:bodyPr vert="horz" lIns="91440" tIns="45720" rIns="91440" bIns="45720" rtlCol="0" anchor="ctr">
            <a:normAutofit/>
          </a:bodyPr>
          <a:lstStyle/>
          <a:p>
            <a:r>
              <a:rPr lang="en-US" sz="4000" kern="1200">
                <a:solidFill>
                  <a:srgbClr val="FFFFFF"/>
                </a:solidFill>
                <a:latin typeface="+mj-lt"/>
                <a:ea typeface="+mj-ea"/>
                <a:cs typeface="+mj-cs"/>
              </a:rPr>
              <a:t>Plan for Today</a:t>
            </a:r>
          </a:p>
        </p:txBody>
      </p:sp>
      <p:graphicFrame>
        <p:nvGraphicFramePr>
          <p:cNvPr id="5" name="Content Placeholder 2">
            <a:extLst>
              <a:ext uri="{FF2B5EF4-FFF2-40B4-BE49-F238E27FC236}">
                <a16:creationId xmlns:a16="http://schemas.microsoft.com/office/drawing/2014/main" id="{78CBA54F-916A-3514-239D-7B4D60940D4B}"/>
              </a:ext>
            </a:extLst>
          </p:cNvPr>
          <p:cNvGraphicFramePr>
            <a:graphicFrameLocks noGrp="1"/>
          </p:cNvGraphicFramePr>
          <p:nvPr>
            <p:ph idx="1"/>
            <p:extLst>
              <p:ext uri="{D42A27DB-BD31-4B8C-83A1-F6EECF244321}">
                <p14:modId xmlns:p14="http://schemas.microsoft.com/office/powerpoint/2010/main" val="277968343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923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BB8A1A-295A-1C78-BE70-6859F022FB23}"/>
              </a:ext>
            </a:extLst>
          </p:cNvPr>
          <p:cNvSpPr>
            <a:spLocks noGrp="1"/>
          </p:cNvSpPr>
          <p:nvPr>
            <p:ph type="title"/>
          </p:nvPr>
        </p:nvSpPr>
        <p:spPr>
          <a:xfrm>
            <a:off x="630935" y="639520"/>
            <a:ext cx="7434542" cy="1397468"/>
          </a:xfrm>
        </p:spPr>
        <p:txBody>
          <a:bodyPr anchor="b">
            <a:normAutofit/>
          </a:bodyPr>
          <a:lstStyle/>
          <a:p>
            <a:r>
              <a:rPr lang="en-US" sz="4000" b="1" dirty="0"/>
              <a:t>Biopsychosocial model of Health </a:t>
            </a:r>
            <a:r>
              <a:rPr lang="en-US" sz="3200" dirty="0"/>
              <a:t>(Engel, 1977)</a:t>
            </a:r>
            <a:endParaRPr lang="en-GB" sz="3200" dirty="0"/>
          </a:p>
        </p:txBody>
      </p:sp>
      <p:sp>
        <p:nvSpPr>
          <p:cNvPr id="1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BF0FB6-7761-973E-DD90-76D705708414}"/>
              </a:ext>
            </a:extLst>
          </p:cNvPr>
          <p:cNvSpPr>
            <a:spLocks noGrp="1"/>
          </p:cNvSpPr>
          <p:nvPr>
            <p:ph idx="1"/>
          </p:nvPr>
        </p:nvSpPr>
        <p:spPr>
          <a:xfrm>
            <a:off x="630935" y="2807208"/>
            <a:ext cx="6182820" cy="3410712"/>
          </a:xfrm>
        </p:spPr>
        <p:txBody>
          <a:bodyPr anchor="t">
            <a:noAutofit/>
          </a:bodyPr>
          <a:lstStyle/>
          <a:p>
            <a:r>
              <a:rPr lang="en-US" dirty="0"/>
              <a:t>In addition to physiological/biological factors, people’s perceptions and expectations of health can have profound impacts on their health and wellbeing </a:t>
            </a:r>
            <a:r>
              <a:rPr lang="en-US" sz="2000" dirty="0"/>
              <a:t>(Di Blasi et al., 2001; Edwards, 2020)</a:t>
            </a:r>
          </a:p>
          <a:p>
            <a:r>
              <a:rPr lang="en-GB" dirty="0"/>
              <a:t>Therefore, it is also important to support individual’s psychosocial needs </a:t>
            </a:r>
          </a:p>
        </p:txBody>
      </p:sp>
      <p:pic>
        <p:nvPicPr>
          <p:cNvPr id="5" name="Picture 4" descr="A diagram of different types of health&#10;&#10;Description automatically generated">
            <a:extLst>
              <a:ext uri="{FF2B5EF4-FFF2-40B4-BE49-F238E27FC236}">
                <a16:creationId xmlns:a16="http://schemas.microsoft.com/office/drawing/2014/main" id="{3EF82F5F-4F1D-89C1-2A72-9FB107A2D88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81019" y="1166743"/>
            <a:ext cx="5161936" cy="4800601"/>
          </a:xfrm>
          <a:prstGeom prst="rect">
            <a:avLst/>
          </a:prstGeom>
        </p:spPr>
      </p:pic>
      <p:sp>
        <p:nvSpPr>
          <p:cNvPr id="6" name="TextBox 5">
            <a:extLst>
              <a:ext uri="{FF2B5EF4-FFF2-40B4-BE49-F238E27FC236}">
                <a16:creationId xmlns:a16="http://schemas.microsoft.com/office/drawing/2014/main" id="{4538E8D8-6AD0-26C5-3207-32AFE1CE7F0D}"/>
              </a:ext>
            </a:extLst>
          </p:cNvPr>
          <p:cNvSpPr txBox="1"/>
          <p:nvPr/>
        </p:nvSpPr>
        <p:spPr>
          <a:xfrm>
            <a:off x="10502732" y="5889452"/>
            <a:ext cx="1058332" cy="523220"/>
          </a:xfrm>
          <a:prstGeom prst="rect">
            <a:avLst/>
          </a:prstGeom>
          <a:solidFill>
            <a:srgbClr val="000000"/>
          </a:solidFill>
        </p:spPr>
        <p:txBody>
          <a:bodyPr wrap="square" rtlCol="0">
            <a:spAutoFit/>
          </a:bodyPr>
          <a:lstStyle/>
          <a:p>
            <a:pPr algn="r">
              <a:spcAft>
                <a:spcPts val="600"/>
              </a:spcAft>
            </a:pPr>
            <a:r>
              <a:rPr lang="en-GB" sz="700" dirty="0">
                <a:solidFill>
                  <a:srgbClr val="FFFFFF"/>
                </a:solidFill>
                <a:hlinkClick r:id="rId4" tooltip="https://en.wikipedia.org/wiki/Biopsychosocial_model">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GB" sz="700" dirty="0">
              <a:solidFill>
                <a:srgbClr val="FFFFFF"/>
              </a:solidFill>
            </a:endParaRPr>
          </a:p>
        </p:txBody>
      </p:sp>
    </p:spTree>
    <p:extLst>
      <p:ext uri="{BB962C8B-B14F-4D97-AF65-F5344CB8AC3E}">
        <p14:creationId xmlns:p14="http://schemas.microsoft.com/office/powerpoint/2010/main" val="2097066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E6E67-5A2D-8105-EC20-A8A035D0B5AE}"/>
              </a:ext>
            </a:extLst>
          </p:cNvPr>
          <p:cNvSpPr>
            <a:spLocks noGrp="1"/>
          </p:cNvSpPr>
          <p:nvPr>
            <p:ph type="title"/>
          </p:nvPr>
        </p:nvSpPr>
        <p:spPr>
          <a:xfrm>
            <a:off x="838199" y="147485"/>
            <a:ext cx="10872018" cy="1325563"/>
          </a:xfrm>
        </p:spPr>
        <p:txBody>
          <a:bodyPr/>
          <a:lstStyle/>
          <a:p>
            <a:r>
              <a:rPr lang="en-GB" b="1" dirty="0"/>
              <a:t>Five approaches to health promotion </a:t>
            </a:r>
            <a:br>
              <a:rPr lang="en-GB" dirty="0"/>
            </a:br>
            <a:r>
              <a:rPr lang="en-GB" sz="2400" dirty="0"/>
              <a:t>(Anderson &amp; Morgan, 2020; Joomun, 2023)</a:t>
            </a:r>
          </a:p>
        </p:txBody>
      </p:sp>
      <p:graphicFrame>
        <p:nvGraphicFramePr>
          <p:cNvPr id="4" name="Content Placeholder 3">
            <a:extLst>
              <a:ext uri="{FF2B5EF4-FFF2-40B4-BE49-F238E27FC236}">
                <a16:creationId xmlns:a16="http://schemas.microsoft.com/office/drawing/2014/main" id="{024D0BCE-0418-7036-ECA5-3525EADD0421}"/>
              </a:ext>
            </a:extLst>
          </p:cNvPr>
          <p:cNvGraphicFramePr>
            <a:graphicFrameLocks noGrp="1"/>
          </p:cNvGraphicFramePr>
          <p:nvPr>
            <p:ph idx="1"/>
            <p:extLst>
              <p:ext uri="{D42A27DB-BD31-4B8C-83A1-F6EECF244321}">
                <p14:modId xmlns:p14="http://schemas.microsoft.com/office/powerpoint/2010/main" val="4050595298"/>
              </p:ext>
            </p:extLst>
          </p:nvPr>
        </p:nvGraphicFramePr>
        <p:xfrm>
          <a:off x="838199" y="1473048"/>
          <a:ext cx="10872019" cy="52374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6367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38DF24-AA1A-5D32-4487-FA2374F789E0}"/>
              </a:ext>
            </a:extLst>
          </p:cNvPr>
          <p:cNvSpPr>
            <a:spLocks noGrp="1"/>
          </p:cNvSpPr>
          <p:nvPr>
            <p:ph type="title"/>
          </p:nvPr>
        </p:nvSpPr>
        <p:spPr>
          <a:xfrm>
            <a:off x="761803" y="-311283"/>
            <a:ext cx="4646904" cy="2285999"/>
          </a:xfrm>
        </p:spPr>
        <p:txBody>
          <a:bodyPr vert="horz" lIns="91440" tIns="45720" rIns="91440" bIns="45720" rtlCol="0" anchor="ctr">
            <a:normAutofit/>
          </a:bodyPr>
          <a:lstStyle/>
          <a:p>
            <a:r>
              <a:rPr lang="en-US" sz="2400" dirty="0"/>
              <a:t>Example</a:t>
            </a:r>
            <a:br>
              <a:rPr lang="en-US" sz="2400" dirty="0"/>
            </a:br>
            <a:br>
              <a:rPr lang="en-US" sz="4000" dirty="0"/>
            </a:br>
            <a:r>
              <a:rPr lang="en-US" sz="4400" b="1" dirty="0">
                <a:solidFill>
                  <a:schemeClr val="bg2">
                    <a:lumMod val="25000"/>
                  </a:schemeClr>
                </a:solidFill>
                <a:effectLst>
                  <a:outerShdw blurRad="38100" dist="38100" dir="2700000" algn="tl">
                    <a:srgbClr val="000000">
                      <a:alpha val="43137"/>
                    </a:srgbClr>
                  </a:outerShdw>
                </a:effectLst>
              </a:rPr>
              <a:t>Loneliness</a:t>
            </a:r>
          </a:p>
        </p:txBody>
      </p:sp>
      <p:sp>
        <p:nvSpPr>
          <p:cNvPr id="3" name="Content Placeholder 2">
            <a:extLst>
              <a:ext uri="{FF2B5EF4-FFF2-40B4-BE49-F238E27FC236}">
                <a16:creationId xmlns:a16="http://schemas.microsoft.com/office/drawing/2014/main" id="{BBD890F2-5509-D0F5-39AF-8B62A99EE247}"/>
              </a:ext>
            </a:extLst>
          </p:cNvPr>
          <p:cNvSpPr>
            <a:spLocks noGrp="1"/>
          </p:cNvSpPr>
          <p:nvPr>
            <p:ph idx="1"/>
          </p:nvPr>
        </p:nvSpPr>
        <p:spPr>
          <a:xfrm>
            <a:off x="761802" y="1582614"/>
            <a:ext cx="4646905" cy="4773735"/>
          </a:xfrm>
        </p:spPr>
        <p:txBody>
          <a:bodyPr vert="horz" lIns="91440" tIns="45720" rIns="91440" bIns="45720" rtlCol="0" anchor="ctr">
            <a:normAutofit/>
          </a:bodyPr>
          <a:lstStyle/>
          <a:p>
            <a:pPr marL="0" indent="0">
              <a:buNone/>
            </a:pPr>
            <a:r>
              <a:rPr lang="en-US" sz="2000" dirty="0">
                <a:latin typeface="Aptos" panose="020B0004020202020204" pitchFamily="34" charset="0"/>
              </a:rPr>
              <a:t>Over </a:t>
            </a:r>
            <a:r>
              <a:rPr lang="en-US" sz="2000" b="1" dirty="0">
                <a:latin typeface="Aptos" panose="020B0004020202020204" pitchFamily="34" charset="0"/>
              </a:rPr>
              <a:t>1 million older people in the UK</a:t>
            </a:r>
            <a:r>
              <a:rPr lang="en-US" sz="2000" dirty="0">
                <a:latin typeface="Aptos" panose="020B0004020202020204" pitchFamily="34" charset="0"/>
              </a:rPr>
              <a:t> report feeling lonely often(Age Uk, 2024)</a:t>
            </a:r>
          </a:p>
          <a:p>
            <a:pPr marL="0" indent="0">
              <a:buNone/>
            </a:pPr>
            <a:r>
              <a:rPr lang="en-US" sz="2000" dirty="0">
                <a:latin typeface="Aptos" panose="020B0004020202020204" pitchFamily="34" charset="0"/>
              </a:rPr>
              <a:t>Contributing factors are : Retirement, bereavement, reduced mobility, sensory loss, and living alone.</a:t>
            </a:r>
          </a:p>
          <a:p>
            <a:pPr marL="0" indent="0">
              <a:buNone/>
            </a:pPr>
            <a:r>
              <a:rPr lang="en-US" sz="2000" u="sng" dirty="0">
                <a:latin typeface="Aptos" panose="020B0004020202020204" pitchFamily="34" charset="0"/>
              </a:rPr>
              <a:t>Health risks are:</a:t>
            </a:r>
          </a:p>
          <a:p>
            <a:r>
              <a:rPr lang="en-US" sz="2000" dirty="0">
                <a:latin typeface="Aptos" panose="020B0004020202020204" pitchFamily="34" charset="0"/>
              </a:rPr>
              <a:t>Increased risk of depression, anxiety, and cognitive decline.</a:t>
            </a:r>
          </a:p>
          <a:p>
            <a:r>
              <a:rPr lang="en-US" sz="2000" dirty="0">
                <a:latin typeface="Aptos" panose="020B0004020202020204" pitchFamily="34" charset="0"/>
              </a:rPr>
              <a:t>Linked to higher rates of heart disease, stroke, and frailty.</a:t>
            </a:r>
          </a:p>
          <a:p>
            <a:r>
              <a:rPr lang="en-US" sz="2000" dirty="0">
                <a:latin typeface="Aptos" panose="020B0004020202020204" pitchFamily="34" charset="0"/>
              </a:rPr>
              <a:t>Loneliness is associated with a </a:t>
            </a:r>
            <a:r>
              <a:rPr lang="en-US" sz="2000" b="1" dirty="0">
                <a:latin typeface="Aptos" panose="020B0004020202020204" pitchFamily="34" charset="0"/>
              </a:rPr>
              <a:t>26% increased risk of early death</a:t>
            </a:r>
            <a:r>
              <a:rPr lang="en-US" sz="2000" dirty="0">
                <a:latin typeface="Aptos" panose="020B0004020202020204" pitchFamily="34" charset="0"/>
              </a:rPr>
              <a:t> (Holt-</a:t>
            </a:r>
            <a:r>
              <a:rPr lang="en-US" sz="2000" dirty="0" err="1">
                <a:latin typeface="Aptos" panose="020B0004020202020204" pitchFamily="34" charset="0"/>
              </a:rPr>
              <a:t>Lunstad</a:t>
            </a:r>
            <a:r>
              <a:rPr lang="en-US" sz="2000" dirty="0">
                <a:latin typeface="Aptos" panose="020B0004020202020204" pitchFamily="34" charset="0"/>
              </a:rPr>
              <a:t> et al., 2015).</a:t>
            </a:r>
          </a:p>
          <a:p>
            <a:endParaRPr lang="en-US" sz="1600" dirty="0"/>
          </a:p>
        </p:txBody>
      </p:sp>
      <p:pic>
        <p:nvPicPr>
          <p:cNvPr id="5" name="Picture 4">
            <a:extLst>
              <a:ext uri="{FF2B5EF4-FFF2-40B4-BE49-F238E27FC236}">
                <a16:creationId xmlns:a16="http://schemas.microsoft.com/office/drawing/2014/main" id="{31BE8CA9-5A93-5AF7-B8F7-5233C4467881}"/>
              </a:ext>
            </a:extLst>
          </p:cNvPr>
          <p:cNvPicPr>
            <a:picLocks noChangeAspect="1"/>
          </p:cNvPicPr>
          <p:nvPr/>
        </p:nvPicPr>
        <p:blipFill>
          <a:blip r:embed="rId2"/>
          <a:srcRect l="11993" r="28830"/>
          <a:stretch>
            <a:fillRect/>
          </a:stretch>
        </p:blipFill>
        <p:spPr>
          <a:xfrm>
            <a:off x="6096000" y="1"/>
            <a:ext cx="6102825" cy="6858000"/>
          </a:xfrm>
          <a:prstGeom prst="rect">
            <a:avLst/>
          </a:prstGeom>
        </p:spPr>
      </p:pic>
    </p:spTree>
    <p:extLst>
      <p:ext uri="{BB962C8B-B14F-4D97-AF65-F5344CB8AC3E}">
        <p14:creationId xmlns:p14="http://schemas.microsoft.com/office/powerpoint/2010/main" val="3710878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FFEDE3-B8A8-0E02-B119-CA0571D3532A}"/>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a:t>Which approach is more effective to help reduce loneliness?  </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7" descr="A group of people holding up light bulbs&#10;&#10;Description automatically generated">
            <a:extLst>
              <a:ext uri="{FF2B5EF4-FFF2-40B4-BE49-F238E27FC236}">
                <a16:creationId xmlns:a16="http://schemas.microsoft.com/office/drawing/2014/main" id="{5FBAD653-2B14-DC36-F11A-C9FB6ABC0078}"/>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1414" r="1038" b="-1"/>
          <a:stretch/>
        </p:blipFill>
        <p:spPr>
          <a:xfrm>
            <a:off x="7970626" y="2219330"/>
            <a:ext cx="3941064" cy="4096512"/>
          </a:xfrm>
          <a:prstGeom prst="rect">
            <a:avLst/>
          </a:prstGeom>
        </p:spPr>
      </p:pic>
      <p:graphicFrame>
        <p:nvGraphicFramePr>
          <p:cNvPr id="9" name="Diagram 8">
            <a:extLst>
              <a:ext uri="{FF2B5EF4-FFF2-40B4-BE49-F238E27FC236}">
                <a16:creationId xmlns:a16="http://schemas.microsoft.com/office/drawing/2014/main" id="{46102CBD-08A1-1F75-33B9-A5966C7B183F}"/>
              </a:ext>
            </a:extLst>
          </p:cNvPr>
          <p:cNvGraphicFramePr/>
          <p:nvPr>
            <p:extLst>
              <p:ext uri="{D42A27DB-BD31-4B8C-83A1-F6EECF244321}">
                <p14:modId xmlns:p14="http://schemas.microsoft.com/office/powerpoint/2010/main" val="1543587097"/>
              </p:ext>
            </p:extLst>
          </p:nvPr>
        </p:nvGraphicFramePr>
        <p:xfrm>
          <a:off x="-2379235" y="2176990"/>
          <a:ext cx="8925469" cy="41191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3" name="TextBox 12">
            <a:extLst>
              <a:ext uri="{FF2B5EF4-FFF2-40B4-BE49-F238E27FC236}">
                <a16:creationId xmlns:a16="http://schemas.microsoft.com/office/drawing/2014/main" id="{1BB2387B-1931-ADA8-362A-8C57E593226D}"/>
              </a:ext>
            </a:extLst>
          </p:cNvPr>
          <p:cNvSpPr txBox="1"/>
          <p:nvPr/>
        </p:nvSpPr>
        <p:spPr>
          <a:xfrm>
            <a:off x="3873501" y="3082414"/>
            <a:ext cx="4097126" cy="2677656"/>
          </a:xfrm>
          <a:prstGeom prst="rect">
            <a:avLst/>
          </a:prstGeom>
          <a:noFill/>
        </p:spPr>
        <p:txBody>
          <a:bodyPr wrap="square" rtlCol="0">
            <a:spAutoFit/>
          </a:bodyPr>
          <a:lstStyle/>
          <a:p>
            <a:r>
              <a:rPr lang="en-GB" sz="2800" dirty="0"/>
              <a:t>Might be good to discuss some previous research/theories we have covered in this module when you explore the different approaches  </a:t>
            </a:r>
          </a:p>
        </p:txBody>
      </p:sp>
    </p:spTree>
    <p:extLst>
      <p:ext uri="{BB962C8B-B14F-4D97-AF65-F5344CB8AC3E}">
        <p14:creationId xmlns:p14="http://schemas.microsoft.com/office/powerpoint/2010/main" val="2669456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42300-24FD-CD0B-35D6-C799F66AC07B}"/>
              </a:ext>
            </a:extLst>
          </p:cNvPr>
          <p:cNvSpPr>
            <a:spLocks noGrp="1"/>
          </p:cNvSpPr>
          <p:nvPr>
            <p:ph type="title"/>
          </p:nvPr>
        </p:nvSpPr>
        <p:spPr>
          <a:xfrm>
            <a:off x="640080" y="329184"/>
            <a:ext cx="6894576" cy="1783080"/>
          </a:xfrm>
        </p:spPr>
        <p:txBody>
          <a:bodyPr vert="horz" lIns="91440" tIns="45720" rIns="91440" bIns="45720" rtlCol="0" anchor="b">
            <a:normAutofit/>
          </a:bodyPr>
          <a:lstStyle/>
          <a:p>
            <a:r>
              <a:rPr kumimoji="0" lang="en-US" altLang="en-US" sz="6000" b="1" i="0" u="none" strike="noStrike" cap="none" normalizeH="0" baseline="0" dirty="0">
                <a:ln>
                  <a:noFill/>
                </a:ln>
                <a:effectLst/>
              </a:rPr>
              <a:t>Positive Psychology</a:t>
            </a:r>
            <a:endParaRPr lang="en-US" sz="6000" b="1" dirty="0"/>
          </a:p>
        </p:txBody>
      </p:sp>
      <p:sp>
        <p:nvSpPr>
          <p:cNvPr id="3" name="Content Placeholder 2">
            <a:extLst>
              <a:ext uri="{FF2B5EF4-FFF2-40B4-BE49-F238E27FC236}">
                <a16:creationId xmlns:a16="http://schemas.microsoft.com/office/drawing/2014/main" id="{643F6064-5E26-9414-7DAF-A2B9DCE73779}"/>
              </a:ext>
            </a:extLst>
          </p:cNvPr>
          <p:cNvSpPr>
            <a:spLocks noGrp="1"/>
          </p:cNvSpPr>
          <p:nvPr>
            <p:ph sz="half" idx="1"/>
          </p:nvPr>
        </p:nvSpPr>
        <p:spPr>
          <a:xfrm>
            <a:off x="640080" y="2706624"/>
            <a:ext cx="6894576" cy="3483864"/>
          </a:xfrm>
        </p:spPr>
        <p:txBody>
          <a:bodyPr vert="horz" lIns="91440" tIns="45720" rIns="91440" bIns="45720" rtlCol="0">
            <a:normAutofit/>
          </a:bodyPr>
          <a:lstStyle/>
          <a:p>
            <a:pPr marL="0" marR="0" lvl="0" fontAlgn="base">
              <a:spcBef>
                <a:spcPct val="0"/>
              </a:spcBef>
              <a:spcAft>
                <a:spcPct val="0"/>
              </a:spcAft>
              <a:buClrTx/>
              <a:buSzTx/>
              <a:tabLst/>
            </a:pPr>
            <a:endParaRPr kumimoji="0" lang="en-US" altLang="en-US" sz="2200" b="1" i="0" u="none" strike="noStrike" cap="none" normalizeH="0" baseline="0">
              <a:ln>
                <a:noFill/>
              </a:ln>
              <a:effectLst/>
            </a:endParaRPr>
          </a:p>
          <a:p>
            <a:pPr marL="0" marR="0" lvl="0" fontAlgn="base">
              <a:spcBef>
                <a:spcPct val="0"/>
              </a:spcBef>
              <a:spcAft>
                <a:spcPct val="0"/>
              </a:spcAft>
              <a:buClrTx/>
              <a:buSzTx/>
              <a:tabLst/>
            </a:pPr>
            <a:endParaRPr kumimoji="0" lang="en-US" altLang="en-US" sz="2200" b="1" i="0" u="none" strike="noStrike" cap="none" normalizeH="0" baseline="0">
              <a:ln>
                <a:noFill/>
              </a:ln>
              <a:effectLst/>
            </a:endParaRPr>
          </a:p>
          <a:p>
            <a:endParaRPr lang="en-US" sz="2200"/>
          </a:p>
        </p:txBody>
      </p:sp>
      <p:pic>
        <p:nvPicPr>
          <p:cNvPr id="13" name="Content Placeholder 12">
            <a:extLst>
              <a:ext uri="{FF2B5EF4-FFF2-40B4-BE49-F238E27FC236}">
                <a16:creationId xmlns:a16="http://schemas.microsoft.com/office/drawing/2014/main" id="{A1854C5F-3D91-460D-314B-C2DD19941CD2}"/>
              </a:ext>
            </a:extLst>
          </p:cNvPr>
          <p:cNvPicPr>
            <a:picLocks noGrp="1" noChangeAspect="1"/>
          </p:cNvPicPr>
          <p:nvPr>
            <p:ph sz="half" idx="2"/>
          </p:nvPr>
        </p:nvPicPr>
        <p:blipFill>
          <a:blip r:embed="rId2"/>
          <a:stretch>
            <a:fillRect/>
          </a:stretch>
        </p:blipFill>
        <p:spPr>
          <a:xfrm>
            <a:off x="8005454" y="2706625"/>
            <a:ext cx="3658633" cy="3093218"/>
          </a:xfrm>
          <a:prstGeom prst="rect">
            <a:avLst/>
          </a:prstGeom>
        </p:spPr>
      </p:pic>
      <p:pic>
        <p:nvPicPr>
          <p:cNvPr id="8" name="Picture 7">
            <a:extLst>
              <a:ext uri="{FF2B5EF4-FFF2-40B4-BE49-F238E27FC236}">
                <a16:creationId xmlns:a16="http://schemas.microsoft.com/office/drawing/2014/main" id="{50D11836-75D3-ABEB-1DD7-72AE88F16EE1}"/>
              </a:ext>
            </a:extLst>
          </p:cNvPr>
          <p:cNvPicPr>
            <a:picLocks noChangeAspect="1"/>
          </p:cNvPicPr>
          <p:nvPr/>
        </p:nvPicPr>
        <p:blipFill>
          <a:blip r:embed="rId3"/>
          <a:srcRect t="3206" r="1" b="19721"/>
          <a:stretch/>
        </p:blipFill>
        <p:spPr>
          <a:xfrm>
            <a:off x="1305929" y="2706624"/>
            <a:ext cx="5562877" cy="3093218"/>
          </a:xfrm>
          <a:prstGeom prst="rect">
            <a:avLst/>
          </a:prstGeom>
        </p:spPr>
      </p:pic>
      <p:sp>
        <p:nvSpPr>
          <p:cNvPr id="10" name="TextBox 9">
            <a:extLst>
              <a:ext uri="{FF2B5EF4-FFF2-40B4-BE49-F238E27FC236}">
                <a16:creationId xmlns:a16="http://schemas.microsoft.com/office/drawing/2014/main" id="{E0E2493F-C5EF-1D94-0B60-36AF282BFBB3}"/>
              </a:ext>
            </a:extLst>
          </p:cNvPr>
          <p:cNvSpPr txBox="1"/>
          <p:nvPr/>
        </p:nvSpPr>
        <p:spPr>
          <a:xfrm>
            <a:off x="8005454" y="5799842"/>
            <a:ext cx="3658633" cy="342996"/>
          </a:xfrm>
          <a:prstGeom prst="rect">
            <a:avLst/>
          </a:prstGeom>
          <a:noFill/>
          <a:ln>
            <a:noFill/>
          </a:ln>
        </p:spPr>
        <p:txBody>
          <a:bodyPr wrap="square">
            <a:noAutofit/>
          </a:bodyPr>
          <a:lstStyle/>
          <a:p>
            <a:pPr algn="ctr">
              <a:spcAft>
                <a:spcPts val="600"/>
              </a:spcAft>
            </a:pPr>
            <a:r>
              <a:rPr lang="en-GB" sz="1000" dirty="0">
                <a:solidFill>
                  <a:srgbClr val="FFFFFF"/>
                </a:solidFill>
                <a:hlinkClick r:id="rId4">
                  <a:extLst>
                    <a:ext uri="{A12FA001-AC4F-418D-AE19-62706E023703}">
                      <ahyp:hlinkClr xmlns:ahyp="http://schemas.microsoft.com/office/drawing/2018/hyperlinkcolor" val="tx"/>
                    </a:ext>
                  </a:extLst>
                </a:hlinkClick>
              </a:rPr>
              <a:t>Martin Seligman Positive Psychology</a:t>
            </a:r>
            <a:endParaRPr lang="en-GB" sz="1000" dirty="0">
              <a:solidFill>
                <a:srgbClr val="FFFFFF"/>
              </a:solidFill>
            </a:endParaRPr>
          </a:p>
        </p:txBody>
      </p:sp>
    </p:spTree>
    <p:extLst>
      <p:ext uri="{BB962C8B-B14F-4D97-AF65-F5344CB8AC3E}">
        <p14:creationId xmlns:p14="http://schemas.microsoft.com/office/powerpoint/2010/main" val="3479804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B0307-84BE-66CD-4FE4-E4E575E2B79E}"/>
              </a:ext>
            </a:extLst>
          </p:cNvPr>
          <p:cNvSpPr>
            <a:spLocks noGrp="1"/>
          </p:cNvSpPr>
          <p:nvPr>
            <p:ph type="title"/>
          </p:nvPr>
        </p:nvSpPr>
        <p:spPr/>
        <p:txBody>
          <a:bodyPr/>
          <a:lstStyle/>
          <a:p>
            <a:r>
              <a:rPr lang="en-GB" b="1" dirty="0"/>
              <a:t>Let a 17-years-old tell you about Positive Psychology </a:t>
            </a:r>
          </a:p>
        </p:txBody>
      </p:sp>
      <p:pic>
        <p:nvPicPr>
          <p:cNvPr id="4" name="Online Media 3" title="Positive Psychology | Jessie Charles | TEDxMillHillSchool">
            <a:hlinkClick r:id="" action="ppaction://media"/>
            <a:extLst>
              <a:ext uri="{FF2B5EF4-FFF2-40B4-BE49-F238E27FC236}">
                <a16:creationId xmlns:a16="http://schemas.microsoft.com/office/drawing/2014/main" id="{18805E5D-0ED9-6028-E209-182AB34FFBDE}"/>
              </a:ext>
            </a:extLst>
          </p:cNvPr>
          <p:cNvPicPr>
            <a:picLocks noGrp="1" noRot="1" noChangeAspect="1"/>
          </p:cNvPicPr>
          <p:nvPr>
            <p:ph idx="1"/>
            <a:videoFile r:link="rId1"/>
          </p:nvPr>
        </p:nvPicPr>
        <p:blipFill>
          <a:blip r:embed="rId4"/>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400324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1314C-56F7-AB29-70A2-06DE7207B52A}"/>
              </a:ext>
            </a:extLst>
          </p:cNvPr>
          <p:cNvSpPr>
            <a:spLocks noGrp="1"/>
          </p:cNvSpPr>
          <p:nvPr>
            <p:ph type="title"/>
          </p:nvPr>
        </p:nvSpPr>
        <p:spPr/>
        <p:txBody>
          <a:bodyPr/>
          <a:lstStyle/>
          <a:p>
            <a:r>
              <a:rPr kumimoji="0" lang="en-US" altLang="en-US" sz="4400" b="1" i="0" u="none" strike="noStrike" cap="none" normalizeH="0" baseline="0" dirty="0">
                <a:ln>
                  <a:noFill/>
                </a:ln>
                <a:solidFill>
                  <a:schemeClr val="tx1"/>
                </a:solidFill>
                <a:effectLst/>
                <a:cs typeface="Segoe UI" panose="020B0502040204020203" pitchFamily="34" charset="0"/>
              </a:rPr>
              <a:t>What is Positive Psychology?</a:t>
            </a:r>
            <a:br>
              <a:rPr kumimoji="0" lang="en-US" altLang="en-US" sz="4400" b="1"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lang="en-GB" dirty="0"/>
          </a:p>
        </p:txBody>
      </p:sp>
      <p:sp>
        <p:nvSpPr>
          <p:cNvPr id="3" name="Content Placeholder 2">
            <a:extLst>
              <a:ext uri="{FF2B5EF4-FFF2-40B4-BE49-F238E27FC236}">
                <a16:creationId xmlns:a16="http://schemas.microsoft.com/office/drawing/2014/main" id="{29E8D639-D29A-9183-0CC0-20B02BCC6D94}"/>
              </a:ext>
            </a:extLst>
          </p:cNvPr>
          <p:cNvSpPr>
            <a:spLocks noGrp="1"/>
          </p:cNvSpPr>
          <p:nvPr>
            <p:ph sz="half" idx="1"/>
          </p:nvPr>
        </p:nvSpPr>
        <p:spPr>
          <a:xfrm>
            <a:off x="838200" y="1406769"/>
            <a:ext cx="5473262" cy="4770194"/>
          </a:xfrm>
        </p:spPr>
        <p:txBody>
          <a:bodyPr>
            <a:normAutofit fontScale="70000" lnSpcReduction="20000"/>
          </a:bodyPr>
          <a:lstStyle/>
          <a:p>
            <a:pPr marL="0" indent="0" eaLnBrk="0" fontAlgn="base" hangingPunct="0">
              <a:lnSpc>
                <a:spcPct val="100000"/>
              </a:lnSpc>
              <a:spcBef>
                <a:spcPct val="0"/>
              </a:spcBef>
              <a:spcAft>
                <a:spcPct val="0"/>
              </a:spcAft>
              <a:buNone/>
            </a:pPr>
            <a:r>
              <a:rPr kumimoji="0" lang="en-US" altLang="en-US" sz="2800" b="0" i="0" u="none" strike="noStrike" cap="none" normalizeH="0" baseline="0" dirty="0">
                <a:ln>
                  <a:noFill/>
                </a:ln>
                <a:solidFill>
                  <a:schemeClr val="tx1"/>
                </a:solidFill>
                <a:effectLst/>
                <a:cs typeface="Segoe UI" panose="020B0502040204020203" pitchFamily="34" charset="0"/>
              </a:rPr>
              <a:t>The scientific study of what makes life worth living, focusing on </a:t>
            </a:r>
            <a:r>
              <a:rPr lang="en-GB" b="0" i="0" dirty="0">
                <a:solidFill>
                  <a:srgbClr val="242424"/>
                </a:solidFill>
                <a:effectLst/>
                <a:latin typeface="Segoe UI" panose="020B0502040204020203" pitchFamily="34" charset="0"/>
              </a:rPr>
              <a:t>strengths, virtues, </a:t>
            </a:r>
            <a:r>
              <a:rPr kumimoji="0" lang="en-US" altLang="en-US" sz="2800" b="0" i="0" u="none" strike="noStrike" cap="none" normalizeH="0" baseline="0" dirty="0">
                <a:ln>
                  <a:noFill/>
                </a:ln>
                <a:solidFill>
                  <a:schemeClr val="tx1"/>
                </a:solidFill>
                <a:effectLst/>
                <a:cs typeface="Segoe UI" panose="020B0502040204020203" pitchFamily="34" charset="0"/>
              </a:rPr>
              <a:t>positive experiences, </a:t>
            </a:r>
            <a:r>
              <a:rPr lang="en-GB" b="0" i="0" dirty="0">
                <a:solidFill>
                  <a:srgbClr val="242424"/>
                </a:solidFill>
                <a:effectLst/>
                <a:latin typeface="Segoe UI" panose="020B0502040204020203" pitchFamily="34" charset="0"/>
              </a:rPr>
              <a:t>and factors that contribute to a fulfilling life.</a:t>
            </a:r>
            <a:endParaRPr lang="en-US" altLang="en-US" dirty="0">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3400" b="1" i="0" u="none" strike="noStrike" cap="none" normalizeH="0" baseline="0" dirty="0">
                <a:ln>
                  <a:noFill/>
                </a:ln>
                <a:solidFill>
                  <a:schemeClr val="tx1"/>
                </a:solidFill>
                <a:effectLst/>
                <a:cs typeface="Segoe UI" panose="020B0502040204020203" pitchFamily="34" charset="0"/>
              </a:rPr>
              <a:t>Emerged in the late 1990s as a shift from traditional psychology's focus on mental illness &amp; abnormal functioning.</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800" b="0" i="0" u="none" strike="noStrike" cap="none" normalizeH="0" baseline="0" dirty="0">
              <a:ln>
                <a:noFill/>
              </a:ln>
              <a:solidFill>
                <a:schemeClr val="tx1"/>
              </a:solidFill>
              <a:effectLst/>
              <a:cs typeface="Segoe UI" panose="020B0502040204020203" pitchFamily="34" charset="0"/>
            </a:endParaRPr>
          </a:p>
          <a:p>
            <a:pPr marL="0" indent="0" eaLnBrk="0" fontAlgn="base" hangingPunct="0">
              <a:lnSpc>
                <a:spcPct val="100000"/>
              </a:lnSpc>
              <a:spcBef>
                <a:spcPct val="0"/>
              </a:spcBef>
              <a:spcAft>
                <a:spcPct val="0"/>
              </a:spcAft>
              <a:buNone/>
            </a:pPr>
            <a:r>
              <a:rPr lang="en-GB" sz="2800" b="0" i="0" dirty="0">
                <a:solidFill>
                  <a:srgbClr val="222B33"/>
                </a:solidFill>
                <a:effectLst/>
                <a:highlight>
                  <a:srgbClr val="FFFFFF"/>
                </a:highlight>
                <a:latin typeface="Arial" panose="020B0604020202020204" pitchFamily="34" charset="0"/>
              </a:rPr>
              <a:t>Peterson defines</a:t>
            </a:r>
            <a:r>
              <a:rPr lang="en-GB" sz="2800" i="0" dirty="0">
                <a:solidFill>
                  <a:srgbClr val="222B33"/>
                </a:solidFill>
                <a:effectLst/>
                <a:highlight>
                  <a:srgbClr val="FFFFFF"/>
                </a:highlight>
                <a:latin typeface="Arial" panose="020B0604020202020204" pitchFamily="34" charset="0"/>
              </a:rPr>
              <a:t> positive psychology </a:t>
            </a:r>
            <a:r>
              <a:rPr lang="en-GB" sz="2800" b="0" i="0" dirty="0">
                <a:solidFill>
                  <a:srgbClr val="222B33"/>
                </a:solidFill>
                <a:effectLst/>
                <a:highlight>
                  <a:srgbClr val="FFFFFF"/>
                </a:highlight>
                <a:latin typeface="Arial" panose="020B0604020202020204" pitchFamily="34" charset="0"/>
              </a:rPr>
              <a:t>as the “scientific study of what goes right in life" (2006, p. 4).</a:t>
            </a:r>
          </a:p>
          <a:p>
            <a:pPr marL="0" indent="0" eaLnBrk="0" fontAlgn="base" hangingPunct="0">
              <a:lnSpc>
                <a:spcPct val="100000"/>
              </a:lnSpc>
              <a:spcBef>
                <a:spcPct val="0"/>
              </a:spcBef>
              <a:spcAft>
                <a:spcPct val="0"/>
              </a:spcAft>
              <a:buNone/>
            </a:pPr>
            <a:endParaRPr kumimoji="0" lang="en-US" altLang="en-US" sz="2800" b="0" i="0" u="none" strike="noStrike" cap="none" normalizeH="0" baseline="0" dirty="0">
              <a:ln>
                <a:noFill/>
              </a:ln>
              <a:solidFill>
                <a:schemeClr val="tx1"/>
              </a:solidFill>
              <a:effectLst/>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2800" b="0" i="0" u="none" strike="noStrike" cap="none" normalizeH="0" baseline="0" dirty="0">
              <a:ln>
                <a:noFill/>
              </a:ln>
              <a:solidFill>
                <a:schemeClr val="tx1"/>
              </a:solidFill>
              <a:effectLst/>
              <a:cs typeface="Segoe UI"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600" b="1" i="0" u="none" strike="noStrike" cap="none" normalizeH="0" baseline="0" dirty="0">
                <a:ln>
                  <a:noFill/>
                </a:ln>
                <a:solidFill>
                  <a:schemeClr val="tx1"/>
                </a:solidFill>
                <a:effectLst/>
                <a:cs typeface="Segoe UI" panose="020B0502040204020203" pitchFamily="34" charset="0"/>
              </a:rPr>
              <a:t>Key Figures:</a:t>
            </a:r>
            <a:r>
              <a:rPr kumimoji="0" lang="en-US" altLang="en-US" sz="2600" b="0" i="0" u="none" strike="noStrike" cap="none" normalizeH="0" baseline="0" dirty="0">
                <a:ln>
                  <a:noFill/>
                </a:ln>
                <a:solidFill>
                  <a:schemeClr val="tx1"/>
                </a:solidFill>
                <a:effectLst/>
                <a:cs typeface="Segoe UI" panose="020B0502040204020203" pitchFamily="34" charset="0"/>
              </a:rPr>
              <a:t> Martin Seligman, Mihaly Csikszentmihalyi</a:t>
            </a:r>
            <a:endParaRPr lang="en-GB" sz="2600" b="0" i="0" dirty="0">
              <a:solidFill>
                <a:srgbClr val="21212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2600" b="0" i="1" dirty="0">
                <a:solidFill>
                  <a:srgbClr val="212121"/>
                </a:solidFill>
                <a:effectLst/>
              </a:rPr>
              <a:t>Seligman, M. E., &amp; Csikszentmihalyi, M. (2000)</a:t>
            </a:r>
            <a:endParaRPr kumimoji="0" lang="en-US" altLang="en-US" sz="2600" b="1" i="1" u="none" strike="noStrike" cap="none" normalizeH="0" baseline="0" dirty="0">
              <a:ln>
                <a:noFill/>
              </a:ln>
              <a:solidFill>
                <a:schemeClr val="tx1"/>
              </a:solidFill>
              <a:effectLst/>
              <a:cs typeface="Segoe UI" panose="020B0502040204020203" pitchFamily="34" charset="0"/>
            </a:endParaRPr>
          </a:p>
        </p:txBody>
      </p:sp>
      <p:pic>
        <p:nvPicPr>
          <p:cNvPr id="5" name="Content Placeholder 4">
            <a:extLst>
              <a:ext uri="{FF2B5EF4-FFF2-40B4-BE49-F238E27FC236}">
                <a16:creationId xmlns:a16="http://schemas.microsoft.com/office/drawing/2014/main" id="{38395C0C-188B-8604-579B-D73BF864671C}"/>
              </a:ext>
            </a:extLst>
          </p:cNvPr>
          <p:cNvPicPr>
            <a:picLocks noGrp="1" noChangeAspect="1"/>
          </p:cNvPicPr>
          <p:nvPr>
            <p:ph sz="half" idx="2"/>
          </p:nvPr>
        </p:nvPicPr>
        <p:blipFill>
          <a:blip r:embed="rId2"/>
          <a:stretch>
            <a:fillRect/>
          </a:stretch>
        </p:blipFill>
        <p:spPr>
          <a:xfrm>
            <a:off x="6172200" y="1825625"/>
            <a:ext cx="5473262" cy="4351337"/>
          </a:xfrm>
          <a:prstGeom prst="rect">
            <a:avLst/>
          </a:prstGeom>
        </p:spPr>
      </p:pic>
    </p:spTree>
    <p:extLst>
      <p:ext uri="{BB962C8B-B14F-4D97-AF65-F5344CB8AC3E}">
        <p14:creationId xmlns:p14="http://schemas.microsoft.com/office/powerpoint/2010/main" val="1294571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05B5B-AE99-BE6E-3688-9D57B9EB1AB7}"/>
              </a:ext>
            </a:extLst>
          </p:cNvPr>
          <p:cNvSpPr>
            <a:spLocks noGrp="1"/>
          </p:cNvSpPr>
          <p:nvPr>
            <p:ph type="title"/>
          </p:nvPr>
        </p:nvSpPr>
        <p:spPr>
          <a:xfrm>
            <a:off x="838200" y="365125"/>
            <a:ext cx="10870096" cy="1325563"/>
          </a:xfrm>
        </p:spPr>
        <p:txBody>
          <a:bodyPr/>
          <a:lstStyle/>
          <a:p>
            <a:r>
              <a:rPr lang="en-GB" b="1" dirty="0"/>
              <a:t>Positive Psychology is more than just happiness (Peterson, 2006)</a:t>
            </a:r>
          </a:p>
        </p:txBody>
      </p:sp>
      <p:sp>
        <p:nvSpPr>
          <p:cNvPr id="3" name="Content Placeholder 2">
            <a:extLst>
              <a:ext uri="{FF2B5EF4-FFF2-40B4-BE49-F238E27FC236}">
                <a16:creationId xmlns:a16="http://schemas.microsoft.com/office/drawing/2014/main" id="{30245568-406C-67AA-00F1-BA3C02FC8CB2}"/>
              </a:ext>
            </a:extLst>
          </p:cNvPr>
          <p:cNvSpPr>
            <a:spLocks noGrp="1"/>
          </p:cNvSpPr>
          <p:nvPr>
            <p:ph idx="1"/>
          </p:nvPr>
        </p:nvSpPr>
        <p:spPr>
          <a:xfrm>
            <a:off x="695740" y="1825625"/>
            <a:ext cx="6276560" cy="4351338"/>
          </a:xfrm>
        </p:spPr>
        <p:txBody>
          <a:bodyPr>
            <a:noAutofit/>
          </a:bodyPr>
          <a:lstStyle/>
          <a:p>
            <a:r>
              <a:rPr lang="en-GB" b="1" dirty="0">
                <a:solidFill>
                  <a:srgbClr val="1E1E1E"/>
                </a:solidFill>
              </a:rPr>
              <a:t>Experience: </a:t>
            </a:r>
            <a:r>
              <a:rPr lang="en-GB" dirty="0">
                <a:solidFill>
                  <a:srgbClr val="1E1E1E"/>
                </a:solidFill>
              </a:rPr>
              <a:t>S</a:t>
            </a:r>
            <a:r>
              <a:rPr lang="en-GB" b="0" i="0" dirty="0">
                <a:solidFill>
                  <a:srgbClr val="1E1E1E"/>
                </a:solidFill>
                <a:effectLst/>
              </a:rPr>
              <a:t>avouring pleasure including </a:t>
            </a:r>
            <a:r>
              <a:rPr lang="en-GB" b="0" i="0" dirty="0">
                <a:solidFill>
                  <a:srgbClr val="222B33"/>
                </a:solidFill>
                <a:effectLst/>
                <a:highlight>
                  <a:srgbClr val="FFFFFF"/>
                </a:highlight>
              </a:rPr>
              <a:t>happiness, gratification, and fulfilment</a:t>
            </a:r>
            <a:r>
              <a:rPr lang="en-GB" b="0" i="0" dirty="0">
                <a:solidFill>
                  <a:srgbClr val="1E1E1E"/>
                </a:solidFill>
                <a:effectLst/>
              </a:rPr>
              <a:t>.</a:t>
            </a:r>
          </a:p>
          <a:p>
            <a:r>
              <a:rPr lang="en-GB" b="1" dirty="0"/>
              <a:t>Traits: </a:t>
            </a:r>
            <a:r>
              <a:rPr lang="en-GB" b="0" i="0" dirty="0">
                <a:solidFill>
                  <a:srgbClr val="222B33"/>
                </a:solidFill>
                <a:effectLst/>
                <a:highlight>
                  <a:srgbClr val="FFFFFF"/>
                </a:highlight>
              </a:rPr>
              <a:t>strengths of character, talents, interests, and values, </a:t>
            </a:r>
            <a:r>
              <a:rPr lang="en-GB" dirty="0"/>
              <a:t> developing a sense of gratitude</a:t>
            </a:r>
          </a:p>
          <a:p>
            <a:r>
              <a:rPr lang="en-GB" b="1" dirty="0"/>
              <a:t>Social institutions: </a:t>
            </a:r>
            <a:r>
              <a:rPr lang="en-GB" dirty="0"/>
              <a:t>Connecting with others: </a:t>
            </a:r>
            <a:r>
              <a:rPr lang="en-GB" b="0" i="0" dirty="0">
                <a:solidFill>
                  <a:srgbClr val="222B33"/>
                </a:solidFill>
                <a:effectLst/>
                <a:highlight>
                  <a:srgbClr val="FFFFFF"/>
                </a:highlight>
              </a:rPr>
              <a:t>families, schools, businesses, communities, and societies</a:t>
            </a:r>
            <a:r>
              <a:rPr lang="en-GB" dirty="0"/>
              <a:t> </a:t>
            </a:r>
          </a:p>
        </p:txBody>
      </p:sp>
      <p:pic>
        <p:nvPicPr>
          <p:cNvPr id="2050" name="Picture 2" descr="PSYCH243">
            <a:extLst>
              <a:ext uri="{FF2B5EF4-FFF2-40B4-BE49-F238E27FC236}">
                <a16:creationId xmlns:a16="http://schemas.microsoft.com/office/drawing/2014/main" id="{B8DDAA86-44CD-E8D7-D7E8-A6725DA8FC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300" y="2272861"/>
            <a:ext cx="4862718" cy="32418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49EC925-F6E0-ED98-FE3B-A137688D0BF3}"/>
              </a:ext>
            </a:extLst>
          </p:cNvPr>
          <p:cNvSpPr txBox="1"/>
          <p:nvPr/>
        </p:nvSpPr>
        <p:spPr>
          <a:xfrm>
            <a:off x="5951054" y="6169709"/>
            <a:ext cx="6097656" cy="400110"/>
          </a:xfrm>
          <a:prstGeom prst="rect">
            <a:avLst/>
          </a:prstGeom>
          <a:noFill/>
        </p:spPr>
        <p:txBody>
          <a:bodyPr wrap="square">
            <a:spAutoFit/>
          </a:bodyPr>
          <a:lstStyle/>
          <a:p>
            <a:r>
              <a:rPr lang="en-GB" sz="1000" dirty="0"/>
              <a:t>https://courses.worldcampus.psu.edu/welcome/psych243/001/content/02_lesson/corefiles/L1_3pillars.png</a:t>
            </a:r>
          </a:p>
        </p:txBody>
      </p:sp>
    </p:spTree>
    <p:extLst>
      <p:ext uri="{BB962C8B-B14F-4D97-AF65-F5344CB8AC3E}">
        <p14:creationId xmlns:p14="http://schemas.microsoft.com/office/powerpoint/2010/main" val="2740130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Slide Background Fill">
            <a:extLst>
              <a:ext uri="{FF2B5EF4-FFF2-40B4-BE49-F238E27FC236}">
                <a16:creationId xmlns:a16="http://schemas.microsoft.com/office/drawing/2014/main" id="{7D07B7BC-3270-4CF3-A7AA-0937908AD5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108BB4D4-D71A-48F5-B2D2-45D2D78F4C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8" name="Color">
              <a:extLst>
                <a:ext uri="{FF2B5EF4-FFF2-40B4-BE49-F238E27FC236}">
                  <a16:creationId xmlns:a16="http://schemas.microsoft.com/office/drawing/2014/main" id="{F287CCC2-896F-4F04-A017-737FB703FD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Color">
              <a:extLst>
                <a:ext uri="{FF2B5EF4-FFF2-40B4-BE49-F238E27FC236}">
                  <a16:creationId xmlns:a16="http://schemas.microsoft.com/office/drawing/2014/main" id="{821DD70C-9C59-4A01-BF0B-C027B5BCA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Content Placeholder 4" descr="A diagram of a company&#10;&#10;Description automatically generated">
            <a:extLst>
              <a:ext uri="{FF2B5EF4-FFF2-40B4-BE49-F238E27FC236}">
                <a16:creationId xmlns:a16="http://schemas.microsoft.com/office/drawing/2014/main" id="{A58391C7-0570-8A7E-FB3C-619BD98B4D4E}"/>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223989" y="3503699"/>
            <a:ext cx="7747926" cy="3350978"/>
          </a:xfrm>
          <a:prstGeom prst="rect">
            <a:avLst/>
          </a:prstGeom>
        </p:spPr>
      </p:pic>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071D35A-3E3A-7BB3-570F-87F764B89A22}"/>
              </a:ext>
            </a:extLst>
          </p:cNvPr>
          <p:cNvSpPr>
            <a:spLocks noGrp="1"/>
          </p:cNvSpPr>
          <p:nvPr>
            <p:ph type="title"/>
          </p:nvPr>
        </p:nvSpPr>
        <p:spPr>
          <a:xfrm>
            <a:off x="786384" y="576072"/>
            <a:ext cx="5430250" cy="2751749"/>
          </a:xfrm>
        </p:spPr>
        <p:txBody>
          <a:bodyPr vert="horz" lIns="91440" tIns="45720" rIns="91440" bIns="45720" rtlCol="0" anchor="ctr">
            <a:normAutofit/>
          </a:bodyPr>
          <a:lstStyle/>
          <a:p>
            <a:r>
              <a:rPr lang="en-US" sz="3700" b="1" kern="1200">
                <a:solidFill>
                  <a:schemeClr val="bg1"/>
                </a:solidFill>
                <a:latin typeface="+mj-lt"/>
                <a:ea typeface="+mj-ea"/>
                <a:cs typeface="+mj-cs"/>
              </a:rPr>
              <a:t>Seligman’s PERMA model </a:t>
            </a:r>
            <a:r>
              <a:rPr lang="en-US" sz="3700" kern="1200">
                <a:solidFill>
                  <a:schemeClr val="bg1"/>
                </a:solidFill>
                <a:latin typeface="+mj-lt"/>
                <a:ea typeface="+mj-ea"/>
                <a:cs typeface="+mj-cs"/>
              </a:rPr>
              <a:t>A framework from positive psychology that promotes wellbeing through five key elements:                                                            </a:t>
            </a:r>
            <a:endParaRPr lang="en-US" sz="3700" b="1" kern="1200">
              <a:solidFill>
                <a:schemeClr val="bg1"/>
              </a:solidFill>
              <a:latin typeface="+mj-lt"/>
              <a:ea typeface="+mj-ea"/>
              <a:cs typeface="+mj-cs"/>
            </a:endParaRPr>
          </a:p>
        </p:txBody>
      </p:sp>
      <p:sp>
        <p:nvSpPr>
          <p:cNvPr id="7" name="TextBox 6">
            <a:extLst>
              <a:ext uri="{FF2B5EF4-FFF2-40B4-BE49-F238E27FC236}">
                <a16:creationId xmlns:a16="http://schemas.microsoft.com/office/drawing/2014/main" id="{10DC0582-F176-AEE2-DF9C-D57B0688EA32}"/>
              </a:ext>
            </a:extLst>
          </p:cNvPr>
          <p:cNvSpPr txBox="1"/>
          <p:nvPr/>
        </p:nvSpPr>
        <p:spPr>
          <a:xfrm>
            <a:off x="6464409" y="576072"/>
            <a:ext cx="4699459" cy="2778231"/>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dirty="0">
                <a:solidFill>
                  <a:schemeClr val="bg1"/>
                </a:solidFill>
              </a:rPr>
              <a:t>In UK health and social care, it’s used to support older adults, people with disabilities, and those with mental health needs by fostering resilience, purpose, and quality of life.</a:t>
            </a:r>
          </a:p>
          <a:p>
            <a:pPr indent="-228600">
              <a:lnSpc>
                <a:spcPct val="90000"/>
              </a:lnSpc>
              <a:spcAft>
                <a:spcPts val="600"/>
              </a:spcAft>
              <a:buFont typeface="Arial" panose="020B0604020202020204" pitchFamily="34" charset="0"/>
              <a:buChar char="•"/>
            </a:pPr>
            <a:r>
              <a:rPr lang="en-US" dirty="0">
                <a:solidFill>
                  <a:schemeClr val="bg1"/>
                </a:solidFill>
              </a:rPr>
              <a:t> Notice there is no risk factor or barrier in this model</a:t>
            </a:r>
          </a:p>
        </p:txBody>
      </p:sp>
      <p:sp>
        <p:nvSpPr>
          <p:cNvPr id="6" name="TextBox 5">
            <a:extLst>
              <a:ext uri="{FF2B5EF4-FFF2-40B4-BE49-F238E27FC236}">
                <a16:creationId xmlns:a16="http://schemas.microsoft.com/office/drawing/2014/main" id="{2925FCF4-0E52-B97B-A461-78D4647D1EEF}"/>
              </a:ext>
            </a:extLst>
          </p:cNvPr>
          <p:cNvSpPr txBox="1"/>
          <p:nvPr/>
        </p:nvSpPr>
        <p:spPr>
          <a:xfrm>
            <a:off x="7361906" y="6654622"/>
            <a:ext cx="2610009"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movimientodisfrutista.blogspot.com/2015/01/perma-m-seligman.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7607706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Prof Seligman on PERMA">
            <a:hlinkClick r:id="" action="ppaction://media"/>
            <a:extLst>
              <a:ext uri="{FF2B5EF4-FFF2-40B4-BE49-F238E27FC236}">
                <a16:creationId xmlns:a16="http://schemas.microsoft.com/office/drawing/2014/main" id="{88D399E1-E336-2C13-D783-6050F9FD65A6}"/>
              </a:ext>
            </a:extLst>
          </p:cNvPr>
          <p:cNvPicPr>
            <a:picLocks noGrp="1" noRot="1" noChangeAspect="1"/>
          </p:cNvPicPr>
          <p:nvPr>
            <p:ph idx="1"/>
            <a:videoFile r:link="rId1"/>
          </p:nvPr>
        </p:nvPicPr>
        <p:blipFill>
          <a:blip r:embed="rId4"/>
          <a:stretch>
            <a:fillRect/>
          </a:stretch>
        </p:blipFill>
        <p:spPr>
          <a:xfrm>
            <a:off x="836177" y="457200"/>
            <a:ext cx="10519646" cy="5943600"/>
          </a:xfrm>
          <a:prstGeom prst="rect">
            <a:avLst/>
          </a:prstGeom>
          <a:scene3d>
            <a:camera prst="orthographicFront"/>
            <a:lightRig rig="balanced" dir="t"/>
          </a:scene3d>
          <a:sp3d prstMaterial="softEdge">
            <a:bevelT w="203200" h="101600" prst="cross"/>
            <a:contourClr>
              <a:srgbClr val="FFFFFF"/>
            </a:contourClr>
          </a:sp3d>
        </p:spPr>
      </p:pic>
    </p:spTree>
    <p:extLst>
      <p:ext uri="{BB962C8B-B14F-4D97-AF65-F5344CB8AC3E}">
        <p14:creationId xmlns:p14="http://schemas.microsoft.com/office/powerpoint/2010/main" val="2957903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88054-D12A-7518-BB3C-38DC2E85A042}"/>
              </a:ext>
            </a:extLst>
          </p:cNvPr>
          <p:cNvSpPr>
            <a:spLocks noGrp="1"/>
          </p:cNvSpPr>
          <p:nvPr>
            <p:ph type="title"/>
          </p:nvPr>
        </p:nvSpPr>
        <p:spPr>
          <a:xfrm>
            <a:off x="5894962" y="479493"/>
            <a:ext cx="5458838" cy="1325563"/>
          </a:xfrm>
        </p:spPr>
        <p:txBody>
          <a:bodyPr>
            <a:normAutofit fontScale="90000"/>
          </a:bodyPr>
          <a:lstStyle/>
          <a:p>
            <a:r>
              <a:rPr lang="en-GB" b="1" dirty="0"/>
              <a:t>PERMA – applications in Health and Social care</a:t>
            </a:r>
          </a:p>
        </p:txBody>
      </p:sp>
      <p:pic>
        <p:nvPicPr>
          <p:cNvPr id="3" name="Picture 2">
            <a:extLst>
              <a:ext uri="{FF2B5EF4-FFF2-40B4-BE49-F238E27FC236}">
                <a16:creationId xmlns:a16="http://schemas.microsoft.com/office/drawing/2014/main" id="{E6501BBF-F198-9E66-658C-324B67CBC7B6}"/>
              </a:ext>
            </a:extLst>
          </p:cNvPr>
          <p:cNvPicPr>
            <a:picLocks noChangeAspect="1"/>
          </p:cNvPicPr>
          <p:nvPr/>
        </p:nvPicPr>
        <p:blipFill>
          <a:blip r:embed="rId2"/>
          <a:stretch>
            <a:fillRect/>
          </a:stretch>
        </p:blipFill>
        <p:spPr>
          <a:xfrm>
            <a:off x="703182" y="1642186"/>
            <a:ext cx="4777381" cy="340388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Rectangle 1">
            <a:extLst>
              <a:ext uri="{FF2B5EF4-FFF2-40B4-BE49-F238E27FC236}">
                <a16:creationId xmlns:a16="http://schemas.microsoft.com/office/drawing/2014/main" id="{3F1B36E5-D91B-C0CD-E3E8-82208C10CD4F}"/>
              </a:ext>
            </a:extLst>
          </p:cNvPr>
          <p:cNvSpPr>
            <a:spLocks noGrp="1" noChangeArrowheads="1"/>
          </p:cNvSpPr>
          <p:nvPr>
            <p:ph idx="1"/>
          </p:nvPr>
        </p:nvSpPr>
        <p:spPr bwMode="auto">
          <a:xfrm>
            <a:off x="5480563" y="1984443"/>
            <a:ext cx="6277683" cy="419252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92500" lnSpcReduction="10000"/>
          </a:bodyPr>
          <a:lstStyle/>
          <a:p>
            <a:pPr marL="0" marR="0" lvl="0" indent="0" defTabSz="914400" rtl="0" eaLnBrk="0" fontAlgn="base" latinLnBrk="0" hangingPunct="0">
              <a:spcBef>
                <a:spcPct val="0"/>
              </a:spcBef>
              <a:spcAft>
                <a:spcPts val="600"/>
              </a:spcAft>
              <a:buClrTx/>
              <a:buSzTx/>
              <a:buFontTx/>
              <a:buNone/>
              <a:tabLst/>
            </a:pPr>
            <a:endParaRPr kumimoji="0" lang="en-US" altLang="en-US" sz="1600" b="0" i="0" u="none" strike="noStrike" cap="none" normalizeH="0" baseline="0" dirty="0">
              <a:ln>
                <a:noFill/>
              </a:ln>
              <a:effectLst/>
              <a:cs typeface="Segoe UI" panose="020B0502040204020203" pitchFamily="34" charset="0"/>
            </a:endParaRPr>
          </a:p>
          <a:p>
            <a:pPr marL="0" marR="0" lvl="0" indent="0" defTabSz="914400" rtl="0" eaLnBrk="0" fontAlgn="base" latinLnBrk="0" hangingPunct="0">
              <a:spcBef>
                <a:spcPct val="0"/>
              </a:spcBef>
              <a:spcAft>
                <a:spcPts val="600"/>
              </a:spcAft>
              <a:buClrTx/>
              <a:buSzTx/>
              <a:buFontTx/>
              <a:buAutoNum type="arabicPeriod"/>
              <a:tabLst/>
            </a:pPr>
            <a:r>
              <a:rPr kumimoji="0" lang="en-US" altLang="en-US" sz="1800" b="1" i="0" u="none" strike="noStrike" cap="none" normalizeH="0" baseline="0" dirty="0">
                <a:ln>
                  <a:noFill/>
                </a:ln>
                <a:effectLst/>
                <a:cs typeface="Segoe UI" panose="020B0502040204020203" pitchFamily="34" charset="0"/>
              </a:rPr>
              <a:t>Positive Emotion (P)</a:t>
            </a:r>
            <a:r>
              <a:rPr kumimoji="0" lang="en-US" altLang="en-US" sz="1800" b="0" i="0" u="none" strike="noStrike" cap="none" normalizeH="0" baseline="0" dirty="0">
                <a:ln>
                  <a:noFill/>
                </a:ln>
                <a:effectLst/>
                <a:cs typeface="Segoe UI" panose="020B0502040204020203" pitchFamily="34" charset="0"/>
              </a:rPr>
              <a:t>: Encouraging patients and </a:t>
            </a:r>
            <a:r>
              <a:rPr lang="en-US" altLang="en-US" sz="1800" dirty="0">
                <a:cs typeface="Segoe UI" panose="020B0502040204020203" pitchFamily="34" charset="0"/>
              </a:rPr>
              <a:t>service user</a:t>
            </a:r>
            <a:r>
              <a:rPr kumimoji="0" lang="en-US" altLang="en-US" sz="1800" b="0" i="0" u="none" strike="noStrike" cap="none" normalizeH="0" baseline="0" dirty="0">
                <a:ln>
                  <a:noFill/>
                </a:ln>
                <a:effectLst/>
                <a:cs typeface="Segoe UI" panose="020B0502040204020203" pitchFamily="34" charset="0"/>
              </a:rPr>
              <a:t>s to engage in activities that bring </a:t>
            </a:r>
            <a:r>
              <a:rPr lang="en-US" altLang="en-US" sz="1800" dirty="0">
                <a:cs typeface="Segoe UI" panose="020B0502040204020203" pitchFamily="34" charset="0"/>
              </a:rPr>
              <a:t>satisfaction</a:t>
            </a:r>
            <a:r>
              <a:rPr kumimoji="0" lang="en-US" altLang="en-US" sz="1800" b="0" i="0" u="none" strike="noStrike" cap="none" normalizeH="0" baseline="0" dirty="0">
                <a:ln>
                  <a:noFill/>
                </a:ln>
                <a:effectLst/>
                <a:cs typeface="Segoe UI" panose="020B0502040204020203" pitchFamily="34" charset="0"/>
              </a:rPr>
              <a:t>, hope, and gratitude. For example, group activities like </a:t>
            </a:r>
            <a:r>
              <a:rPr lang="en-US" altLang="en-US" sz="1800" dirty="0">
                <a:cs typeface="Segoe UI" panose="020B0502040204020203" pitchFamily="34" charset="0"/>
              </a:rPr>
              <a:t>craft</a:t>
            </a:r>
            <a:r>
              <a:rPr kumimoji="0" lang="en-US" altLang="en-US" sz="1800" b="0" i="0" u="none" strike="noStrike" cap="none" normalizeH="0" baseline="0" dirty="0">
                <a:ln>
                  <a:noFill/>
                </a:ln>
                <a:effectLst/>
                <a:cs typeface="Segoe UI" panose="020B0502040204020203" pitchFamily="34" charset="0"/>
              </a:rPr>
              <a:t> or music sessions to foster positive emotions and improve mental health.</a:t>
            </a:r>
          </a:p>
          <a:p>
            <a:pPr marL="0" marR="0" lvl="0" indent="0" defTabSz="914400" rtl="0" eaLnBrk="0" fontAlgn="base" latinLnBrk="0" hangingPunct="0">
              <a:spcBef>
                <a:spcPct val="0"/>
              </a:spcBef>
              <a:spcAft>
                <a:spcPts val="600"/>
              </a:spcAft>
              <a:buClrTx/>
              <a:buSzTx/>
              <a:buFontTx/>
              <a:buAutoNum type="arabicPeriod"/>
              <a:tabLst/>
            </a:pPr>
            <a:endParaRPr kumimoji="0" lang="en-US" altLang="en-US" sz="1800" b="0" i="0" u="none" strike="noStrike" cap="none" normalizeH="0" baseline="0" dirty="0">
              <a:ln>
                <a:noFill/>
              </a:ln>
              <a:effectLst/>
              <a:cs typeface="Segoe UI" panose="020B0502040204020203" pitchFamily="34" charset="0"/>
            </a:endParaRPr>
          </a:p>
          <a:p>
            <a:pPr marL="0" marR="0" lvl="0" indent="0" defTabSz="914400" rtl="0" eaLnBrk="0" fontAlgn="base" latinLnBrk="0" hangingPunct="0">
              <a:spcBef>
                <a:spcPct val="0"/>
              </a:spcBef>
              <a:spcAft>
                <a:spcPts val="600"/>
              </a:spcAft>
              <a:buClrTx/>
              <a:buSzTx/>
              <a:buFontTx/>
              <a:buAutoNum type="arabicPeriod" startAt="2"/>
              <a:tabLst/>
            </a:pPr>
            <a:r>
              <a:rPr kumimoji="0" lang="en-US" altLang="en-US" sz="1800" b="1" i="0" u="none" strike="noStrike" cap="none" normalizeH="0" baseline="0" dirty="0">
                <a:ln>
                  <a:noFill/>
                </a:ln>
                <a:effectLst/>
                <a:cs typeface="Segoe UI" panose="020B0502040204020203" pitchFamily="34" charset="0"/>
              </a:rPr>
              <a:t>Engagement (E)</a:t>
            </a:r>
            <a:r>
              <a:rPr kumimoji="0" lang="en-US" altLang="en-US" sz="1800" b="0" i="0" u="none" strike="noStrike" cap="none" normalizeH="0" baseline="0" dirty="0">
                <a:ln>
                  <a:noFill/>
                </a:ln>
                <a:effectLst/>
                <a:cs typeface="Segoe UI" panose="020B0502040204020203" pitchFamily="34" charset="0"/>
              </a:rPr>
              <a:t>: Helping individuals find activities they can become deeply absorbed in, such as hobbies or volunteer work. This can be particularly beneficial for those with mental health challenges, as it promotes a sense of flow and </a:t>
            </a:r>
            <a:r>
              <a:rPr lang="en-US" altLang="en-US" sz="1800" dirty="0">
                <a:cs typeface="Segoe UI" panose="020B0502040204020203" pitchFamily="34" charset="0"/>
              </a:rPr>
              <a:t>improves mental wellbeing</a:t>
            </a:r>
            <a:r>
              <a:rPr kumimoji="0" lang="en-US" altLang="en-US" sz="1800" b="0" i="0" u="none" strike="noStrike" cap="none" normalizeH="0" baseline="0" dirty="0">
                <a:ln>
                  <a:noFill/>
                </a:ln>
                <a:effectLst/>
                <a:cs typeface="Segoe UI" panose="020B0502040204020203" pitchFamily="34" charset="0"/>
              </a:rPr>
              <a:t>.</a:t>
            </a:r>
          </a:p>
          <a:p>
            <a:pPr marL="0" marR="0" lvl="0" indent="0" defTabSz="914400" rtl="0" eaLnBrk="0" fontAlgn="base" latinLnBrk="0" hangingPunct="0">
              <a:spcBef>
                <a:spcPct val="0"/>
              </a:spcBef>
              <a:spcAft>
                <a:spcPts val="600"/>
              </a:spcAft>
              <a:buClrTx/>
              <a:buSzTx/>
              <a:buFontTx/>
              <a:buAutoNum type="arabicPeriod" startAt="2"/>
              <a:tabLst/>
            </a:pPr>
            <a:endParaRPr kumimoji="0" lang="en-US" altLang="en-US" sz="1800" b="0" i="0" u="none" strike="noStrike" cap="none" normalizeH="0" baseline="0" dirty="0">
              <a:ln>
                <a:noFill/>
              </a:ln>
              <a:effectLst/>
              <a:cs typeface="Segoe UI" panose="020B0502040204020203" pitchFamily="34" charset="0"/>
            </a:endParaRPr>
          </a:p>
          <a:p>
            <a:pPr marL="0" marR="0" lvl="0" indent="0" defTabSz="914400" rtl="0" eaLnBrk="0" fontAlgn="base" latinLnBrk="0" hangingPunct="0">
              <a:spcBef>
                <a:spcPct val="0"/>
              </a:spcBef>
              <a:spcAft>
                <a:spcPts val="600"/>
              </a:spcAft>
              <a:buClrTx/>
              <a:buSzTx/>
              <a:buFontTx/>
              <a:buAutoNum type="arabicPeriod" startAt="3"/>
              <a:tabLst/>
            </a:pPr>
            <a:r>
              <a:rPr kumimoji="0" lang="en-US" altLang="en-US" sz="1800" b="1" i="0" u="none" strike="noStrike" cap="none" normalizeH="0" baseline="0" dirty="0">
                <a:ln>
                  <a:noFill/>
                </a:ln>
                <a:effectLst/>
                <a:cs typeface="Segoe UI" panose="020B0502040204020203" pitchFamily="34" charset="0"/>
              </a:rPr>
              <a:t>Relationships (R)</a:t>
            </a:r>
            <a:r>
              <a:rPr kumimoji="0" lang="en-US" altLang="en-US" sz="1800" b="0" i="0" u="none" strike="noStrike" cap="none" normalizeH="0" baseline="0" dirty="0">
                <a:ln>
                  <a:noFill/>
                </a:ln>
                <a:effectLst/>
                <a:cs typeface="Segoe UI" panose="020B0502040204020203" pitchFamily="34" charset="0"/>
              </a:rPr>
              <a:t>: Building strong, supportive relationships is crucial. Health and social care professionals can facilitate support groups or peer programs to help </a:t>
            </a:r>
            <a:r>
              <a:rPr lang="en-US" altLang="en-US" sz="1800" dirty="0">
                <a:cs typeface="Segoe UI" panose="020B0502040204020203" pitchFamily="34" charset="0"/>
              </a:rPr>
              <a:t>people</a:t>
            </a:r>
            <a:r>
              <a:rPr kumimoji="0" lang="en-US" altLang="en-US" sz="1800" b="0" i="0" u="none" strike="noStrike" cap="none" normalizeH="0" baseline="0" dirty="0">
                <a:ln>
                  <a:noFill/>
                </a:ln>
                <a:effectLst/>
                <a:cs typeface="Segoe UI" panose="020B0502040204020203" pitchFamily="34" charset="0"/>
              </a:rPr>
              <a:t> connect with others who share similar experiences, fostering a sense of belonging and community.</a:t>
            </a:r>
          </a:p>
          <a:p>
            <a:pPr marL="0" marR="0" lvl="0" indent="0" defTabSz="914400" rtl="0" eaLnBrk="0" fontAlgn="base" latinLnBrk="0" hangingPunct="0">
              <a:spcBef>
                <a:spcPct val="0"/>
              </a:spcBef>
              <a:spcAft>
                <a:spcPts val="600"/>
              </a:spcAft>
              <a:buClrTx/>
              <a:buSzTx/>
              <a:buFontTx/>
              <a:buAutoNum type="arabicPeriod" startAt="3"/>
              <a:tabLst/>
            </a:pPr>
            <a:endParaRPr kumimoji="0" lang="en-US" altLang="en-US" sz="1300" b="0" i="0" u="none" strike="noStrike" cap="none" normalizeH="0" baseline="0" dirty="0">
              <a:ln>
                <a:noFill/>
              </a:ln>
              <a:effectLst/>
              <a:cs typeface="Segoe UI" panose="020B0502040204020203" pitchFamily="34" charset="0"/>
            </a:endParaRPr>
          </a:p>
        </p:txBody>
      </p:sp>
    </p:spTree>
    <p:extLst>
      <p:ext uri="{BB962C8B-B14F-4D97-AF65-F5344CB8AC3E}">
        <p14:creationId xmlns:p14="http://schemas.microsoft.com/office/powerpoint/2010/main" val="977684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A00BA-5316-A8AA-B1F3-09877E5DEC2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480C8EC-4B90-8014-60E3-AEAFBE776D04}"/>
              </a:ext>
            </a:extLst>
          </p:cNvPr>
          <p:cNvPicPr>
            <a:picLocks noChangeAspect="1"/>
          </p:cNvPicPr>
          <p:nvPr/>
        </p:nvPicPr>
        <p:blipFill>
          <a:blip r:embed="rId2"/>
          <a:stretch>
            <a:fillRect/>
          </a:stretch>
        </p:blipFill>
        <p:spPr>
          <a:xfrm>
            <a:off x="6541053" y="1640704"/>
            <a:ext cx="4777381" cy="3403883"/>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2" name="Title 1">
            <a:extLst>
              <a:ext uri="{FF2B5EF4-FFF2-40B4-BE49-F238E27FC236}">
                <a16:creationId xmlns:a16="http://schemas.microsoft.com/office/drawing/2014/main" id="{7F550D9E-F11A-A82A-30F6-A47004D43367}"/>
              </a:ext>
            </a:extLst>
          </p:cNvPr>
          <p:cNvSpPr>
            <a:spLocks noGrp="1"/>
          </p:cNvSpPr>
          <p:nvPr>
            <p:ph type="title"/>
          </p:nvPr>
        </p:nvSpPr>
        <p:spPr>
          <a:xfrm>
            <a:off x="838201" y="479493"/>
            <a:ext cx="5257800" cy="1325563"/>
          </a:xfrm>
        </p:spPr>
        <p:txBody>
          <a:bodyPr>
            <a:normAutofit/>
          </a:bodyPr>
          <a:lstStyle/>
          <a:p>
            <a:r>
              <a:rPr lang="en-GB" sz="4100" b="1"/>
              <a:t>PERMA – applications in H&amp;SC (</a:t>
            </a:r>
            <a:r>
              <a:rPr lang="en-GB" sz="4100" b="1" err="1"/>
              <a:t>contd</a:t>
            </a:r>
            <a:r>
              <a:rPr lang="en-GB" sz="4100" b="1"/>
              <a:t>)</a:t>
            </a:r>
          </a:p>
        </p:txBody>
      </p:sp>
      <p:sp>
        <p:nvSpPr>
          <p:cNvPr id="4" name="Rectangle 1">
            <a:extLst>
              <a:ext uri="{FF2B5EF4-FFF2-40B4-BE49-F238E27FC236}">
                <a16:creationId xmlns:a16="http://schemas.microsoft.com/office/drawing/2014/main" id="{47D12EE5-E88A-1C9E-ED4D-C9B27390DDDD}"/>
              </a:ext>
            </a:extLst>
          </p:cNvPr>
          <p:cNvSpPr>
            <a:spLocks noGrp="1" noChangeArrowheads="1"/>
          </p:cNvSpPr>
          <p:nvPr>
            <p:ph idx="1"/>
          </p:nvPr>
        </p:nvSpPr>
        <p:spPr bwMode="auto">
          <a:xfrm>
            <a:off x="838201" y="1984443"/>
            <a:ext cx="5702852" cy="419252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lnSpcReduction="10000"/>
          </a:bodyPr>
          <a:lstStyle/>
          <a:p>
            <a:pPr marL="0" marR="0" lvl="0" indent="0" defTabSz="914400" rtl="0" eaLnBrk="0" fontAlgn="base" latinLnBrk="0" hangingPunct="0">
              <a:spcBef>
                <a:spcPct val="0"/>
              </a:spcBef>
              <a:spcAft>
                <a:spcPts val="600"/>
              </a:spcAft>
              <a:buClrTx/>
              <a:buSzTx/>
              <a:buNone/>
              <a:tabLst/>
            </a:pPr>
            <a:endParaRPr kumimoji="0" lang="en-US" altLang="en-US" sz="1500" b="0" i="0" u="none" strike="noStrike" cap="none" normalizeH="0" baseline="0" dirty="0">
              <a:ln>
                <a:noFill/>
              </a:ln>
              <a:effectLst/>
              <a:cs typeface="Segoe UI" panose="020B0502040204020203" pitchFamily="34" charset="0"/>
            </a:endParaRPr>
          </a:p>
          <a:p>
            <a:pPr marL="0" marR="0" lvl="0" indent="0" defTabSz="914400" rtl="0" eaLnBrk="0" fontAlgn="base" latinLnBrk="0" hangingPunct="0">
              <a:spcBef>
                <a:spcPct val="0"/>
              </a:spcBef>
              <a:spcAft>
                <a:spcPts val="600"/>
              </a:spcAft>
              <a:buClrTx/>
              <a:buSzTx/>
              <a:buFontTx/>
              <a:buAutoNum type="arabicPeriod" startAt="4"/>
              <a:tabLst/>
            </a:pPr>
            <a:r>
              <a:rPr kumimoji="0" lang="en-US" altLang="en-US" sz="1800" b="1" i="0" u="none" strike="noStrike" cap="none" normalizeH="0" baseline="0" dirty="0">
                <a:ln>
                  <a:noFill/>
                </a:ln>
                <a:effectLst/>
                <a:cs typeface="Segoe UI" panose="020B0502040204020203" pitchFamily="34" charset="0"/>
              </a:rPr>
              <a:t>Meaning (M)</a:t>
            </a:r>
            <a:r>
              <a:rPr kumimoji="0" lang="en-US" altLang="en-US" sz="1800" b="0" i="0" u="none" strike="noStrike" cap="none" normalizeH="0" baseline="0" dirty="0">
                <a:ln>
                  <a:noFill/>
                </a:ln>
                <a:effectLst/>
                <a:cs typeface="Segoe UI" panose="020B0502040204020203" pitchFamily="34" charset="0"/>
              </a:rPr>
              <a:t>: </a:t>
            </a:r>
            <a:r>
              <a:rPr lang="en-US" altLang="en-US" sz="1800" dirty="0">
                <a:cs typeface="Segoe UI" panose="020B0502040204020203" pitchFamily="34" charset="0"/>
              </a:rPr>
              <a:t>Helping people to find</a:t>
            </a:r>
            <a:r>
              <a:rPr kumimoji="0" lang="en-US" altLang="en-US" sz="1800" b="0" i="0" u="none" strike="noStrike" cap="none" normalizeH="0" baseline="0" dirty="0">
                <a:ln>
                  <a:noFill/>
                </a:ln>
                <a:effectLst/>
                <a:cs typeface="Segoe UI" panose="020B0502040204020203" pitchFamily="34" charset="0"/>
              </a:rPr>
              <a:t> purpose and meaning in their lives. This could involve helping them set personal goals, engage in meaningful work, or participate in community service, </a:t>
            </a:r>
            <a:r>
              <a:rPr lang="en-US" altLang="en-US" sz="1800" dirty="0">
                <a:cs typeface="Segoe UI" panose="020B0502040204020203" pitchFamily="34" charset="0"/>
              </a:rPr>
              <a:t>increasing</a:t>
            </a:r>
            <a:r>
              <a:rPr kumimoji="0" lang="en-US" altLang="en-US" sz="1800" b="0" i="0" u="none" strike="noStrike" cap="none" normalizeH="0" baseline="0" dirty="0">
                <a:ln>
                  <a:noFill/>
                </a:ln>
                <a:effectLst/>
                <a:cs typeface="Segoe UI" panose="020B0502040204020203" pitchFamily="34" charset="0"/>
              </a:rPr>
              <a:t> their sense of fulfilment and overall well-being.</a:t>
            </a:r>
          </a:p>
          <a:p>
            <a:pPr marL="0" marR="0" lvl="0" indent="0" defTabSz="914400" rtl="0" eaLnBrk="0" fontAlgn="base" latinLnBrk="0" hangingPunct="0">
              <a:spcBef>
                <a:spcPct val="0"/>
              </a:spcBef>
              <a:spcAft>
                <a:spcPts val="600"/>
              </a:spcAft>
              <a:buClrTx/>
              <a:buSzTx/>
              <a:buFontTx/>
              <a:buAutoNum type="arabicPeriod" startAt="4"/>
              <a:tabLst/>
            </a:pPr>
            <a:endParaRPr kumimoji="0" lang="en-US" altLang="en-US" sz="1800" b="0" i="0" u="none" strike="noStrike" cap="none" normalizeH="0" baseline="0" dirty="0">
              <a:ln>
                <a:noFill/>
              </a:ln>
              <a:effectLst/>
              <a:cs typeface="Segoe UI" panose="020B0502040204020203" pitchFamily="34" charset="0"/>
            </a:endParaRPr>
          </a:p>
          <a:p>
            <a:pPr marL="0" marR="0" lvl="0" indent="0" defTabSz="914400" rtl="0" eaLnBrk="0" fontAlgn="base" latinLnBrk="0" hangingPunct="0">
              <a:spcBef>
                <a:spcPct val="0"/>
              </a:spcBef>
              <a:spcAft>
                <a:spcPts val="600"/>
              </a:spcAft>
              <a:buClrTx/>
              <a:buSzTx/>
              <a:buFontTx/>
              <a:buAutoNum type="arabicPeriod" startAt="5"/>
              <a:tabLst/>
            </a:pPr>
            <a:r>
              <a:rPr kumimoji="0" lang="en-US" altLang="en-US" sz="1800" b="1" i="0" u="none" strike="noStrike" cap="none" normalizeH="0" baseline="0" dirty="0">
                <a:ln>
                  <a:noFill/>
                </a:ln>
                <a:effectLst/>
                <a:cs typeface="Segoe UI" panose="020B0502040204020203" pitchFamily="34" charset="0"/>
              </a:rPr>
              <a:t>Accomplishment (A)</a:t>
            </a:r>
            <a:r>
              <a:rPr kumimoji="0" lang="en-US" altLang="en-US" sz="1800" b="0" i="0" u="none" strike="noStrike" cap="none" normalizeH="0" baseline="0" dirty="0">
                <a:ln>
                  <a:noFill/>
                </a:ln>
                <a:effectLst/>
                <a:cs typeface="Segoe UI" panose="020B0502040204020203" pitchFamily="34" charset="0"/>
              </a:rPr>
              <a:t>: Encouraging individuals to set and achieve personal goals, no matter how small. Celebrating these achievements can boost self-esteem and motivation. For example, a care plan might include setting milestones for physical rehabilitation or learning new skills.</a:t>
            </a:r>
          </a:p>
          <a:p>
            <a:pPr marL="0" marR="0" lvl="0" indent="0" defTabSz="914400" rtl="0" eaLnBrk="0" fontAlgn="base" latinLnBrk="0" hangingPunct="0">
              <a:spcBef>
                <a:spcPct val="0"/>
              </a:spcBef>
              <a:spcAft>
                <a:spcPts val="600"/>
              </a:spcAft>
              <a:buClrTx/>
              <a:buSzTx/>
              <a:buFontTx/>
              <a:buNone/>
              <a:tabLst/>
            </a:pPr>
            <a:endParaRPr lang="en-US" altLang="en-US" sz="1800" dirty="0">
              <a:cs typeface="Segoe UI" panose="020B0502040204020203" pitchFamily="34" charset="0"/>
            </a:endParaRPr>
          </a:p>
          <a:p>
            <a:pPr marL="0" marR="0" lvl="0" indent="0" defTabSz="914400" rtl="0" eaLnBrk="0" fontAlgn="base" latinLnBrk="0" hangingPunct="0">
              <a:spcBef>
                <a:spcPct val="0"/>
              </a:spcBef>
              <a:spcAft>
                <a:spcPts val="600"/>
              </a:spcAft>
              <a:buClrTx/>
              <a:buSzTx/>
              <a:buFontTx/>
              <a:buNone/>
              <a:tabLst/>
            </a:pPr>
            <a:r>
              <a:rPr kumimoji="0" lang="en-US" altLang="en-US" sz="1800" b="0" i="0" u="none" strike="noStrike" cap="none" normalizeH="0" baseline="0" dirty="0">
                <a:ln>
                  <a:noFill/>
                </a:ln>
                <a:effectLst/>
                <a:cs typeface="Segoe UI" panose="020B0502040204020203" pitchFamily="34" charset="0"/>
              </a:rPr>
              <a:t>The PERMA model aims to enhance the quality of life, happiness, and positive outcomes for individuals.</a:t>
            </a:r>
          </a:p>
        </p:txBody>
      </p:sp>
    </p:spTree>
    <p:extLst>
      <p:ext uri="{BB962C8B-B14F-4D97-AF65-F5344CB8AC3E}">
        <p14:creationId xmlns:p14="http://schemas.microsoft.com/office/powerpoint/2010/main" val="2344368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7D4572-9350-0ED4-357D-CE7C671BC099}"/>
              </a:ext>
            </a:extLst>
          </p:cNvPr>
          <p:cNvPicPr>
            <a:picLocks noChangeAspect="1"/>
          </p:cNvPicPr>
          <p:nvPr/>
        </p:nvPicPr>
        <p:blipFill>
          <a:blip r:embed="rId3"/>
          <a:stretch>
            <a:fillRect/>
          </a:stretch>
        </p:blipFill>
        <p:spPr>
          <a:xfrm>
            <a:off x="9572721" y="84507"/>
            <a:ext cx="2316681" cy="2038583"/>
          </a:xfrm>
          <a:prstGeom prst="rect">
            <a:avLst/>
          </a:prstGeom>
        </p:spPr>
      </p:pic>
      <p:sp>
        <p:nvSpPr>
          <p:cNvPr id="2" name="Title 1">
            <a:extLst>
              <a:ext uri="{FF2B5EF4-FFF2-40B4-BE49-F238E27FC236}">
                <a16:creationId xmlns:a16="http://schemas.microsoft.com/office/drawing/2014/main" id="{917DAD93-C3EC-55A1-5952-B1142CE6A201}"/>
              </a:ext>
            </a:extLst>
          </p:cNvPr>
          <p:cNvSpPr>
            <a:spLocks noGrp="1"/>
          </p:cNvSpPr>
          <p:nvPr>
            <p:ph type="title"/>
          </p:nvPr>
        </p:nvSpPr>
        <p:spPr>
          <a:xfrm>
            <a:off x="838200" y="365125"/>
            <a:ext cx="10515600" cy="748567"/>
          </a:xfrm>
        </p:spPr>
        <p:txBody>
          <a:bodyPr/>
          <a:lstStyle/>
          <a:p>
            <a:r>
              <a:rPr lang="en-GB" b="1" dirty="0"/>
              <a:t>Gratitude &amp; Strengths reflection</a:t>
            </a:r>
          </a:p>
        </p:txBody>
      </p:sp>
      <p:sp useBgFill="1">
        <p:nvSpPr>
          <p:cNvPr id="3" name="Content Placeholder 2">
            <a:extLst>
              <a:ext uri="{FF2B5EF4-FFF2-40B4-BE49-F238E27FC236}">
                <a16:creationId xmlns:a16="http://schemas.microsoft.com/office/drawing/2014/main" id="{125FCA41-BD34-7966-19D6-53224D852A60}"/>
              </a:ext>
            </a:extLst>
          </p:cNvPr>
          <p:cNvSpPr>
            <a:spLocks noGrp="1"/>
          </p:cNvSpPr>
          <p:nvPr>
            <p:ph idx="1"/>
          </p:nvPr>
        </p:nvSpPr>
        <p:spPr>
          <a:xfrm>
            <a:off x="838200" y="1289538"/>
            <a:ext cx="10515600" cy="4887425"/>
          </a:xfrm>
        </p:spPr>
        <p:txBody>
          <a:bodyPr>
            <a:normAutofit fontScale="25000" lnSpcReduction="20000"/>
          </a:bodyPr>
          <a:lstStyle/>
          <a:p>
            <a:pPr marL="0" indent="0" algn="l">
              <a:lnSpc>
                <a:spcPct val="120000"/>
              </a:lnSpc>
              <a:spcBef>
                <a:spcPts val="0"/>
              </a:spcBef>
              <a:spcAft>
                <a:spcPts val="600"/>
              </a:spcAft>
              <a:buNone/>
            </a:pPr>
            <a:r>
              <a:rPr lang="en-GB" sz="7200" b="1" i="0" dirty="0">
                <a:solidFill>
                  <a:srgbClr val="242424"/>
                </a:solidFill>
                <a:effectLst/>
              </a:rPr>
              <a:t>Gratitude</a:t>
            </a:r>
            <a:r>
              <a:rPr lang="en-GB" sz="7200" b="1" dirty="0">
                <a:solidFill>
                  <a:srgbClr val="242424"/>
                </a:solidFill>
              </a:rPr>
              <a:t> - </a:t>
            </a:r>
            <a:r>
              <a:rPr lang="en-GB" sz="7200" b="1" i="0" dirty="0">
                <a:solidFill>
                  <a:srgbClr val="242424"/>
                </a:solidFill>
                <a:effectLst/>
              </a:rPr>
              <a:t>Recognising and appreciating the positive aspects of life. </a:t>
            </a:r>
          </a:p>
          <a:p>
            <a:pPr marL="0" indent="0" algn="l">
              <a:lnSpc>
                <a:spcPct val="120000"/>
              </a:lnSpc>
              <a:spcBef>
                <a:spcPts val="0"/>
              </a:spcBef>
              <a:spcAft>
                <a:spcPts val="600"/>
              </a:spcAft>
              <a:buNone/>
            </a:pPr>
            <a:r>
              <a:rPr lang="en-GB" sz="7200" b="1" i="0" dirty="0">
                <a:solidFill>
                  <a:srgbClr val="242424"/>
                </a:solidFill>
                <a:effectLst/>
              </a:rPr>
              <a:t>Personal Strengths</a:t>
            </a:r>
            <a:r>
              <a:rPr lang="en-GB" sz="7200" b="1" dirty="0">
                <a:solidFill>
                  <a:srgbClr val="242424"/>
                </a:solidFill>
              </a:rPr>
              <a:t> - </a:t>
            </a:r>
            <a:r>
              <a:rPr lang="en-GB" sz="7200" b="1" i="0" dirty="0">
                <a:solidFill>
                  <a:srgbClr val="242424"/>
                </a:solidFill>
                <a:effectLst/>
              </a:rPr>
              <a:t>Identifying and using one's inherent talents and abilities. Both contribute towards wellbeing.</a:t>
            </a:r>
          </a:p>
          <a:p>
            <a:pPr marL="0" indent="0" algn="l">
              <a:lnSpc>
                <a:spcPct val="120000"/>
              </a:lnSpc>
              <a:spcBef>
                <a:spcPts val="0"/>
              </a:spcBef>
              <a:spcAft>
                <a:spcPts val="600"/>
              </a:spcAft>
              <a:buNone/>
            </a:pPr>
            <a:endParaRPr lang="en-GB" sz="3600" b="0" i="0" dirty="0">
              <a:solidFill>
                <a:srgbClr val="242424"/>
              </a:solidFill>
              <a:effectLst/>
            </a:endParaRPr>
          </a:p>
          <a:p>
            <a:pPr marL="0" indent="0" algn="l">
              <a:spcBef>
                <a:spcPts val="750"/>
              </a:spcBef>
              <a:spcAft>
                <a:spcPts val="750"/>
              </a:spcAft>
              <a:buNone/>
            </a:pPr>
            <a:r>
              <a:rPr lang="en-GB" sz="9600" b="1" i="0" u="sng" dirty="0">
                <a:solidFill>
                  <a:srgbClr val="242424"/>
                </a:solidFill>
                <a:effectLst/>
              </a:rPr>
              <a:t>Gratitude</a:t>
            </a:r>
          </a:p>
          <a:p>
            <a:pPr marL="0" indent="0" algn="l">
              <a:spcBef>
                <a:spcPts val="0"/>
              </a:spcBef>
              <a:spcAft>
                <a:spcPts val="750"/>
              </a:spcAft>
              <a:buNone/>
            </a:pPr>
            <a:r>
              <a:rPr lang="en-GB" sz="9600" b="0" i="0" dirty="0">
                <a:solidFill>
                  <a:srgbClr val="242424"/>
                </a:solidFill>
                <a:effectLst/>
              </a:rPr>
              <a:t>Write down 3 things you are grateful for. These can be small or big, recent or from the past.</a:t>
            </a:r>
          </a:p>
          <a:p>
            <a:pPr marL="0" indent="0" algn="l">
              <a:spcBef>
                <a:spcPts val="0"/>
              </a:spcBef>
              <a:spcAft>
                <a:spcPts val="750"/>
              </a:spcAft>
              <a:buNone/>
            </a:pPr>
            <a:r>
              <a:rPr lang="en-GB" sz="9600" dirty="0">
                <a:solidFill>
                  <a:srgbClr val="242424"/>
                </a:solidFill>
              </a:rPr>
              <a:t>W</a:t>
            </a:r>
            <a:r>
              <a:rPr lang="en-GB" sz="9600" b="0" i="0" dirty="0">
                <a:solidFill>
                  <a:srgbClr val="242424"/>
                </a:solidFill>
                <a:effectLst/>
              </a:rPr>
              <a:t>hy are you grateful for these things and how have these positive aspects have impacted your lives.</a:t>
            </a:r>
          </a:p>
          <a:p>
            <a:pPr marL="0" indent="0" algn="l">
              <a:spcBef>
                <a:spcPts val="750"/>
              </a:spcBef>
              <a:spcAft>
                <a:spcPts val="750"/>
              </a:spcAft>
              <a:buNone/>
            </a:pPr>
            <a:r>
              <a:rPr lang="en-GB" sz="9600" b="1" u="sng" dirty="0">
                <a:solidFill>
                  <a:srgbClr val="242424"/>
                </a:solidFill>
              </a:rPr>
              <a:t>Strengths</a:t>
            </a:r>
          </a:p>
          <a:p>
            <a:pPr marL="0" indent="0" algn="l">
              <a:spcBef>
                <a:spcPts val="0"/>
              </a:spcBef>
              <a:spcAft>
                <a:spcPts val="750"/>
              </a:spcAft>
              <a:buNone/>
            </a:pPr>
            <a:r>
              <a:rPr lang="en-GB" sz="9600" dirty="0">
                <a:solidFill>
                  <a:srgbClr val="242424"/>
                </a:solidFill>
              </a:rPr>
              <a:t>L</a:t>
            </a:r>
            <a:r>
              <a:rPr lang="en-GB" sz="9600" b="0" i="0" dirty="0">
                <a:solidFill>
                  <a:srgbClr val="242424"/>
                </a:solidFill>
                <a:effectLst/>
              </a:rPr>
              <a:t>ist 3 personal strengths or qualities you possess. These could be traits like kindness, creativity, perseverance, etc.</a:t>
            </a:r>
          </a:p>
          <a:p>
            <a:pPr marL="0" indent="0" algn="l">
              <a:spcBef>
                <a:spcPts val="0"/>
              </a:spcBef>
              <a:spcAft>
                <a:spcPts val="750"/>
              </a:spcAft>
              <a:buNone/>
            </a:pPr>
            <a:r>
              <a:rPr lang="en-GB" sz="9600" dirty="0">
                <a:solidFill>
                  <a:srgbClr val="242424"/>
                </a:solidFill>
              </a:rPr>
              <a:t>W</a:t>
            </a:r>
            <a:r>
              <a:rPr lang="en-GB" sz="9600" b="0" i="0" dirty="0">
                <a:solidFill>
                  <a:srgbClr val="242424"/>
                </a:solidFill>
                <a:effectLst/>
              </a:rPr>
              <a:t>rite a brief example of how you have used each strength in your daily life or in a challenging situation.</a:t>
            </a:r>
          </a:p>
          <a:p>
            <a:pPr marL="0" indent="0" algn="l">
              <a:spcBef>
                <a:spcPts val="0"/>
              </a:spcBef>
              <a:spcAft>
                <a:spcPts val="750"/>
              </a:spcAft>
              <a:buNone/>
            </a:pPr>
            <a:endParaRPr lang="en-GB" sz="3200" dirty="0">
              <a:solidFill>
                <a:srgbClr val="242424"/>
              </a:solidFill>
            </a:endParaRPr>
          </a:p>
          <a:p>
            <a:pPr marL="0" indent="0" algn="l">
              <a:spcBef>
                <a:spcPts val="750"/>
              </a:spcBef>
              <a:spcAft>
                <a:spcPts val="750"/>
              </a:spcAft>
              <a:buNone/>
            </a:pPr>
            <a:r>
              <a:rPr lang="en-GB" sz="9600" b="0" i="0" dirty="0">
                <a:solidFill>
                  <a:srgbClr val="242424"/>
                </a:solidFill>
                <a:effectLst/>
              </a:rPr>
              <a:t>How can focusing on gratitude and strengths can enhance well-being and how you can apply these concepts in your careers in health and social care?</a:t>
            </a:r>
          </a:p>
          <a:p>
            <a:endParaRPr lang="en-GB" dirty="0"/>
          </a:p>
        </p:txBody>
      </p:sp>
    </p:spTree>
    <p:extLst>
      <p:ext uri="{BB962C8B-B14F-4D97-AF65-F5344CB8AC3E}">
        <p14:creationId xmlns:p14="http://schemas.microsoft.com/office/powerpoint/2010/main" val="1626868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FFE1A8-61F3-B4DB-E256-DFEF8258A85A}"/>
              </a:ext>
            </a:extLst>
          </p:cNvPr>
          <p:cNvSpPr>
            <a:spLocks noGrp="1"/>
          </p:cNvSpPr>
          <p:nvPr>
            <p:ph type="title"/>
          </p:nvPr>
        </p:nvSpPr>
        <p:spPr>
          <a:xfrm>
            <a:off x="4038600" y="0"/>
            <a:ext cx="7312797" cy="1275071"/>
          </a:xfrm>
        </p:spPr>
        <p:txBody>
          <a:bodyPr anchor="b">
            <a:normAutofit/>
          </a:bodyPr>
          <a:lstStyle/>
          <a:p>
            <a:r>
              <a:rPr lang="en-GB" sz="4000" dirty="0"/>
              <a:t>Applying Positive Psychology</a:t>
            </a:r>
          </a:p>
        </p:txBody>
      </p:sp>
      <p:pic>
        <p:nvPicPr>
          <p:cNvPr id="7" name="Graphic 6" descr="Person with Idea">
            <a:extLst>
              <a:ext uri="{FF2B5EF4-FFF2-40B4-BE49-F238E27FC236}">
                <a16:creationId xmlns:a16="http://schemas.microsoft.com/office/drawing/2014/main" id="{780274B5-B775-D0FE-E29C-CBC94C615D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8130" y="1275071"/>
            <a:ext cx="2683255" cy="3074191"/>
          </a:xfrm>
          <a:prstGeom prst="rect">
            <a:avLst/>
          </a:prstGeom>
        </p:spPr>
      </p:pic>
      <p:sp>
        <p:nvSpPr>
          <p:cNvPr id="3" name="Content Placeholder 2">
            <a:extLst>
              <a:ext uri="{FF2B5EF4-FFF2-40B4-BE49-F238E27FC236}">
                <a16:creationId xmlns:a16="http://schemas.microsoft.com/office/drawing/2014/main" id="{EFC99DC4-68AE-C461-7890-804388DB57B9}"/>
              </a:ext>
            </a:extLst>
          </p:cNvPr>
          <p:cNvSpPr>
            <a:spLocks noGrp="1"/>
          </p:cNvSpPr>
          <p:nvPr>
            <p:ph idx="1"/>
          </p:nvPr>
        </p:nvSpPr>
        <p:spPr>
          <a:xfrm>
            <a:off x="3587263" y="1899139"/>
            <a:ext cx="7764136" cy="4255476"/>
          </a:xfrm>
        </p:spPr>
        <p:txBody>
          <a:bodyPr anchor="t">
            <a:normAutofit/>
          </a:bodyPr>
          <a:lstStyle/>
          <a:p>
            <a:r>
              <a:rPr lang="en-GB" sz="2000" dirty="0"/>
              <a:t>There are some overlapping ideas between Positive Psychology and Maslow’s theory with regard to meaning, accomplishment and actualisation.  </a:t>
            </a:r>
          </a:p>
          <a:p>
            <a:r>
              <a:rPr lang="en-GB" sz="2000" dirty="0"/>
              <a:t>The social aspects of PERMA have been widely researched by psychologists.  However, positive psychology stands out with its marked focus on strengths and positive emotions.  </a:t>
            </a:r>
          </a:p>
          <a:p>
            <a:endParaRPr lang="en-GB" sz="2000" dirty="0"/>
          </a:p>
          <a:p>
            <a:pPr marL="0" indent="0">
              <a:buNone/>
            </a:pPr>
            <a:r>
              <a:rPr lang="en-GB" sz="2400" dirty="0"/>
              <a:t>Would this theory be relevant to your report?  </a:t>
            </a:r>
          </a:p>
          <a:p>
            <a:pPr marL="0" indent="0">
              <a:buNone/>
            </a:pPr>
            <a:endParaRPr lang="en-GB" sz="2400" dirty="0"/>
          </a:p>
          <a:p>
            <a:pPr marL="0" indent="0">
              <a:buNone/>
            </a:pPr>
            <a:r>
              <a:rPr lang="en-GB" sz="2400" u="sng" dirty="0"/>
              <a:t>See what real world examples of care using the PERMA model for working with older people you can find </a:t>
            </a:r>
          </a:p>
          <a:p>
            <a:endParaRPr lang="en-GB" sz="1700" dirty="0"/>
          </a:p>
          <a:p>
            <a:pPr marL="0" indent="0">
              <a:buNone/>
            </a:pPr>
            <a:endParaRPr lang="en-GB" sz="1700" dirty="0"/>
          </a:p>
        </p:txBody>
      </p:sp>
      <p:sp>
        <p:nvSpPr>
          <p:cNvPr id="25" name="Rectangle 24">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0921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9F2C8BA9-18F0-CB4A-7BAA-8591712B79DE}"/>
              </a:ext>
            </a:extLst>
          </p:cNvPr>
          <p:cNvPicPr>
            <a:picLocks noChangeAspect="1"/>
          </p:cNvPicPr>
          <p:nvPr/>
        </p:nvPicPr>
        <p:blipFill>
          <a:blip r:embed="rId2"/>
          <a:srcRect b="15730"/>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5D8A9A-AF83-6DD7-DAD8-E90300F0B87A}"/>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Evaluation</a:t>
            </a:r>
          </a:p>
        </p:txBody>
      </p:sp>
      <p:sp>
        <p:nvSpPr>
          <p:cNvPr id="3" name="Content Placeholder 2">
            <a:extLst>
              <a:ext uri="{FF2B5EF4-FFF2-40B4-BE49-F238E27FC236}">
                <a16:creationId xmlns:a16="http://schemas.microsoft.com/office/drawing/2014/main" id="{414F4BDB-5477-DF3C-8ADB-5109DF228798}"/>
              </a:ext>
            </a:extLst>
          </p:cNvPr>
          <p:cNvSpPr>
            <a:spLocks noGrp="1"/>
          </p:cNvSpPr>
          <p:nvPr>
            <p:ph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marL="0" indent="0" algn="ctr">
              <a:buNone/>
            </a:pPr>
            <a:r>
              <a:rPr lang="en-US" sz="3600" dirty="0">
                <a:solidFill>
                  <a:srgbClr val="FFFFFF"/>
                </a:solidFill>
              </a:rPr>
              <a:t>What are the Strengths and Limitations of the PERMA model and Positive Psychology?</a:t>
            </a:r>
          </a:p>
        </p:txBody>
      </p:sp>
    </p:spTree>
    <p:extLst>
      <p:ext uri="{BB962C8B-B14F-4D97-AF65-F5344CB8AC3E}">
        <p14:creationId xmlns:p14="http://schemas.microsoft.com/office/powerpoint/2010/main" val="1933354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E7AA7E8-8006-4E1F-A566-FCF37EE6F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1FFEA06-0D05-B40F-7210-9E7DE602B8CD}"/>
              </a:ext>
            </a:extLst>
          </p:cNvPr>
          <p:cNvSpPr>
            <a:spLocks noGrp="1"/>
          </p:cNvSpPr>
          <p:nvPr>
            <p:ph type="ctrTitle"/>
          </p:nvPr>
        </p:nvSpPr>
        <p:spPr>
          <a:xfrm>
            <a:off x="242910" y="1598246"/>
            <a:ext cx="4626709" cy="5122985"/>
          </a:xfrm>
        </p:spPr>
        <p:txBody>
          <a:bodyPr anchor="t">
            <a:normAutofit/>
          </a:bodyPr>
          <a:lstStyle/>
          <a:p>
            <a:pPr algn="r"/>
            <a:r>
              <a:rPr lang="en-GB" sz="8000" dirty="0">
                <a:solidFill>
                  <a:srgbClr val="FFFFFF"/>
                </a:solidFill>
              </a:rPr>
              <a:t>Resilience in the workplace</a:t>
            </a:r>
          </a:p>
        </p:txBody>
      </p:sp>
      <p:sp>
        <p:nvSpPr>
          <p:cNvPr id="3" name="Subtitle 2">
            <a:extLst>
              <a:ext uri="{FF2B5EF4-FFF2-40B4-BE49-F238E27FC236}">
                <a16:creationId xmlns:a16="http://schemas.microsoft.com/office/drawing/2014/main" id="{2D92A713-FB26-24E6-1055-7DA076D7B176}"/>
              </a:ext>
            </a:extLst>
          </p:cNvPr>
          <p:cNvSpPr>
            <a:spLocks noGrp="1"/>
          </p:cNvSpPr>
          <p:nvPr>
            <p:ph type="subTitle" idx="1"/>
          </p:nvPr>
        </p:nvSpPr>
        <p:spPr>
          <a:xfrm>
            <a:off x="5792994" y="1590840"/>
            <a:ext cx="5672176" cy="5095221"/>
          </a:xfrm>
        </p:spPr>
        <p:txBody>
          <a:bodyPr>
            <a:normAutofit/>
          </a:bodyPr>
          <a:lstStyle/>
          <a:p>
            <a:pPr algn="l"/>
            <a:endParaRPr lang="en-GB" sz="4400">
              <a:solidFill>
                <a:srgbClr val="FFFFFF"/>
              </a:solidFill>
            </a:endParaRPr>
          </a:p>
        </p:txBody>
      </p:sp>
      <p:cxnSp>
        <p:nvCxnSpPr>
          <p:cNvPr id="10" name="Straight Connector 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6220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Building Resilience and Adapting to Change">
            <a:hlinkClick r:id="" action="ppaction://media"/>
            <a:extLst>
              <a:ext uri="{FF2B5EF4-FFF2-40B4-BE49-F238E27FC236}">
                <a16:creationId xmlns:a16="http://schemas.microsoft.com/office/drawing/2014/main" id="{E7CA63FD-9CAA-EC39-E804-A22D8B517E94}"/>
              </a:ext>
            </a:extLst>
          </p:cNvPr>
          <p:cNvPicPr>
            <a:picLocks noGrp="1" noRot="1" noChangeAspect="1"/>
          </p:cNvPicPr>
          <p:nvPr>
            <p:ph idx="1"/>
            <a:videoFile r:link="rId1"/>
          </p:nvPr>
        </p:nvPicPr>
        <p:blipFill>
          <a:blip r:embed="rId4"/>
          <a:stretch>
            <a:fillRect/>
          </a:stretch>
        </p:blipFill>
        <p:spPr>
          <a:xfrm>
            <a:off x="836177" y="457200"/>
            <a:ext cx="10519646" cy="5943600"/>
          </a:xfrm>
          <a:prstGeom prst="rect">
            <a:avLst/>
          </a:prstGeom>
        </p:spPr>
      </p:pic>
    </p:spTree>
    <p:extLst>
      <p:ext uri="{BB962C8B-B14F-4D97-AF65-F5344CB8AC3E}">
        <p14:creationId xmlns:p14="http://schemas.microsoft.com/office/powerpoint/2010/main" val="1464454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26" name="Rectangle 13325">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D4C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7" name="Rectangle 1332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5" name="Picture 2" descr="https://www.heartmath.org/assets/uploads/2016/01/soh-figure-2-1.jpg">
            <a:extLst>
              <a:ext uri="{FF2B5EF4-FFF2-40B4-BE49-F238E27FC236}">
                <a16:creationId xmlns:a16="http://schemas.microsoft.com/office/drawing/2014/main" id="{ED60EBE7-9D02-5739-CA47-161661DC9A6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121834" y="643467"/>
            <a:ext cx="9948332"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1357FD31-C39D-C6EA-239C-BDFE384D4D7F}"/>
              </a:ext>
            </a:extLst>
          </p:cNvPr>
          <p:cNvSpPr>
            <a:spLocks noGrp="1"/>
          </p:cNvSpPr>
          <p:nvPr>
            <p:ph type="title"/>
          </p:nvPr>
        </p:nvSpPr>
        <p:spPr>
          <a:xfrm>
            <a:off x="1870075" y="-26988"/>
            <a:ext cx="8362950" cy="719138"/>
          </a:xfrm>
        </p:spPr>
        <p:txBody>
          <a:bodyPr/>
          <a:lstStyle/>
          <a:p>
            <a:r>
              <a:rPr lang="en-GB" altLang="en-US"/>
              <a:t>Resilience</a:t>
            </a:r>
          </a:p>
        </p:txBody>
      </p:sp>
      <p:sp>
        <p:nvSpPr>
          <p:cNvPr id="15363" name="Content Placeholder 2">
            <a:extLst>
              <a:ext uri="{FF2B5EF4-FFF2-40B4-BE49-F238E27FC236}">
                <a16:creationId xmlns:a16="http://schemas.microsoft.com/office/drawing/2014/main" id="{1CC020BA-D3AC-8EC1-5A79-0779FBD2C2B8}"/>
              </a:ext>
            </a:extLst>
          </p:cNvPr>
          <p:cNvSpPr>
            <a:spLocks noGrp="1"/>
          </p:cNvSpPr>
          <p:nvPr>
            <p:ph idx="1"/>
          </p:nvPr>
        </p:nvSpPr>
        <p:spPr>
          <a:xfrm>
            <a:off x="1981200" y="1600201"/>
            <a:ext cx="8229600" cy="3916363"/>
          </a:xfrm>
        </p:spPr>
        <p:txBody>
          <a:bodyPr/>
          <a:lstStyle/>
          <a:p>
            <a:endParaRPr lang="en-GB" altLang="en-US"/>
          </a:p>
        </p:txBody>
      </p:sp>
      <p:pic>
        <p:nvPicPr>
          <p:cNvPr id="15364" name="Picture 2" descr="https://www.change4health.org/wp-content/uploads/2016/01/table-resilience.jpg">
            <a:extLst>
              <a:ext uri="{FF2B5EF4-FFF2-40B4-BE49-F238E27FC236}">
                <a16:creationId xmlns:a16="http://schemas.microsoft.com/office/drawing/2014/main" id="{91FABDAB-A69E-64E8-3B66-567455873D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850" y="692151"/>
            <a:ext cx="84963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E57094-55C6-816B-F571-C4DAD1201FC3}"/>
              </a:ext>
            </a:extLst>
          </p:cNvPr>
          <p:cNvSpPr>
            <a:spLocks noGrp="1"/>
          </p:cNvSpPr>
          <p:nvPr>
            <p:ph type="title"/>
          </p:nvPr>
        </p:nvSpPr>
        <p:spPr>
          <a:xfrm>
            <a:off x="1389278" y="1233241"/>
            <a:ext cx="3240506" cy="4064628"/>
          </a:xfrm>
        </p:spPr>
        <p:txBody>
          <a:bodyPr>
            <a:normAutofit/>
          </a:bodyPr>
          <a:lstStyle/>
          <a:p>
            <a:r>
              <a:rPr lang="en-GB" dirty="0">
                <a:solidFill>
                  <a:srgbClr val="FFFFFF"/>
                </a:solidFill>
              </a:rPr>
              <a:t>Make some notes</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4780B6C-21E4-9AB4-6ACE-714E1B905AAF}"/>
              </a:ext>
            </a:extLst>
          </p:cNvPr>
          <p:cNvSpPr>
            <a:spLocks noGrp="1"/>
          </p:cNvSpPr>
          <p:nvPr>
            <p:ph idx="1"/>
          </p:nvPr>
        </p:nvSpPr>
        <p:spPr>
          <a:xfrm>
            <a:off x="6096000" y="2936830"/>
            <a:ext cx="5257799" cy="2773399"/>
          </a:xfrm>
        </p:spPr>
        <p:txBody>
          <a:bodyPr anchor="t">
            <a:normAutofit/>
          </a:bodyPr>
          <a:lstStyle/>
          <a:p>
            <a:r>
              <a:rPr lang="en-GB" dirty="0">
                <a:hlinkClick r:id="rId2"/>
              </a:rPr>
              <a:t>A guide to workplace resilience</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76003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86" name="Title 1">
            <a:extLst>
              <a:ext uri="{FF2B5EF4-FFF2-40B4-BE49-F238E27FC236}">
                <a16:creationId xmlns:a16="http://schemas.microsoft.com/office/drawing/2014/main" id="{62835402-ACF6-C2DE-43F4-973FF4977ABE}"/>
              </a:ext>
            </a:extLst>
          </p:cNvPr>
          <p:cNvSpPr>
            <a:spLocks noGrp="1"/>
          </p:cNvSpPr>
          <p:nvPr>
            <p:ph type="title"/>
          </p:nvPr>
        </p:nvSpPr>
        <p:spPr>
          <a:xfrm>
            <a:off x="838200" y="365125"/>
            <a:ext cx="10515600" cy="814451"/>
          </a:xfrm>
        </p:spPr>
        <p:txBody>
          <a:bodyPr>
            <a:normAutofit fontScale="90000"/>
          </a:bodyPr>
          <a:lstStyle/>
          <a:p>
            <a:r>
              <a:rPr lang="en-GB" altLang="en-US" sz="4200" b="1" dirty="0">
                <a:latin typeface="Helvetica Neue"/>
              </a:rPr>
              <a:t>Key strategies to promote resilience</a:t>
            </a:r>
            <a:br>
              <a:rPr lang="en-GB" altLang="en-US" sz="4200" dirty="0">
                <a:latin typeface="Helvetica Neue"/>
              </a:rPr>
            </a:br>
            <a:endParaRPr lang="en-GB" altLang="en-US" sz="4200" dirty="0"/>
          </a:p>
        </p:txBody>
      </p:sp>
      <p:sp>
        <p:nvSpPr>
          <p:cNvPr id="1639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6394" name="Content Placeholder 2">
            <a:extLst>
              <a:ext uri="{FF2B5EF4-FFF2-40B4-BE49-F238E27FC236}">
                <a16:creationId xmlns:a16="http://schemas.microsoft.com/office/drawing/2014/main" id="{FFCA1F32-6D3A-3F51-024C-FBFDC32543AF}"/>
              </a:ext>
            </a:extLst>
          </p:cNvPr>
          <p:cNvGraphicFramePr>
            <a:graphicFrameLocks noGrp="1"/>
          </p:cNvGraphicFramePr>
          <p:nvPr>
            <p:ph idx="1"/>
          </p:nvPr>
        </p:nvGraphicFramePr>
        <p:xfrm>
          <a:off x="838200" y="1931962"/>
          <a:ext cx="10515600" cy="42493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9" name="Rectangle 410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4D431C-BD94-0968-30E7-355B7EA6FDA0}"/>
              </a:ext>
            </a:extLst>
          </p:cNvPr>
          <p:cNvSpPr>
            <a:spLocks noGrp="1"/>
          </p:cNvSpPr>
          <p:nvPr>
            <p:ph type="title"/>
          </p:nvPr>
        </p:nvSpPr>
        <p:spPr>
          <a:xfrm>
            <a:off x="5297762" y="329184"/>
            <a:ext cx="6251110" cy="1783080"/>
          </a:xfrm>
        </p:spPr>
        <p:txBody>
          <a:bodyPr anchor="b">
            <a:normAutofit/>
          </a:bodyPr>
          <a:lstStyle/>
          <a:p>
            <a:r>
              <a:rPr lang="en-GB" sz="5400" b="1" dirty="0"/>
              <a:t>Mindfulness and neuroscience</a:t>
            </a:r>
          </a:p>
        </p:txBody>
      </p:sp>
      <p:pic>
        <p:nvPicPr>
          <p:cNvPr id="4104" name="Picture 8" descr="neuroscience of meditation OFF 77%">
            <a:extLst>
              <a:ext uri="{FF2B5EF4-FFF2-40B4-BE49-F238E27FC236}">
                <a16:creationId xmlns:a16="http://schemas.microsoft.com/office/drawing/2014/main" id="{F8EA2292-1CCB-83FF-0C35-41E042E5F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351"/>
          <a:stretch>
            <a:fillRect/>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41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088E69-DD9B-750B-B2F5-6A4AD4AE5265}"/>
              </a:ext>
            </a:extLst>
          </p:cNvPr>
          <p:cNvSpPr>
            <a:spLocks noGrp="1"/>
          </p:cNvSpPr>
          <p:nvPr>
            <p:ph idx="1"/>
          </p:nvPr>
        </p:nvSpPr>
        <p:spPr>
          <a:xfrm>
            <a:off x="5297762" y="2706624"/>
            <a:ext cx="6251110" cy="3483864"/>
          </a:xfrm>
        </p:spPr>
        <p:txBody>
          <a:bodyPr>
            <a:noAutofit/>
          </a:bodyPr>
          <a:lstStyle/>
          <a:p>
            <a:pPr marL="0" indent="0">
              <a:buNone/>
            </a:pPr>
            <a:r>
              <a:rPr lang="en-GB" sz="2000" dirty="0"/>
              <a:t>Used to increase wellbeing or regulate emotions.  Mindfulness meditation is one well known technique that NHS provides training on alongside other talking therapies (Mind, n.d.; National Health Services, n.d.). </a:t>
            </a:r>
          </a:p>
          <a:p>
            <a:r>
              <a:rPr lang="en-GB" sz="2000" dirty="0"/>
              <a:t>Mindfulness is a technique that helps us be in the present without judgment.   </a:t>
            </a:r>
          </a:p>
          <a:p>
            <a:r>
              <a:rPr lang="en-GB" sz="2000" dirty="0"/>
              <a:t>The benefits of practising mindfulness meditation have been researched and promoted using evidence from Cognitive Neuroscience studies (Hanson, 2017; Tang et al., 2015; Weder, 2022; Wheeler et al., 2017)</a:t>
            </a:r>
          </a:p>
          <a:p>
            <a:pPr lvl="1"/>
            <a:r>
              <a:rPr lang="en-GB" sz="2000" dirty="0"/>
              <a:t>Improving attention, memory and executive control and keeping calm   </a:t>
            </a:r>
          </a:p>
        </p:txBody>
      </p:sp>
    </p:spTree>
    <p:extLst>
      <p:ext uri="{BB962C8B-B14F-4D97-AF65-F5344CB8AC3E}">
        <p14:creationId xmlns:p14="http://schemas.microsoft.com/office/powerpoint/2010/main" val="9990253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607B9-68E9-DECE-614E-E7BEC731B003}"/>
              </a:ext>
            </a:extLst>
          </p:cNvPr>
          <p:cNvSpPr>
            <a:spLocks noGrp="1"/>
          </p:cNvSpPr>
          <p:nvPr>
            <p:ph type="title"/>
          </p:nvPr>
        </p:nvSpPr>
        <p:spPr/>
        <p:txBody>
          <a:bodyPr/>
          <a:lstStyle/>
          <a:p>
            <a:endParaRPr lang="en-GB"/>
          </a:p>
        </p:txBody>
      </p:sp>
      <p:pic>
        <p:nvPicPr>
          <p:cNvPr id="4" name="Online Media 3" title="5 Minute Mindfulness Meditation">
            <a:hlinkClick r:id="" action="ppaction://media"/>
            <a:extLst>
              <a:ext uri="{FF2B5EF4-FFF2-40B4-BE49-F238E27FC236}">
                <a16:creationId xmlns:a16="http://schemas.microsoft.com/office/drawing/2014/main" id="{6F0CF896-F8A1-E1CB-7247-A8A39AF38D6F}"/>
              </a:ext>
            </a:extLst>
          </p:cNvPr>
          <p:cNvPicPr>
            <a:picLocks noGrp="1" noRot="1" noChangeAspect="1"/>
          </p:cNvPicPr>
          <p:nvPr>
            <p:ph idx="1"/>
            <a:videoFile r:link="rId1"/>
          </p:nvPr>
        </p:nvPicPr>
        <p:blipFill>
          <a:blip r:embed="rId4"/>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99712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DEB7D-FC81-0E66-1C05-F905DFB7E4A4}"/>
              </a:ext>
            </a:extLst>
          </p:cNvPr>
          <p:cNvSpPr>
            <a:spLocks noGrp="1"/>
          </p:cNvSpPr>
          <p:nvPr>
            <p:ph type="title"/>
          </p:nvPr>
        </p:nvSpPr>
        <p:spPr/>
        <p:txBody>
          <a:bodyPr/>
          <a:lstStyle/>
          <a:p>
            <a:r>
              <a:rPr lang="en-GB" dirty="0"/>
              <a:t>Your feedback about the module </a:t>
            </a:r>
          </a:p>
        </p:txBody>
      </p:sp>
      <p:pic>
        <p:nvPicPr>
          <p:cNvPr id="1162" name="Content Placeholder 1161">
            <a:extLst>
              <a:ext uri="{FF2B5EF4-FFF2-40B4-BE49-F238E27FC236}">
                <a16:creationId xmlns:a16="http://schemas.microsoft.com/office/drawing/2014/main" id="{56E9598F-5280-FF40-3559-A89EB9B1B824}"/>
              </a:ext>
            </a:extLst>
          </p:cNvPr>
          <p:cNvPicPr>
            <a:picLocks noGrp="1" noChangeAspect="1"/>
          </p:cNvPicPr>
          <p:nvPr>
            <p:ph idx="1"/>
          </p:nvPr>
        </p:nvPicPr>
        <p:blipFill>
          <a:blip r:embed="rId3"/>
          <a:stretch>
            <a:fillRect/>
          </a:stretch>
        </p:blipFill>
        <p:spPr>
          <a:xfrm>
            <a:off x="0" y="1442858"/>
            <a:ext cx="6773220" cy="3938034"/>
          </a:xfrm>
        </p:spPr>
      </p:pic>
      <p:pic>
        <p:nvPicPr>
          <p:cNvPr id="1164" name="Picture 1163">
            <a:extLst>
              <a:ext uri="{FF2B5EF4-FFF2-40B4-BE49-F238E27FC236}">
                <a16:creationId xmlns:a16="http://schemas.microsoft.com/office/drawing/2014/main" id="{D3AF72D3-27E2-337A-9990-17566D054E12}"/>
              </a:ext>
            </a:extLst>
          </p:cNvPr>
          <p:cNvPicPr>
            <a:picLocks noChangeAspect="1"/>
          </p:cNvPicPr>
          <p:nvPr/>
        </p:nvPicPr>
        <p:blipFill>
          <a:blip r:embed="rId4"/>
          <a:stretch>
            <a:fillRect/>
          </a:stretch>
        </p:blipFill>
        <p:spPr>
          <a:xfrm>
            <a:off x="4447094" y="3429000"/>
            <a:ext cx="7744906" cy="4286848"/>
          </a:xfrm>
          <a:prstGeom prst="rect">
            <a:avLst/>
          </a:prstGeom>
        </p:spPr>
      </p:pic>
      <p:sp>
        <p:nvSpPr>
          <p:cNvPr id="1165" name="Arrow: Left 1164">
            <a:extLst>
              <a:ext uri="{FF2B5EF4-FFF2-40B4-BE49-F238E27FC236}">
                <a16:creationId xmlns:a16="http://schemas.microsoft.com/office/drawing/2014/main" id="{5562C455-1925-196A-1766-C213FC585276}"/>
              </a:ext>
            </a:extLst>
          </p:cNvPr>
          <p:cNvSpPr/>
          <p:nvPr/>
        </p:nvSpPr>
        <p:spPr>
          <a:xfrm>
            <a:off x="6929910" y="1310260"/>
            <a:ext cx="2133600" cy="833056"/>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1 click here </a:t>
            </a:r>
          </a:p>
        </p:txBody>
      </p:sp>
      <p:sp>
        <p:nvSpPr>
          <p:cNvPr id="1166" name="Arrow: Down 1165">
            <a:extLst>
              <a:ext uri="{FF2B5EF4-FFF2-40B4-BE49-F238E27FC236}">
                <a16:creationId xmlns:a16="http://schemas.microsoft.com/office/drawing/2014/main" id="{BD8ECEB6-6B51-CBE5-523F-32582989ECE9}"/>
              </a:ext>
            </a:extLst>
          </p:cNvPr>
          <p:cNvSpPr/>
          <p:nvPr/>
        </p:nvSpPr>
        <p:spPr>
          <a:xfrm>
            <a:off x="10899648" y="3136392"/>
            <a:ext cx="1072896" cy="1748179"/>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2 </a:t>
            </a:r>
          </a:p>
        </p:txBody>
      </p:sp>
    </p:spTree>
    <p:extLst>
      <p:ext uri="{BB962C8B-B14F-4D97-AF65-F5344CB8AC3E}">
        <p14:creationId xmlns:p14="http://schemas.microsoft.com/office/powerpoint/2010/main" val="22358975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close-up of a colorful logo&#10;&#10;Description automatically generated">
            <a:extLst>
              <a:ext uri="{FF2B5EF4-FFF2-40B4-BE49-F238E27FC236}">
                <a16:creationId xmlns:a16="http://schemas.microsoft.com/office/drawing/2014/main" id="{80883E54-E4AD-B843-CD83-58ED589945B9}"/>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9"/>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8AB40E9C-C350-69E3-4CD6-0AAB3DF4555A}"/>
              </a:ext>
            </a:extLst>
          </p:cNvPr>
          <p:cNvSpPr txBox="1"/>
          <p:nvPr/>
        </p:nvSpPr>
        <p:spPr>
          <a:xfrm>
            <a:off x="9759924" y="6657945"/>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flickr.com/photos/opensourceway/5556249000">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41765588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51866-C802-6B2B-E65B-0AB690BDAE90}"/>
              </a:ext>
            </a:extLst>
          </p:cNvPr>
          <p:cNvSpPr>
            <a:spLocks noGrp="1"/>
          </p:cNvSpPr>
          <p:nvPr>
            <p:ph type="title"/>
          </p:nvPr>
        </p:nvSpPr>
        <p:spPr/>
        <p:txBody>
          <a:bodyPr/>
          <a:lstStyle/>
          <a:p>
            <a:r>
              <a:rPr lang="en-GB" dirty="0"/>
              <a:t>Selected references</a:t>
            </a:r>
          </a:p>
        </p:txBody>
      </p:sp>
      <p:sp>
        <p:nvSpPr>
          <p:cNvPr id="3" name="Content Placeholder 2">
            <a:extLst>
              <a:ext uri="{FF2B5EF4-FFF2-40B4-BE49-F238E27FC236}">
                <a16:creationId xmlns:a16="http://schemas.microsoft.com/office/drawing/2014/main" id="{68A8629B-1D0D-E8DA-2017-5114DF29957D}"/>
              </a:ext>
            </a:extLst>
          </p:cNvPr>
          <p:cNvSpPr>
            <a:spLocks noGrp="1"/>
          </p:cNvSpPr>
          <p:nvPr>
            <p:ph sz="half" idx="1"/>
          </p:nvPr>
        </p:nvSpPr>
        <p:spPr/>
        <p:txBody>
          <a:bodyPr>
            <a:normAutofit fontScale="85000" lnSpcReduction="10000"/>
          </a:bodyPr>
          <a:lstStyle/>
          <a:p>
            <a:r>
              <a:rPr lang="en-US" altLang="en-US" sz="2000" dirty="0">
                <a:latin typeface="Arial" panose="020B0604020202020204" pitchFamily="34" charset="0"/>
              </a:rPr>
              <a:t>Age UK (2023). </a:t>
            </a:r>
            <a:r>
              <a:rPr lang="en-US" altLang="en-US" sz="2000" i="1" dirty="0">
                <a:latin typeface="Arial" panose="020B0604020202020204" pitchFamily="34" charset="0"/>
              </a:rPr>
              <a:t>Loneliness Research and Impact </a:t>
            </a:r>
          </a:p>
          <a:p>
            <a:r>
              <a:rPr lang="en-GB" sz="2000" dirty="0"/>
              <a:t>Dhingra, Aastha &amp; Khan, Waheeda. (2023). The PERMA Model of Wellbeing: A Comprehensive Framework for Enhancing Reminiscence in the Elderly. 10.4018/978-1-6684-7630-7.ch005. </a:t>
            </a:r>
            <a:endParaRPr lang="en-US" altLang="en-US" sz="2000" i="1" dirty="0">
              <a:latin typeface="Arial" panose="020B0604020202020204" pitchFamily="34" charset="0"/>
            </a:endParaRPr>
          </a:p>
          <a:p>
            <a:r>
              <a:rPr lang="en-GB" sz="2000" b="0" i="0" dirty="0">
                <a:solidFill>
                  <a:srgbClr val="191D34"/>
                </a:solidFill>
                <a:effectLst/>
              </a:rPr>
              <a:t>Hart, R. (2021). </a:t>
            </a:r>
            <a:r>
              <a:rPr lang="en-GB" sz="2000" b="0" i="1" dirty="0">
                <a:solidFill>
                  <a:srgbClr val="191D34"/>
                </a:solidFill>
                <a:effectLst/>
              </a:rPr>
              <a:t>Positive psychology: The basics</a:t>
            </a:r>
            <a:r>
              <a:rPr lang="en-GB" sz="2000" b="0" i="0" dirty="0">
                <a:solidFill>
                  <a:srgbClr val="191D34"/>
                </a:solidFill>
                <a:effectLst/>
              </a:rPr>
              <a:t>. Routledge.</a:t>
            </a:r>
          </a:p>
          <a:p>
            <a:r>
              <a:rPr lang="en-US" altLang="en-US" sz="2000" dirty="0">
                <a:latin typeface="Arial" panose="020B0604020202020204" pitchFamily="34" charset="0"/>
              </a:rPr>
              <a:t>NHS (2023). </a:t>
            </a:r>
            <a:r>
              <a:rPr lang="en-US" altLang="en-US" sz="2000" i="1" dirty="0">
                <a:latin typeface="Arial" panose="020B0604020202020204" pitchFamily="34" charset="0"/>
              </a:rPr>
              <a:t>Loneliness in Older People</a:t>
            </a:r>
            <a:endParaRPr lang="en-GB" sz="2000" b="0" i="0" dirty="0">
              <a:solidFill>
                <a:srgbClr val="212121"/>
              </a:solidFill>
              <a:effectLst/>
            </a:endParaRPr>
          </a:p>
          <a:p>
            <a:r>
              <a:rPr lang="en-GB" sz="2000" b="0" i="0" dirty="0">
                <a:solidFill>
                  <a:srgbClr val="212121"/>
                </a:solidFill>
                <a:effectLst/>
              </a:rPr>
              <a:t>Seligman, M. E., &amp; Csikszentmihalyi, M. (2000). Positive psychology. An introduction. </a:t>
            </a:r>
            <a:r>
              <a:rPr lang="en-GB" sz="2000" b="0" i="1" dirty="0">
                <a:solidFill>
                  <a:srgbClr val="212121"/>
                </a:solidFill>
                <a:effectLst/>
              </a:rPr>
              <a:t>The American psychologist</a:t>
            </a:r>
            <a:r>
              <a:rPr lang="en-GB" sz="2000" b="0" i="0" dirty="0">
                <a:solidFill>
                  <a:srgbClr val="212121"/>
                </a:solidFill>
                <a:effectLst/>
              </a:rPr>
              <a:t>, </a:t>
            </a:r>
            <a:r>
              <a:rPr lang="en-GB" sz="2000" b="0" i="1" dirty="0">
                <a:solidFill>
                  <a:srgbClr val="212121"/>
                </a:solidFill>
                <a:effectLst/>
              </a:rPr>
              <a:t>55</a:t>
            </a:r>
            <a:r>
              <a:rPr lang="en-GB" sz="2000" b="0" i="0" dirty="0">
                <a:solidFill>
                  <a:srgbClr val="212121"/>
                </a:solidFill>
                <a:effectLst/>
              </a:rPr>
              <a:t>(1), 5–14. </a:t>
            </a:r>
            <a:r>
              <a:rPr lang="en-GB" sz="2000" b="0" i="0" dirty="0">
                <a:solidFill>
                  <a:srgbClr val="212121"/>
                </a:solidFill>
                <a:effectLst/>
                <a:hlinkClick r:id="rId2"/>
              </a:rPr>
              <a:t>https://doi.org/10.1037//0003-066x.55.1.5</a:t>
            </a:r>
            <a:endParaRPr lang="en-GB" sz="2000" dirty="0">
              <a:solidFill>
                <a:srgbClr val="212121"/>
              </a:solidFill>
            </a:endParaRPr>
          </a:p>
          <a:p>
            <a:r>
              <a:rPr lang="en-GB" sz="2000" b="0" i="0" dirty="0">
                <a:solidFill>
                  <a:srgbClr val="191D34"/>
                </a:solidFill>
                <a:effectLst/>
              </a:rPr>
              <a:t>Seligman, M. E. (2011). </a:t>
            </a:r>
            <a:r>
              <a:rPr lang="en-GB" sz="2000" b="0" i="1" dirty="0">
                <a:solidFill>
                  <a:srgbClr val="191D34"/>
                </a:solidFill>
                <a:effectLst/>
              </a:rPr>
              <a:t>Flourish: A new understanding of happiness and well-being and how to achieve them</a:t>
            </a:r>
            <a:r>
              <a:rPr lang="en-GB" sz="2000" b="0" i="0" dirty="0">
                <a:solidFill>
                  <a:srgbClr val="191D34"/>
                </a:solidFill>
                <a:effectLst/>
              </a:rPr>
              <a:t>. Nicholas Brealey.</a:t>
            </a:r>
          </a:p>
          <a:p>
            <a:endParaRPr lang="en-GB" sz="1400" b="0" i="0" dirty="0">
              <a:solidFill>
                <a:srgbClr val="191D34"/>
              </a:solidFill>
              <a:effectLst/>
              <a:latin typeface="Lora" pitchFamily="2" charset="0"/>
            </a:endParaRPr>
          </a:p>
        </p:txBody>
      </p:sp>
      <p:sp>
        <p:nvSpPr>
          <p:cNvPr id="5" name="Rectangle 1">
            <a:extLst>
              <a:ext uri="{FF2B5EF4-FFF2-40B4-BE49-F238E27FC236}">
                <a16:creationId xmlns:a16="http://schemas.microsoft.com/office/drawing/2014/main" id="{7C25500F-25D3-33AE-3690-F150E159F045}"/>
              </a:ext>
            </a:extLst>
          </p:cNvPr>
          <p:cNvSpPr>
            <a:spLocks noGrp="1" noChangeArrowheads="1"/>
          </p:cNvSpPr>
          <p:nvPr>
            <p:ph sz="half" idx="2"/>
          </p:nvPr>
        </p:nvSpPr>
        <p:spPr bwMode="auto">
          <a:xfrm>
            <a:off x="6172199" y="3678128"/>
            <a:ext cx="618392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
        <p:nvSpPr>
          <p:cNvPr id="7" name="TextBox 6">
            <a:extLst>
              <a:ext uri="{FF2B5EF4-FFF2-40B4-BE49-F238E27FC236}">
                <a16:creationId xmlns:a16="http://schemas.microsoft.com/office/drawing/2014/main" id="{FE12059C-855E-6327-8599-88CF5C4C0E6F}"/>
              </a:ext>
            </a:extLst>
          </p:cNvPr>
          <p:cNvSpPr txBox="1"/>
          <p:nvPr/>
        </p:nvSpPr>
        <p:spPr>
          <a:xfrm>
            <a:off x="1084385" y="5853797"/>
            <a:ext cx="6178060" cy="646331"/>
          </a:xfrm>
          <a:prstGeom prst="rect">
            <a:avLst/>
          </a:prstGeom>
          <a:noFill/>
        </p:spPr>
        <p:txBody>
          <a:bodyPr wrap="square">
            <a:spAutoFit/>
          </a:bodyPr>
          <a:lstStyle/>
          <a:p>
            <a:pPr marL="0" indent="0">
              <a:buNone/>
            </a:pPr>
            <a:r>
              <a:rPr lang="en-GB" sz="1800" dirty="0">
                <a:hlinkClick r:id="rId3"/>
              </a:rPr>
              <a:t>Supporting People with PERMA Model of Wellbeing - Leaf Complex Care</a:t>
            </a:r>
            <a:r>
              <a:rPr lang="en-GB" sz="1800" dirty="0"/>
              <a:t>  </a:t>
            </a:r>
          </a:p>
        </p:txBody>
      </p:sp>
    </p:spTree>
    <p:extLst>
      <p:ext uri="{BB962C8B-B14F-4D97-AF65-F5344CB8AC3E}">
        <p14:creationId xmlns:p14="http://schemas.microsoft.com/office/powerpoint/2010/main" val="470914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4255</TotalTime>
  <Words>1673</Words>
  <Application>Microsoft Office PowerPoint</Application>
  <PresentationFormat>Widescreen</PresentationFormat>
  <Paragraphs>148</Paragraphs>
  <Slides>28</Slides>
  <Notes>13</Notes>
  <HiddenSlides>0</HiddenSlides>
  <MMClips>4</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28</vt:i4>
      </vt:variant>
    </vt:vector>
  </HeadingPairs>
  <TitlesOfParts>
    <vt:vector size="37" baseType="lpstr">
      <vt:lpstr>Aptos</vt:lpstr>
      <vt:lpstr>Aptos Display</vt:lpstr>
      <vt:lpstr>Arial</vt:lpstr>
      <vt:lpstr>Helvetica Neue</vt:lpstr>
      <vt:lpstr>Lora</vt:lpstr>
      <vt:lpstr>Segoe UI</vt:lpstr>
      <vt:lpstr>Verdana</vt:lpstr>
      <vt:lpstr>Office Theme</vt:lpstr>
      <vt:lpstr>Office Theme</vt:lpstr>
      <vt:lpstr>LCHS4010 Psychology in  Health and Social Care  </vt:lpstr>
      <vt:lpstr>Plan for Today</vt:lpstr>
      <vt:lpstr>Biopsychosocial model of Health (Engel, 1977)</vt:lpstr>
      <vt:lpstr>Five approaches to health promotion  (Anderson &amp; Morgan, 2020; Joomun, 2023)</vt:lpstr>
      <vt:lpstr>Example  Loneliness</vt:lpstr>
      <vt:lpstr>Which approach is more effective to help reduce loneliness?  </vt:lpstr>
      <vt:lpstr>Positive Psychology</vt:lpstr>
      <vt:lpstr>Let a 17-years-old tell you about Positive Psychology </vt:lpstr>
      <vt:lpstr>What is Positive Psychology? </vt:lpstr>
      <vt:lpstr>Positive Psychology is more than just happiness (Peterson, 2006)</vt:lpstr>
      <vt:lpstr>Seligman’s PERMA model A framework from positive psychology that promotes wellbeing through five key elements:                                                            </vt:lpstr>
      <vt:lpstr>PowerPoint Presentation</vt:lpstr>
      <vt:lpstr>PERMA – applications in Health and Social care</vt:lpstr>
      <vt:lpstr>PERMA – applications in H&amp;SC (contd)</vt:lpstr>
      <vt:lpstr>Gratitude &amp; Strengths reflection</vt:lpstr>
      <vt:lpstr>Applying Positive Psychology</vt:lpstr>
      <vt:lpstr>Evaluation</vt:lpstr>
      <vt:lpstr>Resilience in the workplace</vt:lpstr>
      <vt:lpstr>PowerPoint Presentation</vt:lpstr>
      <vt:lpstr>PowerPoint Presentation</vt:lpstr>
      <vt:lpstr>Resilience</vt:lpstr>
      <vt:lpstr>Make some notes</vt:lpstr>
      <vt:lpstr>Key strategies to promote resilience </vt:lpstr>
      <vt:lpstr>Mindfulness and neuroscience</vt:lpstr>
      <vt:lpstr>PowerPoint Presentation</vt:lpstr>
      <vt:lpstr>Your feedback about the module </vt:lpstr>
      <vt:lpstr>PowerPoint Presentation</vt:lpstr>
      <vt:lpstr>Selected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Josephine Chen-Wilson</dc:creator>
  <cp:lastModifiedBy>Neale Haddon</cp:lastModifiedBy>
  <cp:revision>22</cp:revision>
  <cp:lastPrinted>2024-07-09T11:46:08Z</cp:lastPrinted>
  <dcterms:created xsi:type="dcterms:W3CDTF">2024-06-28T20:03:25Z</dcterms:created>
  <dcterms:modified xsi:type="dcterms:W3CDTF">2025-10-22T09:41:37Z</dcterms:modified>
</cp:coreProperties>
</file>