
<file path=[Content_Types].xml><?xml version="1.0" encoding="utf-8"?>
<Types xmlns="http://schemas.openxmlformats.org/package/2006/content-types">
  <Default Extension="jpeg" ContentType="image/jpe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00" r:id="rId1"/>
  </p:sldMasterIdLst>
  <p:sldIdLst>
    <p:sldId id="259" r:id="rId2"/>
  </p:sldIdLst>
  <p:sldSz cx="32399288" cy="5039995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5874" userDrawn="1">
          <p15:clr>
            <a:srgbClr val="A4A3A4"/>
          </p15:clr>
        </p15:guide>
        <p15:guide id="2" pos="1022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588"/>
    <p:restoredTop sz="94118"/>
  </p:normalViewPr>
  <p:slideViewPr>
    <p:cSldViewPr snapToGrid="0">
      <p:cViewPr>
        <p:scale>
          <a:sx n="47" d="100"/>
          <a:sy n="47" d="100"/>
        </p:scale>
        <p:origin x="32" y="1424"/>
      </p:cViewPr>
      <p:guideLst>
        <p:guide orient="horz" pos="15874"/>
        <p:guide pos="10227"/>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DDE0E-13D5-C449-AC82-BEEDC0462C74}"/>
              </a:ext>
            </a:extLst>
          </p:cNvPr>
          <p:cNvSpPr>
            <a:spLocks noGrp="1"/>
          </p:cNvSpPr>
          <p:nvPr>
            <p:ph type="ctrTitle"/>
          </p:nvPr>
        </p:nvSpPr>
        <p:spPr>
          <a:xfrm>
            <a:off x="4049911" y="8248329"/>
            <a:ext cx="24299466" cy="17546649"/>
          </a:xfrm>
        </p:spPr>
        <p:txBody>
          <a:bodyPr anchor="b"/>
          <a:lstStyle>
            <a:lvl1pPr algn="ctr">
              <a:defRPr sz="15944"/>
            </a:lvl1pPr>
          </a:lstStyle>
          <a:p>
            <a:r>
              <a:rPr lang="en-GB"/>
              <a:t>Click to edit Master title style</a:t>
            </a:r>
          </a:p>
        </p:txBody>
      </p:sp>
      <p:sp>
        <p:nvSpPr>
          <p:cNvPr id="3" name="Subtitle 2">
            <a:extLst>
              <a:ext uri="{FF2B5EF4-FFF2-40B4-BE49-F238E27FC236}">
                <a16:creationId xmlns:a16="http://schemas.microsoft.com/office/drawing/2014/main" id="{A2C62472-FDDD-B047-8A71-9CAEA717B5FF}"/>
              </a:ext>
            </a:extLst>
          </p:cNvPr>
          <p:cNvSpPr>
            <a:spLocks noGrp="1"/>
          </p:cNvSpPr>
          <p:nvPr>
            <p:ph type="subTitle" idx="1"/>
          </p:nvPr>
        </p:nvSpPr>
        <p:spPr>
          <a:xfrm>
            <a:off x="4049911" y="26471644"/>
            <a:ext cx="24299466" cy="12168318"/>
          </a:xfrm>
        </p:spPr>
        <p:txBody>
          <a:bodyPr/>
          <a:lstStyle>
            <a:lvl1pPr marL="0" indent="0" algn="ctr">
              <a:buNone/>
              <a:defRPr sz="6378"/>
            </a:lvl1pPr>
            <a:lvl2pPr marL="1214963" indent="0" algn="ctr">
              <a:buNone/>
              <a:defRPr sz="5315"/>
            </a:lvl2pPr>
            <a:lvl3pPr marL="2429927" indent="0" algn="ctr">
              <a:buNone/>
              <a:defRPr sz="4783"/>
            </a:lvl3pPr>
            <a:lvl4pPr marL="3644890" indent="0" algn="ctr">
              <a:buNone/>
              <a:defRPr sz="4252"/>
            </a:lvl4pPr>
            <a:lvl5pPr marL="4859853" indent="0" algn="ctr">
              <a:buNone/>
              <a:defRPr sz="4252"/>
            </a:lvl5pPr>
            <a:lvl6pPr marL="6074816" indent="0" algn="ctr">
              <a:buNone/>
              <a:defRPr sz="4252"/>
            </a:lvl6pPr>
            <a:lvl7pPr marL="7289780" indent="0" algn="ctr">
              <a:buNone/>
              <a:defRPr sz="4252"/>
            </a:lvl7pPr>
            <a:lvl8pPr marL="8504743" indent="0" algn="ctr">
              <a:buNone/>
              <a:defRPr sz="4252"/>
            </a:lvl8pPr>
            <a:lvl9pPr marL="9719706" indent="0" algn="ctr">
              <a:buNone/>
              <a:defRPr sz="4252"/>
            </a:lvl9pPr>
          </a:lstStyle>
          <a:p>
            <a:r>
              <a:rPr lang="en-GB"/>
              <a:t>Click to edit Master subtitle style</a:t>
            </a:r>
          </a:p>
        </p:txBody>
      </p:sp>
      <p:sp>
        <p:nvSpPr>
          <p:cNvPr id="4" name="Date Placeholder 3">
            <a:extLst>
              <a:ext uri="{FF2B5EF4-FFF2-40B4-BE49-F238E27FC236}">
                <a16:creationId xmlns:a16="http://schemas.microsoft.com/office/drawing/2014/main" id="{014A1FDC-1F65-274E-B038-C244D97248D9}"/>
              </a:ext>
            </a:extLst>
          </p:cNvPr>
          <p:cNvSpPr>
            <a:spLocks noGrp="1"/>
          </p:cNvSpPr>
          <p:nvPr>
            <p:ph type="dt" sz="half" idx="10"/>
          </p:nvPr>
        </p:nvSpPr>
        <p:spPr/>
        <p:txBody>
          <a:bodyPr/>
          <a:lstStyle/>
          <a:p>
            <a:fld id="{7319F435-6952-DD41-922D-A5D4F71810C5}" type="datetimeFigureOut">
              <a:rPr lang="en-GB" smtClean="0"/>
              <a:t>08/06/2021</a:t>
            </a:fld>
            <a:endParaRPr lang="en-GB"/>
          </a:p>
        </p:txBody>
      </p:sp>
      <p:sp>
        <p:nvSpPr>
          <p:cNvPr id="5" name="Footer Placeholder 4">
            <a:extLst>
              <a:ext uri="{FF2B5EF4-FFF2-40B4-BE49-F238E27FC236}">
                <a16:creationId xmlns:a16="http://schemas.microsoft.com/office/drawing/2014/main" id="{F4EE2CF5-0486-7844-BB16-3E936D1407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6CB337-8330-B14D-9BC4-484FF118E6DE}"/>
              </a:ext>
            </a:extLst>
          </p:cNvPr>
          <p:cNvSpPr>
            <a:spLocks noGrp="1"/>
          </p:cNvSpPr>
          <p:nvPr>
            <p:ph type="sldNum" sz="quarter" idx="12"/>
          </p:nvPr>
        </p:nvSpPr>
        <p:spPr/>
        <p:txBody>
          <a:bodyPr/>
          <a:lstStyle/>
          <a:p>
            <a:fld id="{8959A2F5-E043-7B44-8772-13450F5EE64E}" type="slidenum">
              <a:rPr lang="en-GB" smtClean="0"/>
              <a:t>‹#›</a:t>
            </a:fld>
            <a:endParaRPr lang="en-GB"/>
          </a:p>
        </p:txBody>
      </p:sp>
    </p:spTree>
    <p:extLst>
      <p:ext uri="{BB962C8B-B14F-4D97-AF65-F5344CB8AC3E}">
        <p14:creationId xmlns:p14="http://schemas.microsoft.com/office/powerpoint/2010/main" val="27575108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D68092-47FC-114E-B8B3-CABF38654C8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2336476-6831-3047-A838-26F6D906E7F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C5BC32D-F712-EB43-9C9D-1CC80292939A}"/>
              </a:ext>
            </a:extLst>
          </p:cNvPr>
          <p:cNvSpPr>
            <a:spLocks noGrp="1"/>
          </p:cNvSpPr>
          <p:nvPr>
            <p:ph type="dt" sz="half" idx="10"/>
          </p:nvPr>
        </p:nvSpPr>
        <p:spPr/>
        <p:txBody>
          <a:bodyPr/>
          <a:lstStyle/>
          <a:p>
            <a:fld id="{7319F435-6952-DD41-922D-A5D4F71810C5}" type="datetimeFigureOut">
              <a:rPr lang="en-GB" smtClean="0"/>
              <a:t>08/06/2021</a:t>
            </a:fld>
            <a:endParaRPr lang="en-GB"/>
          </a:p>
        </p:txBody>
      </p:sp>
      <p:sp>
        <p:nvSpPr>
          <p:cNvPr id="5" name="Footer Placeholder 4">
            <a:extLst>
              <a:ext uri="{FF2B5EF4-FFF2-40B4-BE49-F238E27FC236}">
                <a16:creationId xmlns:a16="http://schemas.microsoft.com/office/drawing/2014/main" id="{61CC4E2F-93AD-1D4F-9D78-751F02AE53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8738BB-ACF4-7846-A876-0E14F8913559}"/>
              </a:ext>
            </a:extLst>
          </p:cNvPr>
          <p:cNvSpPr>
            <a:spLocks noGrp="1"/>
          </p:cNvSpPr>
          <p:nvPr>
            <p:ph type="sldNum" sz="quarter" idx="12"/>
          </p:nvPr>
        </p:nvSpPr>
        <p:spPr/>
        <p:txBody>
          <a:bodyPr/>
          <a:lstStyle/>
          <a:p>
            <a:fld id="{8959A2F5-E043-7B44-8772-13450F5EE64E}" type="slidenum">
              <a:rPr lang="en-GB" smtClean="0"/>
              <a:t>‹#›</a:t>
            </a:fld>
            <a:endParaRPr lang="en-GB"/>
          </a:p>
        </p:txBody>
      </p:sp>
    </p:spTree>
    <p:extLst>
      <p:ext uri="{BB962C8B-B14F-4D97-AF65-F5344CB8AC3E}">
        <p14:creationId xmlns:p14="http://schemas.microsoft.com/office/powerpoint/2010/main" val="30285610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60BF3-DA63-134C-8070-090D727BF05F}"/>
              </a:ext>
            </a:extLst>
          </p:cNvPr>
          <p:cNvSpPr>
            <a:spLocks noGrp="1"/>
          </p:cNvSpPr>
          <p:nvPr>
            <p:ph type="title"/>
          </p:nvPr>
        </p:nvSpPr>
        <p:spPr>
          <a:xfrm>
            <a:off x="2210576" y="12564995"/>
            <a:ext cx="27944386" cy="20964976"/>
          </a:xfrm>
        </p:spPr>
        <p:txBody>
          <a:bodyPr anchor="b"/>
          <a:lstStyle>
            <a:lvl1pPr>
              <a:defRPr sz="15944"/>
            </a:lvl1pPr>
          </a:lstStyle>
          <a:p>
            <a:r>
              <a:rPr lang="en-GB"/>
              <a:t>Click to edit Master title style</a:t>
            </a:r>
          </a:p>
        </p:txBody>
      </p:sp>
      <p:sp>
        <p:nvSpPr>
          <p:cNvPr id="3" name="Text Placeholder 2">
            <a:extLst>
              <a:ext uri="{FF2B5EF4-FFF2-40B4-BE49-F238E27FC236}">
                <a16:creationId xmlns:a16="http://schemas.microsoft.com/office/drawing/2014/main" id="{3895E502-D36E-C14F-8C5A-461F4695AAF5}"/>
              </a:ext>
            </a:extLst>
          </p:cNvPr>
          <p:cNvSpPr>
            <a:spLocks noGrp="1"/>
          </p:cNvSpPr>
          <p:nvPr>
            <p:ph type="body" idx="1"/>
          </p:nvPr>
        </p:nvSpPr>
        <p:spPr>
          <a:xfrm>
            <a:off x="2210576" y="33728307"/>
            <a:ext cx="27944386" cy="11024985"/>
          </a:xfrm>
        </p:spPr>
        <p:txBody>
          <a:bodyPr/>
          <a:lstStyle>
            <a:lvl1pPr marL="0" indent="0">
              <a:buNone/>
              <a:defRPr sz="6378">
                <a:solidFill>
                  <a:schemeClr val="tx1">
                    <a:tint val="75000"/>
                  </a:schemeClr>
                </a:solidFill>
              </a:defRPr>
            </a:lvl1pPr>
            <a:lvl2pPr marL="1214963" indent="0">
              <a:buNone/>
              <a:defRPr sz="5315">
                <a:solidFill>
                  <a:schemeClr val="tx1">
                    <a:tint val="75000"/>
                  </a:schemeClr>
                </a:solidFill>
              </a:defRPr>
            </a:lvl2pPr>
            <a:lvl3pPr marL="2429927" indent="0">
              <a:buNone/>
              <a:defRPr sz="4783">
                <a:solidFill>
                  <a:schemeClr val="tx1">
                    <a:tint val="75000"/>
                  </a:schemeClr>
                </a:solidFill>
              </a:defRPr>
            </a:lvl3pPr>
            <a:lvl4pPr marL="3644890" indent="0">
              <a:buNone/>
              <a:defRPr sz="4252">
                <a:solidFill>
                  <a:schemeClr val="tx1">
                    <a:tint val="75000"/>
                  </a:schemeClr>
                </a:solidFill>
              </a:defRPr>
            </a:lvl4pPr>
            <a:lvl5pPr marL="4859853" indent="0">
              <a:buNone/>
              <a:defRPr sz="4252">
                <a:solidFill>
                  <a:schemeClr val="tx1">
                    <a:tint val="75000"/>
                  </a:schemeClr>
                </a:solidFill>
              </a:defRPr>
            </a:lvl5pPr>
            <a:lvl6pPr marL="6074816" indent="0">
              <a:buNone/>
              <a:defRPr sz="4252">
                <a:solidFill>
                  <a:schemeClr val="tx1">
                    <a:tint val="75000"/>
                  </a:schemeClr>
                </a:solidFill>
              </a:defRPr>
            </a:lvl6pPr>
            <a:lvl7pPr marL="7289780" indent="0">
              <a:buNone/>
              <a:defRPr sz="4252">
                <a:solidFill>
                  <a:schemeClr val="tx1">
                    <a:tint val="75000"/>
                  </a:schemeClr>
                </a:solidFill>
              </a:defRPr>
            </a:lvl7pPr>
            <a:lvl8pPr marL="8504743" indent="0">
              <a:buNone/>
              <a:defRPr sz="4252">
                <a:solidFill>
                  <a:schemeClr val="tx1">
                    <a:tint val="75000"/>
                  </a:schemeClr>
                </a:solidFill>
              </a:defRPr>
            </a:lvl8pPr>
            <a:lvl9pPr marL="9719706" indent="0">
              <a:buNone/>
              <a:defRPr sz="4252">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EAC30FB-B58A-BF4A-AD56-E6410DC3BC1C}"/>
              </a:ext>
            </a:extLst>
          </p:cNvPr>
          <p:cNvSpPr>
            <a:spLocks noGrp="1"/>
          </p:cNvSpPr>
          <p:nvPr>
            <p:ph type="dt" sz="half" idx="10"/>
          </p:nvPr>
        </p:nvSpPr>
        <p:spPr/>
        <p:txBody>
          <a:bodyPr/>
          <a:lstStyle/>
          <a:p>
            <a:fld id="{7319F435-6952-DD41-922D-A5D4F71810C5}" type="datetimeFigureOut">
              <a:rPr lang="en-GB" smtClean="0"/>
              <a:t>08/06/2021</a:t>
            </a:fld>
            <a:endParaRPr lang="en-GB"/>
          </a:p>
        </p:txBody>
      </p:sp>
      <p:sp>
        <p:nvSpPr>
          <p:cNvPr id="5" name="Footer Placeholder 4">
            <a:extLst>
              <a:ext uri="{FF2B5EF4-FFF2-40B4-BE49-F238E27FC236}">
                <a16:creationId xmlns:a16="http://schemas.microsoft.com/office/drawing/2014/main" id="{DE1DD80D-99B6-DB43-876A-56048633C7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F8A879-1BCA-9A42-9EAD-620EC153DC24}"/>
              </a:ext>
            </a:extLst>
          </p:cNvPr>
          <p:cNvSpPr>
            <a:spLocks noGrp="1"/>
          </p:cNvSpPr>
          <p:nvPr>
            <p:ph type="sldNum" sz="quarter" idx="12"/>
          </p:nvPr>
        </p:nvSpPr>
        <p:spPr/>
        <p:txBody>
          <a:bodyPr/>
          <a:lstStyle/>
          <a:p>
            <a:fld id="{8959A2F5-E043-7B44-8772-13450F5EE64E}" type="slidenum">
              <a:rPr lang="en-GB" smtClean="0"/>
              <a:t>‹#›</a:t>
            </a:fld>
            <a:endParaRPr lang="en-GB"/>
          </a:p>
        </p:txBody>
      </p:sp>
    </p:spTree>
    <p:extLst>
      <p:ext uri="{BB962C8B-B14F-4D97-AF65-F5344CB8AC3E}">
        <p14:creationId xmlns:p14="http://schemas.microsoft.com/office/powerpoint/2010/main" val="3125309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C35DCB-8A21-B047-A5F6-E3E9EBF309A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26E61C9-1FAB-F747-AD8D-91D01A624D6F}"/>
              </a:ext>
            </a:extLst>
          </p:cNvPr>
          <p:cNvSpPr>
            <a:spLocks noGrp="1"/>
          </p:cNvSpPr>
          <p:nvPr>
            <p:ph sz="half" idx="1"/>
          </p:nvPr>
        </p:nvSpPr>
        <p:spPr>
          <a:xfrm>
            <a:off x="2227451" y="13416653"/>
            <a:ext cx="13769697" cy="3197830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5125FA6E-8B5A-A345-90E6-39863706CEAD}"/>
              </a:ext>
            </a:extLst>
          </p:cNvPr>
          <p:cNvSpPr>
            <a:spLocks noGrp="1"/>
          </p:cNvSpPr>
          <p:nvPr>
            <p:ph sz="half" idx="2"/>
          </p:nvPr>
        </p:nvSpPr>
        <p:spPr>
          <a:xfrm>
            <a:off x="16402140" y="13416653"/>
            <a:ext cx="13769697" cy="3197830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5930257F-DF35-794F-874C-F26E6122D0AF}"/>
              </a:ext>
            </a:extLst>
          </p:cNvPr>
          <p:cNvSpPr>
            <a:spLocks noGrp="1"/>
          </p:cNvSpPr>
          <p:nvPr>
            <p:ph type="dt" sz="half" idx="10"/>
          </p:nvPr>
        </p:nvSpPr>
        <p:spPr/>
        <p:txBody>
          <a:bodyPr/>
          <a:lstStyle/>
          <a:p>
            <a:fld id="{7319F435-6952-DD41-922D-A5D4F71810C5}" type="datetimeFigureOut">
              <a:rPr lang="en-GB" smtClean="0"/>
              <a:t>08/06/2021</a:t>
            </a:fld>
            <a:endParaRPr lang="en-GB"/>
          </a:p>
        </p:txBody>
      </p:sp>
      <p:sp>
        <p:nvSpPr>
          <p:cNvPr id="6" name="Footer Placeholder 5">
            <a:extLst>
              <a:ext uri="{FF2B5EF4-FFF2-40B4-BE49-F238E27FC236}">
                <a16:creationId xmlns:a16="http://schemas.microsoft.com/office/drawing/2014/main" id="{513E167F-666A-3040-AAA8-E82431BDAF3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3C376DB-363B-FD41-BD2B-AB606B93D4B3}"/>
              </a:ext>
            </a:extLst>
          </p:cNvPr>
          <p:cNvSpPr>
            <a:spLocks noGrp="1"/>
          </p:cNvSpPr>
          <p:nvPr>
            <p:ph type="sldNum" sz="quarter" idx="12"/>
          </p:nvPr>
        </p:nvSpPr>
        <p:spPr/>
        <p:txBody>
          <a:bodyPr/>
          <a:lstStyle/>
          <a:p>
            <a:fld id="{8959A2F5-E043-7B44-8772-13450F5EE64E}" type="slidenum">
              <a:rPr lang="en-GB" smtClean="0"/>
              <a:t>‹#›</a:t>
            </a:fld>
            <a:endParaRPr lang="en-GB"/>
          </a:p>
        </p:txBody>
      </p:sp>
    </p:spTree>
    <p:extLst>
      <p:ext uri="{BB962C8B-B14F-4D97-AF65-F5344CB8AC3E}">
        <p14:creationId xmlns:p14="http://schemas.microsoft.com/office/powerpoint/2010/main" val="395967000"/>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48682F-D3B1-9442-A0BC-125E8020A0F6}"/>
              </a:ext>
            </a:extLst>
          </p:cNvPr>
          <p:cNvSpPr>
            <a:spLocks noGrp="1"/>
          </p:cNvSpPr>
          <p:nvPr>
            <p:ph type="title"/>
          </p:nvPr>
        </p:nvSpPr>
        <p:spPr>
          <a:xfrm>
            <a:off x="2231671" y="2683334"/>
            <a:ext cx="27944386" cy="9741661"/>
          </a:xfrm>
        </p:spPr>
        <p:txBody>
          <a:bodyPr/>
          <a:lstStyle/>
          <a:p>
            <a:r>
              <a:rPr lang="en-GB"/>
              <a:t>Click to edit Master title style</a:t>
            </a:r>
          </a:p>
        </p:txBody>
      </p:sp>
      <p:sp>
        <p:nvSpPr>
          <p:cNvPr id="3" name="Text Placeholder 2">
            <a:extLst>
              <a:ext uri="{FF2B5EF4-FFF2-40B4-BE49-F238E27FC236}">
                <a16:creationId xmlns:a16="http://schemas.microsoft.com/office/drawing/2014/main" id="{3B0768FA-23A6-814F-9BC9-4F1B558BC9AB}"/>
              </a:ext>
            </a:extLst>
          </p:cNvPr>
          <p:cNvSpPr>
            <a:spLocks noGrp="1"/>
          </p:cNvSpPr>
          <p:nvPr>
            <p:ph type="body" idx="1"/>
          </p:nvPr>
        </p:nvSpPr>
        <p:spPr>
          <a:xfrm>
            <a:off x="2231672" y="12354992"/>
            <a:ext cx="13706416" cy="6054990"/>
          </a:xfrm>
        </p:spPr>
        <p:txBody>
          <a:bodyPr anchor="b"/>
          <a:lstStyle>
            <a:lvl1pPr marL="0" indent="0">
              <a:buNone/>
              <a:defRPr sz="6378" b="1"/>
            </a:lvl1pPr>
            <a:lvl2pPr marL="1214963" indent="0">
              <a:buNone/>
              <a:defRPr sz="5315" b="1"/>
            </a:lvl2pPr>
            <a:lvl3pPr marL="2429927" indent="0">
              <a:buNone/>
              <a:defRPr sz="4783" b="1"/>
            </a:lvl3pPr>
            <a:lvl4pPr marL="3644890" indent="0">
              <a:buNone/>
              <a:defRPr sz="4252" b="1"/>
            </a:lvl4pPr>
            <a:lvl5pPr marL="4859853" indent="0">
              <a:buNone/>
              <a:defRPr sz="4252" b="1"/>
            </a:lvl5pPr>
            <a:lvl6pPr marL="6074816" indent="0">
              <a:buNone/>
              <a:defRPr sz="4252" b="1"/>
            </a:lvl6pPr>
            <a:lvl7pPr marL="7289780" indent="0">
              <a:buNone/>
              <a:defRPr sz="4252" b="1"/>
            </a:lvl7pPr>
            <a:lvl8pPr marL="8504743" indent="0">
              <a:buNone/>
              <a:defRPr sz="4252" b="1"/>
            </a:lvl8pPr>
            <a:lvl9pPr marL="9719706" indent="0">
              <a:buNone/>
              <a:defRPr sz="4252" b="1"/>
            </a:lvl9pPr>
          </a:lstStyle>
          <a:p>
            <a:pPr lvl="0"/>
            <a:r>
              <a:rPr lang="en-GB"/>
              <a:t>Click to edit Master text styles</a:t>
            </a:r>
          </a:p>
        </p:txBody>
      </p:sp>
      <p:sp>
        <p:nvSpPr>
          <p:cNvPr id="4" name="Content Placeholder 3">
            <a:extLst>
              <a:ext uri="{FF2B5EF4-FFF2-40B4-BE49-F238E27FC236}">
                <a16:creationId xmlns:a16="http://schemas.microsoft.com/office/drawing/2014/main" id="{15C1BCF8-1363-6647-90D3-7A33D723AE69}"/>
              </a:ext>
            </a:extLst>
          </p:cNvPr>
          <p:cNvSpPr>
            <a:spLocks noGrp="1"/>
          </p:cNvSpPr>
          <p:nvPr>
            <p:ph sz="half" idx="2"/>
          </p:nvPr>
        </p:nvSpPr>
        <p:spPr>
          <a:xfrm>
            <a:off x="2231672" y="18409982"/>
            <a:ext cx="13706416" cy="2707831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F5E75269-4F3B-E746-9B19-3FD4869A7E82}"/>
              </a:ext>
            </a:extLst>
          </p:cNvPr>
          <p:cNvSpPr>
            <a:spLocks noGrp="1"/>
          </p:cNvSpPr>
          <p:nvPr>
            <p:ph type="body" sz="quarter" idx="3"/>
          </p:nvPr>
        </p:nvSpPr>
        <p:spPr>
          <a:xfrm>
            <a:off x="16402140" y="12354992"/>
            <a:ext cx="13773917" cy="6054990"/>
          </a:xfrm>
        </p:spPr>
        <p:txBody>
          <a:bodyPr anchor="b"/>
          <a:lstStyle>
            <a:lvl1pPr marL="0" indent="0">
              <a:buNone/>
              <a:defRPr sz="6378" b="1"/>
            </a:lvl1pPr>
            <a:lvl2pPr marL="1214963" indent="0">
              <a:buNone/>
              <a:defRPr sz="5315" b="1"/>
            </a:lvl2pPr>
            <a:lvl3pPr marL="2429927" indent="0">
              <a:buNone/>
              <a:defRPr sz="4783" b="1"/>
            </a:lvl3pPr>
            <a:lvl4pPr marL="3644890" indent="0">
              <a:buNone/>
              <a:defRPr sz="4252" b="1"/>
            </a:lvl4pPr>
            <a:lvl5pPr marL="4859853" indent="0">
              <a:buNone/>
              <a:defRPr sz="4252" b="1"/>
            </a:lvl5pPr>
            <a:lvl6pPr marL="6074816" indent="0">
              <a:buNone/>
              <a:defRPr sz="4252" b="1"/>
            </a:lvl6pPr>
            <a:lvl7pPr marL="7289780" indent="0">
              <a:buNone/>
              <a:defRPr sz="4252" b="1"/>
            </a:lvl7pPr>
            <a:lvl8pPr marL="8504743" indent="0">
              <a:buNone/>
              <a:defRPr sz="4252" b="1"/>
            </a:lvl8pPr>
            <a:lvl9pPr marL="9719706" indent="0">
              <a:buNone/>
              <a:defRPr sz="4252" b="1"/>
            </a:lvl9pPr>
          </a:lstStyle>
          <a:p>
            <a:pPr lvl="0"/>
            <a:r>
              <a:rPr lang="en-GB"/>
              <a:t>Click to edit Master text styles</a:t>
            </a:r>
          </a:p>
        </p:txBody>
      </p:sp>
      <p:sp>
        <p:nvSpPr>
          <p:cNvPr id="6" name="Content Placeholder 5">
            <a:extLst>
              <a:ext uri="{FF2B5EF4-FFF2-40B4-BE49-F238E27FC236}">
                <a16:creationId xmlns:a16="http://schemas.microsoft.com/office/drawing/2014/main" id="{AF58E18D-886E-3241-9165-43C8C9120CF3}"/>
              </a:ext>
            </a:extLst>
          </p:cNvPr>
          <p:cNvSpPr>
            <a:spLocks noGrp="1"/>
          </p:cNvSpPr>
          <p:nvPr>
            <p:ph sz="quarter" idx="4"/>
          </p:nvPr>
        </p:nvSpPr>
        <p:spPr>
          <a:xfrm>
            <a:off x="16402140" y="18409982"/>
            <a:ext cx="13773917" cy="2707831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39B94BCD-B05F-264D-9718-14B44424826A}"/>
              </a:ext>
            </a:extLst>
          </p:cNvPr>
          <p:cNvSpPr>
            <a:spLocks noGrp="1"/>
          </p:cNvSpPr>
          <p:nvPr>
            <p:ph type="dt" sz="half" idx="10"/>
          </p:nvPr>
        </p:nvSpPr>
        <p:spPr/>
        <p:txBody>
          <a:bodyPr/>
          <a:lstStyle/>
          <a:p>
            <a:fld id="{7319F435-6952-DD41-922D-A5D4F71810C5}" type="datetimeFigureOut">
              <a:rPr lang="en-GB" smtClean="0"/>
              <a:t>08/06/2021</a:t>
            </a:fld>
            <a:endParaRPr lang="en-GB"/>
          </a:p>
        </p:txBody>
      </p:sp>
      <p:sp>
        <p:nvSpPr>
          <p:cNvPr id="8" name="Footer Placeholder 7">
            <a:extLst>
              <a:ext uri="{FF2B5EF4-FFF2-40B4-BE49-F238E27FC236}">
                <a16:creationId xmlns:a16="http://schemas.microsoft.com/office/drawing/2014/main" id="{CCBCB1C8-500D-8544-9A67-2FAC6357E05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1FA1625-E408-274B-9A57-5765E7AB69ED}"/>
              </a:ext>
            </a:extLst>
          </p:cNvPr>
          <p:cNvSpPr>
            <a:spLocks noGrp="1"/>
          </p:cNvSpPr>
          <p:nvPr>
            <p:ph type="sldNum" sz="quarter" idx="12"/>
          </p:nvPr>
        </p:nvSpPr>
        <p:spPr/>
        <p:txBody>
          <a:bodyPr/>
          <a:lstStyle/>
          <a:p>
            <a:fld id="{8959A2F5-E043-7B44-8772-13450F5EE64E}" type="slidenum">
              <a:rPr lang="en-GB" smtClean="0"/>
              <a:t>‹#›</a:t>
            </a:fld>
            <a:endParaRPr lang="en-GB"/>
          </a:p>
        </p:txBody>
      </p:sp>
    </p:spTree>
    <p:extLst>
      <p:ext uri="{BB962C8B-B14F-4D97-AF65-F5344CB8AC3E}">
        <p14:creationId xmlns:p14="http://schemas.microsoft.com/office/powerpoint/2010/main" val="2624113119"/>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4A21F0-924E-D441-BCB8-40658005F405}"/>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DD89C615-7526-EF42-8D95-2EDEC70A960A}"/>
              </a:ext>
            </a:extLst>
          </p:cNvPr>
          <p:cNvSpPr>
            <a:spLocks noGrp="1"/>
          </p:cNvSpPr>
          <p:nvPr>
            <p:ph type="dt" sz="half" idx="10"/>
          </p:nvPr>
        </p:nvSpPr>
        <p:spPr/>
        <p:txBody>
          <a:bodyPr/>
          <a:lstStyle/>
          <a:p>
            <a:fld id="{7319F435-6952-DD41-922D-A5D4F71810C5}" type="datetimeFigureOut">
              <a:rPr lang="en-GB" smtClean="0"/>
              <a:t>08/06/2021</a:t>
            </a:fld>
            <a:endParaRPr lang="en-GB"/>
          </a:p>
        </p:txBody>
      </p:sp>
      <p:sp>
        <p:nvSpPr>
          <p:cNvPr id="4" name="Footer Placeholder 3">
            <a:extLst>
              <a:ext uri="{FF2B5EF4-FFF2-40B4-BE49-F238E27FC236}">
                <a16:creationId xmlns:a16="http://schemas.microsoft.com/office/drawing/2014/main" id="{571E6A44-7014-5B4B-92DC-9BB90FA6188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85ADD3B-DF60-C540-BF22-59468DBDDF3A}"/>
              </a:ext>
            </a:extLst>
          </p:cNvPr>
          <p:cNvSpPr>
            <a:spLocks noGrp="1"/>
          </p:cNvSpPr>
          <p:nvPr>
            <p:ph type="sldNum" sz="quarter" idx="12"/>
          </p:nvPr>
        </p:nvSpPr>
        <p:spPr/>
        <p:txBody>
          <a:bodyPr/>
          <a:lstStyle/>
          <a:p>
            <a:fld id="{8959A2F5-E043-7B44-8772-13450F5EE64E}" type="slidenum">
              <a:rPr lang="en-GB" smtClean="0"/>
              <a:t>‹#›</a:t>
            </a:fld>
            <a:endParaRPr lang="en-GB"/>
          </a:p>
        </p:txBody>
      </p:sp>
    </p:spTree>
    <p:extLst>
      <p:ext uri="{BB962C8B-B14F-4D97-AF65-F5344CB8AC3E}">
        <p14:creationId xmlns:p14="http://schemas.microsoft.com/office/powerpoint/2010/main" val="617079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E2A5E32-76CC-E645-AA99-AEA5950BE7BC}"/>
              </a:ext>
            </a:extLst>
          </p:cNvPr>
          <p:cNvSpPr>
            <a:spLocks noGrp="1"/>
          </p:cNvSpPr>
          <p:nvPr>
            <p:ph type="dt" sz="half" idx="10"/>
          </p:nvPr>
        </p:nvSpPr>
        <p:spPr/>
        <p:txBody>
          <a:bodyPr/>
          <a:lstStyle/>
          <a:p>
            <a:fld id="{7319F435-6952-DD41-922D-A5D4F71810C5}" type="datetimeFigureOut">
              <a:rPr lang="en-GB" smtClean="0"/>
              <a:t>08/06/2021</a:t>
            </a:fld>
            <a:endParaRPr lang="en-GB"/>
          </a:p>
        </p:txBody>
      </p:sp>
      <p:sp>
        <p:nvSpPr>
          <p:cNvPr id="3" name="Footer Placeholder 2">
            <a:extLst>
              <a:ext uri="{FF2B5EF4-FFF2-40B4-BE49-F238E27FC236}">
                <a16:creationId xmlns:a16="http://schemas.microsoft.com/office/drawing/2014/main" id="{86A1522F-132E-144A-A87D-60BC2A6B1F0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29E4288-6607-CB4F-99AF-D30D63D54C51}"/>
              </a:ext>
            </a:extLst>
          </p:cNvPr>
          <p:cNvSpPr>
            <a:spLocks noGrp="1"/>
          </p:cNvSpPr>
          <p:nvPr>
            <p:ph type="sldNum" sz="quarter" idx="12"/>
          </p:nvPr>
        </p:nvSpPr>
        <p:spPr/>
        <p:txBody>
          <a:bodyPr/>
          <a:lstStyle/>
          <a:p>
            <a:fld id="{8959A2F5-E043-7B44-8772-13450F5EE64E}" type="slidenum">
              <a:rPr lang="en-GB" smtClean="0"/>
              <a:t>‹#›</a:t>
            </a:fld>
            <a:endParaRPr lang="en-GB"/>
          </a:p>
        </p:txBody>
      </p:sp>
    </p:spTree>
    <p:extLst>
      <p:ext uri="{BB962C8B-B14F-4D97-AF65-F5344CB8AC3E}">
        <p14:creationId xmlns:p14="http://schemas.microsoft.com/office/powerpoint/2010/main" val="3527074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05284B-082B-A945-AD30-66F1CC663B7A}"/>
              </a:ext>
            </a:extLst>
          </p:cNvPr>
          <p:cNvSpPr>
            <a:spLocks noGrp="1"/>
          </p:cNvSpPr>
          <p:nvPr>
            <p:ph type="title"/>
          </p:nvPr>
        </p:nvSpPr>
        <p:spPr>
          <a:xfrm>
            <a:off x="2231672" y="3359997"/>
            <a:ext cx="10449613" cy="11759988"/>
          </a:xfrm>
        </p:spPr>
        <p:txBody>
          <a:bodyPr anchor="b"/>
          <a:lstStyle>
            <a:lvl1pPr>
              <a:defRPr sz="8504"/>
            </a:lvl1pPr>
          </a:lstStyle>
          <a:p>
            <a:r>
              <a:rPr lang="en-GB"/>
              <a:t>Click to edit Master title style</a:t>
            </a:r>
          </a:p>
        </p:txBody>
      </p:sp>
      <p:sp>
        <p:nvSpPr>
          <p:cNvPr id="3" name="Content Placeholder 2">
            <a:extLst>
              <a:ext uri="{FF2B5EF4-FFF2-40B4-BE49-F238E27FC236}">
                <a16:creationId xmlns:a16="http://schemas.microsoft.com/office/drawing/2014/main" id="{BCD7EE7F-5BED-DB4C-95A2-A11B2893315B}"/>
              </a:ext>
            </a:extLst>
          </p:cNvPr>
          <p:cNvSpPr>
            <a:spLocks noGrp="1"/>
          </p:cNvSpPr>
          <p:nvPr>
            <p:ph idx="1"/>
          </p:nvPr>
        </p:nvSpPr>
        <p:spPr>
          <a:xfrm>
            <a:off x="13773917" y="7256663"/>
            <a:ext cx="16402140" cy="35816631"/>
          </a:xfrm>
        </p:spPr>
        <p:txBody>
          <a:bodyPr/>
          <a:lstStyle>
            <a:lvl1pPr>
              <a:defRPr sz="8504"/>
            </a:lvl1pPr>
            <a:lvl2pPr>
              <a:defRPr sz="7441"/>
            </a:lvl2pPr>
            <a:lvl3pPr>
              <a:defRPr sz="6378"/>
            </a:lvl3pPr>
            <a:lvl4pPr>
              <a:defRPr sz="5315"/>
            </a:lvl4pPr>
            <a:lvl5pPr>
              <a:defRPr sz="5315"/>
            </a:lvl5pPr>
            <a:lvl6pPr>
              <a:defRPr sz="5315"/>
            </a:lvl6pPr>
            <a:lvl7pPr>
              <a:defRPr sz="5315"/>
            </a:lvl7pPr>
            <a:lvl8pPr>
              <a:defRPr sz="5315"/>
            </a:lvl8pPr>
            <a:lvl9pPr>
              <a:defRPr sz="531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E617B328-D64A-644D-80D0-2FF52D1CCA0F}"/>
              </a:ext>
            </a:extLst>
          </p:cNvPr>
          <p:cNvSpPr>
            <a:spLocks noGrp="1"/>
          </p:cNvSpPr>
          <p:nvPr>
            <p:ph type="body" sz="half" idx="2"/>
          </p:nvPr>
        </p:nvSpPr>
        <p:spPr>
          <a:xfrm>
            <a:off x="2231672" y="15119985"/>
            <a:ext cx="10449613" cy="28011643"/>
          </a:xfrm>
        </p:spPr>
        <p:txBody>
          <a:bodyPr/>
          <a:lstStyle>
            <a:lvl1pPr marL="0" indent="0">
              <a:buNone/>
              <a:defRPr sz="4252"/>
            </a:lvl1pPr>
            <a:lvl2pPr marL="1214963" indent="0">
              <a:buNone/>
              <a:defRPr sz="3720"/>
            </a:lvl2pPr>
            <a:lvl3pPr marL="2429927" indent="0">
              <a:buNone/>
              <a:defRPr sz="3189"/>
            </a:lvl3pPr>
            <a:lvl4pPr marL="3644890" indent="0">
              <a:buNone/>
              <a:defRPr sz="2657"/>
            </a:lvl4pPr>
            <a:lvl5pPr marL="4859853" indent="0">
              <a:buNone/>
              <a:defRPr sz="2657"/>
            </a:lvl5pPr>
            <a:lvl6pPr marL="6074816" indent="0">
              <a:buNone/>
              <a:defRPr sz="2657"/>
            </a:lvl6pPr>
            <a:lvl7pPr marL="7289780" indent="0">
              <a:buNone/>
              <a:defRPr sz="2657"/>
            </a:lvl7pPr>
            <a:lvl8pPr marL="8504743" indent="0">
              <a:buNone/>
              <a:defRPr sz="2657"/>
            </a:lvl8pPr>
            <a:lvl9pPr marL="9719706" indent="0">
              <a:buNone/>
              <a:defRPr sz="2657"/>
            </a:lvl9pPr>
          </a:lstStyle>
          <a:p>
            <a:pPr lvl="0"/>
            <a:r>
              <a:rPr lang="en-GB"/>
              <a:t>Click to edit Master text styles</a:t>
            </a:r>
          </a:p>
        </p:txBody>
      </p:sp>
      <p:sp>
        <p:nvSpPr>
          <p:cNvPr id="5" name="Date Placeholder 4">
            <a:extLst>
              <a:ext uri="{FF2B5EF4-FFF2-40B4-BE49-F238E27FC236}">
                <a16:creationId xmlns:a16="http://schemas.microsoft.com/office/drawing/2014/main" id="{33FE00EE-0872-CB45-94E0-04C0B6D96599}"/>
              </a:ext>
            </a:extLst>
          </p:cNvPr>
          <p:cNvSpPr>
            <a:spLocks noGrp="1"/>
          </p:cNvSpPr>
          <p:nvPr>
            <p:ph type="dt" sz="half" idx="10"/>
          </p:nvPr>
        </p:nvSpPr>
        <p:spPr/>
        <p:txBody>
          <a:bodyPr/>
          <a:lstStyle/>
          <a:p>
            <a:fld id="{7319F435-6952-DD41-922D-A5D4F71810C5}" type="datetimeFigureOut">
              <a:rPr lang="en-GB" smtClean="0"/>
              <a:t>08/06/2021</a:t>
            </a:fld>
            <a:endParaRPr lang="en-GB"/>
          </a:p>
        </p:txBody>
      </p:sp>
      <p:sp>
        <p:nvSpPr>
          <p:cNvPr id="6" name="Footer Placeholder 5">
            <a:extLst>
              <a:ext uri="{FF2B5EF4-FFF2-40B4-BE49-F238E27FC236}">
                <a16:creationId xmlns:a16="http://schemas.microsoft.com/office/drawing/2014/main" id="{B27608C3-7EA3-3447-AB3D-FC572E3B131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13BFBB8-9E09-C74C-9C53-4B327155F38A}"/>
              </a:ext>
            </a:extLst>
          </p:cNvPr>
          <p:cNvSpPr>
            <a:spLocks noGrp="1"/>
          </p:cNvSpPr>
          <p:nvPr>
            <p:ph type="sldNum" sz="quarter" idx="12"/>
          </p:nvPr>
        </p:nvSpPr>
        <p:spPr/>
        <p:txBody>
          <a:bodyPr/>
          <a:lstStyle/>
          <a:p>
            <a:fld id="{8959A2F5-E043-7B44-8772-13450F5EE64E}" type="slidenum">
              <a:rPr lang="en-GB" smtClean="0"/>
              <a:t>‹#›</a:t>
            </a:fld>
            <a:endParaRPr lang="en-GB"/>
          </a:p>
        </p:txBody>
      </p:sp>
    </p:spTree>
    <p:extLst>
      <p:ext uri="{BB962C8B-B14F-4D97-AF65-F5344CB8AC3E}">
        <p14:creationId xmlns:p14="http://schemas.microsoft.com/office/powerpoint/2010/main" val="2317174893"/>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191B09-2A64-F448-A19D-87AA63A629F3}"/>
              </a:ext>
            </a:extLst>
          </p:cNvPr>
          <p:cNvSpPr>
            <a:spLocks noGrp="1"/>
          </p:cNvSpPr>
          <p:nvPr>
            <p:ph type="title"/>
          </p:nvPr>
        </p:nvSpPr>
        <p:spPr>
          <a:xfrm>
            <a:off x="2231672" y="3359997"/>
            <a:ext cx="10449613" cy="11759988"/>
          </a:xfrm>
        </p:spPr>
        <p:txBody>
          <a:bodyPr anchor="b"/>
          <a:lstStyle>
            <a:lvl1pPr>
              <a:defRPr sz="8504"/>
            </a:lvl1pPr>
          </a:lstStyle>
          <a:p>
            <a:r>
              <a:rPr lang="en-GB"/>
              <a:t>Click to edit Master title style</a:t>
            </a:r>
          </a:p>
        </p:txBody>
      </p:sp>
      <p:sp>
        <p:nvSpPr>
          <p:cNvPr id="3" name="Picture Placeholder 2">
            <a:extLst>
              <a:ext uri="{FF2B5EF4-FFF2-40B4-BE49-F238E27FC236}">
                <a16:creationId xmlns:a16="http://schemas.microsoft.com/office/drawing/2014/main" id="{0D4DA101-F44B-8D4E-A65E-207D75143082}"/>
              </a:ext>
            </a:extLst>
          </p:cNvPr>
          <p:cNvSpPr>
            <a:spLocks noGrp="1"/>
          </p:cNvSpPr>
          <p:nvPr>
            <p:ph type="pic" idx="1"/>
          </p:nvPr>
        </p:nvSpPr>
        <p:spPr>
          <a:xfrm>
            <a:off x="13773917" y="7256663"/>
            <a:ext cx="16402140" cy="35816631"/>
          </a:xfrm>
        </p:spPr>
        <p:txBody>
          <a:bodyPr/>
          <a:lstStyle>
            <a:lvl1pPr marL="0" indent="0">
              <a:buNone/>
              <a:defRPr sz="8504"/>
            </a:lvl1pPr>
            <a:lvl2pPr marL="1214963" indent="0">
              <a:buNone/>
              <a:defRPr sz="7441"/>
            </a:lvl2pPr>
            <a:lvl3pPr marL="2429927" indent="0">
              <a:buNone/>
              <a:defRPr sz="6378"/>
            </a:lvl3pPr>
            <a:lvl4pPr marL="3644890" indent="0">
              <a:buNone/>
              <a:defRPr sz="5315"/>
            </a:lvl4pPr>
            <a:lvl5pPr marL="4859853" indent="0">
              <a:buNone/>
              <a:defRPr sz="5315"/>
            </a:lvl5pPr>
            <a:lvl6pPr marL="6074816" indent="0">
              <a:buNone/>
              <a:defRPr sz="5315"/>
            </a:lvl6pPr>
            <a:lvl7pPr marL="7289780" indent="0">
              <a:buNone/>
              <a:defRPr sz="5315"/>
            </a:lvl7pPr>
            <a:lvl8pPr marL="8504743" indent="0">
              <a:buNone/>
              <a:defRPr sz="5315"/>
            </a:lvl8pPr>
            <a:lvl9pPr marL="9719706" indent="0">
              <a:buNone/>
              <a:defRPr sz="5315"/>
            </a:lvl9pPr>
          </a:lstStyle>
          <a:p>
            <a:endParaRPr lang="en-GB"/>
          </a:p>
        </p:txBody>
      </p:sp>
      <p:sp>
        <p:nvSpPr>
          <p:cNvPr id="4" name="Text Placeholder 3">
            <a:extLst>
              <a:ext uri="{FF2B5EF4-FFF2-40B4-BE49-F238E27FC236}">
                <a16:creationId xmlns:a16="http://schemas.microsoft.com/office/drawing/2014/main" id="{EAC32CED-14DE-A646-8B86-6924C57E6C24}"/>
              </a:ext>
            </a:extLst>
          </p:cNvPr>
          <p:cNvSpPr>
            <a:spLocks noGrp="1"/>
          </p:cNvSpPr>
          <p:nvPr>
            <p:ph type="body" sz="half" idx="2"/>
          </p:nvPr>
        </p:nvSpPr>
        <p:spPr>
          <a:xfrm>
            <a:off x="2231672" y="15119985"/>
            <a:ext cx="10449613" cy="28011643"/>
          </a:xfrm>
        </p:spPr>
        <p:txBody>
          <a:bodyPr/>
          <a:lstStyle>
            <a:lvl1pPr marL="0" indent="0">
              <a:buNone/>
              <a:defRPr sz="4252"/>
            </a:lvl1pPr>
            <a:lvl2pPr marL="1214963" indent="0">
              <a:buNone/>
              <a:defRPr sz="3720"/>
            </a:lvl2pPr>
            <a:lvl3pPr marL="2429927" indent="0">
              <a:buNone/>
              <a:defRPr sz="3189"/>
            </a:lvl3pPr>
            <a:lvl4pPr marL="3644890" indent="0">
              <a:buNone/>
              <a:defRPr sz="2657"/>
            </a:lvl4pPr>
            <a:lvl5pPr marL="4859853" indent="0">
              <a:buNone/>
              <a:defRPr sz="2657"/>
            </a:lvl5pPr>
            <a:lvl6pPr marL="6074816" indent="0">
              <a:buNone/>
              <a:defRPr sz="2657"/>
            </a:lvl6pPr>
            <a:lvl7pPr marL="7289780" indent="0">
              <a:buNone/>
              <a:defRPr sz="2657"/>
            </a:lvl7pPr>
            <a:lvl8pPr marL="8504743" indent="0">
              <a:buNone/>
              <a:defRPr sz="2657"/>
            </a:lvl8pPr>
            <a:lvl9pPr marL="9719706" indent="0">
              <a:buNone/>
              <a:defRPr sz="2657"/>
            </a:lvl9pPr>
          </a:lstStyle>
          <a:p>
            <a:pPr lvl="0"/>
            <a:r>
              <a:rPr lang="en-GB"/>
              <a:t>Click to edit Master text styles</a:t>
            </a:r>
          </a:p>
        </p:txBody>
      </p:sp>
      <p:sp>
        <p:nvSpPr>
          <p:cNvPr id="5" name="Date Placeholder 4">
            <a:extLst>
              <a:ext uri="{FF2B5EF4-FFF2-40B4-BE49-F238E27FC236}">
                <a16:creationId xmlns:a16="http://schemas.microsoft.com/office/drawing/2014/main" id="{7C0402F6-513B-544C-A507-5AED7A1BAE03}"/>
              </a:ext>
            </a:extLst>
          </p:cNvPr>
          <p:cNvSpPr>
            <a:spLocks noGrp="1"/>
          </p:cNvSpPr>
          <p:nvPr>
            <p:ph type="dt" sz="half" idx="10"/>
          </p:nvPr>
        </p:nvSpPr>
        <p:spPr/>
        <p:txBody>
          <a:bodyPr/>
          <a:lstStyle/>
          <a:p>
            <a:fld id="{7319F435-6952-DD41-922D-A5D4F71810C5}" type="datetimeFigureOut">
              <a:rPr lang="en-GB" smtClean="0"/>
              <a:t>08/06/2021</a:t>
            </a:fld>
            <a:endParaRPr lang="en-GB"/>
          </a:p>
        </p:txBody>
      </p:sp>
      <p:sp>
        <p:nvSpPr>
          <p:cNvPr id="6" name="Footer Placeholder 5">
            <a:extLst>
              <a:ext uri="{FF2B5EF4-FFF2-40B4-BE49-F238E27FC236}">
                <a16:creationId xmlns:a16="http://schemas.microsoft.com/office/drawing/2014/main" id="{569BB916-6676-B146-8A85-94A0E8C0531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1A8B415-9FBD-B64A-872F-AB8B8073CAB4}"/>
              </a:ext>
            </a:extLst>
          </p:cNvPr>
          <p:cNvSpPr>
            <a:spLocks noGrp="1"/>
          </p:cNvSpPr>
          <p:nvPr>
            <p:ph type="sldNum" sz="quarter" idx="12"/>
          </p:nvPr>
        </p:nvSpPr>
        <p:spPr/>
        <p:txBody>
          <a:bodyPr/>
          <a:lstStyle/>
          <a:p>
            <a:fld id="{8959A2F5-E043-7B44-8772-13450F5EE64E}" type="slidenum">
              <a:rPr lang="en-GB" smtClean="0"/>
              <a:t>‹#›</a:t>
            </a:fld>
            <a:endParaRPr lang="en-GB"/>
          </a:p>
        </p:txBody>
      </p:sp>
    </p:spTree>
    <p:extLst>
      <p:ext uri="{BB962C8B-B14F-4D97-AF65-F5344CB8AC3E}">
        <p14:creationId xmlns:p14="http://schemas.microsoft.com/office/powerpoint/2010/main" val="26695224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E86B1-A993-1D4B-8D6D-494A0E9304CE}"/>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604E4705-E7F5-464C-A149-56DF6F0E373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F9D58DC-F842-094F-9913-7CEB31F8EBE2}"/>
              </a:ext>
            </a:extLst>
          </p:cNvPr>
          <p:cNvSpPr>
            <a:spLocks noGrp="1"/>
          </p:cNvSpPr>
          <p:nvPr>
            <p:ph type="dt" sz="half" idx="10"/>
          </p:nvPr>
        </p:nvSpPr>
        <p:spPr/>
        <p:txBody>
          <a:bodyPr/>
          <a:lstStyle/>
          <a:p>
            <a:fld id="{7319F435-6952-DD41-922D-A5D4F71810C5}" type="datetimeFigureOut">
              <a:rPr lang="en-GB" smtClean="0"/>
              <a:t>08/06/2021</a:t>
            </a:fld>
            <a:endParaRPr lang="en-GB"/>
          </a:p>
        </p:txBody>
      </p:sp>
      <p:sp>
        <p:nvSpPr>
          <p:cNvPr id="5" name="Footer Placeholder 4">
            <a:extLst>
              <a:ext uri="{FF2B5EF4-FFF2-40B4-BE49-F238E27FC236}">
                <a16:creationId xmlns:a16="http://schemas.microsoft.com/office/drawing/2014/main" id="{7B9DBCF3-30DC-364E-8514-BE22003747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39F2AC-9ECB-9E4E-9C4E-75F4210A0F5A}"/>
              </a:ext>
            </a:extLst>
          </p:cNvPr>
          <p:cNvSpPr>
            <a:spLocks noGrp="1"/>
          </p:cNvSpPr>
          <p:nvPr>
            <p:ph type="sldNum" sz="quarter" idx="12"/>
          </p:nvPr>
        </p:nvSpPr>
        <p:spPr/>
        <p:txBody>
          <a:bodyPr/>
          <a:lstStyle/>
          <a:p>
            <a:fld id="{8959A2F5-E043-7B44-8772-13450F5EE64E}" type="slidenum">
              <a:rPr lang="en-GB" smtClean="0"/>
              <a:t>‹#›</a:t>
            </a:fld>
            <a:endParaRPr lang="en-GB"/>
          </a:p>
        </p:txBody>
      </p:sp>
    </p:spTree>
    <p:extLst>
      <p:ext uri="{BB962C8B-B14F-4D97-AF65-F5344CB8AC3E}">
        <p14:creationId xmlns:p14="http://schemas.microsoft.com/office/powerpoint/2010/main" val="1417734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7A5811-27BF-7845-9E3F-1749EE1C2BCF}"/>
              </a:ext>
            </a:extLst>
          </p:cNvPr>
          <p:cNvSpPr>
            <a:spLocks noGrp="1"/>
          </p:cNvSpPr>
          <p:nvPr>
            <p:ph type="title" orient="vert"/>
          </p:nvPr>
        </p:nvSpPr>
        <p:spPr>
          <a:xfrm>
            <a:off x="23185741" y="2683331"/>
            <a:ext cx="6986096" cy="4271162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B35A0DB2-DE17-614B-8E1F-00C43DF5D75B}"/>
              </a:ext>
            </a:extLst>
          </p:cNvPr>
          <p:cNvSpPr>
            <a:spLocks noGrp="1"/>
          </p:cNvSpPr>
          <p:nvPr>
            <p:ph type="body" orient="vert" idx="1"/>
          </p:nvPr>
        </p:nvSpPr>
        <p:spPr>
          <a:xfrm>
            <a:off x="2227451" y="2683331"/>
            <a:ext cx="20553298" cy="4271162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642ECCE-046C-4D48-8EC4-BABC006823B2}"/>
              </a:ext>
            </a:extLst>
          </p:cNvPr>
          <p:cNvSpPr>
            <a:spLocks noGrp="1"/>
          </p:cNvSpPr>
          <p:nvPr>
            <p:ph type="dt" sz="half" idx="10"/>
          </p:nvPr>
        </p:nvSpPr>
        <p:spPr/>
        <p:txBody>
          <a:bodyPr/>
          <a:lstStyle/>
          <a:p>
            <a:fld id="{7319F435-6952-DD41-922D-A5D4F71810C5}" type="datetimeFigureOut">
              <a:rPr lang="en-GB" smtClean="0"/>
              <a:t>08/06/2021</a:t>
            </a:fld>
            <a:endParaRPr lang="en-GB"/>
          </a:p>
        </p:txBody>
      </p:sp>
      <p:sp>
        <p:nvSpPr>
          <p:cNvPr id="5" name="Footer Placeholder 4">
            <a:extLst>
              <a:ext uri="{FF2B5EF4-FFF2-40B4-BE49-F238E27FC236}">
                <a16:creationId xmlns:a16="http://schemas.microsoft.com/office/drawing/2014/main" id="{0033C1FF-927C-8947-AE3C-F5316556915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DED18B-F85F-3F44-8276-37C04624D31D}"/>
              </a:ext>
            </a:extLst>
          </p:cNvPr>
          <p:cNvSpPr>
            <a:spLocks noGrp="1"/>
          </p:cNvSpPr>
          <p:nvPr>
            <p:ph type="sldNum" sz="quarter" idx="12"/>
          </p:nvPr>
        </p:nvSpPr>
        <p:spPr/>
        <p:txBody>
          <a:bodyPr/>
          <a:lstStyle/>
          <a:p>
            <a:fld id="{8959A2F5-E043-7B44-8772-13450F5EE64E}" type="slidenum">
              <a:rPr lang="en-GB" smtClean="0"/>
              <a:t>‹#›</a:t>
            </a:fld>
            <a:endParaRPr lang="en-GB"/>
          </a:p>
        </p:txBody>
      </p:sp>
    </p:spTree>
    <p:extLst>
      <p:ext uri="{BB962C8B-B14F-4D97-AF65-F5344CB8AC3E}">
        <p14:creationId xmlns:p14="http://schemas.microsoft.com/office/powerpoint/2010/main" val="2608510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BF9548F-1E88-0D4C-AC85-14099B697FA5}"/>
              </a:ext>
            </a:extLst>
          </p:cNvPr>
          <p:cNvSpPr>
            <a:spLocks noGrp="1"/>
          </p:cNvSpPr>
          <p:nvPr>
            <p:ph type="title"/>
          </p:nvPr>
        </p:nvSpPr>
        <p:spPr>
          <a:xfrm>
            <a:off x="2227451" y="2683334"/>
            <a:ext cx="27944386" cy="9741661"/>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D1B74D7-4A56-3543-B0A5-D7FA99B2E4F1}"/>
              </a:ext>
            </a:extLst>
          </p:cNvPr>
          <p:cNvSpPr>
            <a:spLocks noGrp="1"/>
          </p:cNvSpPr>
          <p:nvPr>
            <p:ph type="body" idx="1"/>
          </p:nvPr>
        </p:nvSpPr>
        <p:spPr>
          <a:xfrm>
            <a:off x="2227451" y="13416653"/>
            <a:ext cx="27944386" cy="3197830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46B93B7-326B-B443-908C-C41DD84E4FEA}"/>
              </a:ext>
            </a:extLst>
          </p:cNvPr>
          <p:cNvSpPr>
            <a:spLocks noGrp="1"/>
          </p:cNvSpPr>
          <p:nvPr>
            <p:ph type="dt" sz="half" idx="2"/>
          </p:nvPr>
        </p:nvSpPr>
        <p:spPr>
          <a:xfrm>
            <a:off x="2227451" y="46713291"/>
            <a:ext cx="7289840" cy="2683331"/>
          </a:xfrm>
          <a:prstGeom prst="rect">
            <a:avLst/>
          </a:prstGeom>
        </p:spPr>
        <p:txBody>
          <a:bodyPr vert="horz" lIns="91440" tIns="45720" rIns="91440" bIns="45720" rtlCol="0" anchor="ctr"/>
          <a:lstStyle>
            <a:lvl1pPr algn="l">
              <a:defRPr sz="3189">
                <a:solidFill>
                  <a:schemeClr val="tx1">
                    <a:tint val="75000"/>
                  </a:schemeClr>
                </a:solidFill>
              </a:defRPr>
            </a:lvl1pPr>
          </a:lstStyle>
          <a:p>
            <a:fld id="{7319F435-6952-DD41-922D-A5D4F71810C5}" type="datetimeFigureOut">
              <a:rPr lang="en-GB" smtClean="0"/>
              <a:t>08/06/2021</a:t>
            </a:fld>
            <a:endParaRPr lang="en-GB"/>
          </a:p>
        </p:txBody>
      </p:sp>
      <p:sp>
        <p:nvSpPr>
          <p:cNvPr id="5" name="Footer Placeholder 4">
            <a:extLst>
              <a:ext uri="{FF2B5EF4-FFF2-40B4-BE49-F238E27FC236}">
                <a16:creationId xmlns:a16="http://schemas.microsoft.com/office/drawing/2014/main" id="{85D9461B-58D5-F646-A1FD-EDD395BFF477}"/>
              </a:ext>
            </a:extLst>
          </p:cNvPr>
          <p:cNvSpPr>
            <a:spLocks noGrp="1"/>
          </p:cNvSpPr>
          <p:nvPr>
            <p:ph type="ftr" sz="quarter" idx="3"/>
          </p:nvPr>
        </p:nvSpPr>
        <p:spPr>
          <a:xfrm>
            <a:off x="10732264" y="46713291"/>
            <a:ext cx="10934760" cy="2683331"/>
          </a:xfrm>
          <a:prstGeom prst="rect">
            <a:avLst/>
          </a:prstGeom>
        </p:spPr>
        <p:txBody>
          <a:bodyPr vert="horz" lIns="91440" tIns="45720" rIns="91440" bIns="45720" rtlCol="0" anchor="ctr"/>
          <a:lstStyle>
            <a:lvl1pPr algn="ctr">
              <a:defRPr sz="3189">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EECF266-7E08-8040-B794-46650E1EC928}"/>
              </a:ext>
            </a:extLst>
          </p:cNvPr>
          <p:cNvSpPr>
            <a:spLocks noGrp="1"/>
          </p:cNvSpPr>
          <p:nvPr>
            <p:ph type="sldNum" sz="quarter" idx="4"/>
          </p:nvPr>
        </p:nvSpPr>
        <p:spPr>
          <a:xfrm>
            <a:off x="22881997" y="46713291"/>
            <a:ext cx="7289840" cy="2683331"/>
          </a:xfrm>
          <a:prstGeom prst="rect">
            <a:avLst/>
          </a:prstGeom>
        </p:spPr>
        <p:txBody>
          <a:bodyPr vert="horz" lIns="91440" tIns="45720" rIns="91440" bIns="45720" rtlCol="0" anchor="ctr"/>
          <a:lstStyle>
            <a:lvl1pPr algn="r">
              <a:defRPr sz="3189">
                <a:solidFill>
                  <a:schemeClr val="tx1">
                    <a:tint val="75000"/>
                  </a:schemeClr>
                </a:solidFill>
              </a:defRPr>
            </a:lvl1pPr>
          </a:lstStyle>
          <a:p>
            <a:fld id="{8959A2F5-E043-7B44-8772-13450F5EE64E}" type="slidenum">
              <a:rPr lang="en-GB" smtClean="0"/>
              <a:t>‹#›</a:t>
            </a:fld>
            <a:endParaRPr lang="en-GB"/>
          </a:p>
        </p:txBody>
      </p:sp>
    </p:spTree>
    <p:extLst>
      <p:ext uri="{BB962C8B-B14F-4D97-AF65-F5344CB8AC3E}">
        <p14:creationId xmlns:p14="http://schemas.microsoft.com/office/powerpoint/2010/main" val="4011766308"/>
      </p:ext>
    </p:extLst>
  </p:cSld>
  <p:clrMap bg1="lt1" tx1="dk1" bg2="lt2" tx2="dk2" accent1="accent1" accent2="accent2" accent3="accent3" accent4="accent4" accent5="accent5" accent6="accent6" hlink="hlink" folHlink="folHlink"/>
  <p:sldLayoutIdLst>
    <p:sldLayoutId id="2147484001" r:id="rId1"/>
    <p:sldLayoutId id="2147484002" r:id="rId2"/>
    <p:sldLayoutId id="2147484003" r:id="rId3"/>
    <p:sldLayoutId id="2147484004" r:id="rId4"/>
    <p:sldLayoutId id="2147484005" r:id="rId5"/>
    <p:sldLayoutId id="2147484006" r:id="rId6"/>
    <p:sldLayoutId id="2147484007" r:id="rId7"/>
    <p:sldLayoutId id="2147484008" r:id="rId8"/>
    <p:sldLayoutId id="2147484009" r:id="rId9"/>
    <p:sldLayoutId id="2147484010" r:id="rId10"/>
    <p:sldLayoutId id="2147484011" r:id="rId11"/>
  </p:sldLayoutIdLst>
  <p:txStyles>
    <p:titleStyle>
      <a:lvl1pPr algn="l" defTabSz="2429927" rtl="0" eaLnBrk="1" latinLnBrk="0" hangingPunct="1">
        <a:lnSpc>
          <a:spcPct val="90000"/>
        </a:lnSpc>
        <a:spcBef>
          <a:spcPct val="0"/>
        </a:spcBef>
        <a:buNone/>
        <a:defRPr sz="11693" kern="1200">
          <a:solidFill>
            <a:schemeClr val="tx1"/>
          </a:solidFill>
          <a:latin typeface="+mj-lt"/>
          <a:ea typeface="+mj-ea"/>
          <a:cs typeface="+mj-cs"/>
        </a:defRPr>
      </a:lvl1pPr>
    </p:titleStyle>
    <p:bodyStyle>
      <a:lvl1pPr marL="607482" indent="-607482" algn="l" defTabSz="2429927" rtl="0" eaLnBrk="1" latinLnBrk="0" hangingPunct="1">
        <a:lnSpc>
          <a:spcPct val="90000"/>
        </a:lnSpc>
        <a:spcBef>
          <a:spcPts val="2657"/>
        </a:spcBef>
        <a:buFont typeface="Arial" panose="020B0604020202020204" pitchFamily="34" charset="0"/>
        <a:buChar char="•"/>
        <a:defRPr sz="7441" kern="1200">
          <a:solidFill>
            <a:schemeClr val="tx1"/>
          </a:solidFill>
          <a:latin typeface="+mn-lt"/>
          <a:ea typeface="+mn-ea"/>
          <a:cs typeface="+mn-cs"/>
        </a:defRPr>
      </a:lvl1pPr>
      <a:lvl2pPr marL="1822445" indent="-607482" algn="l" defTabSz="2429927" rtl="0" eaLnBrk="1" latinLnBrk="0" hangingPunct="1">
        <a:lnSpc>
          <a:spcPct val="90000"/>
        </a:lnSpc>
        <a:spcBef>
          <a:spcPts val="1329"/>
        </a:spcBef>
        <a:buFont typeface="Arial" panose="020B0604020202020204" pitchFamily="34" charset="0"/>
        <a:buChar char="•"/>
        <a:defRPr sz="6378" kern="1200">
          <a:solidFill>
            <a:schemeClr val="tx1"/>
          </a:solidFill>
          <a:latin typeface="+mn-lt"/>
          <a:ea typeface="+mn-ea"/>
          <a:cs typeface="+mn-cs"/>
        </a:defRPr>
      </a:lvl2pPr>
      <a:lvl3pPr marL="3037408" indent="-607482" algn="l" defTabSz="2429927" rtl="0" eaLnBrk="1" latinLnBrk="0" hangingPunct="1">
        <a:lnSpc>
          <a:spcPct val="90000"/>
        </a:lnSpc>
        <a:spcBef>
          <a:spcPts val="1329"/>
        </a:spcBef>
        <a:buFont typeface="Arial" panose="020B0604020202020204" pitchFamily="34" charset="0"/>
        <a:buChar char="•"/>
        <a:defRPr sz="5315" kern="1200">
          <a:solidFill>
            <a:schemeClr val="tx1"/>
          </a:solidFill>
          <a:latin typeface="+mn-lt"/>
          <a:ea typeface="+mn-ea"/>
          <a:cs typeface="+mn-cs"/>
        </a:defRPr>
      </a:lvl3pPr>
      <a:lvl4pPr marL="4252371" indent="-607482" algn="l" defTabSz="2429927" rtl="0" eaLnBrk="1" latinLnBrk="0" hangingPunct="1">
        <a:lnSpc>
          <a:spcPct val="90000"/>
        </a:lnSpc>
        <a:spcBef>
          <a:spcPts val="1329"/>
        </a:spcBef>
        <a:buFont typeface="Arial" panose="020B0604020202020204" pitchFamily="34" charset="0"/>
        <a:buChar char="•"/>
        <a:defRPr sz="4783" kern="1200">
          <a:solidFill>
            <a:schemeClr val="tx1"/>
          </a:solidFill>
          <a:latin typeface="+mn-lt"/>
          <a:ea typeface="+mn-ea"/>
          <a:cs typeface="+mn-cs"/>
        </a:defRPr>
      </a:lvl4pPr>
      <a:lvl5pPr marL="5467335" indent="-607482" algn="l" defTabSz="2429927" rtl="0" eaLnBrk="1" latinLnBrk="0" hangingPunct="1">
        <a:lnSpc>
          <a:spcPct val="90000"/>
        </a:lnSpc>
        <a:spcBef>
          <a:spcPts val="1329"/>
        </a:spcBef>
        <a:buFont typeface="Arial" panose="020B0604020202020204" pitchFamily="34" charset="0"/>
        <a:buChar char="•"/>
        <a:defRPr sz="4783" kern="1200">
          <a:solidFill>
            <a:schemeClr val="tx1"/>
          </a:solidFill>
          <a:latin typeface="+mn-lt"/>
          <a:ea typeface="+mn-ea"/>
          <a:cs typeface="+mn-cs"/>
        </a:defRPr>
      </a:lvl5pPr>
      <a:lvl6pPr marL="6682298" indent="-607482" algn="l" defTabSz="2429927" rtl="0" eaLnBrk="1" latinLnBrk="0" hangingPunct="1">
        <a:lnSpc>
          <a:spcPct val="90000"/>
        </a:lnSpc>
        <a:spcBef>
          <a:spcPts val="1329"/>
        </a:spcBef>
        <a:buFont typeface="Arial" panose="020B0604020202020204" pitchFamily="34" charset="0"/>
        <a:buChar char="•"/>
        <a:defRPr sz="4783" kern="1200">
          <a:solidFill>
            <a:schemeClr val="tx1"/>
          </a:solidFill>
          <a:latin typeface="+mn-lt"/>
          <a:ea typeface="+mn-ea"/>
          <a:cs typeface="+mn-cs"/>
        </a:defRPr>
      </a:lvl6pPr>
      <a:lvl7pPr marL="7897261" indent="-607482" algn="l" defTabSz="2429927" rtl="0" eaLnBrk="1" latinLnBrk="0" hangingPunct="1">
        <a:lnSpc>
          <a:spcPct val="90000"/>
        </a:lnSpc>
        <a:spcBef>
          <a:spcPts val="1329"/>
        </a:spcBef>
        <a:buFont typeface="Arial" panose="020B0604020202020204" pitchFamily="34" charset="0"/>
        <a:buChar char="•"/>
        <a:defRPr sz="4783" kern="1200">
          <a:solidFill>
            <a:schemeClr val="tx1"/>
          </a:solidFill>
          <a:latin typeface="+mn-lt"/>
          <a:ea typeface="+mn-ea"/>
          <a:cs typeface="+mn-cs"/>
        </a:defRPr>
      </a:lvl7pPr>
      <a:lvl8pPr marL="9112225" indent="-607482" algn="l" defTabSz="2429927" rtl="0" eaLnBrk="1" latinLnBrk="0" hangingPunct="1">
        <a:lnSpc>
          <a:spcPct val="90000"/>
        </a:lnSpc>
        <a:spcBef>
          <a:spcPts val="1329"/>
        </a:spcBef>
        <a:buFont typeface="Arial" panose="020B0604020202020204" pitchFamily="34" charset="0"/>
        <a:buChar char="•"/>
        <a:defRPr sz="4783" kern="1200">
          <a:solidFill>
            <a:schemeClr val="tx1"/>
          </a:solidFill>
          <a:latin typeface="+mn-lt"/>
          <a:ea typeface="+mn-ea"/>
          <a:cs typeface="+mn-cs"/>
        </a:defRPr>
      </a:lvl8pPr>
      <a:lvl9pPr marL="10327188" indent="-607482" algn="l" defTabSz="2429927" rtl="0" eaLnBrk="1" latinLnBrk="0" hangingPunct="1">
        <a:lnSpc>
          <a:spcPct val="90000"/>
        </a:lnSpc>
        <a:spcBef>
          <a:spcPts val="1329"/>
        </a:spcBef>
        <a:buFont typeface="Arial" panose="020B0604020202020204" pitchFamily="34" charset="0"/>
        <a:buChar char="•"/>
        <a:defRPr sz="4783" kern="1200">
          <a:solidFill>
            <a:schemeClr val="tx1"/>
          </a:solidFill>
          <a:latin typeface="+mn-lt"/>
          <a:ea typeface="+mn-ea"/>
          <a:cs typeface="+mn-cs"/>
        </a:defRPr>
      </a:lvl9pPr>
    </p:bodyStyle>
    <p:otherStyle>
      <a:defPPr>
        <a:defRPr lang="en-US"/>
      </a:defPPr>
      <a:lvl1pPr marL="0" algn="l" defTabSz="2429927" rtl="0" eaLnBrk="1" latinLnBrk="0" hangingPunct="1">
        <a:defRPr sz="4783" kern="1200">
          <a:solidFill>
            <a:schemeClr val="tx1"/>
          </a:solidFill>
          <a:latin typeface="+mn-lt"/>
          <a:ea typeface="+mn-ea"/>
          <a:cs typeface="+mn-cs"/>
        </a:defRPr>
      </a:lvl1pPr>
      <a:lvl2pPr marL="1214963" algn="l" defTabSz="2429927" rtl="0" eaLnBrk="1" latinLnBrk="0" hangingPunct="1">
        <a:defRPr sz="4783" kern="1200">
          <a:solidFill>
            <a:schemeClr val="tx1"/>
          </a:solidFill>
          <a:latin typeface="+mn-lt"/>
          <a:ea typeface="+mn-ea"/>
          <a:cs typeface="+mn-cs"/>
        </a:defRPr>
      </a:lvl2pPr>
      <a:lvl3pPr marL="2429927" algn="l" defTabSz="2429927" rtl="0" eaLnBrk="1" latinLnBrk="0" hangingPunct="1">
        <a:defRPr sz="4783" kern="1200">
          <a:solidFill>
            <a:schemeClr val="tx1"/>
          </a:solidFill>
          <a:latin typeface="+mn-lt"/>
          <a:ea typeface="+mn-ea"/>
          <a:cs typeface="+mn-cs"/>
        </a:defRPr>
      </a:lvl3pPr>
      <a:lvl4pPr marL="3644890" algn="l" defTabSz="2429927" rtl="0" eaLnBrk="1" latinLnBrk="0" hangingPunct="1">
        <a:defRPr sz="4783" kern="1200">
          <a:solidFill>
            <a:schemeClr val="tx1"/>
          </a:solidFill>
          <a:latin typeface="+mn-lt"/>
          <a:ea typeface="+mn-ea"/>
          <a:cs typeface="+mn-cs"/>
        </a:defRPr>
      </a:lvl4pPr>
      <a:lvl5pPr marL="4859853" algn="l" defTabSz="2429927" rtl="0" eaLnBrk="1" latinLnBrk="0" hangingPunct="1">
        <a:defRPr sz="4783" kern="1200">
          <a:solidFill>
            <a:schemeClr val="tx1"/>
          </a:solidFill>
          <a:latin typeface="+mn-lt"/>
          <a:ea typeface="+mn-ea"/>
          <a:cs typeface="+mn-cs"/>
        </a:defRPr>
      </a:lvl5pPr>
      <a:lvl6pPr marL="6074816" algn="l" defTabSz="2429927" rtl="0" eaLnBrk="1" latinLnBrk="0" hangingPunct="1">
        <a:defRPr sz="4783" kern="1200">
          <a:solidFill>
            <a:schemeClr val="tx1"/>
          </a:solidFill>
          <a:latin typeface="+mn-lt"/>
          <a:ea typeface="+mn-ea"/>
          <a:cs typeface="+mn-cs"/>
        </a:defRPr>
      </a:lvl6pPr>
      <a:lvl7pPr marL="7289780" algn="l" defTabSz="2429927" rtl="0" eaLnBrk="1" latinLnBrk="0" hangingPunct="1">
        <a:defRPr sz="4783" kern="1200">
          <a:solidFill>
            <a:schemeClr val="tx1"/>
          </a:solidFill>
          <a:latin typeface="+mn-lt"/>
          <a:ea typeface="+mn-ea"/>
          <a:cs typeface="+mn-cs"/>
        </a:defRPr>
      </a:lvl7pPr>
      <a:lvl8pPr marL="8504743" algn="l" defTabSz="2429927" rtl="0" eaLnBrk="1" latinLnBrk="0" hangingPunct="1">
        <a:defRPr sz="4783" kern="1200">
          <a:solidFill>
            <a:schemeClr val="tx1"/>
          </a:solidFill>
          <a:latin typeface="+mn-lt"/>
          <a:ea typeface="+mn-ea"/>
          <a:cs typeface="+mn-cs"/>
        </a:defRPr>
      </a:lvl8pPr>
      <a:lvl9pPr marL="9719706" algn="l" defTabSz="2429927" rtl="0" eaLnBrk="1" latinLnBrk="0" hangingPunct="1">
        <a:defRPr sz="4783"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7C4A01-5EB1-6544-8066-E1ECDDF319A9}"/>
              </a:ext>
            </a:extLst>
          </p:cNvPr>
          <p:cNvSpPr/>
          <p:nvPr/>
        </p:nvSpPr>
        <p:spPr>
          <a:xfrm>
            <a:off x="0" y="-4439803"/>
            <a:ext cx="32399288" cy="10207218"/>
          </a:xfrm>
          <a:prstGeom prst="rect">
            <a:avLst/>
          </a:prstGeom>
          <a:solidFill>
            <a:srgbClr val="00B0F0"/>
          </a:solidFill>
        </p:spPr>
        <p:txBody>
          <a:bodyPr wrap="square" anchor="b">
            <a:spAutoFit/>
          </a:bodyPr>
          <a:lstStyle/>
          <a:p>
            <a:pPr algn="ctr">
              <a:lnSpc>
                <a:spcPct val="150000"/>
              </a:lnSpc>
            </a:pPr>
            <a:endParaRPr lang="en-GB" sz="8500" b="1" dirty="0">
              <a:solidFill>
                <a:schemeClr val="bg1"/>
              </a:solidFill>
              <a:latin typeface="Arial Black" panose="020B0604020202020204" pitchFamily="34" charset="0"/>
              <a:cs typeface="Arial Black" panose="020B0604020202020204" pitchFamily="34" charset="0"/>
            </a:endParaRPr>
          </a:p>
          <a:p>
            <a:pPr algn="ctr">
              <a:lnSpc>
                <a:spcPct val="150000"/>
              </a:lnSpc>
            </a:pPr>
            <a:r>
              <a:rPr lang="en-GB" sz="9600" b="1" dirty="0">
                <a:solidFill>
                  <a:schemeClr val="bg1"/>
                </a:solidFill>
                <a:latin typeface="Arial Black" panose="020B0604020202020204" pitchFamily="34" charset="0"/>
                <a:cs typeface="Arial Black" panose="020B0604020202020204" pitchFamily="34" charset="0"/>
              </a:rPr>
              <a:t>How Does Surfing Construct Human-Nature Relations?</a:t>
            </a:r>
          </a:p>
          <a:p>
            <a:pPr algn="ctr">
              <a:lnSpc>
                <a:spcPct val="150000"/>
              </a:lnSpc>
            </a:pPr>
            <a:endParaRPr lang="en-GB" sz="8500" b="1" dirty="0">
              <a:solidFill>
                <a:schemeClr val="bg1"/>
              </a:solidFill>
              <a:latin typeface="Arial Black" panose="020B0604020202020204" pitchFamily="34" charset="0"/>
              <a:cs typeface="Arial Black" panose="020B0604020202020204" pitchFamily="34" charset="0"/>
            </a:endParaRPr>
          </a:p>
          <a:p>
            <a:pPr algn="ctr">
              <a:lnSpc>
                <a:spcPct val="150000"/>
              </a:lnSpc>
            </a:pPr>
            <a:endParaRPr lang="en-GB" sz="8500" b="1" dirty="0">
              <a:solidFill>
                <a:schemeClr val="bg1"/>
              </a:solidFill>
              <a:latin typeface="Arial Black" panose="020B0604020202020204" pitchFamily="34" charset="0"/>
              <a:cs typeface="Arial Black" panose="020B0604020202020204" pitchFamily="34" charset="0"/>
            </a:endParaRPr>
          </a:p>
        </p:txBody>
      </p:sp>
      <p:sp>
        <p:nvSpPr>
          <p:cNvPr id="8" name="Rectangle 7">
            <a:extLst>
              <a:ext uri="{FF2B5EF4-FFF2-40B4-BE49-F238E27FC236}">
                <a16:creationId xmlns:a16="http://schemas.microsoft.com/office/drawing/2014/main" id="{34CDC667-CBB1-C04B-B8C9-59AAB4FA0077}"/>
              </a:ext>
            </a:extLst>
          </p:cNvPr>
          <p:cNvSpPr/>
          <p:nvPr/>
        </p:nvSpPr>
        <p:spPr>
          <a:xfrm>
            <a:off x="938147" y="19567227"/>
            <a:ext cx="14400000" cy="4264023"/>
          </a:xfrm>
          <a:prstGeom prst="rect">
            <a:avLst/>
          </a:prstGeom>
          <a:solidFill>
            <a:schemeClr val="bg1"/>
          </a:solidFill>
          <a:ln w="57150">
            <a:solidFill>
              <a:srgbClr val="00B0F0"/>
            </a:solidFill>
          </a:ln>
        </p:spPr>
        <p:txBody>
          <a:bodyPr wrap="square">
            <a:noAutofit/>
          </a:bodyPr>
          <a:lstStyle/>
          <a:p>
            <a:pPr>
              <a:lnSpc>
                <a:spcPct val="150000"/>
              </a:lnSpc>
              <a:spcAft>
                <a:spcPts val="0"/>
              </a:spcAft>
            </a:pPr>
            <a:r>
              <a:rPr lang="en-GB" sz="2400" dirty="0"/>
              <a:t>To examine the relationship between GE and nature connection, specifically how the experience of the phenomena of surfing might construct a human-nature relationship.</a:t>
            </a:r>
            <a:r>
              <a:rPr lang="en-CA" sz="2400" dirty="0"/>
              <a:t> </a:t>
            </a:r>
          </a:p>
          <a:p>
            <a:pPr>
              <a:lnSpc>
                <a:spcPct val="150000"/>
              </a:lnSpc>
              <a:spcAft>
                <a:spcPts val="0"/>
              </a:spcAft>
            </a:pPr>
            <a:endParaRPr lang="en-CA" sz="2400" dirty="0">
              <a:effectLst/>
              <a:latin typeface="Book Antiqua" panose="02040602050305030304" pitchFamily="18" charset="0"/>
              <a:ea typeface="Times New Roman" panose="02020603050405020304" pitchFamily="18" charset="0"/>
              <a:cs typeface="Times New Roman" panose="02020603050405020304" pitchFamily="18" charset="0"/>
            </a:endParaRPr>
          </a:p>
          <a:p>
            <a:pPr>
              <a:lnSpc>
                <a:spcPct val="150000"/>
              </a:lnSpc>
              <a:spcAft>
                <a:spcPts val="0"/>
              </a:spcAft>
            </a:pPr>
            <a:r>
              <a:rPr lang="en-CA" sz="2400" dirty="0">
                <a:effectLst/>
                <a:ea typeface="Times New Roman" panose="02020603050405020304" pitchFamily="18" charset="0"/>
                <a:cs typeface="Times New Roman" panose="02020603050405020304" pitchFamily="18" charset="0"/>
              </a:rPr>
              <a:t>To determine whether phenomenology is a suitable method for exploring GE and nature connection in further studies.</a:t>
            </a:r>
          </a:p>
          <a:p>
            <a:pPr>
              <a:lnSpc>
                <a:spcPct val="150000"/>
              </a:lnSpc>
              <a:spcAft>
                <a:spcPts val="0"/>
              </a:spcAft>
            </a:pPr>
            <a:endParaRPr lang="en-CA" sz="2400" dirty="0">
              <a:ea typeface="Times New Roman" panose="02020603050405020304" pitchFamily="18" charset="0"/>
              <a:cs typeface="Times New Roman" panose="02020603050405020304" pitchFamily="18" charset="0"/>
            </a:endParaRPr>
          </a:p>
          <a:p>
            <a:pPr>
              <a:lnSpc>
                <a:spcPct val="150000"/>
              </a:lnSpc>
              <a:spcAft>
                <a:spcPts val="0"/>
              </a:spcAft>
            </a:pPr>
            <a:r>
              <a:rPr lang="en-CA" sz="2400" dirty="0">
                <a:effectLst/>
                <a:ea typeface="Times New Roman" panose="02020603050405020304" pitchFamily="18" charset="0"/>
                <a:cs typeface="Times New Roman" panose="02020603050405020304" pitchFamily="18" charset="0"/>
              </a:rPr>
              <a:t>To establish directions that future research might take. </a:t>
            </a:r>
            <a:endParaRPr lang="en-GB" sz="2400" dirty="0">
              <a:effectLst/>
              <a:ea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038B8EB3-A499-2643-A560-37B3CF9B8BE6}"/>
              </a:ext>
            </a:extLst>
          </p:cNvPr>
          <p:cNvSpPr/>
          <p:nvPr/>
        </p:nvSpPr>
        <p:spPr>
          <a:xfrm>
            <a:off x="938147" y="26073686"/>
            <a:ext cx="14400000" cy="9254767"/>
          </a:xfrm>
          <a:prstGeom prst="rect">
            <a:avLst/>
          </a:prstGeom>
          <a:solidFill>
            <a:schemeClr val="bg1"/>
          </a:solidFill>
          <a:ln w="57150">
            <a:solidFill>
              <a:srgbClr val="00B0F0"/>
            </a:solidFill>
          </a:ln>
        </p:spPr>
        <p:txBody>
          <a:bodyPr wrap="square">
            <a:noAutofit/>
          </a:bodyPr>
          <a:lstStyle/>
          <a:p>
            <a:pPr algn="just">
              <a:lnSpc>
                <a:spcPct val="150000"/>
              </a:lnSpc>
              <a:spcAft>
                <a:spcPts val="0"/>
              </a:spcAft>
            </a:pPr>
            <a:endParaRPr lang="en-GB" sz="2400" dirty="0">
              <a:latin typeface="Book Antiqua" panose="02040602050305030304" pitchFamily="18" charset="0"/>
              <a:ea typeface="Times New Roman" panose="02020603050405020304" pitchFamily="18" charset="0"/>
            </a:endParaRPr>
          </a:p>
          <a:p>
            <a:r>
              <a:rPr lang="en-GB" sz="2400" dirty="0"/>
              <a:t>The study is sited within the paradigm of pragmatism and a mixed methods approach was used; phenomenological enquiry into the lifeworld of surfers followed by a quantitative measure of nature connectedness. </a:t>
            </a:r>
            <a:endParaRPr lang="en-CA" sz="2400" dirty="0"/>
          </a:p>
          <a:p>
            <a:r>
              <a:rPr lang="en-GB" sz="2400" dirty="0"/>
              <a:t>   </a:t>
            </a:r>
            <a:endParaRPr lang="en-CA" sz="2400" dirty="0"/>
          </a:p>
          <a:p>
            <a:r>
              <a:rPr lang="en-GB" sz="2400" dirty="0"/>
              <a:t>The phenomenological question “What is it like to be a committed surfer?” was addressed through semi structured interviews with 4 adult, long term surfers in West Wales. Purposive sampling was used to select a group who have been active in the sport for more than one year and who participate regularly (more than 12 times per year at an intermediate or expert level).</a:t>
            </a:r>
            <a:r>
              <a:rPr lang="en-CA" sz="2400" dirty="0"/>
              <a:t> </a:t>
            </a:r>
          </a:p>
          <a:p>
            <a:endParaRPr lang="en-CA" sz="2400" dirty="0"/>
          </a:p>
          <a:p>
            <a:r>
              <a:rPr lang="en-CA" sz="2400" dirty="0"/>
              <a:t>In writing the questions I did not explicitly mention Nature Connection so as not to lead the participants. Prior to the interview I gave a short explanation of what to expect and emphasised that I was aiming to elicit rich descriptions of the experience of surfing. I adapted the questions both during and between interviews, using the Hermeneutic Circle, whereby with each iteration my understanding of the components and whole of the phenomena were increased.</a:t>
            </a:r>
          </a:p>
          <a:p>
            <a:endParaRPr lang="en-CA" sz="2400" dirty="0"/>
          </a:p>
          <a:p>
            <a:r>
              <a:rPr lang="en-CA" sz="2400" dirty="0"/>
              <a:t>After the interview the participants </a:t>
            </a:r>
            <a:r>
              <a:rPr lang="en-GB" sz="2400" dirty="0"/>
              <a:t>completed the Nature Connectedness Index survey. This allowed comparison to populations of non surfers from existing data.</a:t>
            </a:r>
            <a:endParaRPr lang="en-CA" sz="2400" dirty="0"/>
          </a:p>
          <a:p>
            <a:endParaRPr lang="en-CA" sz="2400" dirty="0"/>
          </a:p>
          <a:p>
            <a:r>
              <a:rPr lang="en-GB" sz="2400" dirty="0"/>
              <a:t>To analyse the data, Hermeneutic Phenomenology methodology was followed, with the aim to create a textual rendering of the lived experience of surfing, such that it conveys the essence of the experience itself. </a:t>
            </a:r>
          </a:p>
          <a:p>
            <a:pPr lvl="0" fontAlgn="base"/>
            <a:endParaRPr lang="en-GB" sz="2400" dirty="0"/>
          </a:p>
          <a:p>
            <a:pPr marL="342900" lvl="0" indent="-342900" fontAlgn="base">
              <a:buFont typeface="Arial" panose="020B0604020202020204" pitchFamily="34" charset="0"/>
              <a:buChar char="•"/>
            </a:pPr>
            <a:r>
              <a:rPr lang="en-GB" sz="2400" dirty="0"/>
              <a:t>I listened to the interviews several times and transcribed them. </a:t>
            </a:r>
          </a:p>
          <a:p>
            <a:pPr lvl="0" fontAlgn="base"/>
            <a:endParaRPr lang="en-GB" sz="2400" dirty="0"/>
          </a:p>
          <a:p>
            <a:pPr marL="342900" lvl="0" indent="-342900" fontAlgn="base">
              <a:buFont typeface="Arial" panose="020B0604020202020204" pitchFamily="34" charset="0"/>
              <a:buChar char="•"/>
            </a:pPr>
            <a:r>
              <a:rPr lang="en-GB" sz="2400" dirty="0"/>
              <a:t>The transcripts were coded and grouped into themes. </a:t>
            </a:r>
          </a:p>
          <a:p>
            <a:r>
              <a:rPr lang="en-GB" sz="2400" dirty="0"/>
              <a:t> </a:t>
            </a:r>
            <a:endParaRPr lang="en-CA" sz="2400" dirty="0"/>
          </a:p>
        </p:txBody>
      </p:sp>
      <p:sp>
        <p:nvSpPr>
          <p:cNvPr id="12" name="Rectangle 11">
            <a:extLst>
              <a:ext uri="{FF2B5EF4-FFF2-40B4-BE49-F238E27FC236}">
                <a16:creationId xmlns:a16="http://schemas.microsoft.com/office/drawing/2014/main" id="{3346EF74-3F89-6847-B065-6A7C59C6B548}"/>
              </a:ext>
            </a:extLst>
          </p:cNvPr>
          <p:cNvSpPr/>
          <p:nvPr/>
        </p:nvSpPr>
        <p:spPr>
          <a:xfrm>
            <a:off x="17008209" y="7725973"/>
            <a:ext cx="14400000" cy="22975097"/>
          </a:xfrm>
          <a:prstGeom prst="rect">
            <a:avLst/>
          </a:prstGeom>
          <a:solidFill>
            <a:schemeClr val="bg1"/>
          </a:solidFill>
          <a:ln w="57150">
            <a:solidFill>
              <a:srgbClr val="00B0F0"/>
            </a:solidFill>
          </a:ln>
        </p:spPr>
        <p:txBody>
          <a:bodyPr wrap="square">
            <a:noAutofit/>
          </a:bodyPr>
          <a:lstStyle/>
          <a:p>
            <a:pPr>
              <a:spcAft>
                <a:spcPts val="0"/>
              </a:spcAft>
            </a:pPr>
            <a:r>
              <a:rPr lang="en-GB" sz="2400" dirty="0">
                <a:ea typeface="Times New Roman" panose="02020603050405020304" pitchFamily="18" charset="0"/>
              </a:rPr>
              <a:t>Quantitive Findings </a:t>
            </a:r>
          </a:p>
          <a:p>
            <a:pPr>
              <a:spcAft>
                <a:spcPts val="0"/>
              </a:spcAft>
            </a:pPr>
            <a:r>
              <a:rPr lang="en-GB" sz="2400" dirty="0">
                <a:ea typeface="Times New Roman" panose="02020603050405020304" pitchFamily="18" charset="0"/>
              </a:rPr>
              <a:t>All participants showed significantly higher than average scores for Nature Connection.</a:t>
            </a:r>
          </a:p>
          <a:p>
            <a:pPr>
              <a:spcAft>
                <a:spcPts val="0"/>
              </a:spcAft>
            </a:pPr>
            <a:r>
              <a:rPr lang="en-GB" sz="2400" dirty="0">
                <a:ea typeface="Times New Roman" panose="02020603050405020304" pitchFamily="18" charset="0"/>
              </a:rPr>
              <a:t>Discounting the outlying result the mean score was 74. The mean score in the general population is 61. </a:t>
            </a:r>
          </a:p>
          <a:p>
            <a:pPr>
              <a:spcAft>
                <a:spcPts val="0"/>
              </a:spcAft>
            </a:pPr>
            <a:endParaRPr lang="en-GB" sz="2400" dirty="0">
              <a:ea typeface="Times New Roman" panose="02020603050405020304" pitchFamily="18" charset="0"/>
            </a:endParaRPr>
          </a:p>
          <a:p>
            <a:pPr>
              <a:spcAft>
                <a:spcPts val="0"/>
              </a:spcAft>
            </a:pPr>
            <a:endParaRPr lang="en-GB" sz="2400" dirty="0">
              <a:ea typeface="Times New Roman" panose="02020603050405020304" pitchFamily="18" charset="0"/>
            </a:endParaRPr>
          </a:p>
          <a:p>
            <a:pPr>
              <a:spcAft>
                <a:spcPts val="0"/>
              </a:spcAft>
            </a:pPr>
            <a:endParaRPr lang="en-GB" sz="2400" dirty="0">
              <a:ea typeface="Times New Roman" panose="02020603050405020304" pitchFamily="18" charset="0"/>
            </a:endParaRPr>
          </a:p>
          <a:p>
            <a:pPr>
              <a:spcAft>
                <a:spcPts val="0"/>
              </a:spcAft>
            </a:pPr>
            <a:endParaRPr lang="en-GB" sz="2400" dirty="0">
              <a:ea typeface="Times New Roman" panose="02020603050405020304" pitchFamily="18" charset="0"/>
            </a:endParaRPr>
          </a:p>
          <a:p>
            <a:pPr>
              <a:spcAft>
                <a:spcPts val="0"/>
              </a:spcAft>
            </a:pPr>
            <a:endParaRPr lang="en-GB" sz="2400" dirty="0">
              <a:ea typeface="Times New Roman" panose="02020603050405020304" pitchFamily="18" charset="0"/>
            </a:endParaRPr>
          </a:p>
          <a:p>
            <a:pPr>
              <a:spcAft>
                <a:spcPts val="0"/>
              </a:spcAft>
            </a:pPr>
            <a:endParaRPr lang="en-GB" sz="2400" dirty="0">
              <a:ea typeface="Times New Roman" panose="02020603050405020304" pitchFamily="18" charset="0"/>
            </a:endParaRPr>
          </a:p>
          <a:p>
            <a:pPr>
              <a:spcAft>
                <a:spcPts val="0"/>
              </a:spcAft>
            </a:pPr>
            <a:endParaRPr lang="en-GB" sz="2400" dirty="0">
              <a:ea typeface="Times New Roman" panose="02020603050405020304" pitchFamily="18" charset="0"/>
            </a:endParaRPr>
          </a:p>
          <a:p>
            <a:pPr>
              <a:spcAft>
                <a:spcPts val="0"/>
              </a:spcAft>
            </a:pPr>
            <a:r>
              <a:rPr lang="en-GB" sz="2400" dirty="0">
                <a:ea typeface="Times New Roman" panose="02020603050405020304" pitchFamily="18" charset="0"/>
              </a:rPr>
              <a:t>Phenomenological Findings</a:t>
            </a:r>
          </a:p>
          <a:p>
            <a:pPr>
              <a:spcAft>
                <a:spcPts val="0"/>
              </a:spcAft>
            </a:pPr>
            <a:endParaRPr lang="en-GB" sz="2400" dirty="0">
              <a:ea typeface="Times New Roman" panose="02020603050405020304" pitchFamily="18" charset="0"/>
            </a:endParaRPr>
          </a:p>
          <a:p>
            <a:pPr>
              <a:spcAft>
                <a:spcPts val="0"/>
              </a:spcAft>
            </a:pPr>
            <a:endParaRPr lang="en-GB" sz="2400" dirty="0">
              <a:ea typeface="Times New Roman" panose="02020603050405020304" pitchFamily="18" charset="0"/>
            </a:endParaRPr>
          </a:p>
          <a:p>
            <a:pPr>
              <a:spcAft>
                <a:spcPts val="0"/>
              </a:spcAft>
            </a:pPr>
            <a:endParaRPr lang="en-GB" sz="2400" dirty="0">
              <a:ea typeface="Times New Roman" panose="02020603050405020304" pitchFamily="18" charset="0"/>
            </a:endParaRPr>
          </a:p>
          <a:p>
            <a:pPr>
              <a:spcAft>
                <a:spcPts val="0"/>
              </a:spcAft>
            </a:pPr>
            <a:endParaRPr lang="en-GB" sz="2400" dirty="0">
              <a:ea typeface="Times New Roman" panose="02020603050405020304" pitchFamily="18" charset="0"/>
            </a:endParaRPr>
          </a:p>
          <a:p>
            <a:pPr>
              <a:spcAft>
                <a:spcPts val="0"/>
              </a:spcAft>
            </a:pPr>
            <a:endParaRPr lang="en-GB" sz="2400" dirty="0">
              <a:ea typeface="Times New Roman" panose="02020603050405020304" pitchFamily="18" charset="0"/>
            </a:endParaRPr>
          </a:p>
          <a:p>
            <a:pPr>
              <a:spcAft>
                <a:spcPts val="0"/>
              </a:spcAft>
            </a:pPr>
            <a:endParaRPr lang="en-GB" sz="2400" dirty="0">
              <a:ea typeface="Times New Roman" panose="02020603050405020304" pitchFamily="18" charset="0"/>
            </a:endParaRPr>
          </a:p>
          <a:p>
            <a:pPr>
              <a:spcAft>
                <a:spcPts val="0"/>
              </a:spcAft>
            </a:pPr>
            <a:endParaRPr lang="en-GB" sz="2400" dirty="0">
              <a:ea typeface="Times New Roman" panose="02020603050405020304" pitchFamily="18" charset="0"/>
            </a:endParaRPr>
          </a:p>
          <a:p>
            <a:pPr>
              <a:spcAft>
                <a:spcPts val="0"/>
              </a:spcAft>
            </a:pPr>
            <a:endParaRPr lang="en-GB" sz="2400" dirty="0">
              <a:ea typeface="Times New Roman" panose="02020603050405020304" pitchFamily="18" charset="0"/>
            </a:endParaRPr>
          </a:p>
          <a:p>
            <a:pPr>
              <a:spcAft>
                <a:spcPts val="0"/>
              </a:spcAft>
            </a:pPr>
            <a:endParaRPr lang="en-GB" sz="2400" dirty="0">
              <a:ea typeface="Times New Roman" panose="02020603050405020304" pitchFamily="18" charset="0"/>
            </a:endParaRPr>
          </a:p>
          <a:p>
            <a:pPr>
              <a:spcAft>
                <a:spcPts val="0"/>
              </a:spcAft>
            </a:pPr>
            <a:endParaRPr lang="en-GB" sz="2400" dirty="0">
              <a:ea typeface="Times New Roman" panose="02020603050405020304" pitchFamily="18" charset="0"/>
            </a:endParaRPr>
          </a:p>
          <a:p>
            <a:pPr>
              <a:spcAft>
                <a:spcPts val="0"/>
              </a:spcAft>
            </a:pPr>
            <a:endParaRPr lang="en-GB" sz="2400" dirty="0">
              <a:ea typeface="Times New Roman" panose="02020603050405020304" pitchFamily="18" charset="0"/>
            </a:endParaRPr>
          </a:p>
          <a:p>
            <a:pPr>
              <a:spcAft>
                <a:spcPts val="0"/>
              </a:spcAft>
            </a:pPr>
            <a:endParaRPr lang="en-GB" sz="2400" dirty="0">
              <a:ea typeface="Times New Roman" panose="02020603050405020304" pitchFamily="18" charset="0"/>
            </a:endParaRPr>
          </a:p>
          <a:p>
            <a:pPr>
              <a:spcAft>
                <a:spcPts val="0"/>
              </a:spcAft>
            </a:pPr>
            <a:endParaRPr lang="en-GB" sz="2400" dirty="0">
              <a:ea typeface="Times New Roman" panose="02020603050405020304" pitchFamily="18" charset="0"/>
            </a:endParaRPr>
          </a:p>
          <a:p>
            <a:pPr>
              <a:spcAft>
                <a:spcPts val="0"/>
              </a:spcAft>
            </a:pPr>
            <a:endParaRPr lang="en-GB" sz="2400" dirty="0">
              <a:ea typeface="Times New Roman" panose="02020603050405020304" pitchFamily="18" charset="0"/>
            </a:endParaRPr>
          </a:p>
          <a:p>
            <a:pPr>
              <a:spcAft>
                <a:spcPts val="0"/>
              </a:spcAft>
            </a:pPr>
            <a:endParaRPr lang="en-GB" sz="2400" dirty="0">
              <a:ea typeface="Times New Roman" panose="02020603050405020304" pitchFamily="18" charset="0"/>
            </a:endParaRPr>
          </a:p>
          <a:p>
            <a:r>
              <a:rPr lang="en-GB" sz="2400" dirty="0">
                <a:ea typeface="Times New Roman" panose="02020603050405020304" pitchFamily="18" charset="0"/>
              </a:rPr>
              <a:t>Animal Encounters. </a:t>
            </a:r>
            <a:r>
              <a:rPr lang="en-GB" sz="2400" dirty="0"/>
              <a:t>Encounters with birds and seals were listed as significant experiences. “When a young seal pops up right next to you, that’s pretty special”, “watching gulls flying along the face of a breaking wave. Its brilliant to be sharing a space with them”.</a:t>
            </a:r>
          </a:p>
          <a:p>
            <a:endParaRPr lang="en-GB" sz="2400" dirty="0"/>
          </a:p>
          <a:p>
            <a:r>
              <a:rPr lang="en-GB" sz="2400" dirty="0"/>
              <a:t>Reading the Weather. All of the group spoke about the combination of wind, wave and topography combining to create optimal conditions.</a:t>
            </a:r>
          </a:p>
          <a:p>
            <a:endParaRPr lang="en-GB" sz="2400" dirty="0"/>
          </a:p>
          <a:p>
            <a:r>
              <a:rPr lang="en-GB" sz="2400" dirty="0"/>
              <a:t>Reading the water. Only one participant mentioned this directly, though it was implied or evident in answers from the whole group. “Understanding which waves are good in relation to your position in the water is something you get better at with time”.</a:t>
            </a:r>
          </a:p>
          <a:p>
            <a:endParaRPr lang="en-GB" sz="2400" dirty="0"/>
          </a:p>
          <a:p>
            <a:r>
              <a:rPr lang="en-GB" sz="2400" dirty="0"/>
              <a:t>Environmental Aesthetics. The whole sample described seeing beauty in the surfing environment. For all this was an important though not primary factor. </a:t>
            </a:r>
          </a:p>
          <a:p>
            <a:endParaRPr lang="en-GB" sz="2400" dirty="0"/>
          </a:p>
          <a:p>
            <a:r>
              <a:rPr lang="en-GB" sz="2400" dirty="0"/>
              <a:t>Tactile Qualities of Water. Participants spoke of the various ways in which water is felt; caught, cupped, sliced, tasted. “The moment of ducking under a wave, the cold, a feeling of something washing away”. Two respondents spoke of how their choice of board changes the feel and experience of glide on the wave. </a:t>
            </a:r>
          </a:p>
          <a:p>
            <a:endParaRPr lang="en-GB" sz="2400" dirty="0"/>
          </a:p>
          <a:p>
            <a:r>
              <a:rPr lang="en-GB" sz="2400" dirty="0"/>
              <a:t>Positive Social. The most consistent theme was the importance of surfing as a social space. It provides a locus for groups of friends to interact “sometimes, actually most of the time </a:t>
            </a:r>
            <a:r>
              <a:rPr lang="en-GB" sz="2400" dirty="0" err="1"/>
              <a:t>im</a:t>
            </a:r>
            <a:r>
              <a:rPr lang="en-GB" sz="2400" dirty="0"/>
              <a:t> more excited about the waves my friends get than my own.”</a:t>
            </a:r>
          </a:p>
          <a:p>
            <a:endParaRPr lang="en-GB" sz="2400" dirty="0"/>
          </a:p>
          <a:p>
            <a:r>
              <a:rPr lang="en-GB" sz="2400" dirty="0"/>
              <a:t>Negative Social. Two participants described negative socialisation while surfing “I don’t like it when it feels competitive or macho”.</a:t>
            </a:r>
          </a:p>
          <a:p>
            <a:endParaRPr lang="en-GB" sz="2400" dirty="0"/>
          </a:p>
          <a:p>
            <a:r>
              <a:rPr lang="en-GB" sz="2400" dirty="0"/>
              <a:t>Performance Frustration. The whole group described the surfing experience as frustrating, in fact unsatisfactory performances and/or conditions were widely agreed to be more common. “Surfing is about the hardest ad most frustrating sport I have ever done. If it was only about the skill I probably wouldn’t bother.”</a:t>
            </a:r>
          </a:p>
          <a:p>
            <a:endParaRPr lang="en-GB" sz="2400" dirty="0"/>
          </a:p>
          <a:p>
            <a:r>
              <a:rPr lang="en-GB" sz="2400" dirty="0"/>
              <a:t>Performance Satisfaction. Participants referred to good performances though they were not of primary importance. </a:t>
            </a:r>
          </a:p>
          <a:p>
            <a:endParaRPr lang="en-GB" sz="2400" dirty="0"/>
          </a:p>
          <a:p>
            <a:r>
              <a:rPr lang="en-GB" sz="2400" dirty="0"/>
              <a:t>Intimidation/Fear. One participant spoke of nerves before surfing, another referenced certain locations as feeling more intimidating. “Those places on the north coast, </a:t>
            </a:r>
            <a:r>
              <a:rPr lang="en-GB" sz="2400" dirty="0" err="1"/>
              <a:t>Abereiddy</a:t>
            </a:r>
            <a:r>
              <a:rPr lang="en-GB" sz="2400" dirty="0"/>
              <a:t>, </a:t>
            </a:r>
            <a:r>
              <a:rPr lang="en-GB" sz="2400" dirty="0" err="1"/>
              <a:t>Abermawr</a:t>
            </a:r>
            <a:r>
              <a:rPr lang="en-GB" sz="2400" dirty="0"/>
              <a:t>, always feel a bit more intimidating. The waters colder, you feel a long way from civilisation, and maybe its because we go when the waves are too big for </a:t>
            </a:r>
            <a:r>
              <a:rPr lang="en-GB" sz="2400" dirty="0" err="1"/>
              <a:t>Newgale</a:t>
            </a:r>
            <a:r>
              <a:rPr lang="en-GB" sz="2400" dirty="0"/>
              <a:t>”.</a:t>
            </a:r>
          </a:p>
          <a:p>
            <a:endParaRPr lang="en-GB" sz="2400" dirty="0"/>
          </a:p>
          <a:p>
            <a:endParaRPr lang="en-GB" sz="2400" dirty="0"/>
          </a:p>
          <a:p>
            <a:endParaRPr lang="en-GB" sz="2400" dirty="0"/>
          </a:p>
          <a:p>
            <a:r>
              <a:rPr lang="en-GB" sz="2400" dirty="0"/>
              <a:t> </a:t>
            </a:r>
          </a:p>
          <a:p>
            <a:endParaRPr lang="en-GB" sz="2400" dirty="0"/>
          </a:p>
          <a:p>
            <a:endParaRPr lang="en-GB" sz="2400" dirty="0"/>
          </a:p>
          <a:p>
            <a:pPr>
              <a:spcAft>
                <a:spcPts val="0"/>
              </a:spcAft>
            </a:pPr>
            <a:endParaRPr lang="en-GB" sz="2400" dirty="0">
              <a:ea typeface="Times New Roman" panose="02020603050405020304" pitchFamily="18" charset="0"/>
            </a:endParaRPr>
          </a:p>
        </p:txBody>
      </p:sp>
      <p:pic>
        <p:nvPicPr>
          <p:cNvPr id="13" name="Picture 12">
            <a:extLst>
              <a:ext uri="{FF2B5EF4-FFF2-40B4-BE49-F238E27FC236}">
                <a16:creationId xmlns:a16="http://schemas.microsoft.com/office/drawing/2014/main" id="{62414C73-5585-3041-A9F4-316B71FB441B}"/>
              </a:ext>
            </a:extLst>
          </p:cNvPr>
          <p:cNvPicPr>
            <a:picLocks noChangeAspect="1"/>
          </p:cNvPicPr>
          <p:nvPr/>
        </p:nvPicPr>
        <p:blipFill>
          <a:blip r:embed="rId2"/>
          <a:stretch>
            <a:fillRect/>
          </a:stretch>
        </p:blipFill>
        <p:spPr>
          <a:xfrm>
            <a:off x="4221737" y="38446279"/>
            <a:ext cx="7997942" cy="3037928"/>
          </a:xfrm>
          <a:prstGeom prst="rect">
            <a:avLst/>
          </a:prstGeom>
        </p:spPr>
      </p:pic>
      <p:sp>
        <p:nvSpPr>
          <p:cNvPr id="2" name="TextBox 1">
            <a:extLst>
              <a:ext uri="{FF2B5EF4-FFF2-40B4-BE49-F238E27FC236}">
                <a16:creationId xmlns:a16="http://schemas.microsoft.com/office/drawing/2014/main" id="{C40EC3B0-AF48-FF48-B2AD-2E102185B5DB}"/>
              </a:ext>
            </a:extLst>
          </p:cNvPr>
          <p:cNvSpPr txBox="1"/>
          <p:nvPr/>
        </p:nvSpPr>
        <p:spPr>
          <a:xfrm>
            <a:off x="938147" y="6246368"/>
            <a:ext cx="14400000" cy="1080000"/>
          </a:xfrm>
          <a:prstGeom prst="roundRect">
            <a:avLst/>
          </a:prstGeom>
          <a:solidFill>
            <a:srgbClr val="00B0F0"/>
          </a:solidFill>
        </p:spPr>
        <p:txBody>
          <a:bodyPr wrap="square" rtlCol="0" anchor="ctr">
            <a:noAutofit/>
          </a:bodyPr>
          <a:lstStyle/>
          <a:p>
            <a:pPr algn="ctr">
              <a:spcAft>
                <a:spcPts val="0"/>
              </a:spcAft>
            </a:pPr>
            <a:r>
              <a:rPr lang="en-GB" sz="3600" b="1">
                <a:solidFill>
                  <a:schemeClr val="bg1"/>
                </a:solidFill>
                <a:latin typeface="Arial Black" panose="020B0604020202020204" pitchFamily="34" charset="0"/>
                <a:ea typeface="Times New Roman" panose="02020603050405020304" pitchFamily="18" charset="0"/>
                <a:cs typeface="Arial Black" panose="020B0604020202020204" pitchFamily="34" charset="0"/>
              </a:rPr>
              <a:t>Background</a:t>
            </a:r>
          </a:p>
        </p:txBody>
      </p:sp>
      <p:sp>
        <p:nvSpPr>
          <p:cNvPr id="26" name="TextBox 25">
            <a:extLst>
              <a:ext uri="{FF2B5EF4-FFF2-40B4-BE49-F238E27FC236}">
                <a16:creationId xmlns:a16="http://schemas.microsoft.com/office/drawing/2014/main" id="{027CE99C-5649-7C4D-B9E2-89453609D92E}"/>
              </a:ext>
            </a:extLst>
          </p:cNvPr>
          <p:cNvSpPr txBox="1"/>
          <p:nvPr/>
        </p:nvSpPr>
        <p:spPr>
          <a:xfrm>
            <a:off x="938147" y="24616017"/>
            <a:ext cx="14400000" cy="1080000"/>
          </a:xfrm>
          <a:prstGeom prst="roundRect">
            <a:avLst/>
          </a:prstGeom>
          <a:solidFill>
            <a:srgbClr val="00B0F0"/>
          </a:solidFill>
        </p:spPr>
        <p:txBody>
          <a:bodyPr wrap="square" rtlCol="0" anchor="ctr">
            <a:noAutofit/>
          </a:bodyPr>
          <a:lstStyle/>
          <a:p>
            <a:pPr algn="ctr">
              <a:spcAft>
                <a:spcPts val="0"/>
              </a:spcAft>
            </a:pPr>
            <a:r>
              <a:rPr lang="en-GB" sz="3600" b="1">
                <a:solidFill>
                  <a:schemeClr val="bg1"/>
                </a:solidFill>
                <a:latin typeface="Arial Black" panose="020B0604020202020204" pitchFamily="34" charset="0"/>
                <a:ea typeface="Times New Roman" panose="02020603050405020304" pitchFamily="18" charset="0"/>
                <a:cs typeface="Arial Black" panose="020B0604020202020204" pitchFamily="34" charset="0"/>
              </a:rPr>
              <a:t>Methods</a:t>
            </a:r>
          </a:p>
        </p:txBody>
      </p:sp>
      <p:sp>
        <p:nvSpPr>
          <p:cNvPr id="3" name="TextBox 2">
            <a:extLst>
              <a:ext uri="{FF2B5EF4-FFF2-40B4-BE49-F238E27FC236}">
                <a16:creationId xmlns:a16="http://schemas.microsoft.com/office/drawing/2014/main" id="{22CFE0E9-80E1-1143-8800-2B42638033CA}"/>
              </a:ext>
            </a:extLst>
          </p:cNvPr>
          <p:cNvSpPr txBox="1"/>
          <p:nvPr/>
        </p:nvSpPr>
        <p:spPr>
          <a:xfrm>
            <a:off x="938147" y="17969704"/>
            <a:ext cx="14400000" cy="1080000"/>
          </a:xfrm>
          <a:prstGeom prst="roundRect">
            <a:avLst/>
          </a:prstGeom>
          <a:solidFill>
            <a:srgbClr val="00B0F0"/>
          </a:solidFill>
        </p:spPr>
        <p:txBody>
          <a:bodyPr wrap="square" rtlCol="0" anchor="ctr">
            <a:noAutofit/>
          </a:bodyPr>
          <a:lstStyle/>
          <a:p>
            <a:pPr algn="ctr">
              <a:spcAft>
                <a:spcPts val="0"/>
              </a:spcAft>
            </a:pPr>
            <a:r>
              <a:rPr lang="en-GB" sz="3600" b="1" dirty="0">
                <a:solidFill>
                  <a:schemeClr val="bg1"/>
                </a:solidFill>
                <a:latin typeface="Arial Black" panose="020B0604020202020204" pitchFamily="34" charset="0"/>
                <a:ea typeface="Times New Roman" panose="02020603050405020304" pitchFamily="18" charset="0"/>
                <a:cs typeface="Arial Black" panose="020B0604020202020204" pitchFamily="34" charset="0"/>
              </a:rPr>
              <a:t>Aims and objectives</a:t>
            </a:r>
          </a:p>
        </p:txBody>
      </p:sp>
      <p:sp>
        <p:nvSpPr>
          <p:cNvPr id="5" name="TextBox 4">
            <a:extLst>
              <a:ext uri="{FF2B5EF4-FFF2-40B4-BE49-F238E27FC236}">
                <a16:creationId xmlns:a16="http://schemas.microsoft.com/office/drawing/2014/main" id="{5F74BFB1-58F1-1C4F-934A-340C4C7C9C70}"/>
              </a:ext>
            </a:extLst>
          </p:cNvPr>
          <p:cNvSpPr txBox="1"/>
          <p:nvPr/>
        </p:nvSpPr>
        <p:spPr>
          <a:xfrm>
            <a:off x="17008209" y="6246368"/>
            <a:ext cx="14400000" cy="1080000"/>
          </a:xfrm>
          <a:prstGeom prst="roundRect">
            <a:avLst/>
          </a:prstGeom>
          <a:solidFill>
            <a:srgbClr val="00B0F0"/>
          </a:solidFill>
        </p:spPr>
        <p:txBody>
          <a:bodyPr wrap="square" rtlCol="0" anchor="ctr">
            <a:noAutofit/>
          </a:bodyPr>
          <a:lstStyle/>
          <a:p>
            <a:pPr algn="ctr"/>
            <a:r>
              <a:rPr lang="en-GB" sz="3600" b="1">
                <a:solidFill>
                  <a:schemeClr val="bg1"/>
                </a:solidFill>
                <a:latin typeface="Arial Black" panose="020B0604020202020204" pitchFamily="34" charset="0"/>
                <a:ea typeface="Times New Roman" panose="02020603050405020304" pitchFamily="18" charset="0"/>
                <a:cs typeface="Arial Black" panose="020B0604020202020204" pitchFamily="34" charset="0"/>
              </a:rPr>
              <a:t>Initial findings</a:t>
            </a:r>
          </a:p>
        </p:txBody>
      </p:sp>
      <p:sp>
        <p:nvSpPr>
          <p:cNvPr id="35" name="Rectangle 34">
            <a:extLst>
              <a:ext uri="{FF2B5EF4-FFF2-40B4-BE49-F238E27FC236}">
                <a16:creationId xmlns:a16="http://schemas.microsoft.com/office/drawing/2014/main" id="{0FD0652C-627B-EC41-A550-C01907085912}"/>
              </a:ext>
            </a:extLst>
          </p:cNvPr>
          <p:cNvSpPr/>
          <p:nvPr/>
        </p:nvSpPr>
        <p:spPr>
          <a:xfrm>
            <a:off x="938147" y="7731886"/>
            <a:ext cx="14400000" cy="9501947"/>
          </a:xfrm>
          <a:prstGeom prst="rect">
            <a:avLst/>
          </a:prstGeom>
          <a:solidFill>
            <a:schemeClr val="bg1"/>
          </a:solidFill>
          <a:ln w="57150">
            <a:solidFill>
              <a:srgbClr val="00B0F0"/>
            </a:solidFill>
          </a:ln>
        </p:spPr>
        <p:txBody>
          <a:bodyPr wrap="square">
            <a:noAutofit/>
          </a:bodyPr>
          <a:lstStyle/>
          <a:p>
            <a:endParaRPr lang="en-GB" sz="2400" dirty="0"/>
          </a:p>
          <a:p>
            <a:r>
              <a:rPr lang="en-GB" sz="2400" dirty="0"/>
              <a:t>Green Exercise (physical activity in the presence of nature) has a synergistic positive effect on health and wellbeing. In the context of global environmental crises, the increase in morbidities associated with sedentary lifestyles and human disconnection from nature, GE has a multiple role as treatment, upstream intervention and holds transformative potential for human/nature relations. </a:t>
            </a:r>
          </a:p>
          <a:p>
            <a:endParaRPr lang="en-GB" sz="2400" dirty="0"/>
          </a:p>
          <a:p>
            <a:r>
              <a:rPr lang="en-GB" sz="2400" dirty="0"/>
              <a:t>While it has been shown that there is a GE effect, there remains a knowledge gap as to how and why it occurs. This is in part because the overlapping systems of participant, environment and exercise create immense complexity. This has been described as a “black box” which positivist methodology may be unable to open. Phenomenology has been suggested as an avenue of enquiry which may shed light on this area.</a:t>
            </a:r>
          </a:p>
          <a:p>
            <a:endParaRPr lang="en-GB" sz="2400" dirty="0"/>
          </a:p>
          <a:p>
            <a:r>
              <a:rPr lang="en-GB" sz="2400" dirty="0"/>
              <a:t>Nature connection is a construct for human-nature relatedness and may be significant in understanding GE. Increased connection correlates with higher wellbeing scores, although studies seeking a causal link have returned mixed results and the relationship is unclear. </a:t>
            </a:r>
          </a:p>
          <a:p>
            <a:endParaRPr lang="en-CA" sz="2400" dirty="0"/>
          </a:p>
          <a:p>
            <a:r>
              <a:rPr lang="en-GB" sz="2400" dirty="0"/>
              <a:t>The specific phenomena of exercise type may be significant in creating the GE effect. Surfing is experientially different to running in a park, therefore it is reasonable to assume that surfing and running will mediate different nature connection effects. Walking and running are relatively passive, whereas surfing requires much higher levels of immersion, integration, reading and anticipation of the environment. </a:t>
            </a:r>
          </a:p>
          <a:p>
            <a:endParaRPr lang="en-GB" sz="2400" dirty="0"/>
          </a:p>
          <a:p>
            <a:r>
              <a:rPr lang="en-GB" sz="2400" dirty="0"/>
              <a:t>Investigating the phenomenology of surfing may shed light on how nature connection is constructed.  A greater understanding of nature connection may increase understanding of how GE impacts wellbeing generally.</a:t>
            </a:r>
            <a:r>
              <a:rPr lang="en-CA" sz="2400" dirty="0"/>
              <a:t> </a:t>
            </a:r>
            <a:r>
              <a:rPr lang="en-GB" sz="2400" dirty="0"/>
              <a:t>The concept of Intentionality within Phenomenology prioritises a holistic consideration of subject/object relationships, this has specific application for investigating how GE mediates person/nature relationships. </a:t>
            </a:r>
            <a:endParaRPr lang="en-CA" sz="2400" dirty="0"/>
          </a:p>
          <a:p>
            <a:endParaRPr lang="en-GB" sz="2400" dirty="0">
              <a:effectLst/>
              <a:latin typeface="Book Antiqua" panose="02040602050305030304" pitchFamily="18" charset="0"/>
              <a:ea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D8E60F69-3C47-4D49-BEC1-41C9A4B12A58}"/>
              </a:ext>
            </a:extLst>
          </p:cNvPr>
          <p:cNvSpPr txBox="1"/>
          <p:nvPr/>
        </p:nvSpPr>
        <p:spPr>
          <a:xfrm>
            <a:off x="3984171" y="15577457"/>
            <a:ext cx="237566" cy="369332"/>
          </a:xfrm>
          <a:prstGeom prst="rect">
            <a:avLst/>
          </a:prstGeom>
          <a:noFill/>
        </p:spPr>
        <p:txBody>
          <a:bodyPr wrap="square" rtlCol="0">
            <a:spAutoFit/>
          </a:bodyPr>
          <a:lstStyle/>
          <a:p>
            <a:r>
              <a:rPr lang="en-GB"/>
              <a:t> </a:t>
            </a:r>
          </a:p>
        </p:txBody>
      </p:sp>
      <p:graphicFrame>
        <p:nvGraphicFramePr>
          <p:cNvPr id="14" name="Table 13">
            <a:extLst>
              <a:ext uri="{FF2B5EF4-FFF2-40B4-BE49-F238E27FC236}">
                <a16:creationId xmlns:a16="http://schemas.microsoft.com/office/drawing/2014/main" id="{70772EE1-C9B0-0747-885D-023CBD6C029A}"/>
              </a:ext>
            </a:extLst>
          </p:cNvPr>
          <p:cNvGraphicFramePr>
            <a:graphicFrameLocks noGrp="1"/>
          </p:cNvGraphicFramePr>
          <p:nvPr>
            <p:extLst>
              <p:ext uri="{D42A27DB-BD31-4B8C-83A1-F6EECF244321}">
                <p14:modId xmlns:p14="http://schemas.microsoft.com/office/powerpoint/2010/main" val="3010494506"/>
              </p:ext>
            </p:extLst>
          </p:nvPr>
        </p:nvGraphicFramePr>
        <p:xfrm>
          <a:off x="20878000" y="11869907"/>
          <a:ext cx="6660409" cy="4878780"/>
        </p:xfrm>
        <a:graphic>
          <a:graphicData uri="http://schemas.openxmlformats.org/drawingml/2006/table">
            <a:tbl>
              <a:tblPr>
                <a:tableStyleId>{5C22544A-7EE6-4342-B048-85BDC9FD1C3A}</a:tableStyleId>
              </a:tblPr>
              <a:tblGrid>
                <a:gridCol w="3502281">
                  <a:extLst>
                    <a:ext uri="{9D8B030D-6E8A-4147-A177-3AD203B41FA5}">
                      <a16:colId xmlns:a16="http://schemas.microsoft.com/office/drawing/2014/main" val="797729122"/>
                    </a:ext>
                  </a:extLst>
                </a:gridCol>
                <a:gridCol w="789532">
                  <a:extLst>
                    <a:ext uri="{9D8B030D-6E8A-4147-A177-3AD203B41FA5}">
                      <a16:colId xmlns:a16="http://schemas.microsoft.com/office/drawing/2014/main" val="2688903801"/>
                    </a:ext>
                  </a:extLst>
                </a:gridCol>
                <a:gridCol w="789532">
                  <a:extLst>
                    <a:ext uri="{9D8B030D-6E8A-4147-A177-3AD203B41FA5}">
                      <a16:colId xmlns:a16="http://schemas.microsoft.com/office/drawing/2014/main" val="3622613104"/>
                    </a:ext>
                  </a:extLst>
                </a:gridCol>
                <a:gridCol w="789532">
                  <a:extLst>
                    <a:ext uri="{9D8B030D-6E8A-4147-A177-3AD203B41FA5}">
                      <a16:colId xmlns:a16="http://schemas.microsoft.com/office/drawing/2014/main" val="2975313626"/>
                    </a:ext>
                  </a:extLst>
                </a:gridCol>
                <a:gridCol w="789532">
                  <a:extLst>
                    <a:ext uri="{9D8B030D-6E8A-4147-A177-3AD203B41FA5}">
                      <a16:colId xmlns:a16="http://schemas.microsoft.com/office/drawing/2014/main" val="2045598287"/>
                    </a:ext>
                  </a:extLst>
                </a:gridCol>
              </a:tblGrid>
              <a:tr h="363251">
                <a:tc gridSpan="5">
                  <a:txBody>
                    <a:bodyPr/>
                    <a:lstStyle/>
                    <a:p>
                      <a:pPr algn="ctr" fontAlgn="b"/>
                      <a:r>
                        <a:rPr lang="en-CA" sz="2400" u="none" strike="noStrike" dirty="0">
                          <a:effectLst/>
                        </a:rPr>
                        <a:t>Table of Themes</a:t>
                      </a:r>
                      <a:endParaRPr lang="en-CA" sz="2400" b="0" i="0" u="none" strike="noStrike" dirty="0">
                        <a:solidFill>
                          <a:srgbClr val="000000"/>
                        </a:solidFill>
                        <a:effectLst/>
                        <a:latin typeface="Calibri" panose="020F0502020204030204" pitchFamily="34" charset="0"/>
                      </a:endParaRPr>
                    </a:p>
                  </a:txBody>
                  <a:tcPr marL="9525" marR="9525" marT="9525"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566621569"/>
                  </a:ext>
                </a:extLst>
              </a:tr>
              <a:tr h="363251">
                <a:tc>
                  <a:txBody>
                    <a:bodyPr/>
                    <a:lstStyle/>
                    <a:p>
                      <a:pPr algn="l" fontAlgn="b"/>
                      <a:r>
                        <a:rPr lang="en-CA" sz="2400" u="none" strike="noStrike">
                          <a:effectLst/>
                        </a:rPr>
                        <a:t>Theme</a:t>
                      </a:r>
                      <a:endParaRPr lang="en-CA" sz="2400" b="0" i="0" u="none" strike="noStrike">
                        <a:solidFill>
                          <a:srgbClr val="000000"/>
                        </a:solidFill>
                        <a:effectLst/>
                        <a:latin typeface="Calibri" panose="020F0502020204030204" pitchFamily="34" charset="0"/>
                      </a:endParaRPr>
                    </a:p>
                  </a:txBody>
                  <a:tcPr marL="9525" marR="9525" marT="9525" marB="0" anchor="b"/>
                </a:tc>
                <a:tc gridSpan="4">
                  <a:txBody>
                    <a:bodyPr/>
                    <a:lstStyle/>
                    <a:p>
                      <a:pPr algn="ctr" fontAlgn="b"/>
                      <a:r>
                        <a:rPr lang="en-CA" sz="2400" u="none" strike="noStrike">
                          <a:effectLst/>
                        </a:rPr>
                        <a:t>Participant </a:t>
                      </a:r>
                      <a:endParaRPr lang="en-CA" sz="2400" b="0" i="0" u="none" strike="noStrike">
                        <a:solidFill>
                          <a:srgbClr val="000000"/>
                        </a:solidFill>
                        <a:effectLst/>
                        <a:latin typeface="Calibri" panose="020F0502020204030204" pitchFamily="34" charset="0"/>
                      </a:endParaRPr>
                    </a:p>
                  </a:txBody>
                  <a:tcPr marL="9525" marR="9525" marT="9525" marB="0" anchor="b"/>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091446215"/>
                  </a:ext>
                </a:extLst>
              </a:tr>
              <a:tr h="363251">
                <a:tc>
                  <a:txBody>
                    <a:bodyPr/>
                    <a:lstStyle/>
                    <a:p>
                      <a:pPr algn="l" fontAlgn="b"/>
                      <a:r>
                        <a:rPr lang="en-CA" sz="2400" u="none" strike="noStrike">
                          <a:effectLst/>
                        </a:rPr>
                        <a:t> </a:t>
                      </a:r>
                      <a:endParaRPr lang="en-CA" sz="2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en-CA" sz="2400" u="none" strike="noStrike">
                          <a:effectLst/>
                        </a:rPr>
                        <a:t>1</a:t>
                      </a:r>
                      <a:endParaRPr lang="en-CA" sz="2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en-CA" sz="2400" u="none" strike="noStrike">
                          <a:effectLst/>
                        </a:rPr>
                        <a:t>2</a:t>
                      </a:r>
                      <a:endParaRPr lang="en-CA" sz="2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en-CA" sz="2400" u="none" strike="noStrike">
                          <a:effectLst/>
                        </a:rPr>
                        <a:t>3</a:t>
                      </a:r>
                      <a:endParaRPr lang="en-CA" sz="2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en-CA" sz="2400" u="none" strike="noStrike">
                          <a:effectLst/>
                        </a:rPr>
                        <a:t>4</a:t>
                      </a:r>
                      <a:endParaRPr lang="en-CA" sz="24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712042421"/>
                  </a:ext>
                </a:extLst>
              </a:tr>
              <a:tr h="363251">
                <a:tc>
                  <a:txBody>
                    <a:bodyPr/>
                    <a:lstStyle/>
                    <a:p>
                      <a:pPr algn="l" fontAlgn="b"/>
                      <a:r>
                        <a:rPr lang="en-CA" sz="2400" u="none" strike="noStrike">
                          <a:effectLst/>
                        </a:rPr>
                        <a:t>Animal Encounters</a:t>
                      </a:r>
                      <a:endParaRPr lang="en-CA" sz="2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n-CA" sz="2400" u="none" strike="noStrike" dirty="0">
                          <a:effectLst/>
                        </a:rPr>
                        <a:t>x</a:t>
                      </a:r>
                      <a:endParaRPr lang="en-CA"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 </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854276840"/>
                  </a:ext>
                </a:extLst>
              </a:tr>
              <a:tr h="363251">
                <a:tc>
                  <a:txBody>
                    <a:bodyPr/>
                    <a:lstStyle/>
                    <a:p>
                      <a:pPr algn="l" fontAlgn="b"/>
                      <a:r>
                        <a:rPr lang="en-CA" sz="2400" u="none" strike="noStrike">
                          <a:effectLst/>
                        </a:rPr>
                        <a:t>Reading the weather</a:t>
                      </a:r>
                      <a:endParaRPr lang="en-CA" sz="2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926464761"/>
                  </a:ext>
                </a:extLst>
              </a:tr>
              <a:tr h="363251">
                <a:tc>
                  <a:txBody>
                    <a:bodyPr/>
                    <a:lstStyle/>
                    <a:p>
                      <a:pPr algn="l" fontAlgn="b"/>
                      <a:r>
                        <a:rPr lang="en-CA" sz="2400" u="none" strike="noStrike">
                          <a:effectLst/>
                        </a:rPr>
                        <a:t>Reading the water</a:t>
                      </a:r>
                      <a:endParaRPr lang="en-CA" sz="2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n-CA" sz="2400" u="none" strike="noStrike">
                          <a:effectLst/>
                        </a:rPr>
                        <a:t> </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 </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 </a:t>
                      </a:r>
                      <a:endParaRPr lang="en-CA" sz="2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260685053"/>
                  </a:ext>
                </a:extLst>
              </a:tr>
              <a:tr h="363251">
                <a:tc>
                  <a:txBody>
                    <a:bodyPr/>
                    <a:lstStyle/>
                    <a:p>
                      <a:pPr algn="l" fontAlgn="b"/>
                      <a:r>
                        <a:rPr lang="en-CA" sz="2400" u="none" strike="noStrike">
                          <a:effectLst/>
                        </a:rPr>
                        <a:t>Environmental aesthetics</a:t>
                      </a:r>
                      <a:endParaRPr lang="en-CA" sz="2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032513481"/>
                  </a:ext>
                </a:extLst>
              </a:tr>
              <a:tr h="363251">
                <a:tc>
                  <a:txBody>
                    <a:bodyPr/>
                    <a:lstStyle/>
                    <a:p>
                      <a:pPr algn="l" fontAlgn="b"/>
                      <a:r>
                        <a:rPr lang="en-CA" sz="2400" u="none" strike="noStrike" dirty="0">
                          <a:effectLst/>
                        </a:rPr>
                        <a:t>Tactile qualities of water</a:t>
                      </a:r>
                      <a:endParaRPr lang="en-CA" sz="2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 </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36250193"/>
                  </a:ext>
                </a:extLst>
              </a:tr>
              <a:tr h="375360">
                <a:tc>
                  <a:txBody>
                    <a:bodyPr/>
                    <a:lstStyle/>
                    <a:p>
                      <a:pPr algn="l" fontAlgn="b"/>
                      <a:r>
                        <a:rPr lang="en-CA" sz="2400" u="none" strike="noStrike" dirty="0">
                          <a:effectLst/>
                        </a:rPr>
                        <a:t>Positive Social </a:t>
                      </a:r>
                      <a:endParaRPr lang="en-CA" sz="2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921548664"/>
                  </a:ext>
                </a:extLst>
              </a:tr>
              <a:tr h="363251">
                <a:tc>
                  <a:txBody>
                    <a:bodyPr/>
                    <a:lstStyle/>
                    <a:p>
                      <a:pPr algn="l" fontAlgn="b"/>
                      <a:r>
                        <a:rPr lang="en-CA" sz="2400" u="none" strike="noStrike">
                          <a:effectLst/>
                        </a:rPr>
                        <a:t>Negative Social </a:t>
                      </a:r>
                      <a:endParaRPr lang="en-CA" sz="2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 </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 </a:t>
                      </a:r>
                      <a:endParaRPr lang="en-CA" sz="2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596731569"/>
                  </a:ext>
                </a:extLst>
              </a:tr>
              <a:tr h="363251">
                <a:tc>
                  <a:txBody>
                    <a:bodyPr/>
                    <a:lstStyle/>
                    <a:p>
                      <a:pPr algn="l" fontAlgn="b"/>
                      <a:r>
                        <a:rPr lang="en-CA" sz="2400" u="none" strike="noStrike">
                          <a:effectLst/>
                        </a:rPr>
                        <a:t>Performance frustration </a:t>
                      </a:r>
                      <a:endParaRPr lang="en-CA" sz="2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n-CA" sz="2400" u="none" strike="noStrike" dirty="0">
                          <a:effectLst/>
                        </a:rPr>
                        <a:t>x </a:t>
                      </a:r>
                      <a:endParaRPr lang="en-CA"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dirty="0">
                          <a:effectLst/>
                        </a:rPr>
                        <a:t>x </a:t>
                      </a:r>
                      <a:endParaRPr lang="en-CA" sz="24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708542058"/>
                  </a:ext>
                </a:extLst>
              </a:tr>
              <a:tr h="363251">
                <a:tc>
                  <a:txBody>
                    <a:bodyPr/>
                    <a:lstStyle/>
                    <a:p>
                      <a:pPr algn="l" fontAlgn="b"/>
                      <a:r>
                        <a:rPr lang="en-CA" sz="2400" u="none" strike="noStrike">
                          <a:effectLst/>
                        </a:rPr>
                        <a:t>Performance satisfaction</a:t>
                      </a:r>
                      <a:endParaRPr lang="en-CA" sz="2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 </a:t>
                      </a:r>
                      <a:endParaRPr lang="en-CA" sz="2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77979037"/>
                  </a:ext>
                </a:extLst>
              </a:tr>
              <a:tr h="363251">
                <a:tc>
                  <a:txBody>
                    <a:bodyPr/>
                    <a:lstStyle/>
                    <a:p>
                      <a:pPr algn="l" fontAlgn="b"/>
                      <a:r>
                        <a:rPr lang="en-CA" sz="2400" u="none" strike="noStrike">
                          <a:effectLst/>
                        </a:rPr>
                        <a:t>Intimidation/Fear</a:t>
                      </a:r>
                      <a:endParaRPr lang="en-CA" sz="2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x</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a:effectLst/>
                        </a:rPr>
                        <a:t> </a:t>
                      </a:r>
                      <a:endParaRPr lang="en-CA" sz="2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CA" sz="2400" u="none" strike="noStrike" dirty="0">
                          <a:effectLst/>
                        </a:rPr>
                        <a:t>x </a:t>
                      </a:r>
                      <a:endParaRPr lang="en-CA" sz="24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671252589"/>
                  </a:ext>
                </a:extLst>
              </a:tr>
            </a:tbl>
          </a:graphicData>
        </a:graphic>
      </p:graphicFrame>
      <p:graphicFrame>
        <p:nvGraphicFramePr>
          <p:cNvPr id="19" name="Table 18">
            <a:extLst>
              <a:ext uri="{FF2B5EF4-FFF2-40B4-BE49-F238E27FC236}">
                <a16:creationId xmlns:a16="http://schemas.microsoft.com/office/drawing/2014/main" id="{A1D0ABC1-7461-C54B-8DB3-09D108003E96}"/>
              </a:ext>
            </a:extLst>
          </p:cNvPr>
          <p:cNvGraphicFramePr>
            <a:graphicFrameLocks noGrp="1"/>
          </p:cNvGraphicFramePr>
          <p:nvPr>
            <p:extLst>
              <p:ext uri="{D42A27DB-BD31-4B8C-83A1-F6EECF244321}">
                <p14:modId xmlns:p14="http://schemas.microsoft.com/office/powerpoint/2010/main" val="1390732748"/>
              </p:ext>
            </p:extLst>
          </p:nvPr>
        </p:nvGraphicFramePr>
        <p:xfrm>
          <a:off x="23131035" y="9123139"/>
          <a:ext cx="2154341" cy="1884416"/>
        </p:xfrm>
        <a:graphic>
          <a:graphicData uri="http://schemas.openxmlformats.org/drawingml/2006/table">
            <a:tbl>
              <a:tblPr>
                <a:tableStyleId>{5C22544A-7EE6-4342-B048-85BDC9FD1C3A}</a:tableStyleId>
              </a:tblPr>
              <a:tblGrid>
                <a:gridCol w="1605066">
                  <a:extLst>
                    <a:ext uri="{9D8B030D-6E8A-4147-A177-3AD203B41FA5}">
                      <a16:colId xmlns:a16="http://schemas.microsoft.com/office/drawing/2014/main" val="3517995849"/>
                    </a:ext>
                  </a:extLst>
                </a:gridCol>
                <a:gridCol w="549275">
                  <a:extLst>
                    <a:ext uri="{9D8B030D-6E8A-4147-A177-3AD203B41FA5}">
                      <a16:colId xmlns:a16="http://schemas.microsoft.com/office/drawing/2014/main" val="1050109966"/>
                    </a:ext>
                  </a:extLst>
                </a:gridCol>
              </a:tblGrid>
              <a:tr h="366376">
                <a:tc>
                  <a:txBody>
                    <a:bodyPr/>
                    <a:lstStyle/>
                    <a:p>
                      <a:pPr algn="l" fontAlgn="b"/>
                      <a:r>
                        <a:rPr lang="en-CA" sz="2400" u="none" strike="noStrike" dirty="0" err="1">
                          <a:effectLst/>
                        </a:rPr>
                        <a:t>Partcipant</a:t>
                      </a:r>
                      <a:r>
                        <a:rPr lang="en-CA" sz="2400" u="none" strike="noStrike" dirty="0">
                          <a:effectLst/>
                        </a:rPr>
                        <a:t> </a:t>
                      </a:r>
                      <a:endParaRPr lang="en-CA" sz="24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CA" sz="2400" u="none" strike="noStrike" dirty="0">
                          <a:effectLst/>
                        </a:rPr>
                        <a:t>NCI</a:t>
                      </a:r>
                      <a:endParaRPr lang="en-CA"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229545067"/>
                  </a:ext>
                </a:extLst>
              </a:tr>
              <a:tr h="366376">
                <a:tc>
                  <a:txBody>
                    <a:bodyPr/>
                    <a:lstStyle/>
                    <a:p>
                      <a:pPr algn="r" fontAlgn="b"/>
                      <a:r>
                        <a:rPr lang="en-CA" sz="2400" u="none" strike="noStrike" dirty="0">
                          <a:effectLst/>
                        </a:rPr>
                        <a:t>1</a:t>
                      </a:r>
                      <a:endParaRPr lang="en-CA" sz="24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CA" sz="2400" u="none" strike="noStrike">
                          <a:effectLst/>
                        </a:rPr>
                        <a:t>71</a:t>
                      </a:r>
                      <a:endParaRPr lang="en-CA" sz="24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007628203"/>
                  </a:ext>
                </a:extLst>
              </a:tr>
              <a:tr h="366376">
                <a:tc>
                  <a:txBody>
                    <a:bodyPr/>
                    <a:lstStyle/>
                    <a:p>
                      <a:pPr algn="r" fontAlgn="b"/>
                      <a:r>
                        <a:rPr lang="en-CA" sz="2400" u="none" strike="noStrike">
                          <a:effectLst/>
                        </a:rPr>
                        <a:t>2</a:t>
                      </a:r>
                      <a:endParaRPr lang="en-CA" sz="2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en-CA" sz="2400" u="none" strike="noStrike" dirty="0">
                          <a:effectLst/>
                        </a:rPr>
                        <a:t>73</a:t>
                      </a:r>
                      <a:endParaRPr lang="en-CA"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10357483"/>
                  </a:ext>
                </a:extLst>
              </a:tr>
              <a:tr h="383276">
                <a:tc>
                  <a:txBody>
                    <a:bodyPr/>
                    <a:lstStyle/>
                    <a:p>
                      <a:pPr algn="r" fontAlgn="b"/>
                      <a:r>
                        <a:rPr lang="en-CA" sz="2400" u="none" strike="noStrike" dirty="0">
                          <a:effectLst/>
                        </a:rPr>
                        <a:t>3</a:t>
                      </a:r>
                      <a:endParaRPr lang="en-CA" sz="24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CA" sz="2400" u="none" strike="noStrike">
                          <a:effectLst/>
                        </a:rPr>
                        <a:t>100</a:t>
                      </a:r>
                      <a:endParaRPr lang="en-CA" sz="24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79069095"/>
                  </a:ext>
                </a:extLst>
              </a:tr>
              <a:tr h="366376">
                <a:tc>
                  <a:txBody>
                    <a:bodyPr/>
                    <a:lstStyle/>
                    <a:p>
                      <a:pPr algn="r" fontAlgn="b"/>
                      <a:r>
                        <a:rPr lang="en-CA" sz="2400" u="none" strike="noStrike">
                          <a:effectLst/>
                        </a:rPr>
                        <a:t>4</a:t>
                      </a:r>
                      <a:endParaRPr lang="en-CA" sz="2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en-CA" sz="2400" u="none" strike="noStrike" dirty="0">
                          <a:effectLst/>
                        </a:rPr>
                        <a:t>77</a:t>
                      </a:r>
                      <a:endParaRPr lang="en-CA"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881651375"/>
                  </a:ext>
                </a:extLst>
              </a:tr>
            </a:tbl>
          </a:graphicData>
        </a:graphic>
      </p:graphicFrame>
      <p:sp>
        <p:nvSpPr>
          <p:cNvPr id="22" name="Rectangle 21">
            <a:extLst>
              <a:ext uri="{FF2B5EF4-FFF2-40B4-BE49-F238E27FC236}">
                <a16:creationId xmlns:a16="http://schemas.microsoft.com/office/drawing/2014/main" id="{AEC26AA7-02F2-4F42-BA19-826ACB68E48F}"/>
              </a:ext>
            </a:extLst>
          </p:cNvPr>
          <p:cNvSpPr/>
          <p:nvPr/>
        </p:nvSpPr>
        <p:spPr>
          <a:xfrm>
            <a:off x="17061143" y="33122376"/>
            <a:ext cx="14400000" cy="17003369"/>
          </a:xfrm>
          <a:prstGeom prst="rect">
            <a:avLst/>
          </a:prstGeom>
          <a:solidFill>
            <a:schemeClr val="bg1"/>
          </a:solidFill>
          <a:ln w="57150">
            <a:solidFill>
              <a:srgbClr val="00B0F0"/>
            </a:solidFill>
          </a:ln>
        </p:spPr>
        <p:txBody>
          <a:bodyPr wrap="square">
            <a:noAutofit/>
          </a:bodyPr>
          <a:lstStyle/>
          <a:p>
            <a:pPr>
              <a:spcAft>
                <a:spcPts val="0"/>
              </a:spcAft>
            </a:pPr>
            <a:endParaRPr lang="en-GB" sz="2400" dirty="0">
              <a:effectLst/>
              <a:ea typeface="Times New Roman" panose="02020603050405020304" pitchFamily="18" charset="0"/>
              <a:cs typeface="Times New Roman" panose="02020603050405020304" pitchFamily="18" charset="0"/>
            </a:endParaRPr>
          </a:p>
          <a:p>
            <a:r>
              <a:rPr lang="en-GB" sz="2400" dirty="0">
                <a:ea typeface="Times New Roman" panose="02020603050405020304" pitchFamily="18" charset="0"/>
              </a:rPr>
              <a:t>The surfers in this survey do score much higher levels of Nature Connection than the general population and this would seem to bear out the hypothesis that surfing constructs human/nature relatedness however, the sample size is too small to draw firm conclusions. This group may not be typical of the wider population of surfers. Furthermore this study does not establish that the high scores are directly attributable to surfing. The participants may be engaging in other activities giving this effect or perhaps were drawn to surfing because they were highly nature connected already. The fact that the scores were much higher than average however, does warrant further research.</a:t>
            </a:r>
          </a:p>
          <a:p>
            <a:endParaRPr lang="en-GB" sz="2400" dirty="0">
              <a:ea typeface="Times New Roman" panose="02020603050405020304" pitchFamily="18" charset="0"/>
            </a:endParaRPr>
          </a:p>
          <a:p>
            <a:r>
              <a:rPr lang="en-GB" sz="2400" dirty="0">
                <a:ea typeface="Times New Roman" panose="02020603050405020304" pitchFamily="18" charset="0"/>
              </a:rPr>
              <a:t>The phenomenological study sheds light on how surfing may construct nature connection. The interviews revealed deep knowledge of how topography, weather and wave conditions combine. Conditions are monitored with  the aim to arrive at the beach when they are optimal. Surfers are adept at reading natural patterns in real time, able to select optimal waves, to ‘read’ how a wave will break and thus to make decisions leading to skilled performance. </a:t>
            </a:r>
          </a:p>
          <a:p>
            <a:endParaRPr lang="en-GB" sz="2400" dirty="0">
              <a:ea typeface="Times New Roman" panose="02020603050405020304" pitchFamily="18" charset="0"/>
            </a:endParaRPr>
          </a:p>
          <a:p>
            <a:r>
              <a:rPr lang="en-GB" sz="2400" dirty="0">
                <a:ea typeface="Times New Roman" panose="02020603050405020304" pitchFamily="18" charset="0"/>
              </a:rPr>
              <a:t>The experience of surfing exists along a wide temporal scale; from a lifetime of skill development, to long term reading of seasonal weather patterns, down to the micro timescale required to achieve flow performances riding waves. All of the respondents were involved in other forms of GE and it was clear that surfing was part of a wider engagement with the natural world which was adapted to the seasonal and weather conditions encountered.</a:t>
            </a:r>
          </a:p>
          <a:p>
            <a:endParaRPr lang="en-GB" sz="2400" dirty="0">
              <a:ea typeface="Times New Roman" panose="02020603050405020304" pitchFamily="18" charset="0"/>
            </a:endParaRPr>
          </a:p>
          <a:p>
            <a:r>
              <a:rPr lang="en-GB" sz="2400" dirty="0">
                <a:ea typeface="Times New Roman" panose="02020603050405020304" pitchFamily="18" charset="0"/>
              </a:rPr>
              <a:t>While only one of the participants explicitly mentioned nature connection, it was evident in the responses of the whole group, particularly in expressions of awe at encountering animals and in rich descriptions of the sensations involved in the phenomena. Furthermore the act of surfing in itself can be read as nature connection; an integration of human and wave in a dynamic connection. Each wave ride requires reciprocity between surfer and wave. The skills and experience of the surfer are honed through long term dedication to reading, understanding and integrating with nature.</a:t>
            </a:r>
          </a:p>
          <a:p>
            <a:endParaRPr lang="en-GB" sz="2400" dirty="0">
              <a:ea typeface="Times New Roman" panose="02020603050405020304" pitchFamily="18" charset="0"/>
            </a:endParaRPr>
          </a:p>
          <a:p>
            <a:r>
              <a:rPr lang="en-GB" sz="2400" dirty="0">
                <a:ea typeface="Times New Roman" panose="02020603050405020304" pitchFamily="18" charset="0"/>
              </a:rPr>
              <a:t>Surfing may construct human-nature relations because it requires participants to watch natural patterns closely. The abilities of reading the water and then integrating body, board and wave, are achieved through thousands of hours of immersion and practice in the natural environment. Each performance is both an expression of connection and allows further construction of nature-human relations.</a:t>
            </a:r>
          </a:p>
          <a:p>
            <a:endParaRPr lang="en-GB" sz="2400" dirty="0">
              <a:ea typeface="Times New Roman" panose="02020603050405020304" pitchFamily="18" charset="0"/>
            </a:endParaRPr>
          </a:p>
          <a:p>
            <a:r>
              <a:rPr lang="en-GB" sz="2400" dirty="0">
                <a:ea typeface="Times New Roman" panose="02020603050405020304" pitchFamily="18" charset="0"/>
              </a:rPr>
              <a:t>Ecological </a:t>
            </a:r>
            <a:r>
              <a:rPr lang="en-GB" sz="2400" dirty="0" err="1">
                <a:ea typeface="Times New Roman" panose="02020603050405020304" pitchFamily="18" charset="0"/>
              </a:rPr>
              <a:t>Dyanmics</a:t>
            </a:r>
            <a:r>
              <a:rPr lang="en-GB" sz="2400" dirty="0">
                <a:ea typeface="Times New Roman" panose="02020603050405020304" pitchFamily="18" charset="0"/>
              </a:rPr>
              <a:t> is a framework which allows deeper description of the interactions between participant, environment and task. Surfing is shaped by the constraints of each wave, the surfers skill and the board they are riding, a wave ride is a series of linked affordances. Nature connection can also be described as an affordance of Surfing.</a:t>
            </a:r>
          </a:p>
          <a:p>
            <a:endParaRPr lang="en-GB" sz="2400" dirty="0">
              <a:ea typeface="Times New Roman" panose="02020603050405020304" pitchFamily="18" charset="0"/>
            </a:endParaRPr>
          </a:p>
          <a:p>
            <a:r>
              <a:rPr lang="en-GB" sz="2400" dirty="0">
                <a:ea typeface="Times New Roman" panose="02020603050405020304" pitchFamily="18" charset="0"/>
              </a:rPr>
              <a:t>One limitation of this study is that it cannot isolate whether surfing is the primary means by which nature connection is constructed. All the participants described involvement in other forms of nature based recreation and work. From this it might be hypothesised that surfing is one part of a mosaic of activities which build and express nature connection.</a:t>
            </a:r>
          </a:p>
          <a:p>
            <a:endParaRPr lang="en-GB" sz="2400" dirty="0">
              <a:ea typeface="Times New Roman" panose="02020603050405020304" pitchFamily="18" charset="0"/>
            </a:endParaRPr>
          </a:p>
          <a:p>
            <a:pPr>
              <a:spcAft>
                <a:spcPts val="0"/>
              </a:spcAft>
            </a:pPr>
            <a:r>
              <a:rPr lang="en-GB" sz="2400" dirty="0">
                <a:ea typeface="Times New Roman" panose="02020603050405020304" pitchFamily="18" charset="0"/>
              </a:rPr>
              <a:t>Future research might apply the same mixed methodology to other demographics, comparisons might be made between for example gardeners and cyclists, or non nature exposed groups such as computer gamers.</a:t>
            </a:r>
            <a:endParaRPr lang="en-GB" sz="2400" dirty="0">
              <a:effectLst/>
              <a:ea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2021A373-0F9E-4042-8475-10563BDA3A5F}"/>
              </a:ext>
            </a:extLst>
          </p:cNvPr>
          <p:cNvSpPr txBox="1"/>
          <p:nvPr/>
        </p:nvSpPr>
        <p:spPr>
          <a:xfrm>
            <a:off x="17008207" y="31563423"/>
            <a:ext cx="14400000" cy="1080000"/>
          </a:xfrm>
          <a:prstGeom prst="roundRect">
            <a:avLst/>
          </a:prstGeom>
          <a:solidFill>
            <a:srgbClr val="00B0F0"/>
          </a:solidFill>
        </p:spPr>
        <p:txBody>
          <a:bodyPr wrap="square" rtlCol="0" anchor="ctr">
            <a:noAutofit/>
          </a:bodyPr>
          <a:lstStyle/>
          <a:p>
            <a:pPr algn="ctr">
              <a:spcAft>
                <a:spcPts val="0"/>
              </a:spcAft>
            </a:pPr>
            <a:r>
              <a:rPr lang="en-GB" sz="3600" b="1" dirty="0">
                <a:solidFill>
                  <a:schemeClr val="bg1"/>
                </a:solidFill>
                <a:latin typeface="Arial Black" panose="020B0604020202020204" pitchFamily="34" charset="0"/>
                <a:ea typeface="Times New Roman" panose="02020603050405020304" pitchFamily="18" charset="0"/>
                <a:cs typeface="Arial Black" panose="020B0604020202020204" pitchFamily="34" charset="0"/>
              </a:rPr>
              <a:t>Discussion </a:t>
            </a:r>
          </a:p>
        </p:txBody>
      </p:sp>
    </p:spTree>
    <p:extLst>
      <p:ext uri="{BB962C8B-B14F-4D97-AF65-F5344CB8AC3E}">
        <p14:creationId xmlns:p14="http://schemas.microsoft.com/office/powerpoint/2010/main" val="14156050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23767</TotalTime>
  <Words>1778</Words>
  <Application>Microsoft Macintosh PowerPoint</Application>
  <PresentationFormat>Custom</PresentationFormat>
  <Paragraphs>172</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Arial Black</vt:lpstr>
      <vt:lpstr>Book Antiqua</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Amanda John (0501153)</dc:creator>
  <cp:lastModifiedBy>Declan Lee-merrion (1904020)</cp:lastModifiedBy>
  <cp:revision>41</cp:revision>
  <dcterms:created xsi:type="dcterms:W3CDTF">2019-08-12T12:30:05Z</dcterms:created>
  <dcterms:modified xsi:type="dcterms:W3CDTF">2021-06-24T20:21:04Z</dcterms:modified>
</cp:coreProperties>
</file>