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15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ACA70D-3D08-4871-819F-419C61B14D5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DFFD7F7-1444-43B6-A3C1-BB73B2272AF9}">
      <dgm:prSet/>
      <dgm:spPr/>
      <dgm:t>
        <a:bodyPr/>
        <a:lstStyle/>
        <a:p>
          <a:pPr>
            <a:defRPr cap="all"/>
          </a:pPr>
          <a:r>
            <a:rPr lang="en-GB"/>
            <a:t>Effective hospitality service helps in attracting the consumer’s attention.  </a:t>
          </a:r>
          <a:endParaRPr lang="en-US"/>
        </a:p>
      </dgm:t>
    </dgm:pt>
    <dgm:pt modelId="{CC36578C-4A06-4E38-9565-A967DA1E2685}" type="parTrans" cxnId="{1F0DD40F-EB5A-4507-8096-EAA39B9068D3}">
      <dgm:prSet/>
      <dgm:spPr/>
      <dgm:t>
        <a:bodyPr/>
        <a:lstStyle/>
        <a:p>
          <a:endParaRPr lang="en-US"/>
        </a:p>
      </dgm:t>
    </dgm:pt>
    <dgm:pt modelId="{47AB32E7-7554-4781-8694-98B60DDBF7FD}" type="sibTrans" cxnId="{1F0DD40F-EB5A-4507-8096-EAA39B9068D3}">
      <dgm:prSet/>
      <dgm:spPr/>
      <dgm:t>
        <a:bodyPr/>
        <a:lstStyle/>
        <a:p>
          <a:endParaRPr lang="en-US"/>
        </a:p>
      </dgm:t>
    </dgm:pt>
    <dgm:pt modelId="{2B1897BB-5675-46ED-89E9-CF0CD9132253}">
      <dgm:prSet/>
      <dgm:spPr/>
      <dgm:t>
        <a:bodyPr/>
        <a:lstStyle/>
        <a:p>
          <a:pPr>
            <a:defRPr cap="all"/>
          </a:pPr>
          <a:r>
            <a:rPr lang="en-GB"/>
            <a:t>Entertainment, food and accommodation are the major parts for hospitality.  </a:t>
          </a:r>
          <a:endParaRPr lang="en-US"/>
        </a:p>
      </dgm:t>
    </dgm:pt>
    <dgm:pt modelId="{C8DE975C-1B77-4B67-BE81-B22F9D29C194}" type="parTrans" cxnId="{79BC3D2D-F03E-4BB1-A2C4-0E6E7AC8E7A2}">
      <dgm:prSet/>
      <dgm:spPr/>
      <dgm:t>
        <a:bodyPr/>
        <a:lstStyle/>
        <a:p>
          <a:endParaRPr lang="en-US"/>
        </a:p>
      </dgm:t>
    </dgm:pt>
    <dgm:pt modelId="{AD36955C-9F8E-4A33-BBAD-96BAFC3D6385}" type="sibTrans" cxnId="{79BC3D2D-F03E-4BB1-A2C4-0E6E7AC8E7A2}">
      <dgm:prSet/>
      <dgm:spPr/>
      <dgm:t>
        <a:bodyPr/>
        <a:lstStyle/>
        <a:p>
          <a:endParaRPr lang="en-US"/>
        </a:p>
      </dgm:t>
    </dgm:pt>
    <dgm:pt modelId="{9744342F-D948-40D1-AC84-F6C7ED39CD27}">
      <dgm:prSet/>
      <dgm:spPr/>
      <dgm:t>
        <a:bodyPr/>
        <a:lstStyle/>
        <a:p>
          <a:pPr>
            <a:defRPr cap="all"/>
          </a:pPr>
          <a:r>
            <a:rPr lang="en-GB"/>
            <a:t>Workplace hospitality is the major part for Ritz-Carlton to create better future experiences. </a:t>
          </a:r>
          <a:endParaRPr lang="en-US"/>
        </a:p>
      </dgm:t>
    </dgm:pt>
    <dgm:pt modelId="{4C13DEBC-7D49-4DA0-87D4-C23B974F2DEB}" type="parTrans" cxnId="{A631BF42-E10A-4717-889D-2617F218CEEB}">
      <dgm:prSet/>
      <dgm:spPr/>
      <dgm:t>
        <a:bodyPr/>
        <a:lstStyle/>
        <a:p>
          <a:endParaRPr lang="en-US"/>
        </a:p>
      </dgm:t>
    </dgm:pt>
    <dgm:pt modelId="{B6352D88-E79B-475F-9E4D-E5C5B5DEA0AE}" type="sibTrans" cxnId="{A631BF42-E10A-4717-889D-2617F218CEEB}">
      <dgm:prSet/>
      <dgm:spPr/>
      <dgm:t>
        <a:bodyPr/>
        <a:lstStyle/>
        <a:p>
          <a:endParaRPr lang="en-US"/>
        </a:p>
      </dgm:t>
    </dgm:pt>
    <dgm:pt modelId="{405557BE-B5A5-4967-B87D-9EB2B603290D}" type="pres">
      <dgm:prSet presAssocID="{7DACA70D-3D08-4871-819F-419C61B14D55}" presName="root" presStyleCnt="0">
        <dgm:presLayoutVars>
          <dgm:dir/>
          <dgm:resizeHandles val="exact"/>
        </dgm:presLayoutVars>
      </dgm:prSet>
      <dgm:spPr/>
    </dgm:pt>
    <dgm:pt modelId="{93192B8C-C317-4293-8B5D-6C103656B1AB}" type="pres">
      <dgm:prSet presAssocID="{DDFFD7F7-1444-43B6-A3C1-BB73B2272AF9}" presName="compNode" presStyleCnt="0"/>
      <dgm:spPr/>
    </dgm:pt>
    <dgm:pt modelId="{5CE208AF-7BFE-47E8-8851-98DBEAA22225}" type="pres">
      <dgm:prSet presAssocID="{DDFFD7F7-1444-43B6-A3C1-BB73B2272AF9}" presName="iconBgRect" presStyleLbl="bgShp" presStyleIdx="0" presStyleCnt="3"/>
      <dgm:spPr>
        <a:prstGeom prst="round2DiagRect">
          <a:avLst>
            <a:gd name="adj1" fmla="val 29727"/>
            <a:gd name="adj2" fmla="val 0"/>
          </a:avLst>
        </a:prstGeom>
      </dgm:spPr>
    </dgm:pt>
    <dgm:pt modelId="{486A4180-2C9A-42DC-8363-AAC089F27CC3}" type="pres">
      <dgm:prSet presAssocID="{DDFFD7F7-1444-43B6-A3C1-BB73B2272A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iter"/>
        </a:ext>
      </dgm:extLst>
    </dgm:pt>
    <dgm:pt modelId="{023F836A-539B-424C-9F9C-C1AF277E9841}" type="pres">
      <dgm:prSet presAssocID="{DDFFD7F7-1444-43B6-A3C1-BB73B2272AF9}" presName="spaceRect" presStyleCnt="0"/>
      <dgm:spPr/>
    </dgm:pt>
    <dgm:pt modelId="{09C6516C-E40B-4158-BA55-037B4255DDFC}" type="pres">
      <dgm:prSet presAssocID="{DDFFD7F7-1444-43B6-A3C1-BB73B2272AF9}" presName="textRect" presStyleLbl="revTx" presStyleIdx="0" presStyleCnt="3">
        <dgm:presLayoutVars>
          <dgm:chMax val="1"/>
          <dgm:chPref val="1"/>
        </dgm:presLayoutVars>
      </dgm:prSet>
      <dgm:spPr/>
    </dgm:pt>
    <dgm:pt modelId="{C61B07AE-4B3E-453A-BCEB-7093E33DECCB}" type="pres">
      <dgm:prSet presAssocID="{47AB32E7-7554-4781-8694-98B60DDBF7FD}" presName="sibTrans" presStyleCnt="0"/>
      <dgm:spPr/>
    </dgm:pt>
    <dgm:pt modelId="{C1E5A6BA-6915-4DCB-9E78-C73B0C6A9909}" type="pres">
      <dgm:prSet presAssocID="{2B1897BB-5675-46ED-89E9-CF0CD9132253}" presName="compNode" presStyleCnt="0"/>
      <dgm:spPr/>
    </dgm:pt>
    <dgm:pt modelId="{478111B5-40D5-415B-8FDB-72B42F659880}" type="pres">
      <dgm:prSet presAssocID="{2B1897BB-5675-46ED-89E9-CF0CD9132253}" presName="iconBgRect" presStyleLbl="bgShp" presStyleIdx="1" presStyleCnt="3"/>
      <dgm:spPr>
        <a:prstGeom prst="round2DiagRect">
          <a:avLst>
            <a:gd name="adj1" fmla="val 29727"/>
            <a:gd name="adj2" fmla="val 0"/>
          </a:avLst>
        </a:prstGeom>
      </dgm:spPr>
    </dgm:pt>
    <dgm:pt modelId="{79AE234B-6858-4956-8EBD-07922ED43BF8}" type="pres">
      <dgm:prSet presAssocID="{2B1897BB-5675-46ED-89E9-CF0CD91322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lm reel"/>
        </a:ext>
      </dgm:extLst>
    </dgm:pt>
    <dgm:pt modelId="{F0C7DE59-8E78-44AF-832A-8D1E2B191A06}" type="pres">
      <dgm:prSet presAssocID="{2B1897BB-5675-46ED-89E9-CF0CD9132253}" presName="spaceRect" presStyleCnt="0"/>
      <dgm:spPr/>
    </dgm:pt>
    <dgm:pt modelId="{436F6ECD-EFE7-45AF-88C7-ADFDD3F44063}" type="pres">
      <dgm:prSet presAssocID="{2B1897BB-5675-46ED-89E9-CF0CD9132253}" presName="textRect" presStyleLbl="revTx" presStyleIdx="1" presStyleCnt="3">
        <dgm:presLayoutVars>
          <dgm:chMax val="1"/>
          <dgm:chPref val="1"/>
        </dgm:presLayoutVars>
      </dgm:prSet>
      <dgm:spPr/>
    </dgm:pt>
    <dgm:pt modelId="{31E6FD94-4DE7-4ACB-A222-E79457E94F3D}" type="pres">
      <dgm:prSet presAssocID="{AD36955C-9F8E-4A33-BBAD-96BAFC3D6385}" presName="sibTrans" presStyleCnt="0"/>
      <dgm:spPr/>
    </dgm:pt>
    <dgm:pt modelId="{9759EAFD-4F0D-440E-8D77-94217AC2888C}" type="pres">
      <dgm:prSet presAssocID="{9744342F-D948-40D1-AC84-F6C7ED39CD27}" presName="compNode" presStyleCnt="0"/>
      <dgm:spPr/>
    </dgm:pt>
    <dgm:pt modelId="{64464984-45EC-4830-8E6C-8A23C2EAA08E}" type="pres">
      <dgm:prSet presAssocID="{9744342F-D948-40D1-AC84-F6C7ED39CD27}" presName="iconBgRect" presStyleLbl="bgShp" presStyleIdx="2" presStyleCnt="3"/>
      <dgm:spPr>
        <a:prstGeom prst="round2DiagRect">
          <a:avLst>
            <a:gd name="adj1" fmla="val 29727"/>
            <a:gd name="adj2" fmla="val 0"/>
          </a:avLst>
        </a:prstGeom>
      </dgm:spPr>
    </dgm:pt>
    <dgm:pt modelId="{3FCFFE1F-7212-4B53-A8A1-D908B29A7075}" type="pres">
      <dgm:prSet presAssocID="{9744342F-D948-40D1-AC84-F6C7ED39CD2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3C3BE734-AD6B-41CE-9D5C-1A1288FF8CE2}" type="pres">
      <dgm:prSet presAssocID="{9744342F-D948-40D1-AC84-F6C7ED39CD27}" presName="spaceRect" presStyleCnt="0"/>
      <dgm:spPr/>
    </dgm:pt>
    <dgm:pt modelId="{0F02F48C-1C29-49FE-89C3-E52539A21BB9}" type="pres">
      <dgm:prSet presAssocID="{9744342F-D948-40D1-AC84-F6C7ED39CD27}" presName="textRect" presStyleLbl="revTx" presStyleIdx="2" presStyleCnt="3">
        <dgm:presLayoutVars>
          <dgm:chMax val="1"/>
          <dgm:chPref val="1"/>
        </dgm:presLayoutVars>
      </dgm:prSet>
      <dgm:spPr/>
    </dgm:pt>
  </dgm:ptLst>
  <dgm:cxnLst>
    <dgm:cxn modelId="{1F0DD40F-EB5A-4507-8096-EAA39B9068D3}" srcId="{7DACA70D-3D08-4871-819F-419C61B14D55}" destId="{DDFFD7F7-1444-43B6-A3C1-BB73B2272AF9}" srcOrd="0" destOrd="0" parTransId="{CC36578C-4A06-4E38-9565-A967DA1E2685}" sibTransId="{47AB32E7-7554-4781-8694-98B60DDBF7FD}"/>
    <dgm:cxn modelId="{E6B64527-A377-4B43-8997-5855C40111E2}" type="presOf" srcId="{7DACA70D-3D08-4871-819F-419C61B14D55}" destId="{405557BE-B5A5-4967-B87D-9EB2B603290D}" srcOrd="0" destOrd="0" presId="urn:microsoft.com/office/officeart/2018/5/layout/IconLeafLabelList"/>
    <dgm:cxn modelId="{79BC3D2D-F03E-4BB1-A2C4-0E6E7AC8E7A2}" srcId="{7DACA70D-3D08-4871-819F-419C61B14D55}" destId="{2B1897BB-5675-46ED-89E9-CF0CD9132253}" srcOrd="1" destOrd="0" parTransId="{C8DE975C-1B77-4B67-BE81-B22F9D29C194}" sibTransId="{AD36955C-9F8E-4A33-BBAD-96BAFC3D6385}"/>
    <dgm:cxn modelId="{A631BF42-E10A-4717-889D-2617F218CEEB}" srcId="{7DACA70D-3D08-4871-819F-419C61B14D55}" destId="{9744342F-D948-40D1-AC84-F6C7ED39CD27}" srcOrd="2" destOrd="0" parTransId="{4C13DEBC-7D49-4DA0-87D4-C23B974F2DEB}" sibTransId="{B6352D88-E79B-475F-9E4D-E5C5B5DEA0AE}"/>
    <dgm:cxn modelId="{8BE73143-BA53-47BA-B881-308628F7EFC5}" type="presOf" srcId="{9744342F-D948-40D1-AC84-F6C7ED39CD27}" destId="{0F02F48C-1C29-49FE-89C3-E52539A21BB9}" srcOrd="0" destOrd="0" presId="urn:microsoft.com/office/officeart/2018/5/layout/IconLeafLabelList"/>
    <dgm:cxn modelId="{F73CE1C5-368D-4DD4-B190-28C32D367B67}" type="presOf" srcId="{DDFFD7F7-1444-43B6-A3C1-BB73B2272AF9}" destId="{09C6516C-E40B-4158-BA55-037B4255DDFC}" srcOrd="0" destOrd="0" presId="urn:microsoft.com/office/officeart/2018/5/layout/IconLeafLabelList"/>
    <dgm:cxn modelId="{6B1A7BCB-EF38-4F16-B220-CB2AEF362C20}" type="presOf" srcId="{2B1897BB-5675-46ED-89E9-CF0CD9132253}" destId="{436F6ECD-EFE7-45AF-88C7-ADFDD3F44063}" srcOrd="0" destOrd="0" presId="urn:microsoft.com/office/officeart/2018/5/layout/IconLeafLabelList"/>
    <dgm:cxn modelId="{D45C77DD-DAEC-4077-B0FF-449C204C2D1C}" type="presParOf" srcId="{405557BE-B5A5-4967-B87D-9EB2B603290D}" destId="{93192B8C-C317-4293-8B5D-6C103656B1AB}" srcOrd="0" destOrd="0" presId="urn:microsoft.com/office/officeart/2018/5/layout/IconLeafLabelList"/>
    <dgm:cxn modelId="{E3DB904E-CC05-4C56-9BDA-7AA2E41E4B1E}" type="presParOf" srcId="{93192B8C-C317-4293-8B5D-6C103656B1AB}" destId="{5CE208AF-7BFE-47E8-8851-98DBEAA22225}" srcOrd="0" destOrd="0" presId="urn:microsoft.com/office/officeart/2018/5/layout/IconLeafLabelList"/>
    <dgm:cxn modelId="{C8799B94-3324-4914-A7F7-A83B088FC227}" type="presParOf" srcId="{93192B8C-C317-4293-8B5D-6C103656B1AB}" destId="{486A4180-2C9A-42DC-8363-AAC089F27CC3}" srcOrd="1" destOrd="0" presId="urn:microsoft.com/office/officeart/2018/5/layout/IconLeafLabelList"/>
    <dgm:cxn modelId="{09F8CB79-068D-41E5-83C7-C290A3A27DBE}" type="presParOf" srcId="{93192B8C-C317-4293-8B5D-6C103656B1AB}" destId="{023F836A-539B-424C-9F9C-C1AF277E9841}" srcOrd="2" destOrd="0" presId="urn:microsoft.com/office/officeart/2018/5/layout/IconLeafLabelList"/>
    <dgm:cxn modelId="{9DD8E02E-ADA7-4BC5-846F-05A9DCB357E9}" type="presParOf" srcId="{93192B8C-C317-4293-8B5D-6C103656B1AB}" destId="{09C6516C-E40B-4158-BA55-037B4255DDFC}" srcOrd="3" destOrd="0" presId="urn:microsoft.com/office/officeart/2018/5/layout/IconLeafLabelList"/>
    <dgm:cxn modelId="{C7F8D114-8B81-419F-9481-3324B82B881F}" type="presParOf" srcId="{405557BE-B5A5-4967-B87D-9EB2B603290D}" destId="{C61B07AE-4B3E-453A-BCEB-7093E33DECCB}" srcOrd="1" destOrd="0" presId="urn:microsoft.com/office/officeart/2018/5/layout/IconLeafLabelList"/>
    <dgm:cxn modelId="{215F9ACB-CFC3-46E0-AA94-887017838B68}" type="presParOf" srcId="{405557BE-B5A5-4967-B87D-9EB2B603290D}" destId="{C1E5A6BA-6915-4DCB-9E78-C73B0C6A9909}" srcOrd="2" destOrd="0" presId="urn:microsoft.com/office/officeart/2018/5/layout/IconLeafLabelList"/>
    <dgm:cxn modelId="{AA6EDA00-E6DA-48E1-B532-4BF13F370872}" type="presParOf" srcId="{C1E5A6BA-6915-4DCB-9E78-C73B0C6A9909}" destId="{478111B5-40D5-415B-8FDB-72B42F659880}" srcOrd="0" destOrd="0" presId="urn:microsoft.com/office/officeart/2018/5/layout/IconLeafLabelList"/>
    <dgm:cxn modelId="{347251AB-265F-4147-B2F2-510914BFD4F0}" type="presParOf" srcId="{C1E5A6BA-6915-4DCB-9E78-C73B0C6A9909}" destId="{79AE234B-6858-4956-8EBD-07922ED43BF8}" srcOrd="1" destOrd="0" presId="urn:microsoft.com/office/officeart/2018/5/layout/IconLeafLabelList"/>
    <dgm:cxn modelId="{8C3C1499-7FB9-40DD-BE57-782851B84244}" type="presParOf" srcId="{C1E5A6BA-6915-4DCB-9E78-C73B0C6A9909}" destId="{F0C7DE59-8E78-44AF-832A-8D1E2B191A06}" srcOrd="2" destOrd="0" presId="urn:microsoft.com/office/officeart/2018/5/layout/IconLeafLabelList"/>
    <dgm:cxn modelId="{729DA4F1-4F9D-47E6-A551-7530F31F9185}" type="presParOf" srcId="{C1E5A6BA-6915-4DCB-9E78-C73B0C6A9909}" destId="{436F6ECD-EFE7-45AF-88C7-ADFDD3F44063}" srcOrd="3" destOrd="0" presId="urn:microsoft.com/office/officeart/2018/5/layout/IconLeafLabelList"/>
    <dgm:cxn modelId="{4F1948DA-4AD0-4941-BCBF-09F2D4F22D1F}" type="presParOf" srcId="{405557BE-B5A5-4967-B87D-9EB2B603290D}" destId="{31E6FD94-4DE7-4ACB-A222-E79457E94F3D}" srcOrd="3" destOrd="0" presId="urn:microsoft.com/office/officeart/2018/5/layout/IconLeafLabelList"/>
    <dgm:cxn modelId="{171B3AD7-4B7F-403B-86B8-3216D1357916}" type="presParOf" srcId="{405557BE-B5A5-4967-B87D-9EB2B603290D}" destId="{9759EAFD-4F0D-440E-8D77-94217AC2888C}" srcOrd="4" destOrd="0" presId="urn:microsoft.com/office/officeart/2018/5/layout/IconLeafLabelList"/>
    <dgm:cxn modelId="{F5C87FC7-2A03-4201-BAEF-FE67BCC10D01}" type="presParOf" srcId="{9759EAFD-4F0D-440E-8D77-94217AC2888C}" destId="{64464984-45EC-4830-8E6C-8A23C2EAA08E}" srcOrd="0" destOrd="0" presId="urn:microsoft.com/office/officeart/2018/5/layout/IconLeafLabelList"/>
    <dgm:cxn modelId="{3B88D603-10D1-4206-8021-C86B6B3A7405}" type="presParOf" srcId="{9759EAFD-4F0D-440E-8D77-94217AC2888C}" destId="{3FCFFE1F-7212-4B53-A8A1-D908B29A7075}" srcOrd="1" destOrd="0" presId="urn:microsoft.com/office/officeart/2018/5/layout/IconLeafLabelList"/>
    <dgm:cxn modelId="{92EC6EE9-2A34-4A60-84C8-ADA7864A6F09}" type="presParOf" srcId="{9759EAFD-4F0D-440E-8D77-94217AC2888C}" destId="{3C3BE734-AD6B-41CE-9D5C-1A1288FF8CE2}" srcOrd="2" destOrd="0" presId="urn:microsoft.com/office/officeart/2018/5/layout/IconLeafLabelList"/>
    <dgm:cxn modelId="{B32DDC98-F8CE-4223-943B-C00E30998F0A}" type="presParOf" srcId="{9759EAFD-4F0D-440E-8D77-94217AC2888C}" destId="{0F02F48C-1C29-49FE-89C3-E52539A21BB9}"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E6298B-3AE4-4F57-AF58-9ACF00DE233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302D904-43A5-4FDE-AC95-ED37FA0053E7}">
      <dgm:prSet/>
      <dgm:spPr/>
      <dgm:t>
        <a:bodyPr/>
        <a:lstStyle/>
        <a:p>
          <a:r>
            <a:rPr lang="en-GB"/>
            <a:t>Digital technology is an important area to make the proper development of the process. </a:t>
          </a:r>
          <a:endParaRPr lang="en-US"/>
        </a:p>
      </dgm:t>
    </dgm:pt>
    <dgm:pt modelId="{382B9662-3562-46C6-BA6F-1C93E25AE461}" type="parTrans" cxnId="{B4726B04-D8EC-4A8E-95E6-FDE1236334F6}">
      <dgm:prSet/>
      <dgm:spPr/>
      <dgm:t>
        <a:bodyPr/>
        <a:lstStyle/>
        <a:p>
          <a:endParaRPr lang="en-US"/>
        </a:p>
      </dgm:t>
    </dgm:pt>
    <dgm:pt modelId="{40DE7984-D1E3-4DDC-8916-39ECD70DDFDB}" type="sibTrans" cxnId="{B4726B04-D8EC-4A8E-95E6-FDE1236334F6}">
      <dgm:prSet/>
      <dgm:spPr/>
      <dgm:t>
        <a:bodyPr/>
        <a:lstStyle/>
        <a:p>
          <a:endParaRPr lang="en-US"/>
        </a:p>
      </dgm:t>
    </dgm:pt>
    <dgm:pt modelId="{EB378555-9113-422A-A2CE-27E84E3E87A2}">
      <dgm:prSet/>
      <dgm:spPr/>
      <dgm:t>
        <a:bodyPr/>
        <a:lstStyle/>
        <a:p>
          <a:r>
            <a:rPr lang="en-GB"/>
            <a:t>Developing safety policies is helpful to meet the expectations of the consumers.</a:t>
          </a:r>
          <a:endParaRPr lang="en-US"/>
        </a:p>
      </dgm:t>
    </dgm:pt>
    <dgm:pt modelId="{B28951B5-C8A8-496A-8A29-E8D062D60C2B}" type="parTrans" cxnId="{2FA58CE7-52DE-4078-8F98-2E2BEA2C9861}">
      <dgm:prSet/>
      <dgm:spPr/>
      <dgm:t>
        <a:bodyPr/>
        <a:lstStyle/>
        <a:p>
          <a:endParaRPr lang="en-US"/>
        </a:p>
      </dgm:t>
    </dgm:pt>
    <dgm:pt modelId="{7B4ED9BF-63E6-484F-8F92-5B09F6B7C1FA}" type="sibTrans" cxnId="{2FA58CE7-52DE-4078-8F98-2E2BEA2C9861}">
      <dgm:prSet/>
      <dgm:spPr/>
      <dgm:t>
        <a:bodyPr/>
        <a:lstStyle/>
        <a:p>
          <a:endParaRPr lang="en-US"/>
        </a:p>
      </dgm:t>
    </dgm:pt>
    <dgm:pt modelId="{FE0343E6-76EF-4442-B594-8B2361E3AA95}">
      <dgm:prSet/>
      <dgm:spPr/>
      <dgm:t>
        <a:bodyPr/>
        <a:lstStyle/>
        <a:p>
          <a:r>
            <a:rPr lang="en-GB"/>
            <a:t>Effective communication in the organisation is helpful for interacting with the consumers.  </a:t>
          </a:r>
          <a:endParaRPr lang="en-US"/>
        </a:p>
      </dgm:t>
    </dgm:pt>
    <dgm:pt modelId="{CD7A1114-4566-4DBE-A714-C5EAA21DBD74}" type="parTrans" cxnId="{6F247630-AD86-4BE0-9A78-293FF2BB61FE}">
      <dgm:prSet/>
      <dgm:spPr/>
      <dgm:t>
        <a:bodyPr/>
        <a:lstStyle/>
        <a:p>
          <a:endParaRPr lang="en-US"/>
        </a:p>
      </dgm:t>
    </dgm:pt>
    <dgm:pt modelId="{076D8036-C0A5-4CC5-A290-C07630B54839}" type="sibTrans" cxnId="{6F247630-AD86-4BE0-9A78-293FF2BB61FE}">
      <dgm:prSet/>
      <dgm:spPr/>
      <dgm:t>
        <a:bodyPr/>
        <a:lstStyle/>
        <a:p>
          <a:endParaRPr lang="en-US"/>
        </a:p>
      </dgm:t>
    </dgm:pt>
    <dgm:pt modelId="{228C4FDA-BE65-4E9A-9840-8AF0E4399486}" type="pres">
      <dgm:prSet presAssocID="{27E6298B-3AE4-4F57-AF58-9ACF00DE233D}" presName="root" presStyleCnt="0">
        <dgm:presLayoutVars>
          <dgm:dir/>
          <dgm:resizeHandles val="exact"/>
        </dgm:presLayoutVars>
      </dgm:prSet>
      <dgm:spPr/>
    </dgm:pt>
    <dgm:pt modelId="{65609224-511B-4D08-8D60-53264A00CAE7}" type="pres">
      <dgm:prSet presAssocID="{B302D904-43A5-4FDE-AC95-ED37FA0053E7}" presName="compNode" presStyleCnt="0"/>
      <dgm:spPr/>
    </dgm:pt>
    <dgm:pt modelId="{DEADDD64-733C-47CD-A02D-9FD0EEA508D6}" type="pres">
      <dgm:prSet presAssocID="{B302D904-43A5-4FDE-AC95-ED37FA0053E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EC12BDCD-1232-4C45-BA23-D0EB52248ACA}" type="pres">
      <dgm:prSet presAssocID="{B302D904-43A5-4FDE-AC95-ED37FA0053E7}" presName="spaceRect" presStyleCnt="0"/>
      <dgm:spPr/>
    </dgm:pt>
    <dgm:pt modelId="{59422018-0598-46A7-BFE0-8C18341DDF9E}" type="pres">
      <dgm:prSet presAssocID="{B302D904-43A5-4FDE-AC95-ED37FA0053E7}" presName="textRect" presStyleLbl="revTx" presStyleIdx="0" presStyleCnt="3">
        <dgm:presLayoutVars>
          <dgm:chMax val="1"/>
          <dgm:chPref val="1"/>
        </dgm:presLayoutVars>
      </dgm:prSet>
      <dgm:spPr/>
    </dgm:pt>
    <dgm:pt modelId="{44343420-4E18-406F-9806-95AE7B2BB1E4}" type="pres">
      <dgm:prSet presAssocID="{40DE7984-D1E3-4DDC-8916-39ECD70DDFDB}" presName="sibTrans" presStyleCnt="0"/>
      <dgm:spPr/>
    </dgm:pt>
    <dgm:pt modelId="{5691EB4C-E8C4-4A34-82A4-16D096F46DD6}" type="pres">
      <dgm:prSet presAssocID="{EB378555-9113-422A-A2CE-27E84E3E87A2}" presName="compNode" presStyleCnt="0"/>
      <dgm:spPr/>
    </dgm:pt>
    <dgm:pt modelId="{AFA4707D-92F9-4700-AD25-598743AFEC2A}" type="pres">
      <dgm:prSet presAssocID="{EB378555-9113-422A-A2CE-27E84E3E87A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struction Worker"/>
        </a:ext>
      </dgm:extLst>
    </dgm:pt>
    <dgm:pt modelId="{9B186752-EC6F-45FD-B407-47CD28FAA8DB}" type="pres">
      <dgm:prSet presAssocID="{EB378555-9113-422A-A2CE-27E84E3E87A2}" presName="spaceRect" presStyleCnt="0"/>
      <dgm:spPr/>
    </dgm:pt>
    <dgm:pt modelId="{34846037-9A86-407B-B7A4-0E71F4D668D8}" type="pres">
      <dgm:prSet presAssocID="{EB378555-9113-422A-A2CE-27E84E3E87A2}" presName="textRect" presStyleLbl="revTx" presStyleIdx="1" presStyleCnt="3">
        <dgm:presLayoutVars>
          <dgm:chMax val="1"/>
          <dgm:chPref val="1"/>
        </dgm:presLayoutVars>
      </dgm:prSet>
      <dgm:spPr/>
    </dgm:pt>
    <dgm:pt modelId="{5109F675-F5BE-4C65-A1FB-F7D8986B2F65}" type="pres">
      <dgm:prSet presAssocID="{7B4ED9BF-63E6-484F-8F92-5B09F6B7C1FA}" presName="sibTrans" presStyleCnt="0"/>
      <dgm:spPr/>
    </dgm:pt>
    <dgm:pt modelId="{9C553494-5A5A-4114-B98F-1D7DAE6FA9E1}" type="pres">
      <dgm:prSet presAssocID="{FE0343E6-76EF-4442-B594-8B2361E3AA95}" presName="compNode" presStyleCnt="0"/>
      <dgm:spPr/>
    </dgm:pt>
    <dgm:pt modelId="{C81AAAC1-0869-4910-AF27-9864306C2063}" type="pres">
      <dgm:prSet presAssocID="{FE0343E6-76EF-4442-B594-8B2361E3AA9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BA62DF4D-C0CA-4E39-91EB-59E6B3D6629B}" type="pres">
      <dgm:prSet presAssocID="{FE0343E6-76EF-4442-B594-8B2361E3AA95}" presName="spaceRect" presStyleCnt="0"/>
      <dgm:spPr/>
    </dgm:pt>
    <dgm:pt modelId="{7BA1652D-0344-44A3-9D2B-722C01E5A822}" type="pres">
      <dgm:prSet presAssocID="{FE0343E6-76EF-4442-B594-8B2361E3AA95}" presName="textRect" presStyleLbl="revTx" presStyleIdx="2" presStyleCnt="3">
        <dgm:presLayoutVars>
          <dgm:chMax val="1"/>
          <dgm:chPref val="1"/>
        </dgm:presLayoutVars>
      </dgm:prSet>
      <dgm:spPr/>
    </dgm:pt>
  </dgm:ptLst>
  <dgm:cxnLst>
    <dgm:cxn modelId="{B4726B04-D8EC-4A8E-95E6-FDE1236334F6}" srcId="{27E6298B-3AE4-4F57-AF58-9ACF00DE233D}" destId="{B302D904-43A5-4FDE-AC95-ED37FA0053E7}" srcOrd="0" destOrd="0" parTransId="{382B9662-3562-46C6-BA6F-1C93E25AE461}" sibTransId="{40DE7984-D1E3-4DDC-8916-39ECD70DDFDB}"/>
    <dgm:cxn modelId="{6F247630-AD86-4BE0-9A78-293FF2BB61FE}" srcId="{27E6298B-3AE4-4F57-AF58-9ACF00DE233D}" destId="{FE0343E6-76EF-4442-B594-8B2361E3AA95}" srcOrd="2" destOrd="0" parTransId="{CD7A1114-4566-4DBE-A714-C5EAA21DBD74}" sibTransId="{076D8036-C0A5-4CC5-A290-C07630B54839}"/>
    <dgm:cxn modelId="{5087CF76-817D-407E-A4E9-D7CFAA28FC57}" type="presOf" srcId="{27E6298B-3AE4-4F57-AF58-9ACF00DE233D}" destId="{228C4FDA-BE65-4E9A-9840-8AF0E4399486}" srcOrd="0" destOrd="0" presId="urn:microsoft.com/office/officeart/2018/2/layout/IconLabelList"/>
    <dgm:cxn modelId="{B625E1C4-E041-4935-8D7B-CECC1FBE61A9}" type="presOf" srcId="{FE0343E6-76EF-4442-B594-8B2361E3AA95}" destId="{7BA1652D-0344-44A3-9D2B-722C01E5A822}" srcOrd="0" destOrd="0" presId="urn:microsoft.com/office/officeart/2018/2/layout/IconLabelList"/>
    <dgm:cxn modelId="{8E1AD8E3-0EFD-465C-A353-7DDA917BAD5F}" type="presOf" srcId="{EB378555-9113-422A-A2CE-27E84E3E87A2}" destId="{34846037-9A86-407B-B7A4-0E71F4D668D8}" srcOrd="0" destOrd="0" presId="urn:microsoft.com/office/officeart/2018/2/layout/IconLabelList"/>
    <dgm:cxn modelId="{2FA58CE7-52DE-4078-8F98-2E2BEA2C9861}" srcId="{27E6298B-3AE4-4F57-AF58-9ACF00DE233D}" destId="{EB378555-9113-422A-A2CE-27E84E3E87A2}" srcOrd="1" destOrd="0" parTransId="{B28951B5-C8A8-496A-8A29-E8D062D60C2B}" sibTransId="{7B4ED9BF-63E6-484F-8F92-5B09F6B7C1FA}"/>
    <dgm:cxn modelId="{FD865FF8-C840-4653-931A-BD850CB4AC5C}" type="presOf" srcId="{B302D904-43A5-4FDE-AC95-ED37FA0053E7}" destId="{59422018-0598-46A7-BFE0-8C18341DDF9E}" srcOrd="0" destOrd="0" presId="urn:microsoft.com/office/officeart/2018/2/layout/IconLabelList"/>
    <dgm:cxn modelId="{D2A910E9-AF78-49EC-835C-62084D595AC9}" type="presParOf" srcId="{228C4FDA-BE65-4E9A-9840-8AF0E4399486}" destId="{65609224-511B-4D08-8D60-53264A00CAE7}" srcOrd="0" destOrd="0" presId="urn:microsoft.com/office/officeart/2018/2/layout/IconLabelList"/>
    <dgm:cxn modelId="{A212B4C4-1530-4A50-8A95-C1EDC254B497}" type="presParOf" srcId="{65609224-511B-4D08-8D60-53264A00CAE7}" destId="{DEADDD64-733C-47CD-A02D-9FD0EEA508D6}" srcOrd="0" destOrd="0" presId="urn:microsoft.com/office/officeart/2018/2/layout/IconLabelList"/>
    <dgm:cxn modelId="{09CFB0CE-D626-4BF2-A533-4A91A1689D83}" type="presParOf" srcId="{65609224-511B-4D08-8D60-53264A00CAE7}" destId="{EC12BDCD-1232-4C45-BA23-D0EB52248ACA}" srcOrd="1" destOrd="0" presId="urn:microsoft.com/office/officeart/2018/2/layout/IconLabelList"/>
    <dgm:cxn modelId="{CA2D1932-073F-4FCE-AB74-C50A972B597E}" type="presParOf" srcId="{65609224-511B-4D08-8D60-53264A00CAE7}" destId="{59422018-0598-46A7-BFE0-8C18341DDF9E}" srcOrd="2" destOrd="0" presId="urn:microsoft.com/office/officeart/2018/2/layout/IconLabelList"/>
    <dgm:cxn modelId="{53B68BCA-0554-4BA4-BDE6-55065C84D064}" type="presParOf" srcId="{228C4FDA-BE65-4E9A-9840-8AF0E4399486}" destId="{44343420-4E18-406F-9806-95AE7B2BB1E4}" srcOrd="1" destOrd="0" presId="urn:microsoft.com/office/officeart/2018/2/layout/IconLabelList"/>
    <dgm:cxn modelId="{71A7E8C8-55DB-4DC0-B35F-193DA9E77A49}" type="presParOf" srcId="{228C4FDA-BE65-4E9A-9840-8AF0E4399486}" destId="{5691EB4C-E8C4-4A34-82A4-16D096F46DD6}" srcOrd="2" destOrd="0" presId="urn:microsoft.com/office/officeart/2018/2/layout/IconLabelList"/>
    <dgm:cxn modelId="{2301E442-AF28-4768-B0A5-7AE640F3423B}" type="presParOf" srcId="{5691EB4C-E8C4-4A34-82A4-16D096F46DD6}" destId="{AFA4707D-92F9-4700-AD25-598743AFEC2A}" srcOrd="0" destOrd="0" presId="urn:microsoft.com/office/officeart/2018/2/layout/IconLabelList"/>
    <dgm:cxn modelId="{755F7D01-1572-4B49-B200-A600602FB931}" type="presParOf" srcId="{5691EB4C-E8C4-4A34-82A4-16D096F46DD6}" destId="{9B186752-EC6F-45FD-B407-47CD28FAA8DB}" srcOrd="1" destOrd="0" presId="urn:microsoft.com/office/officeart/2018/2/layout/IconLabelList"/>
    <dgm:cxn modelId="{6002C825-E91B-4D97-876E-18E96286E014}" type="presParOf" srcId="{5691EB4C-E8C4-4A34-82A4-16D096F46DD6}" destId="{34846037-9A86-407B-B7A4-0E71F4D668D8}" srcOrd="2" destOrd="0" presId="urn:microsoft.com/office/officeart/2018/2/layout/IconLabelList"/>
    <dgm:cxn modelId="{7658B0D1-2AFE-4994-BAFF-47E710F68A2C}" type="presParOf" srcId="{228C4FDA-BE65-4E9A-9840-8AF0E4399486}" destId="{5109F675-F5BE-4C65-A1FB-F7D8986B2F65}" srcOrd="3" destOrd="0" presId="urn:microsoft.com/office/officeart/2018/2/layout/IconLabelList"/>
    <dgm:cxn modelId="{F19C2143-FC30-4170-AE2B-2DFE231A1B9D}" type="presParOf" srcId="{228C4FDA-BE65-4E9A-9840-8AF0E4399486}" destId="{9C553494-5A5A-4114-B98F-1D7DAE6FA9E1}" srcOrd="4" destOrd="0" presId="urn:microsoft.com/office/officeart/2018/2/layout/IconLabelList"/>
    <dgm:cxn modelId="{41CB1B61-B3AF-4025-8813-D4E817595979}" type="presParOf" srcId="{9C553494-5A5A-4114-B98F-1D7DAE6FA9E1}" destId="{C81AAAC1-0869-4910-AF27-9864306C2063}" srcOrd="0" destOrd="0" presId="urn:microsoft.com/office/officeart/2018/2/layout/IconLabelList"/>
    <dgm:cxn modelId="{A01F5B38-3F7B-43CA-A13C-027D79CBF49C}" type="presParOf" srcId="{9C553494-5A5A-4114-B98F-1D7DAE6FA9E1}" destId="{BA62DF4D-C0CA-4E39-91EB-59E6B3D6629B}" srcOrd="1" destOrd="0" presId="urn:microsoft.com/office/officeart/2018/2/layout/IconLabelList"/>
    <dgm:cxn modelId="{0D17AFD3-DC99-46BD-A80C-AC6276ABB1C8}" type="presParOf" srcId="{9C553494-5A5A-4114-B98F-1D7DAE6FA9E1}" destId="{7BA1652D-0344-44A3-9D2B-722C01E5A82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5015CC-702E-4290-A8C5-0C5CB3C5AC1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669426A-AA84-43CD-A9B7-02FE58103C15}">
      <dgm:prSet/>
      <dgm:spPr/>
      <dgm:t>
        <a:bodyPr/>
        <a:lstStyle/>
        <a:p>
          <a:r>
            <a:rPr lang="en-GB"/>
            <a:t>Cottam, S. (2022) Why is hospitality important in businesses?, Glion Website. Available at: https://www.glion.edu/magazine/hospitality-important-businesses/ (Accessed: 24 May 2023). </a:t>
          </a:r>
          <a:endParaRPr lang="en-US"/>
        </a:p>
      </dgm:t>
    </dgm:pt>
    <dgm:pt modelId="{66488899-9EA5-4F5F-A2A9-9DCA02A63972}" type="parTrans" cxnId="{6D6377E0-F915-47CF-9EC4-430F4FF1C80D}">
      <dgm:prSet/>
      <dgm:spPr/>
      <dgm:t>
        <a:bodyPr/>
        <a:lstStyle/>
        <a:p>
          <a:endParaRPr lang="en-US"/>
        </a:p>
      </dgm:t>
    </dgm:pt>
    <dgm:pt modelId="{E1E40498-22C5-4F87-8A5E-3CA6482BE6D0}" type="sibTrans" cxnId="{6D6377E0-F915-47CF-9EC4-430F4FF1C80D}">
      <dgm:prSet/>
      <dgm:spPr/>
      <dgm:t>
        <a:bodyPr/>
        <a:lstStyle/>
        <a:p>
          <a:endParaRPr lang="en-US"/>
        </a:p>
      </dgm:t>
    </dgm:pt>
    <dgm:pt modelId="{441783DF-7E05-41DC-B6FA-9F5491B8E4AE}">
      <dgm:prSet/>
      <dgm:spPr/>
      <dgm:t>
        <a:bodyPr/>
        <a:lstStyle/>
        <a:p>
          <a:r>
            <a:rPr lang="en-GB"/>
            <a:t>Crm (2023). </a:t>
          </a:r>
          <a:r>
            <a:rPr lang="en-GB" i="1"/>
            <a:t>How the Ritz-Carlton creates a 5 star customer experience</a:t>
          </a:r>
          <a:r>
            <a:rPr lang="en-GB"/>
            <a:t> </a:t>
          </a:r>
          <a:r>
            <a:rPr lang="en-GB" i="1"/>
            <a:t>CRM.org</a:t>
          </a:r>
          <a:r>
            <a:rPr lang="en-GB"/>
            <a:t>. Available at: https://crm.org/articles/ritz-carlton-gold-standards (Accessed: 24 May 2023).</a:t>
          </a:r>
          <a:endParaRPr lang="en-US"/>
        </a:p>
      </dgm:t>
    </dgm:pt>
    <dgm:pt modelId="{0279E1E7-40A0-45F7-8D36-538B8F464E4E}" type="parTrans" cxnId="{964F5E00-42B1-447E-A08F-6470942C620A}">
      <dgm:prSet/>
      <dgm:spPr/>
      <dgm:t>
        <a:bodyPr/>
        <a:lstStyle/>
        <a:p>
          <a:endParaRPr lang="en-US"/>
        </a:p>
      </dgm:t>
    </dgm:pt>
    <dgm:pt modelId="{7B9B755D-27F4-43D7-88F5-E4CE4022F7F0}" type="sibTrans" cxnId="{964F5E00-42B1-447E-A08F-6470942C620A}">
      <dgm:prSet/>
      <dgm:spPr/>
      <dgm:t>
        <a:bodyPr/>
        <a:lstStyle/>
        <a:p>
          <a:endParaRPr lang="en-US"/>
        </a:p>
      </dgm:t>
    </dgm:pt>
    <dgm:pt modelId="{D075F510-FAE1-4C9F-BECD-6EE5AC35B53C}">
      <dgm:prSet/>
      <dgm:spPr/>
      <dgm:t>
        <a:bodyPr/>
        <a:lstStyle/>
        <a:p>
          <a:r>
            <a:rPr lang="en-GB"/>
            <a:t>Hospitality-on (2023). </a:t>
          </a:r>
          <a:r>
            <a:rPr lang="en-GB" i="1"/>
            <a:t>The Ritz-Carlton Mobile Guest Services - English</a:t>
          </a:r>
          <a:r>
            <a:rPr lang="en-GB"/>
            <a:t> </a:t>
          </a:r>
          <a:r>
            <a:rPr lang="en-GB" i="1"/>
            <a:t>Hospitality ON</a:t>
          </a:r>
          <a:r>
            <a:rPr lang="en-GB"/>
            <a:t>. Available at: https://hospitality-on.com/en/worldwide-hospitality-awards/ritz-carlton/ritz-carlton-mobile-guest-services (Accessed: 24 May 2023). </a:t>
          </a:r>
          <a:endParaRPr lang="en-US"/>
        </a:p>
      </dgm:t>
    </dgm:pt>
    <dgm:pt modelId="{62D4E61B-16B6-4988-8118-47943CC55828}" type="parTrans" cxnId="{614DC702-2BB7-4E80-B0A9-B8C4D6989689}">
      <dgm:prSet/>
      <dgm:spPr/>
      <dgm:t>
        <a:bodyPr/>
        <a:lstStyle/>
        <a:p>
          <a:endParaRPr lang="en-US"/>
        </a:p>
      </dgm:t>
    </dgm:pt>
    <dgm:pt modelId="{03444207-96E3-4469-B825-563BC805A867}" type="sibTrans" cxnId="{614DC702-2BB7-4E80-B0A9-B8C4D6989689}">
      <dgm:prSet/>
      <dgm:spPr/>
      <dgm:t>
        <a:bodyPr/>
        <a:lstStyle/>
        <a:p>
          <a:endParaRPr lang="en-US"/>
        </a:p>
      </dgm:t>
    </dgm:pt>
    <dgm:pt modelId="{6771B2DC-56C7-49A0-8A9D-8093A344A346}">
      <dgm:prSet/>
      <dgm:spPr/>
      <dgm:t>
        <a:bodyPr/>
        <a:lstStyle/>
        <a:p>
          <a:r>
            <a:rPr lang="en-GB"/>
            <a:t>Johnston, R. Clark, G. and Shulver, M. (2012) Service Operations Management, Pearson, London</a:t>
          </a:r>
          <a:endParaRPr lang="en-US"/>
        </a:p>
      </dgm:t>
    </dgm:pt>
    <dgm:pt modelId="{FED26A49-FE08-4CF6-9860-3542257D3D87}" type="parTrans" cxnId="{5A7D23E1-C8F7-42F6-AD10-18772883F8CA}">
      <dgm:prSet/>
      <dgm:spPr/>
      <dgm:t>
        <a:bodyPr/>
        <a:lstStyle/>
        <a:p>
          <a:endParaRPr lang="en-US"/>
        </a:p>
      </dgm:t>
    </dgm:pt>
    <dgm:pt modelId="{73527F94-EAFA-4AEE-8CA8-1DF7F8D867D1}" type="sibTrans" cxnId="{5A7D23E1-C8F7-42F6-AD10-18772883F8CA}">
      <dgm:prSet/>
      <dgm:spPr/>
      <dgm:t>
        <a:bodyPr/>
        <a:lstStyle/>
        <a:p>
          <a:endParaRPr lang="en-US"/>
        </a:p>
      </dgm:t>
    </dgm:pt>
    <dgm:pt modelId="{CA221A12-65D8-4C41-90A7-54CBE1C9EC36}">
      <dgm:prSet/>
      <dgm:spPr/>
      <dgm:t>
        <a:bodyPr/>
        <a:lstStyle/>
        <a:p>
          <a:r>
            <a:rPr lang="en-GB"/>
            <a:t>Linchikwok (2019). </a:t>
          </a:r>
          <a:r>
            <a:rPr lang="en-GB" i="1"/>
            <a:t>Luxury vs. millennials and their technology: The Ritz-Carlton (by Julia Shorr)</a:t>
          </a:r>
          <a:r>
            <a:rPr lang="en-GB"/>
            <a:t> </a:t>
          </a:r>
          <a:r>
            <a:rPr lang="en-GB" i="1"/>
            <a:t>Luxury vs. Millennials and Their Technology: The Ritz-Carlton (By Julia Shorr)</a:t>
          </a:r>
          <a:r>
            <a:rPr lang="en-GB"/>
            <a:t>. Available at: https://www.linchikwok.net/2019/05/luxury-vs-millennials-and-their.html (Accessed: 24 May 2023). </a:t>
          </a:r>
          <a:endParaRPr lang="en-US"/>
        </a:p>
      </dgm:t>
    </dgm:pt>
    <dgm:pt modelId="{E8A73A95-337C-404A-BBA6-EDEE862F3941}" type="parTrans" cxnId="{B9B140AE-CECB-41DC-84A3-F306ABF440CC}">
      <dgm:prSet/>
      <dgm:spPr/>
      <dgm:t>
        <a:bodyPr/>
        <a:lstStyle/>
        <a:p>
          <a:endParaRPr lang="en-US"/>
        </a:p>
      </dgm:t>
    </dgm:pt>
    <dgm:pt modelId="{34E98857-1B9A-4537-8755-5E501F57A957}" type="sibTrans" cxnId="{B9B140AE-CECB-41DC-84A3-F306ABF440CC}">
      <dgm:prSet/>
      <dgm:spPr/>
      <dgm:t>
        <a:bodyPr/>
        <a:lstStyle/>
        <a:p>
          <a:endParaRPr lang="en-US"/>
        </a:p>
      </dgm:t>
    </dgm:pt>
    <dgm:pt modelId="{65B11BC5-3A0C-4D7A-AA9B-52215E190DDF}">
      <dgm:prSet/>
      <dgm:spPr/>
      <dgm:t>
        <a:bodyPr/>
        <a:lstStyle/>
        <a:p>
          <a:r>
            <a:rPr lang="en-GB"/>
            <a:t>People 1st (2017) The performance &amp; talent management revolution, PF, Uxbridge.</a:t>
          </a:r>
          <a:endParaRPr lang="en-US"/>
        </a:p>
      </dgm:t>
    </dgm:pt>
    <dgm:pt modelId="{3FA8EE89-B9D5-435F-89FB-9CDD3D8377FD}" type="parTrans" cxnId="{89139D06-D0E3-458F-BFA6-1AA0CC4BE068}">
      <dgm:prSet/>
      <dgm:spPr/>
      <dgm:t>
        <a:bodyPr/>
        <a:lstStyle/>
        <a:p>
          <a:endParaRPr lang="en-US"/>
        </a:p>
      </dgm:t>
    </dgm:pt>
    <dgm:pt modelId="{ADCBFBFF-62A7-4156-856D-DFAB41035118}" type="sibTrans" cxnId="{89139D06-D0E3-458F-BFA6-1AA0CC4BE068}">
      <dgm:prSet/>
      <dgm:spPr/>
      <dgm:t>
        <a:bodyPr/>
        <a:lstStyle/>
        <a:p>
          <a:endParaRPr lang="en-US"/>
        </a:p>
      </dgm:t>
    </dgm:pt>
    <dgm:pt modelId="{EDAD54D0-48ED-4B5E-B058-EBB8FA3CF6F8}">
      <dgm:prSet/>
      <dgm:spPr/>
      <dgm:t>
        <a:bodyPr/>
        <a:lstStyle/>
        <a:p>
          <a:r>
            <a:rPr lang="en-GB"/>
            <a:t>Ritzcarlton (2023). </a:t>
          </a:r>
          <a:r>
            <a:rPr lang="en-GB" i="1"/>
            <a:t>About the Ritz-Carlton</a:t>
          </a:r>
          <a:r>
            <a:rPr lang="en-GB"/>
            <a:t> </a:t>
          </a:r>
          <a:r>
            <a:rPr lang="en-GB" i="1"/>
            <a:t>Home</a:t>
          </a:r>
          <a:r>
            <a:rPr lang="en-GB"/>
            <a:t>. Available at: https://www.ritzcarlton.com/en/about (Accessed: 24 May 2023).</a:t>
          </a:r>
          <a:endParaRPr lang="en-US"/>
        </a:p>
      </dgm:t>
    </dgm:pt>
    <dgm:pt modelId="{C4EC9E85-F61F-4C22-BA58-E8D168845E11}" type="parTrans" cxnId="{84B9BB65-D65F-4CB2-9BB7-62D0D50ED2C7}">
      <dgm:prSet/>
      <dgm:spPr/>
      <dgm:t>
        <a:bodyPr/>
        <a:lstStyle/>
        <a:p>
          <a:endParaRPr lang="en-US"/>
        </a:p>
      </dgm:t>
    </dgm:pt>
    <dgm:pt modelId="{4B39738C-40F6-4286-A1A3-0BB866ECF4B4}" type="sibTrans" cxnId="{84B9BB65-D65F-4CB2-9BB7-62D0D50ED2C7}">
      <dgm:prSet/>
      <dgm:spPr/>
      <dgm:t>
        <a:bodyPr/>
        <a:lstStyle/>
        <a:p>
          <a:endParaRPr lang="en-US"/>
        </a:p>
      </dgm:t>
    </dgm:pt>
    <dgm:pt modelId="{D7F23BA6-18F0-4852-993F-5A615D4FD843}">
      <dgm:prSet/>
      <dgm:spPr/>
      <dgm:t>
        <a:bodyPr/>
        <a:lstStyle/>
        <a:p>
          <a:r>
            <a:rPr lang="en-GB"/>
            <a:t>Similarweb (2023) </a:t>
          </a:r>
          <a:r>
            <a:rPr lang="en-GB" i="1"/>
            <a:t>Ritzcarlton.com Traffic Analytics &amp; Market Share | similarweb</a:t>
          </a:r>
          <a:r>
            <a:rPr lang="en-GB"/>
            <a:t>. Available at: https://www.similarweb.com/website/ritzcarlton.com/ (Accessed: 24 May 2023).</a:t>
          </a:r>
          <a:endParaRPr lang="en-US"/>
        </a:p>
      </dgm:t>
    </dgm:pt>
    <dgm:pt modelId="{FEE028E5-2E3D-4C0D-9595-CFA8CB7DCAEC}" type="parTrans" cxnId="{A0333AAB-FA5F-41FD-A02F-F71A105D9411}">
      <dgm:prSet/>
      <dgm:spPr/>
      <dgm:t>
        <a:bodyPr/>
        <a:lstStyle/>
        <a:p>
          <a:endParaRPr lang="en-US"/>
        </a:p>
      </dgm:t>
    </dgm:pt>
    <dgm:pt modelId="{35A824FB-9C58-4758-A1AC-8E38F50499BC}" type="sibTrans" cxnId="{A0333AAB-FA5F-41FD-A02F-F71A105D9411}">
      <dgm:prSet/>
      <dgm:spPr/>
      <dgm:t>
        <a:bodyPr/>
        <a:lstStyle/>
        <a:p>
          <a:endParaRPr lang="en-US"/>
        </a:p>
      </dgm:t>
    </dgm:pt>
    <dgm:pt modelId="{72747893-3125-4F0E-AF43-D4971486BF43}">
      <dgm:prSet/>
      <dgm:spPr/>
      <dgm:t>
        <a:bodyPr/>
        <a:lstStyle/>
        <a:p>
          <a:r>
            <a:rPr lang="en-GB"/>
            <a:t>Walker, J. (2013) Introduction to Hospitality Management, Pearson, London</a:t>
          </a:r>
          <a:endParaRPr lang="en-US"/>
        </a:p>
      </dgm:t>
    </dgm:pt>
    <dgm:pt modelId="{0BE58EA8-C666-41E9-9F32-25004A95AF54}" type="parTrans" cxnId="{2CBA1B41-FF73-4766-820A-99A5A34F599A}">
      <dgm:prSet/>
      <dgm:spPr/>
      <dgm:t>
        <a:bodyPr/>
        <a:lstStyle/>
        <a:p>
          <a:endParaRPr lang="en-US"/>
        </a:p>
      </dgm:t>
    </dgm:pt>
    <dgm:pt modelId="{E0117686-9643-4660-8521-9E1AE3C2AA04}" type="sibTrans" cxnId="{2CBA1B41-FF73-4766-820A-99A5A34F599A}">
      <dgm:prSet/>
      <dgm:spPr/>
      <dgm:t>
        <a:bodyPr/>
        <a:lstStyle/>
        <a:p>
          <a:endParaRPr lang="en-US"/>
        </a:p>
      </dgm:t>
    </dgm:pt>
    <dgm:pt modelId="{F451C420-61A8-4AB9-83F4-6BD35F95C59F}">
      <dgm:prSet/>
      <dgm:spPr/>
      <dgm:t>
        <a:bodyPr/>
        <a:lstStyle/>
        <a:p>
          <a:r>
            <a:rPr lang="en-GB"/>
            <a:t>Wood, R.C., (2015). Hospitality Management: a brief introduction, Sage, London</a:t>
          </a:r>
          <a:endParaRPr lang="en-US"/>
        </a:p>
      </dgm:t>
    </dgm:pt>
    <dgm:pt modelId="{D51C9D05-AEDA-463E-8F75-1BA0DA220381}" type="parTrans" cxnId="{24C80A57-4328-4CA8-A2F8-4A93F6258917}">
      <dgm:prSet/>
      <dgm:spPr/>
      <dgm:t>
        <a:bodyPr/>
        <a:lstStyle/>
        <a:p>
          <a:endParaRPr lang="en-US"/>
        </a:p>
      </dgm:t>
    </dgm:pt>
    <dgm:pt modelId="{19B5052C-68F4-4408-8F3D-C508B665CC63}" type="sibTrans" cxnId="{24C80A57-4328-4CA8-A2F8-4A93F6258917}">
      <dgm:prSet/>
      <dgm:spPr/>
      <dgm:t>
        <a:bodyPr/>
        <a:lstStyle/>
        <a:p>
          <a:endParaRPr lang="en-US"/>
        </a:p>
      </dgm:t>
    </dgm:pt>
    <dgm:pt modelId="{A7ADFCA6-81E9-4B65-8EA0-F7229462395C}" type="pres">
      <dgm:prSet presAssocID="{285015CC-702E-4290-A8C5-0C5CB3C5AC1F}" presName="vert0" presStyleCnt="0">
        <dgm:presLayoutVars>
          <dgm:dir/>
          <dgm:animOne val="branch"/>
          <dgm:animLvl val="lvl"/>
        </dgm:presLayoutVars>
      </dgm:prSet>
      <dgm:spPr/>
    </dgm:pt>
    <dgm:pt modelId="{30795D0D-C720-4FD6-A940-B5FBB24E72D6}" type="pres">
      <dgm:prSet presAssocID="{9669426A-AA84-43CD-A9B7-02FE58103C15}" presName="thickLine" presStyleLbl="alignNode1" presStyleIdx="0" presStyleCnt="10"/>
      <dgm:spPr/>
    </dgm:pt>
    <dgm:pt modelId="{E46027A6-FC24-47C3-8352-0ACD4FF6F02F}" type="pres">
      <dgm:prSet presAssocID="{9669426A-AA84-43CD-A9B7-02FE58103C15}" presName="horz1" presStyleCnt="0"/>
      <dgm:spPr/>
    </dgm:pt>
    <dgm:pt modelId="{9722B437-11C7-41B0-8A66-672E92C71ABA}" type="pres">
      <dgm:prSet presAssocID="{9669426A-AA84-43CD-A9B7-02FE58103C15}" presName="tx1" presStyleLbl="revTx" presStyleIdx="0" presStyleCnt="10"/>
      <dgm:spPr/>
    </dgm:pt>
    <dgm:pt modelId="{5ADA37AF-82B2-4C23-8ACF-D8C9B1E15F81}" type="pres">
      <dgm:prSet presAssocID="{9669426A-AA84-43CD-A9B7-02FE58103C15}" presName="vert1" presStyleCnt="0"/>
      <dgm:spPr/>
    </dgm:pt>
    <dgm:pt modelId="{AEC0C589-457E-48E3-8742-DD326B664F65}" type="pres">
      <dgm:prSet presAssocID="{441783DF-7E05-41DC-B6FA-9F5491B8E4AE}" presName="thickLine" presStyleLbl="alignNode1" presStyleIdx="1" presStyleCnt="10"/>
      <dgm:spPr/>
    </dgm:pt>
    <dgm:pt modelId="{EB0871E4-BF8E-4230-B03A-00E3DC7D5422}" type="pres">
      <dgm:prSet presAssocID="{441783DF-7E05-41DC-B6FA-9F5491B8E4AE}" presName="horz1" presStyleCnt="0"/>
      <dgm:spPr/>
    </dgm:pt>
    <dgm:pt modelId="{57E756C6-662E-449C-89AB-69DA4E185F50}" type="pres">
      <dgm:prSet presAssocID="{441783DF-7E05-41DC-B6FA-9F5491B8E4AE}" presName="tx1" presStyleLbl="revTx" presStyleIdx="1" presStyleCnt="10"/>
      <dgm:spPr/>
    </dgm:pt>
    <dgm:pt modelId="{6033C5EC-7798-471F-AF11-987555780DEF}" type="pres">
      <dgm:prSet presAssocID="{441783DF-7E05-41DC-B6FA-9F5491B8E4AE}" presName="vert1" presStyleCnt="0"/>
      <dgm:spPr/>
    </dgm:pt>
    <dgm:pt modelId="{64277AF5-DD8E-406D-B8B5-A8EE45B91858}" type="pres">
      <dgm:prSet presAssocID="{D075F510-FAE1-4C9F-BECD-6EE5AC35B53C}" presName="thickLine" presStyleLbl="alignNode1" presStyleIdx="2" presStyleCnt="10"/>
      <dgm:spPr/>
    </dgm:pt>
    <dgm:pt modelId="{D3143922-DFC4-435B-AE70-47ABC75AB038}" type="pres">
      <dgm:prSet presAssocID="{D075F510-FAE1-4C9F-BECD-6EE5AC35B53C}" presName="horz1" presStyleCnt="0"/>
      <dgm:spPr/>
    </dgm:pt>
    <dgm:pt modelId="{26D093B3-EB5C-4967-8476-D4B83BA5FAC9}" type="pres">
      <dgm:prSet presAssocID="{D075F510-FAE1-4C9F-BECD-6EE5AC35B53C}" presName="tx1" presStyleLbl="revTx" presStyleIdx="2" presStyleCnt="10"/>
      <dgm:spPr/>
    </dgm:pt>
    <dgm:pt modelId="{48556A1E-4D32-444D-8071-BD1441E260E4}" type="pres">
      <dgm:prSet presAssocID="{D075F510-FAE1-4C9F-BECD-6EE5AC35B53C}" presName="vert1" presStyleCnt="0"/>
      <dgm:spPr/>
    </dgm:pt>
    <dgm:pt modelId="{810180EB-ED4F-4E8C-910C-B10AFBB19814}" type="pres">
      <dgm:prSet presAssocID="{6771B2DC-56C7-49A0-8A9D-8093A344A346}" presName="thickLine" presStyleLbl="alignNode1" presStyleIdx="3" presStyleCnt="10"/>
      <dgm:spPr/>
    </dgm:pt>
    <dgm:pt modelId="{B80BE865-612E-4D7E-8966-E6FE7EB48581}" type="pres">
      <dgm:prSet presAssocID="{6771B2DC-56C7-49A0-8A9D-8093A344A346}" presName="horz1" presStyleCnt="0"/>
      <dgm:spPr/>
    </dgm:pt>
    <dgm:pt modelId="{095164DA-31F9-4B40-B89B-20CD47C09E6C}" type="pres">
      <dgm:prSet presAssocID="{6771B2DC-56C7-49A0-8A9D-8093A344A346}" presName="tx1" presStyleLbl="revTx" presStyleIdx="3" presStyleCnt="10"/>
      <dgm:spPr/>
    </dgm:pt>
    <dgm:pt modelId="{3E88F4CC-BD7D-4D6D-974B-C19C89985EEE}" type="pres">
      <dgm:prSet presAssocID="{6771B2DC-56C7-49A0-8A9D-8093A344A346}" presName="vert1" presStyleCnt="0"/>
      <dgm:spPr/>
    </dgm:pt>
    <dgm:pt modelId="{B17C94EE-2CD5-469A-9DC8-409CD5B6CA3B}" type="pres">
      <dgm:prSet presAssocID="{CA221A12-65D8-4C41-90A7-54CBE1C9EC36}" presName="thickLine" presStyleLbl="alignNode1" presStyleIdx="4" presStyleCnt="10"/>
      <dgm:spPr/>
    </dgm:pt>
    <dgm:pt modelId="{704EEF41-F8FC-4653-9135-FDB1EDDD798A}" type="pres">
      <dgm:prSet presAssocID="{CA221A12-65D8-4C41-90A7-54CBE1C9EC36}" presName="horz1" presStyleCnt="0"/>
      <dgm:spPr/>
    </dgm:pt>
    <dgm:pt modelId="{2EB66B05-73DB-40D6-86D5-6007AEB5C69C}" type="pres">
      <dgm:prSet presAssocID="{CA221A12-65D8-4C41-90A7-54CBE1C9EC36}" presName="tx1" presStyleLbl="revTx" presStyleIdx="4" presStyleCnt="10"/>
      <dgm:spPr/>
    </dgm:pt>
    <dgm:pt modelId="{97CAA4EA-BBAC-48B8-993D-BC39FE9D3459}" type="pres">
      <dgm:prSet presAssocID="{CA221A12-65D8-4C41-90A7-54CBE1C9EC36}" presName="vert1" presStyleCnt="0"/>
      <dgm:spPr/>
    </dgm:pt>
    <dgm:pt modelId="{D0DCFEEC-7223-4DAA-A9C8-014B5CDD1DC5}" type="pres">
      <dgm:prSet presAssocID="{65B11BC5-3A0C-4D7A-AA9B-52215E190DDF}" presName="thickLine" presStyleLbl="alignNode1" presStyleIdx="5" presStyleCnt="10"/>
      <dgm:spPr/>
    </dgm:pt>
    <dgm:pt modelId="{F4DF63C0-E354-49C3-B739-288AC27695CD}" type="pres">
      <dgm:prSet presAssocID="{65B11BC5-3A0C-4D7A-AA9B-52215E190DDF}" presName="horz1" presStyleCnt="0"/>
      <dgm:spPr/>
    </dgm:pt>
    <dgm:pt modelId="{C8A19240-E2AC-45EE-B9F6-8AF8032BEBF1}" type="pres">
      <dgm:prSet presAssocID="{65B11BC5-3A0C-4D7A-AA9B-52215E190DDF}" presName="tx1" presStyleLbl="revTx" presStyleIdx="5" presStyleCnt="10"/>
      <dgm:spPr/>
    </dgm:pt>
    <dgm:pt modelId="{94790B5D-8193-4B24-B7C2-4B4A549052E6}" type="pres">
      <dgm:prSet presAssocID="{65B11BC5-3A0C-4D7A-AA9B-52215E190DDF}" presName="vert1" presStyleCnt="0"/>
      <dgm:spPr/>
    </dgm:pt>
    <dgm:pt modelId="{411D8167-29C6-4D36-BCAC-0DE7BD3B346B}" type="pres">
      <dgm:prSet presAssocID="{EDAD54D0-48ED-4B5E-B058-EBB8FA3CF6F8}" presName="thickLine" presStyleLbl="alignNode1" presStyleIdx="6" presStyleCnt="10"/>
      <dgm:spPr/>
    </dgm:pt>
    <dgm:pt modelId="{D29B7958-C2C9-482B-8FB4-3A515D81D49E}" type="pres">
      <dgm:prSet presAssocID="{EDAD54D0-48ED-4B5E-B058-EBB8FA3CF6F8}" presName="horz1" presStyleCnt="0"/>
      <dgm:spPr/>
    </dgm:pt>
    <dgm:pt modelId="{FF2FAAC3-5638-4662-A56E-963A13FDB779}" type="pres">
      <dgm:prSet presAssocID="{EDAD54D0-48ED-4B5E-B058-EBB8FA3CF6F8}" presName="tx1" presStyleLbl="revTx" presStyleIdx="6" presStyleCnt="10"/>
      <dgm:spPr/>
    </dgm:pt>
    <dgm:pt modelId="{7644CB78-1721-4212-BCF4-81211EE375B1}" type="pres">
      <dgm:prSet presAssocID="{EDAD54D0-48ED-4B5E-B058-EBB8FA3CF6F8}" presName="vert1" presStyleCnt="0"/>
      <dgm:spPr/>
    </dgm:pt>
    <dgm:pt modelId="{D191F105-12BE-49DF-B5E3-7A311BB81BA2}" type="pres">
      <dgm:prSet presAssocID="{D7F23BA6-18F0-4852-993F-5A615D4FD843}" presName="thickLine" presStyleLbl="alignNode1" presStyleIdx="7" presStyleCnt="10"/>
      <dgm:spPr/>
    </dgm:pt>
    <dgm:pt modelId="{4E8BB9D0-6F45-4332-9386-DEC0313A71C0}" type="pres">
      <dgm:prSet presAssocID="{D7F23BA6-18F0-4852-993F-5A615D4FD843}" presName="horz1" presStyleCnt="0"/>
      <dgm:spPr/>
    </dgm:pt>
    <dgm:pt modelId="{D514AE30-1D48-450E-8EC3-04F21B3F7FB9}" type="pres">
      <dgm:prSet presAssocID="{D7F23BA6-18F0-4852-993F-5A615D4FD843}" presName="tx1" presStyleLbl="revTx" presStyleIdx="7" presStyleCnt="10"/>
      <dgm:spPr/>
    </dgm:pt>
    <dgm:pt modelId="{5341867D-3B9B-4F51-A0D2-7701595007BC}" type="pres">
      <dgm:prSet presAssocID="{D7F23BA6-18F0-4852-993F-5A615D4FD843}" presName="vert1" presStyleCnt="0"/>
      <dgm:spPr/>
    </dgm:pt>
    <dgm:pt modelId="{5D96C714-BD5B-4DA3-8E77-93C817FC066A}" type="pres">
      <dgm:prSet presAssocID="{72747893-3125-4F0E-AF43-D4971486BF43}" presName="thickLine" presStyleLbl="alignNode1" presStyleIdx="8" presStyleCnt="10"/>
      <dgm:spPr/>
    </dgm:pt>
    <dgm:pt modelId="{E11FCD18-3A1A-44EE-A561-C3DA55E163CD}" type="pres">
      <dgm:prSet presAssocID="{72747893-3125-4F0E-AF43-D4971486BF43}" presName="horz1" presStyleCnt="0"/>
      <dgm:spPr/>
    </dgm:pt>
    <dgm:pt modelId="{99613F8C-344E-4E20-9CE1-11657127352A}" type="pres">
      <dgm:prSet presAssocID="{72747893-3125-4F0E-AF43-D4971486BF43}" presName="tx1" presStyleLbl="revTx" presStyleIdx="8" presStyleCnt="10"/>
      <dgm:spPr/>
    </dgm:pt>
    <dgm:pt modelId="{59471458-6C9F-4D0C-BD98-40AFD595A9DB}" type="pres">
      <dgm:prSet presAssocID="{72747893-3125-4F0E-AF43-D4971486BF43}" presName="vert1" presStyleCnt="0"/>
      <dgm:spPr/>
    </dgm:pt>
    <dgm:pt modelId="{7159C23E-26E4-43E3-B1D0-642D95930BFC}" type="pres">
      <dgm:prSet presAssocID="{F451C420-61A8-4AB9-83F4-6BD35F95C59F}" presName="thickLine" presStyleLbl="alignNode1" presStyleIdx="9" presStyleCnt="10"/>
      <dgm:spPr/>
    </dgm:pt>
    <dgm:pt modelId="{D03B49F3-B2B6-4F55-9C8A-23AC9299F592}" type="pres">
      <dgm:prSet presAssocID="{F451C420-61A8-4AB9-83F4-6BD35F95C59F}" presName="horz1" presStyleCnt="0"/>
      <dgm:spPr/>
    </dgm:pt>
    <dgm:pt modelId="{B7ED38F1-AD44-483C-A8C4-8A106D2A36E6}" type="pres">
      <dgm:prSet presAssocID="{F451C420-61A8-4AB9-83F4-6BD35F95C59F}" presName="tx1" presStyleLbl="revTx" presStyleIdx="9" presStyleCnt="10"/>
      <dgm:spPr/>
    </dgm:pt>
    <dgm:pt modelId="{C8FA6B0A-0042-466B-A5AE-1BAAEC713F6D}" type="pres">
      <dgm:prSet presAssocID="{F451C420-61A8-4AB9-83F4-6BD35F95C59F}" presName="vert1" presStyleCnt="0"/>
      <dgm:spPr/>
    </dgm:pt>
  </dgm:ptLst>
  <dgm:cxnLst>
    <dgm:cxn modelId="{964F5E00-42B1-447E-A08F-6470942C620A}" srcId="{285015CC-702E-4290-A8C5-0C5CB3C5AC1F}" destId="{441783DF-7E05-41DC-B6FA-9F5491B8E4AE}" srcOrd="1" destOrd="0" parTransId="{0279E1E7-40A0-45F7-8D36-538B8F464E4E}" sibTransId="{7B9B755D-27F4-43D7-88F5-E4CE4022F7F0}"/>
    <dgm:cxn modelId="{614DC702-2BB7-4E80-B0A9-B8C4D6989689}" srcId="{285015CC-702E-4290-A8C5-0C5CB3C5AC1F}" destId="{D075F510-FAE1-4C9F-BECD-6EE5AC35B53C}" srcOrd="2" destOrd="0" parTransId="{62D4E61B-16B6-4988-8118-47943CC55828}" sibTransId="{03444207-96E3-4469-B825-563BC805A867}"/>
    <dgm:cxn modelId="{3FE7C802-3058-45AC-8742-52A5508E0851}" type="presOf" srcId="{65B11BC5-3A0C-4D7A-AA9B-52215E190DDF}" destId="{C8A19240-E2AC-45EE-B9F6-8AF8032BEBF1}" srcOrd="0" destOrd="0" presId="urn:microsoft.com/office/officeart/2008/layout/LinedList"/>
    <dgm:cxn modelId="{89139D06-D0E3-458F-BFA6-1AA0CC4BE068}" srcId="{285015CC-702E-4290-A8C5-0C5CB3C5AC1F}" destId="{65B11BC5-3A0C-4D7A-AA9B-52215E190DDF}" srcOrd="5" destOrd="0" parTransId="{3FA8EE89-B9D5-435F-89FB-9CDD3D8377FD}" sibTransId="{ADCBFBFF-62A7-4156-856D-DFAB41035118}"/>
    <dgm:cxn modelId="{69910810-3FF3-4674-8568-9325367A6733}" type="presOf" srcId="{EDAD54D0-48ED-4B5E-B058-EBB8FA3CF6F8}" destId="{FF2FAAC3-5638-4662-A56E-963A13FDB779}" srcOrd="0" destOrd="0" presId="urn:microsoft.com/office/officeart/2008/layout/LinedList"/>
    <dgm:cxn modelId="{1378AE23-F9E2-4BE3-86CE-451A4EB3266F}" type="presOf" srcId="{9669426A-AA84-43CD-A9B7-02FE58103C15}" destId="{9722B437-11C7-41B0-8A66-672E92C71ABA}" srcOrd="0" destOrd="0" presId="urn:microsoft.com/office/officeart/2008/layout/LinedList"/>
    <dgm:cxn modelId="{00134E28-EBE9-4A4A-ADC0-1E1CC42D1877}" type="presOf" srcId="{D075F510-FAE1-4C9F-BECD-6EE5AC35B53C}" destId="{26D093B3-EB5C-4967-8476-D4B83BA5FAC9}" srcOrd="0" destOrd="0" presId="urn:microsoft.com/office/officeart/2008/layout/LinedList"/>
    <dgm:cxn modelId="{2CBA1B41-FF73-4766-820A-99A5A34F599A}" srcId="{285015CC-702E-4290-A8C5-0C5CB3C5AC1F}" destId="{72747893-3125-4F0E-AF43-D4971486BF43}" srcOrd="8" destOrd="0" parTransId="{0BE58EA8-C666-41E9-9F32-25004A95AF54}" sibTransId="{E0117686-9643-4660-8521-9E1AE3C2AA04}"/>
    <dgm:cxn modelId="{E87C6345-65F0-4469-AE6B-0DE73F8A5921}" type="presOf" srcId="{285015CC-702E-4290-A8C5-0C5CB3C5AC1F}" destId="{A7ADFCA6-81E9-4B65-8EA0-F7229462395C}" srcOrd="0" destOrd="0" presId="urn:microsoft.com/office/officeart/2008/layout/LinedList"/>
    <dgm:cxn modelId="{84B9BB65-D65F-4CB2-9BB7-62D0D50ED2C7}" srcId="{285015CC-702E-4290-A8C5-0C5CB3C5AC1F}" destId="{EDAD54D0-48ED-4B5E-B058-EBB8FA3CF6F8}" srcOrd="6" destOrd="0" parTransId="{C4EC9E85-F61F-4C22-BA58-E8D168845E11}" sibTransId="{4B39738C-40F6-4286-A1A3-0BB866ECF4B4}"/>
    <dgm:cxn modelId="{FD8A186A-D4A9-4B0B-A5C3-B1A6544FB0AB}" type="presOf" srcId="{F451C420-61A8-4AB9-83F4-6BD35F95C59F}" destId="{B7ED38F1-AD44-483C-A8C4-8A106D2A36E6}" srcOrd="0" destOrd="0" presId="urn:microsoft.com/office/officeart/2008/layout/LinedList"/>
    <dgm:cxn modelId="{B32C1B6E-FBCF-4D08-A273-8DE2227ACABA}" type="presOf" srcId="{6771B2DC-56C7-49A0-8A9D-8093A344A346}" destId="{095164DA-31F9-4B40-B89B-20CD47C09E6C}" srcOrd="0" destOrd="0" presId="urn:microsoft.com/office/officeart/2008/layout/LinedList"/>
    <dgm:cxn modelId="{DFD46E54-3110-4BD7-A54F-52B635CA02FD}" type="presOf" srcId="{D7F23BA6-18F0-4852-993F-5A615D4FD843}" destId="{D514AE30-1D48-450E-8EC3-04F21B3F7FB9}" srcOrd="0" destOrd="0" presId="urn:microsoft.com/office/officeart/2008/layout/LinedList"/>
    <dgm:cxn modelId="{24C80A57-4328-4CA8-A2F8-4A93F6258917}" srcId="{285015CC-702E-4290-A8C5-0C5CB3C5AC1F}" destId="{F451C420-61A8-4AB9-83F4-6BD35F95C59F}" srcOrd="9" destOrd="0" parTransId="{D51C9D05-AEDA-463E-8F75-1BA0DA220381}" sibTransId="{19B5052C-68F4-4408-8F3D-C508B665CC63}"/>
    <dgm:cxn modelId="{1E3C257D-4AC6-4C0A-8F28-87DE528AC5C7}" type="presOf" srcId="{441783DF-7E05-41DC-B6FA-9F5491B8E4AE}" destId="{57E756C6-662E-449C-89AB-69DA4E185F50}" srcOrd="0" destOrd="0" presId="urn:microsoft.com/office/officeart/2008/layout/LinedList"/>
    <dgm:cxn modelId="{A0333AAB-FA5F-41FD-A02F-F71A105D9411}" srcId="{285015CC-702E-4290-A8C5-0C5CB3C5AC1F}" destId="{D7F23BA6-18F0-4852-993F-5A615D4FD843}" srcOrd="7" destOrd="0" parTransId="{FEE028E5-2E3D-4C0D-9595-CFA8CB7DCAEC}" sibTransId="{35A824FB-9C58-4758-A1AC-8E38F50499BC}"/>
    <dgm:cxn modelId="{B9B140AE-CECB-41DC-84A3-F306ABF440CC}" srcId="{285015CC-702E-4290-A8C5-0C5CB3C5AC1F}" destId="{CA221A12-65D8-4C41-90A7-54CBE1C9EC36}" srcOrd="4" destOrd="0" parTransId="{E8A73A95-337C-404A-BBA6-EDEE862F3941}" sibTransId="{34E98857-1B9A-4537-8755-5E501F57A957}"/>
    <dgm:cxn modelId="{C06A09B6-1F40-45D4-8ACF-FF01AFF1D7B8}" type="presOf" srcId="{72747893-3125-4F0E-AF43-D4971486BF43}" destId="{99613F8C-344E-4E20-9CE1-11657127352A}" srcOrd="0" destOrd="0" presId="urn:microsoft.com/office/officeart/2008/layout/LinedList"/>
    <dgm:cxn modelId="{0729D7B6-8A41-4D06-B7A5-FA021C428DC9}" type="presOf" srcId="{CA221A12-65D8-4C41-90A7-54CBE1C9EC36}" destId="{2EB66B05-73DB-40D6-86D5-6007AEB5C69C}" srcOrd="0" destOrd="0" presId="urn:microsoft.com/office/officeart/2008/layout/LinedList"/>
    <dgm:cxn modelId="{6D6377E0-F915-47CF-9EC4-430F4FF1C80D}" srcId="{285015CC-702E-4290-A8C5-0C5CB3C5AC1F}" destId="{9669426A-AA84-43CD-A9B7-02FE58103C15}" srcOrd="0" destOrd="0" parTransId="{66488899-9EA5-4F5F-A2A9-9DCA02A63972}" sibTransId="{E1E40498-22C5-4F87-8A5E-3CA6482BE6D0}"/>
    <dgm:cxn modelId="{5A7D23E1-C8F7-42F6-AD10-18772883F8CA}" srcId="{285015CC-702E-4290-A8C5-0C5CB3C5AC1F}" destId="{6771B2DC-56C7-49A0-8A9D-8093A344A346}" srcOrd="3" destOrd="0" parTransId="{FED26A49-FE08-4CF6-9860-3542257D3D87}" sibTransId="{73527F94-EAFA-4AEE-8CA8-1DF7F8D867D1}"/>
    <dgm:cxn modelId="{6CA27834-E614-4545-B788-E720AEBADAC4}" type="presParOf" srcId="{A7ADFCA6-81E9-4B65-8EA0-F7229462395C}" destId="{30795D0D-C720-4FD6-A940-B5FBB24E72D6}" srcOrd="0" destOrd="0" presId="urn:microsoft.com/office/officeart/2008/layout/LinedList"/>
    <dgm:cxn modelId="{0B1F5963-884C-407B-8667-A8342B10289C}" type="presParOf" srcId="{A7ADFCA6-81E9-4B65-8EA0-F7229462395C}" destId="{E46027A6-FC24-47C3-8352-0ACD4FF6F02F}" srcOrd="1" destOrd="0" presId="urn:microsoft.com/office/officeart/2008/layout/LinedList"/>
    <dgm:cxn modelId="{F01D1447-82A3-47EA-8E1B-36A15D72DBB4}" type="presParOf" srcId="{E46027A6-FC24-47C3-8352-0ACD4FF6F02F}" destId="{9722B437-11C7-41B0-8A66-672E92C71ABA}" srcOrd="0" destOrd="0" presId="urn:microsoft.com/office/officeart/2008/layout/LinedList"/>
    <dgm:cxn modelId="{DC7C6198-7466-41BB-B8C2-54996F43C97C}" type="presParOf" srcId="{E46027A6-FC24-47C3-8352-0ACD4FF6F02F}" destId="{5ADA37AF-82B2-4C23-8ACF-D8C9B1E15F81}" srcOrd="1" destOrd="0" presId="urn:microsoft.com/office/officeart/2008/layout/LinedList"/>
    <dgm:cxn modelId="{6E691AD4-8D2F-4698-B4AB-5B77DD56F90A}" type="presParOf" srcId="{A7ADFCA6-81E9-4B65-8EA0-F7229462395C}" destId="{AEC0C589-457E-48E3-8742-DD326B664F65}" srcOrd="2" destOrd="0" presId="urn:microsoft.com/office/officeart/2008/layout/LinedList"/>
    <dgm:cxn modelId="{29E662F0-E390-4C0E-9562-BA3AC9809E76}" type="presParOf" srcId="{A7ADFCA6-81E9-4B65-8EA0-F7229462395C}" destId="{EB0871E4-BF8E-4230-B03A-00E3DC7D5422}" srcOrd="3" destOrd="0" presId="urn:microsoft.com/office/officeart/2008/layout/LinedList"/>
    <dgm:cxn modelId="{A21F8B8F-FA57-4874-8B1B-B09798E7CF23}" type="presParOf" srcId="{EB0871E4-BF8E-4230-B03A-00E3DC7D5422}" destId="{57E756C6-662E-449C-89AB-69DA4E185F50}" srcOrd="0" destOrd="0" presId="urn:microsoft.com/office/officeart/2008/layout/LinedList"/>
    <dgm:cxn modelId="{C3A423ED-4828-4B06-AE08-D1235C207FFB}" type="presParOf" srcId="{EB0871E4-BF8E-4230-B03A-00E3DC7D5422}" destId="{6033C5EC-7798-471F-AF11-987555780DEF}" srcOrd="1" destOrd="0" presId="urn:microsoft.com/office/officeart/2008/layout/LinedList"/>
    <dgm:cxn modelId="{4965FDFC-7C2B-4891-82AC-99B2D72F5360}" type="presParOf" srcId="{A7ADFCA6-81E9-4B65-8EA0-F7229462395C}" destId="{64277AF5-DD8E-406D-B8B5-A8EE45B91858}" srcOrd="4" destOrd="0" presId="urn:microsoft.com/office/officeart/2008/layout/LinedList"/>
    <dgm:cxn modelId="{67BB969F-2944-49A1-9D40-D1B43A488766}" type="presParOf" srcId="{A7ADFCA6-81E9-4B65-8EA0-F7229462395C}" destId="{D3143922-DFC4-435B-AE70-47ABC75AB038}" srcOrd="5" destOrd="0" presId="urn:microsoft.com/office/officeart/2008/layout/LinedList"/>
    <dgm:cxn modelId="{ED9A8DB8-EEA4-45CA-9E42-E26A5CB48EDB}" type="presParOf" srcId="{D3143922-DFC4-435B-AE70-47ABC75AB038}" destId="{26D093B3-EB5C-4967-8476-D4B83BA5FAC9}" srcOrd="0" destOrd="0" presId="urn:microsoft.com/office/officeart/2008/layout/LinedList"/>
    <dgm:cxn modelId="{A0B014ED-6590-4FF6-A157-4D07A5EA600E}" type="presParOf" srcId="{D3143922-DFC4-435B-AE70-47ABC75AB038}" destId="{48556A1E-4D32-444D-8071-BD1441E260E4}" srcOrd="1" destOrd="0" presId="urn:microsoft.com/office/officeart/2008/layout/LinedList"/>
    <dgm:cxn modelId="{7DE0A76D-C4D1-4E14-A2FB-3233754A3F06}" type="presParOf" srcId="{A7ADFCA6-81E9-4B65-8EA0-F7229462395C}" destId="{810180EB-ED4F-4E8C-910C-B10AFBB19814}" srcOrd="6" destOrd="0" presId="urn:microsoft.com/office/officeart/2008/layout/LinedList"/>
    <dgm:cxn modelId="{CDD0D31F-90C5-4EB1-855B-C7B66E89E846}" type="presParOf" srcId="{A7ADFCA6-81E9-4B65-8EA0-F7229462395C}" destId="{B80BE865-612E-4D7E-8966-E6FE7EB48581}" srcOrd="7" destOrd="0" presId="urn:microsoft.com/office/officeart/2008/layout/LinedList"/>
    <dgm:cxn modelId="{DD92E335-8EF4-4A9D-A65F-3A26EECE2DAE}" type="presParOf" srcId="{B80BE865-612E-4D7E-8966-E6FE7EB48581}" destId="{095164DA-31F9-4B40-B89B-20CD47C09E6C}" srcOrd="0" destOrd="0" presId="urn:microsoft.com/office/officeart/2008/layout/LinedList"/>
    <dgm:cxn modelId="{BD5ED087-3B8C-46B1-B191-53954AF4317C}" type="presParOf" srcId="{B80BE865-612E-4D7E-8966-E6FE7EB48581}" destId="{3E88F4CC-BD7D-4D6D-974B-C19C89985EEE}" srcOrd="1" destOrd="0" presId="urn:microsoft.com/office/officeart/2008/layout/LinedList"/>
    <dgm:cxn modelId="{63DFE48E-D053-4CE2-A6EF-D29A2E16B5B1}" type="presParOf" srcId="{A7ADFCA6-81E9-4B65-8EA0-F7229462395C}" destId="{B17C94EE-2CD5-469A-9DC8-409CD5B6CA3B}" srcOrd="8" destOrd="0" presId="urn:microsoft.com/office/officeart/2008/layout/LinedList"/>
    <dgm:cxn modelId="{E57E99C0-30BD-457C-80E2-5DAE2D1A7D00}" type="presParOf" srcId="{A7ADFCA6-81E9-4B65-8EA0-F7229462395C}" destId="{704EEF41-F8FC-4653-9135-FDB1EDDD798A}" srcOrd="9" destOrd="0" presId="urn:microsoft.com/office/officeart/2008/layout/LinedList"/>
    <dgm:cxn modelId="{53479E8F-5BD1-4121-99A7-8818AC2054E6}" type="presParOf" srcId="{704EEF41-F8FC-4653-9135-FDB1EDDD798A}" destId="{2EB66B05-73DB-40D6-86D5-6007AEB5C69C}" srcOrd="0" destOrd="0" presId="urn:microsoft.com/office/officeart/2008/layout/LinedList"/>
    <dgm:cxn modelId="{45E8C3D9-27E7-4A3D-AFA3-5949B7C6FED6}" type="presParOf" srcId="{704EEF41-F8FC-4653-9135-FDB1EDDD798A}" destId="{97CAA4EA-BBAC-48B8-993D-BC39FE9D3459}" srcOrd="1" destOrd="0" presId="urn:microsoft.com/office/officeart/2008/layout/LinedList"/>
    <dgm:cxn modelId="{2909C875-6BEC-4EE9-A12F-0D5078F77A1E}" type="presParOf" srcId="{A7ADFCA6-81E9-4B65-8EA0-F7229462395C}" destId="{D0DCFEEC-7223-4DAA-A9C8-014B5CDD1DC5}" srcOrd="10" destOrd="0" presId="urn:microsoft.com/office/officeart/2008/layout/LinedList"/>
    <dgm:cxn modelId="{1257C3E2-D1B1-4D32-B234-A57C7E1E88A9}" type="presParOf" srcId="{A7ADFCA6-81E9-4B65-8EA0-F7229462395C}" destId="{F4DF63C0-E354-49C3-B739-288AC27695CD}" srcOrd="11" destOrd="0" presId="urn:microsoft.com/office/officeart/2008/layout/LinedList"/>
    <dgm:cxn modelId="{797E36CD-2DAF-40AC-8C5A-0577A94C43C8}" type="presParOf" srcId="{F4DF63C0-E354-49C3-B739-288AC27695CD}" destId="{C8A19240-E2AC-45EE-B9F6-8AF8032BEBF1}" srcOrd="0" destOrd="0" presId="urn:microsoft.com/office/officeart/2008/layout/LinedList"/>
    <dgm:cxn modelId="{E0C1B9A6-033F-40F4-9872-B2FE75635F80}" type="presParOf" srcId="{F4DF63C0-E354-49C3-B739-288AC27695CD}" destId="{94790B5D-8193-4B24-B7C2-4B4A549052E6}" srcOrd="1" destOrd="0" presId="urn:microsoft.com/office/officeart/2008/layout/LinedList"/>
    <dgm:cxn modelId="{B23A2FFB-9CE5-4EC8-A999-CCF9FF19F1B1}" type="presParOf" srcId="{A7ADFCA6-81E9-4B65-8EA0-F7229462395C}" destId="{411D8167-29C6-4D36-BCAC-0DE7BD3B346B}" srcOrd="12" destOrd="0" presId="urn:microsoft.com/office/officeart/2008/layout/LinedList"/>
    <dgm:cxn modelId="{635A4BD6-6E59-4CCC-8233-FC3A013AD663}" type="presParOf" srcId="{A7ADFCA6-81E9-4B65-8EA0-F7229462395C}" destId="{D29B7958-C2C9-482B-8FB4-3A515D81D49E}" srcOrd="13" destOrd="0" presId="urn:microsoft.com/office/officeart/2008/layout/LinedList"/>
    <dgm:cxn modelId="{E24DED5B-420A-42EC-AA5D-0ABA95106985}" type="presParOf" srcId="{D29B7958-C2C9-482B-8FB4-3A515D81D49E}" destId="{FF2FAAC3-5638-4662-A56E-963A13FDB779}" srcOrd="0" destOrd="0" presId="urn:microsoft.com/office/officeart/2008/layout/LinedList"/>
    <dgm:cxn modelId="{971BB2A7-C690-46D9-9821-1BB2F60CD2AF}" type="presParOf" srcId="{D29B7958-C2C9-482B-8FB4-3A515D81D49E}" destId="{7644CB78-1721-4212-BCF4-81211EE375B1}" srcOrd="1" destOrd="0" presId="urn:microsoft.com/office/officeart/2008/layout/LinedList"/>
    <dgm:cxn modelId="{AAC7211C-D4B0-4D6C-A077-6EFBE026CD01}" type="presParOf" srcId="{A7ADFCA6-81E9-4B65-8EA0-F7229462395C}" destId="{D191F105-12BE-49DF-B5E3-7A311BB81BA2}" srcOrd="14" destOrd="0" presId="urn:microsoft.com/office/officeart/2008/layout/LinedList"/>
    <dgm:cxn modelId="{D6CAF9DB-821E-447E-8743-DC3B9060E8F4}" type="presParOf" srcId="{A7ADFCA6-81E9-4B65-8EA0-F7229462395C}" destId="{4E8BB9D0-6F45-4332-9386-DEC0313A71C0}" srcOrd="15" destOrd="0" presId="urn:microsoft.com/office/officeart/2008/layout/LinedList"/>
    <dgm:cxn modelId="{DE635A6B-6CCD-498F-8D3C-2D7D01F1C368}" type="presParOf" srcId="{4E8BB9D0-6F45-4332-9386-DEC0313A71C0}" destId="{D514AE30-1D48-450E-8EC3-04F21B3F7FB9}" srcOrd="0" destOrd="0" presId="urn:microsoft.com/office/officeart/2008/layout/LinedList"/>
    <dgm:cxn modelId="{F1F08E44-3B0E-4C31-8BD5-FFE9A35D8088}" type="presParOf" srcId="{4E8BB9D0-6F45-4332-9386-DEC0313A71C0}" destId="{5341867D-3B9B-4F51-A0D2-7701595007BC}" srcOrd="1" destOrd="0" presId="urn:microsoft.com/office/officeart/2008/layout/LinedList"/>
    <dgm:cxn modelId="{5ED75E1F-DCFD-43D8-8913-7646A1E6AA76}" type="presParOf" srcId="{A7ADFCA6-81E9-4B65-8EA0-F7229462395C}" destId="{5D96C714-BD5B-4DA3-8E77-93C817FC066A}" srcOrd="16" destOrd="0" presId="urn:microsoft.com/office/officeart/2008/layout/LinedList"/>
    <dgm:cxn modelId="{2EB08EC0-FA7E-4AFB-A108-DE43209377E5}" type="presParOf" srcId="{A7ADFCA6-81E9-4B65-8EA0-F7229462395C}" destId="{E11FCD18-3A1A-44EE-A561-C3DA55E163CD}" srcOrd="17" destOrd="0" presId="urn:microsoft.com/office/officeart/2008/layout/LinedList"/>
    <dgm:cxn modelId="{479DDAA2-CAC2-401B-A70C-D1D6F8AF1AAF}" type="presParOf" srcId="{E11FCD18-3A1A-44EE-A561-C3DA55E163CD}" destId="{99613F8C-344E-4E20-9CE1-11657127352A}" srcOrd="0" destOrd="0" presId="urn:microsoft.com/office/officeart/2008/layout/LinedList"/>
    <dgm:cxn modelId="{D594EE26-5FE8-48BC-AB33-FA25F8F92EFC}" type="presParOf" srcId="{E11FCD18-3A1A-44EE-A561-C3DA55E163CD}" destId="{59471458-6C9F-4D0C-BD98-40AFD595A9DB}" srcOrd="1" destOrd="0" presId="urn:microsoft.com/office/officeart/2008/layout/LinedList"/>
    <dgm:cxn modelId="{DA15E0F2-3A34-4B4C-AB1E-F988A5F55E17}" type="presParOf" srcId="{A7ADFCA6-81E9-4B65-8EA0-F7229462395C}" destId="{7159C23E-26E4-43E3-B1D0-642D95930BFC}" srcOrd="18" destOrd="0" presId="urn:microsoft.com/office/officeart/2008/layout/LinedList"/>
    <dgm:cxn modelId="{2210FBC3-A0A8-4EC6-A4D2-82ABB3D8F422}" type="presParOf" srcId="{A7ADFCA6-81E9-4B65-8EA0-F7229462395C}" destId="{D03B49F3-B2B6-4F55-9C8A-23AC9299F592}" srcOrd="19" destOrd="0" presId="urn:microsoft.com/office/officeart/2008/layout/LinedList"/>
    <dgm:cxn modelId="{DD08FDF0-114F-4458-A4E3-75C7AA420BEC}" type="presParOf" srcId="{D03B49F3-B2B6-4F55-9C8A-23AC9299F592}" destId="{B7ED38F1-AD44-483C-A8C4-8A106D2A36E6}" srcOrd="0" destOrd="0" presId="urn:microsoft.com/office/officeart/2008/layout/LinedList"/>
    <dgm:cxn modelId="{A3E381F8-4C05-4372-ABD8-7D6575F3BFE9}" type="presParOf" srcId="{D03B49F3-B2B6-4F55-9C8A-23AC9299F592}" destId="{C8FA6B0A-0042-466B-A5AE-1BAAEC713F6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E208AF-7BFE-47E8-8851-98DBEAA22225}">
      <dsp:nvSpPr>
        <dsp:cNvPr id="0" name=""/>
        <dsp:cNvSpPr/>
      </dsp:nvSpPr>
      <dsp:spPr>
        <a:xfrm>
          <a:off x="673692" y="538631"/>
          <a:ext cx="1990125" cy="19901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6A4180-2C9A-42DC-8363-AAC089F27CC3}">
      <dsp:nvSpPr>
        <dsp:cNvPr id="0" name=""/>
        <dsp:cNvSpPr/>
      </dsp:nvSpPr>
      <dsp:spPr>
        <a:xfrm>
          <a:off x="1097817" y="962756"/>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C6516C-E40B-4158-BA55-037B4255DDFC}">
      <dsp:nvSpPr>
        <dsp:cNvPr id="0" name=""/>
        <dsp:cNvSpPr/>
      </dsp:nvSpPr>
      <dsp:spPr>
        <a:xfrm>
          <a:off x="37504" y="3148632"/>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Effective hospitality service helps in attracting the consumer’s attention.  </a:t>
          </a:r>
          <a:endParaRPr lang="en-US" sz="1300" kern="1200"/>
        </a:p>
      </dsp:txBody>
      <dsp:txXfrm>
        <a:off x="37504" y="3148632"/>
        <a:ext cx="3262500" cy="720000"/>
      </dsp:txXfrm>
    </dsp:sp>
    <dsp:sp modelId="{478111B5-40D5-415B-8FDB-72B42F659880}">
      <dsp:nvSpPr>
        <dsp:cNvPr id="0" name=""/>
        <dsp:cNvSpPr/>
      </dsp:nvSpPr>
      <dsp:spPr>
        <a:xfrm>
          <a:off x="4507130" y="538631"/>
          <a:ext cx="1990125" cy="19901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AE234B-6858-4956-8EBD-07922ED43BF8}">
      <dsp:nvSpPr>
        <dsp:cNvPr id="0" name=""/>
        <dsp:cNvSpPr/>
      </dsp:nvSpPr>
      <dsp:spPr>
        <a:xfrm>
          <a:off x="4931255" y="962756"/>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6F6ECD-EFE7-45AF-88C7-ADFDD3F44063}">
      <dsp:nvSpPr>
        <dsp:cNvPr id="0" name=""/>
        <dsp:cNvSpPr/>
      </dsp:nvSpPr>
      <dsp:spPr>
        <a:xfrm>
          <a:off x="3870942" y="3148632"/>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Entertainment, food and accommodation are the major parts for hospitality.  </a:t>
          </a:r>
          <a:endParaRPr lang="en-US" sz="1300" kern="1200"/>
        </a:p>
      </dsp:txBody>
      <dsp:txXfrm>
        <a:off x="3870942" y="3148632"/>
        <a:ext cx="3262500" cy="720000"/>
      </dsp:txXfrm>
    </dsp:sp>
    <dsp:sp modelId="{64464984-45EC-4830-8E6C-8A23C2EAA08E}">
      <dsp:nvSpPr>
        <dsp:cNvPr id="0" name=""/>
        <dsp:cNvSpPr/>
      </dsp:nvSpPr>
      <dsp:spPr>
        <a:xfrm>
          <a:off x="8340567" y="538631"/>
          <a:ext cx="1990125" cy="19901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CFFE1F-7212-4B53-A8A1-D908B29A7075}">
      <dsp:nvSpPr>
        <dsp:cNvPr id="0" name=""/>
        <dsp:cNvSpPr/>
      </dsp:nvSpPr>
      <dsp:spPr>
        <a:xfrm>
          <a:off x="8764692" y="962756"/>
          <a:ext cx="1141875" cy="1141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02F48C-1C29-49FE-89C3-E52539A21BB9}">
      <dsp:nvSpPr>
        <dsp:cNvPr id="0" name=""/>
        <dsp:cNvSpPr/>
      </dsp:nvSpPr>
      <dsp:spPr>
        <a:xfrm>
          <a:off x="7704380" y="3148632"/>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Workplace hospitality is the major part for Ritz-Carlton to create better future experiences. </a:t>
          </a:r>
          <a:endParaRPr lang="en-US" sz="1300" kern="1200"/>
        </a:p>
      </dsp:txBody>
      <dsp:txXfrm>
        <a:off x="7704380" y="3148632"/>
        <a:ext cx="32625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DDD64-733C-47CD-A02D-9FD0EEA508D6}">
      <dsp:nvSpPr>
        <dsp:cNvPr id="0" name=""/>
        <dsp:cNvSpPr/>
      </dsp:nvSpPr>
      <dsp:spPr>
        <a:xfrm>
          <a:off x="968733" y="922911"/>
          <a:ext cx="1457183" cy="1457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422018-0598-46A7-BFE0-8C18341DDF9E}">
      <dsp:nvSpPr>
        <dsp:cNvPr id="0" name=""/>
        <dsp:cNvSpPr/>
      </dsp:nvSpPr>
      <dsp:spPr>
        <a:xfrm>
          <a:off x="78232" y="2764352"/>
          <a:ext cx="3238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Digital technology is an important area to make the proper development of the process. </a:t>
          </a:r>
          <a:endParaRPr lang="en-US" sz="1600" kern="1200"/>
        </a:p>
      </dsp:txBody>
      <dsp:txXfrm>
        <a:off x="78232" y="2764352"/>
        <a:ext cx="3238185" cy="720000"/>
      </dsp:txXfrm>
    </dsp:sp>
    <dsp:sp modelId="{AFA4707D-92F9-4700-AD25-598743AFEC2A}">
      <dsp:nvSpPr>
        <dsp:cNvPr id="0" name=""/>
        <dsp:cNvSpPr/>
      </dsp:nvSpPr>
      <dsp:spPr>
        <a:xfrm>
          <a:off x="4773600" y="922911"/>
          <a:ext cx="1457183" cy="1457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846037-9A86-407B-B7A4-0E71F4D668D8}">
      <dsp:nvSpPr>
        <dsp:cNvPr id="0" name=""/>
        <dsp:cNvSpPr/>
      </dsp:nvSpPr>
      <dsp:spPr>
        <a:xfrm>
          <a:off x="3883099" y="2764352"/>
          <a:ext cx="3238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Developing safety policies is helpful to meet the expectations of the consumers.</a:t>
          </a:r>
          <a:endParaRPr lang="en-US" sz="1600" kern="1200"/>
        </a:p>
      </dsp:txBody>
      <dsp:txXfrm>
        <a:off x="3883099" y="2764352"/>
        <a:ext cx="3238185" cy="720000"/>
      </dsp:txXfrm>
    </dsp:sp>
    <dsp:sp modelId="{C81AAAC1-0869-4910-AF27-9864306C2063}">
      <dsp:nvSpPr>
        <dsp:cNvPr id="0" name=""/>
        <dsp:cNvSpPr/>
      </dsp:nvSpPr>
      <dsp:spPr>
        <a:xfrm>
          <a:off x="8578468" y="922911"/>
          <a:ext cx="1457183" cy="14571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A1652D-0344-44A3-9D2B-722C01E5A822}">
      <dsp:nvSpPr>
        <dsp:cNvPr id="0" name=""/>
        <dsp:cNvSpPr/>
      </dsp:nvSpPr>
      <dsp:spPr>
        <a:xfrm>
          <a:off x="7687967" y="2764352"/>
          <a:ext cx="3238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Effective communication in the organisation is helpful for interacting with the consumers.  </a:t>
          </a:r>
          <a:endParaRPr lang="en-US" sz="1600" kern="1200"/>
        </a:p>
      </dsp:txBody>
      <dsp:txXfrm>
        <a:off x="7687967" y="2764352"/>
        <a:ext cx="3238185"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95D0D-C720-4FD6-A940-B5FBB24E72D6}">
      <dsp:nvSpPr>
        <dsp:cNvPr id="0" name=""/>
        <dsp:cNvSpPr/>
      </dsp:nvSpPr>
      <dsp:spPr>
        <a:xfrm>
          <a:off x="0" y="537"/>
          <a:ext cx="1100438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22B437-11C7-41B0-8A66-672E92C71ABA}">
      <dsp:nvSpPr>
        <dsp:cNvPr id="0" name=""/>
        <dsp:cNvSpPr/>
      </dsp:nvSpPr>
      <dsp:spPr>
        <a:xfrm>
          <a:off x="0" y="537"/>
          <a:ext cx="11004385" cy="44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Cottam, S. (2022) Why is hospitality important in businesses?, Glion Website. Available at: https://www.glion.edu/magazine/hospitality-important-businesses/ (Accessed: 24 May 2023). </a:t>
          </a:r>
          <a:endParaRPr lang="en-US" sz="1200" kern="1200"/>
        </a:p>
      </dsp:txBody>
      <dsp:txXfrm>
        <a:off x="0" y="537"/>
        <a:ext cx="11004385" cy="440618"/>
      </dsp:txXfrm>
    </dsp:sp>
    <dsp:sp modelId="{AEC0C589-457E-48E3-8742-DD326B664F65}">
      <dsp:nvSpPr>
        <dsp:cNvPr id="0" name=""/>
        <dsp:cNvSpPr/>
      </dsp:nvSpPr>
      <dsp:spPr>
        <a:xfrm>
          <a:off x="0" y="441156"/>
          <a:ext cx="11004385" cy="0"/>
        </a:xfrm>
        <a:prstGeom prst="line">
          <a:avLst/>
        </a:prstGeom>
        <a:solidFill>
          <a:schemeClr val="accent2">
            <a:hueOff val="-165379"/>
            <a:satOff val="-730"/>
            <a:lumOff val="327"/>
            <a:alphaOff val="0"/>
          </a:schemeClr>
        </a:solidFill>
        <a:ln w="12700" cap="flat" cmpd="sng" algn="ctr">
          <a:solidFill>
            <a:schemeClr val="accent2">
              <a:hueOff val="-165379"/>
              <a:satOff val="-730"/>
              <a:lumOff val="3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E756C6-662E-449C-89AB-69DA4E185F50}">
      <dsp:nvSpPr>
        <dsp:cNvPr id="0" name=""/>
        <dsp:cNvSpPr/>
      </dsp:nvSpPr>
      <dsp:spPr>
        <a:xfrm>
          <a:off x="0" y="441156"/>
          <a:ext cx="11004385" cy="44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Crm (2023). </a:t>
          </a:r>
          <a:r>
            <a:rPr lang="en-GB" sz="1200" i="1" kern="1200"/>
            <a:t>How the Ritz-Carlton creates a 5 star customer experience</a:t>
          </a:r>
          <a:r>
            <a:rPr lang="en-GB" sz="1200" kern="1200"/>
            <a:t> </a:t>
          </a:r>
          <a:r>
            <a:rPr lang="en-GB" sz="1200" i="1" kern="1200"/>
            <a:t>CRM.org</a:t>
          </a:r>
          <a:r>
            <a:rPr lang="en-GB" sz="1200" kern="1200"/>
            <a:t>. Available at: https://crm.org/articles/ritz-carlton-gold-standards (Accessed: 24 May 2023).</a:t>
          </a:r>
          <a:endParaRPr lang="en-US" sz="1200" kern="1200"/>
        </a:p>
      </dsp:txBody>
      <dsp:txXfrm>
        <a:off x="0" y="441156"/>
        <a:ext cx="11004385" cy="440618"/>
      </dsp:txXfrm>
    </dsp:sp>
    <dsp:sp modelId="{64277AF5-DD8E-406D-B8B5-A8EE45B91858}">
      <dsp:nvSpPr>
        <dsp:cNvPr id="0" name=""/>
        <dsp:cNvSpPr/>
      </dsp:nvSpPr>
      <dsp:spPr>
        <a:xfrm>
          <a:off x="0" y="881775"/>
          <a:ext cx="11004385" cy="0"/>
        </a:xfrm>
        <a:prstGeom prst="line">
          <a:avLst/>
        </a:prstGeom>
        <a:solidFill>
          <a:schemeClr val="accent2">
            <a:hueOff val="-330758"/>
            <a:satOff val="-1460"/>
            <a:lumOff val="654"/>
            <a:alphaOff val="0"/>
          </a:schemeClr>
        </a:solidFill>
        <a:ln w="12700" cap="flat" cmpd="sng" algn="ctr">
          <a:solidFill>
            <a:schemeClr val="accent2">
              <a:hueOff val="-330758"/>
              <a:satOff val="-1460"/>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D093B3-EB5C-4967-8476-D4B83BA5FAC9}">
      <dsp:nvSpPr>
        <dsp:cNvPr id="0" name=""/>
        <dsp:cNvSpPr/>
      </dsp:nvSpPr>
      <dsp:spPr>
        <a:xfrm>
          <a:off x="0" y="881775"/>
          <a:ext cx="11004385" cy="44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Hospitality-on (2023). </a:t>
          </a:r>
          <a:r>
            <a:rPr lang="en-GB" sz="1200" i="1" kern="1200"/>
            <a:t>The Ritz-Carlton Mobile Guest Services - English</a:t>
          </a:r>
          <a:r>
            <a:rPr lang="en-GB" sz="1200" kern="1200"/>
            <a:t> </a:t>
          </a:r>
          <a:r>
            <a:rPr lang="en-GB" sz="1200" i="1" kern="1200"/>
            <a:t>Hospitality ON</a:t>
          </a:r>
          <a:r>
            <a:rPr lang="en-GB" sz="1200" kern="1200"/>
            <a:t>. Available at: https://hospitality-on.com/en/worldwide-hospitality-awards/ritz-carlton/ritz-carlton-mobile-guest-services (Accessed: 24 May 2023). </a:t>
          </a:r>
          <a:endParaRPr lang="en-US" sz="1200" kern="1200"/>
        </a:p>
      </dsp:txBody>
      <dsp:txXfrm>
        <a:off x="0" y="881775"/>
        <a:ext cx="11004385" cy="440618"/>
      </dsp:txXfrm>
    </dsp:sp>
    <dsp:sp modelId="{810180EB-ED4F-4E8C-910C-B10AFBB19814}">
      <dsp:nvSpPr>
        <dsp:cNvPr id="0" name=""/>
        <dsp:cNvSpPr/>
      </dsp:nvSpPr>
      <dsp:spPr>
        <a:xfrm>
          <a:off x="0" y="1322394"/>
          <a:ext cx="11004385" cy="0"/>
        </a:xfrm>
        <a:prstGeom prst="line">
          <a:avLst/>
        </a:prstGeom>
        <a:solidFill>
          <a:schemeClr val="accent2">
            <a:hueOff val="-496138"/>
            <a:satOff val="-2191"/>
            <a:lumOff val="980"/>
            <a:alphaOff val="0"/>
          </a:schemeClr>
        </a:solidFill>
        <a:ln w="12700" cap="flat" cmpd="sng" algn="ctr">
          <a:solidFill>
            <a:schemeClr val="accent2">
              <a:hueOff val="-496138"/>
              <a:satOff val="-2191"/>
              <a:lumOff val="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5164DA-31F9-4B40-B89B-20CD47C09E6C}">
      <dsp:nvSpPr>
        <dsp:cNvPr id="0" name=""/>
        <dsp:cNvSpPr/>
      </dsp:nvSpPr>
      <dsp:spPr>
        <a:xfrm>
          <a:off x="0" y="1322394"/>
          <a:ext cx="11004385" cy="44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Johnston, R. Clark, G. and Shulver, M. (2012) Service Operations Management, Pearson, London</a:t>
          </a:r>
          <a:endParaRPr lang="en-US" sz="1200" kern="1200"/>
        </a:p>
      </dsp:txBody>
      <dsp:txXfrm>
        <a:off x="0" y="1322394"/>
        <a:ext cx="11004385" cy="440618"/>
      </dsp:txXfrm>
    </dsp:sp>
    <dsp:sp modelId="{B17C94EE-2CD5-469A-9DC8-409CD5B6CA3B}">
      <dsp:nvSpPr>
        <dsp:cNvPr id="0" name=""/>
        <dsp:cNvSpPr/>
      </dsp:nvSpPr>
      <dsp:spPr>
        <a:xfrm>
          <a:off x="0" y="1763013"/>
          <a:ext cx="11004385" cy="0"/>
        </a:xfrm>
        <a:prstGeom prst="line">
          <a:avLst/>
        </a:prstGeom>
        <a:solidFill>
          <a:schemeClr val="accent2">
            <a:hueOff val="-661517"/>
            <a:satOff val="-2921"/>
            <a:lumOff val="1307"/>
            <a:alphaOff val="0"/>
          </a:schemeClr>
        </a:solidFill>
        <a:ln w="12700" cap="flat" cmpd="sng" algn="ctr">
          <a:solidFill>
            <a:schemeClr val="accent2">
              <a:hueOff val="-661517"/>
              <a:satOff val="-292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B66B05-73DB-40D6-86D5-6007AEB5C69C}">
      <dsp:nvSpPr>
        <dsp:cNvPr id="0" name=""/>
        <dsp:cNvSpPr/>
      </dsp:nvSpPr>
      <dsp:spPr>
        <a:xfrm>
          <a:off x="0" y="1763013"/>
          <a:ext cx="11004385" cy="44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Linchikwok (2019). </a:t>
          </a:r>
          <a:r>
            <a:rPr lang="en-GB" sz="1200" i="1" kern="1200"/>
            <a:t>Luxury vs. millennials and their technology: The Ritz-Carlton (by Julia Shorr)</a:t>
          </a:r>
          <a:r>
            <a:rPr lang="en-GB" sz="1200" kern="1200"/>
            <a:t> </a:t>
          </a:r>
          <a:r>
            <a:rPr lang="en-GB" sz="1200" i="1" kern="1200"/>
            <a:t>Luxury vs. Millennials and Their Technology: The Ritz-Carlton (By Julia Shorr)</a:t>
          </a:r>
          <a:r>
            <a:rPr lang="en-GB" sz="1200" kern="1200"/>
            <a:t>. Available at: https://www.linchikwok.net/2019/05/luxury-vs-millennials-and-their.html (Accessed: 24 May 2023). </a:t>
          </a:r>
          <a:endParaRPr lang="en-US" sz="1200" kern="1200"/>
        </a:p>
      </dsp:txBody>
      <dsp:txXfrm>
        <a:off x="0" y="1763013"/>
        <a:ext cx="11004385" cy="440618"/>
      </dsp:txXfrm>
    </dsp:sp>
    <dsp:sp modelId="{D0DCFEEC-7223-4DAA-A9C8-014B5CDD1DC5}">
      <dsp:nvSpPr>
        <dsp:cNvPr id="0" name=""/>
        <dsp:cNvSpPr/>
      </dsp:nvSpPr>
      <dsp:spPr>
        <a:xfrm>
          <a:off x="0" y="2203632"/>
          <a:ext cx="11004385" cy="0"/>
        </a:xfrm>
        <a:prstGeom prst="line">
          <a:avLst/>
        </a:prstGeom>
        <a:solidFill>
          <a:schemeClr val="accent2">
            <a:hueOff val="-826896"/>
            <a:satOff val="-3651"/>
            <a:lumOff val="1634"/>
            <a:alphaOff val="0"/>
          </a:schemeClr>
        </a:solidFill>
        <a:ln w="12700" cap="flat" cmpd="sng" algn="ctr">
          <a:solidFill>
            <a:schemeClr val="accent2">
              <a:hueOff val="-826896"/>
              <a:satOff val="-3651"/>
              <a:lumOff val="16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A19240-E2AC-45EE-B9F6-8AF8032BEBF1}">
      <dsp:nvSpPr>
        <dsp:cNvPr id="0" name=""/>
        <dsp:cNvSpPr/>
      </dsp:nvSpPr>
      <dsp:spPr>
        <a:xfrm>
          <a:off x="0" y="2203632"/>
          <a:ext cx="11004385" cy="44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People 1st (2017) The performance &amp; talent management revolution, PF, Uxbridge.</a:t>
          </a:r>
          <a:endParaRPr lang="en-US" sz="1200" kern="1200"/>
        </a:p>
      </dsp:txBody>
      <dsp:txXfrm>
        <a:off x="0" y="2203632"/>
        <a:ext cx="11004385" cy="440618"/>
      </dsp:txXfrm>
    </dsp:sp>
    <dsp:sp modelId="{411D8167-29C6-4D36-BCAC-0DE7BD3B346B}">
      <dsp:nvSpPr>
        <dsp:cNvPr id="0" name=""/>
        <dsp:cNvSpPr/>
      </dsp:nvSpPr>
      <dsp:spPr>
        <a:xfrm>
          <a:off x="0" y="2644250"/>
          <a:ext cx="11004385" cy="0"/>
        </a:xfrm>
        <a:prstGeom prst="line">
          <a:avLst/>
        </a:prstGeom>
        <a:solidFill>
          <a:schemeClr val="accent2">
            <a:hueOff val="-992275"/>
            <a:satOff val="-4381"/>
            <a:lumOff val="1961"/>
            <a:alphaOff val="0"/>
          </a:schemeClr>
        </a:solidFill>
        <a:ln w="12700" cap="flat" cmpd="sng" algn="ctr">
          <a:solidFill>
            <a:schemeClr val="accent2">
              <a:hueOff val="-992275"/>
              <a:satOff val="-4381"/>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2FAAC3-5638-4662-A56E-963A13FDB779}">
      <dsp:nvSpPr>
        <dsp:cNvPr id="0" name=""/>
        <dsp:cNvSpPr/>
      </dsp:nvSpPr>
      <dsp:spPr>
        <a:xfrm>
          <a:off x="0" y="2644250"/>
          <a:ext cx="11004385" cy="44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Ritzcarlton (2023). </a:t>
          </a:r>
          <a:r>
            <a:rPr lang="en-GB" sz="1200" i="1" kern="1200"/>
            <a:t>About the Ritz-Carlton</a:t>
          </a:r>
          <a:r>
            <a:rPr lang="en-GB" sz="1200" kern="1200"/>
            <a:t> </a:t>
          </a:r>
          <a:r>
            <a:rPr lang="en-GB" sz="1200" i="1" kern="1200"/>
            <a:t>Home</a:t>
          </a:r>
          <a:r>
            <a:rPr lang="en-GB" sz="1200" kern="1200"/>
            <a:t>. Available at: https://www.ritzcarlton.com/en/about (Accessed: 24 May 2023).</a:t>
          </a:r>
          <a:endParaRPr lang="en-US" sz="1200" kern="1200"/>
        </a:p>
      </dsp:txBody>
      <dsp:txXfrm>
        <a:off x="0" y="2644250"/>
        <a:ext cx="11004385" cy="440618"/>
      </dsp:txXfrm>
    </dsp:sp>
    <dsp:sp modelId="{D191F105-12BE-49DF-B5E3-7A311BB81BA2}">
      <dsp:nvSpPr>
        <dsp:cNvPr id="0" name=""/>
        <dsp:cNvSpPr/>
      </dsp:nvSpPr>
      <dsp:spPr>
        <a:xfrm>
          <a:off x="0" y="3084869"/>
          <a:ext cx="11004385" cy="0"/>
        </a:xfrm>
        <a:prstGeom prst="line">
          <a:avLst/>
        </a:prstGeom>
        <a:solidFill>
          <a:schemeClr val="accent2">
            <a:hueOff val="-1157655"/>
            <a:satOff val="-5112"/>
            <a:lumOff val="2287"/>
            <a:alphaOff val="0"/>
          </a:schemeClr>
        </a:solidFill>
        <a:ln w="12700" cap="flat" cmpd="sng" algn="ctr">
          <a:solidFill>
            <a:schemeClr val="accent2">
              <a:hueOff val="-1157655"/>
              <a:satOff val="-5112"/>
              <a:lumOff val="22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14AE30-1D48-450E-8EC3-04F21B3F7FB9}">
      <dsp:nvSpPr>
        <dsp:cNvPr id="0" name=""/>
        <dsp:cNvSpPr/>
      </dsp:nvSpPr>
      <dsp:spPr>
        <a:xfrm>
          <a:off x="0" y="3084869"/>
          <a:ext cx="11004385" cy="44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Similarweb (2023) </a:t>
          </a:r>
          <a:r>
            <a:rPr lang="en-GB" sz="1200" i="1" kern="1200"/>
            <a:t>Ritzcarlton.com Traffic Analytics &amp; Market Share | similarweb</a:t>
          </a:r>
          <a:r>
            <a:rPr lang="en-GB" sz="1200" kern="1200"/>
            <a:t>. Available at: https://www.similarweb.com/website/ritzcarlton.com/ (Accessed: 24 May 2023).</a:t>
          </a:r>
          <a:endParaRPr lang="en-US" sz="1200" kern="1200"/>
        </a:p>
      </dsp:txBody>
      <dsp:txXfrm>
        <a:off x="0" y="3084869"/>
        <a:ext cx="11004385" cy="440618"/>
      </dsp:txXfrm>
    </dsp:sp>
    <dsp:sp modelId="{5D96C714-BD5B-4DA3-8E77-93C817FC066A}">
      <dsp:nvSpPr>
        <dsp:cNvPr id="0" name=""/>
        <dsp:cNvSpPr/>
      </dsp:nvSpPr>
      <dsp:spPr>
        <a:xfrm>
          <a:off x="0" y="3525488"/>
          <a:ext cx="11004385" cy="0"/>
        </a:xfrm>
        <a:prstGeom prst="line">
          <a:avLst/>
        </a:prstGeom>
        <a:solidFill>
          <a:schemeClr val="accent2">
            <a:hueOff val="-1323034"/>
            <a:satOff val="-5842"/>
            <a:lumOff val="2614"/>
            <a:alphaOff val="0"/>
          </a:schemeClr>
        </a:solidFill>
        <a:ln w="12700" cap="flat" cmpd="sng" algn="ctr">
          <a:solidFill>
            <a:schemeClr val="accent2">
              <a:hueOff val="-1323034"/>
              <a:satOff val="-5842"/>
              <a:lumOff val="26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613F8C-344E-4E20-9CE1-11657127352A}">
      <dsp:nvSpPr>
        <dsp:cNvPr id="0" name=""/>
        <dsp:cNvSpPr/>
      </dsp:nvSpPr>
      <dsp:spPr>
        <a:xfrm>
          <a:off x="0" y="3525488"/>
          <a:ext cx="11004385" cy="44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Walker, J. (2013) Introduction to Hospitality Management, Pearson, London</a:t>
          </a:r>
          <a:endParaRPr lang="en-US" sz="1200" kern="1200"/>
        </a:p>
      </dsp:txBody>
      <dsp:txXfrm>
        <a:off x="0" y="3525488"/>
        <a:ext cx="11004385" cy="440618"/>
      </dsp:txXfrm>
    </dsp:sp>
    <dsp:sp modelId="{7159C23E-26E4-43E3-B1D0-642D95930BFC}">
      <dsp:nvSpPr>
        <dsp:cNvPr id="0" name=""/>
        <dsp:cNvSpPr/>
      </dsp:nvSpPr>
      <dsp:spPr>
        <a:xfrm>
          <a:off x="0" y="3966107"/>
          <a:ext cx="11004385" cy="0"/>
        </a:xfrm>
        <a:prstGeom prst="line">
          <a:avLst/>
        </a:prstGeom>
        <a:solidFill>
          <a:schemeClr val="accent2">
            <a:hueOff val="-1488413"/>
            <a:satOff val="-6572"/>
            <a:lumOff val="2941"/>
            <a:alphaOff val="0"/>
          </a:schemeClr>
        </a:solidFill>
        <a:ln w="12700" cap="flat" cmpd="sng" algn="ctr">
          <a:solidFill>
            <a:schemeClr val="accent2">
              <a:hueOff val="-1488413"/>
              <a:satOff val="-6572"/>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ED38F1-AD44-483C-A8C4-8A106D2A36E6}">
      <dsp:nvSpPr>
        <dsp:cNvPr id="0" name=""/>
        <dsp:cNvSpPr/>
      </dsp:nvSpPr>
      <dsp:spPr>
        <a:xfrm>
          <a:off x="0" y="3966107"/>
          <a:ext cx="11004385" cy="44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Wood, R.C., (2015). Hospitality Management: a brief introduction, Sage, London</a:t>
          </a:r>
          <a:endParaRPr lang="en-US" sz="1200" kern="1200"/>
        </a:p>
      </dsp:txBody>
      <dsp:txXfrm>
        <a:off x="0" y="3966107"/>
        <a:ext cx="11004385" cy="440618"/>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ADEB93-536C-4FD6-B8BD-F4AD7B9389A2}" type="datetimeFigureOut">
              <a:rPr lang="en-US" smtClean="0"/>
              <a:t>5/24/2023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C0DFC8-3D09-4ECD-8C65-4A1FB07EEEB2}" type="slidenum">
              <a:rPr lang="en-US" smtClean="0"/>
              <a:t>‹#›</a:t>
            </a:fld>
            <a:endParaRPr lang="en-US"/>
          </a:p>
        </p:txBody>
      </p:sp>
    </p:spTree>
    <p:extLst>
      <p:ext uri="{BB962C8B-B14F-4D97-AF65-F5344CB8AC3E}">
        <p14:creationId xmlns:p14="http://schemas.microsoft.com/office/powerpoint/2010/main" val="2670479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There is the focus on the development of international hotel management. Ritz Carlton is chosen as the brand for this purpose that is a subsidiary of the Marriot International. Ritz-Carlton is known for the development of the commitment to the consumers. The company maintains the Gold-Standard for 100 years (</a:t>
            </a:r>
            <a:r>
              <a:rPr lang="en-GB" sz="1800" dirty="0" err="1">
                <a:effectLst/>
                <a:latin typeface="Arial" panose="020B0604020202020204" pitchFamily="34" charset="0"/>
                <a:ea typeface="Arial" panose="020B0604020202020204" pitchFamily="34" charset="0"/>
              </a:rPr>
              <a:t>Ritzcarlton</a:t>
            </a:r>
            <a:r>
              <a:rPr lang="en-GB" sz="1800" dirty="0">
                <a:effectLst/>
                <a:latin typeface="Arial" panose="020B0604020202020204" pitchFamily="34" charset="0"/>
                <a:ea typeface="Arial" panose="020B0604020202020204" pitchFamily="34" charset="0"/>
              </a:rPr>
              <a:t>, 2023).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0C0DFC8-3D09-4ECD-8C65-4A1FB07EEEB2}" type="slidenum">
              <a:rPr lang="en-US" smtClean="0"/>
              <a:t>2</a:t>
            </a:fld>
            <a:endParaRPr lang="en-US"/>
          </a:p>
        </p:txBody>
      </p:sp>
    </p:spTree>
    <p:extLst>
      <p:ext uri="{BB962C8B-B14F-4D97-AF65-F5344CB8AC3E}">
        <p14:creationId xmlns:p14="http://schemas.microsoft.com/office/powerpoint/2010/main" val="341965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Ritz-Carlton targets the typical market that includes corporate, leisure travellers, business executives, middle aged elders and people as well as the families </a:t>
            </a:r>
            <a:r>
              <a:rPr lang="en-GB" sz="1800" dirty="0" err="1">
                <a:effectLst/>
                <a:latin typeface="Arial" panose="020B0604020202020204" pitchFamily="34" charset="0"/>
                <a:ea typeface="Arial" panose="020B0604020202020204" pitchFamily="34" charset="0"/>
              </a:rPr>
              <a:t>Linchikwok</a:t>
            </a:r>
            <a:r>
              <a:rPr lang="en-GB" sz="1800" dirty="0">
                <a:effectLst/>
                <a:latin typeface="Arial" panose="020B0604020202020204" pitchFamily="34" charset="0"/>
                <a:ea typeface="Arial" panose="020B0604020202020204" pitchFamily="34" charset="0"/>
              </a:rPr>
              <a:t> (2019). As per the survey of the company it has been seen that the target market for the company involves 48.40% male as well as 51.60% female (</a:t>
            </a:r>
            <a:r>
              <a:rPr lang="en-GB" sz="1800" dirty="0" err="1">
                <a:effectLst/>
                <a:latin typeface="Arial" panose="020B0604020202020204" pitchFamily="34" charset="0"/>
                <a:ea typeface="Arial" panose="020B0604020202020204" pitchFamily="34" charset="0"/>
              </a:rPr>
              <a:t>Similarweb</a:t>
            </a:r>
            <a:r>
              <a:rPr lang="en-GB" sz="1800" dirty="0">
                <a:effectLst/>
                <a:latin typeface="Arial" panose="020B0604020202020204" pitchFamily="34" charset="0"/>
                <a:ea typeface="Arial" panose="020B0604020202020204" pitchFamily="34" charset="0"/>
              </a:rPr>
              <a:t>, 2023). Focusing on the consumers the organisation updates their strategy that is helpful for the development of the brand in the international market.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0C0DFC8-3D09-4ECD-8C65-4A1FB07EEEB2}" type="slidenum">
              <a:rPr lang="en-US" smtClean="0"/>
              <a:t>3</a:t>
            </a:fld>
            <a:endParaRPr lang="en-US"/>
          </a:p>
        </p:txBody>
      </p:sp>
    </p:spTree>
    <p:extLst>
      <p:ext uri="{BB962C8B-B14F-4D97-AF65-F5344CB8AC3E}">
        <p14:creationId xmlns:p14="http://schemas.microsoft.com/office/powerpoint/2010/main" val="4255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 services areas for Ritz Carlton are creating major scope for the development of the proper services in the organisation. The development of the proper staff is essential for managing the performance within the organisation. Development of sustainability is an important area for Ritz Carlton that helps in effective service development in the organisation. There is the importance of the development of the operation management that is an important area to deliver the proper service to the consumers. Guest service is structured in the organisation through the process of the operation management (Johnston </a:t>
            </a:r>
            <a:r>
              <a:rPr lang="en-GB" sz="1800" i="1" dirty="0">
                <a:effectLst/>
                <a:latin typeface="Arial" panose="020B0604020202020204" pitchFamily="34" charset="0"/>
                <a:ea typeface="Arial" panose="020B0604020202020204" pitchFamily="34" charset="0"/>
              </a:rPr>
              <a:t>et al.</a:t>
            </a:r>
            <a:r>
              <a:rPr lang="en-GB" sz="1800" dirty="0">
                <a:effectLst/>
                <a:latin typeface="Arial" panose="020B0604020202020204" pitchFamily="34" charset="0"/>
                <a:ea typeface="Arial" panose="020B0604020202020204" pitchFamily="34" charset="0"/>
              </a:rPr>
              <a:t> 2012).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0C0DFC8-3D09-4ECD-8C65-4A1FB07EEEB2}" type="slidenum">
              <a:rPr lang="en-US" smtClean="0"/>
              <a:t>4</a:t>
            </a:fld>
            <a:endParaRPr lang="en-US"/>
          </a:p>
        </p:txBody>
      </p:sp>
    </p:spTree>
    <p:extLst>
      <p:ext uri="{BB962C8B-B14F-4D97-AF65-F5344CB8AC3E}">
        <p14:creationId xmlns:p14="http://schemas.microsoft.com/office/powerpoint/2010/main" val="499985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Guest service is an important part of the hospitality sector. This is helpful for getting the proper areas of the consumers attention. There is the use of the premium pricing strategy that can ensure that the quality services are provided to the consumers. Ritz-Carlton is focused on the development of the mobile services that is an important area to connect with the consumers easily (Hospitality-on, 2023).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0C0DFC8-3D09-4ECD-8C65-4A1FB07EEEB2}" type="slidenum">
              <a:rPr lang="en-US" smtClean="0"/>
              <a:t>5</a:t>
            </a:fld>
            <a:endParaRPr lang="en-US"/>
          </a:p>
        </p:txBody>
      </p:sp>
    </p:spTree>
    <p:extLst>
      <p:ext uri="{BB962C8B-B14F-4D97-AF65-F5344CB8AC3E}">
        <p14:creationId xmlns:p14="http://schemas.microsoft.com/office/powerpoint/2010/main" val="912112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 primary duties related to the guest service representative are to care for the guests in the hotel. It is important to maintain the cleanliness as well as rectify different types of the problems. This is helpful for the development of the proper value related to the hospitality industry (Wood, 2015).  Ritz Carlton provides the classiest as well as fanciest services to the consumers that help the company to create 5 star consumer experiences.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0C0DFC8-3D09-4ECD-8C65-4A1FB07EEEB2}" type="slidenum">
              <a:rPr lang="en-US" smtClean="0"/>
              <a:t>6</a:t>
            </a:fld>
            <a:endParaRPr lang="en-US"/>
          </a:p>
        </p:txBody>
      </p:sp>
    </p:spTree>
    <p:extLst>
      <p:ext uri="{BB962C8B-B14F-4D97-AF65-F5344CB8AC3E}">
        <p14:creationId xmlns:p14="http://schemas.microsoft.com/office/powerpoint/2010/main" val="16833258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Different areas need to be considered through the hospitality industry. As per the recent survey it has been seen that 86% of the adults like to pay more for the better customer service. This is the area that helps in maintaining the competitive advantages in the market (Cottam, 2022). The honesty as well as commitment of Ritz-Carlton is a major area for hospitality for the company.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0C0DFC8-3D09-4ECD-8C65-4A1FB07EEEB2}" type="slidenum">
              <a:rPr lang="en-US" smtClean="0"/>
              <a:t>7</a:t>
            </a:fld>
            <a:endParaRPr lang="en-US"/>
          </a:p>
        </p:txBody>
      </p:sp>
    </p:spTree>
    <p:extLst>
      <p:ext uri="{BB962C8B-B14F-4D97-AF65-F5344CB8AC3E}">
        <p14:creationId xmlns:p14="http://schemas.microsoft.com/office/powerpoint/2010/main" val="2678483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Different types of the hotels developed updated systems to meet the expectations of the consumers. On this note, the development of the interaction among the consumers is the essential area to meet the development of the consumer’s value. There is the major role of the service department that is helpful for creating the proper value for the organisation. It is important to focus on the development of the digital channels that are helpful for managing the proper areas of the performances of the organisation in the market. Development pf the performance as well as talent management is essential to make the proper development of the organisation.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0C0DFC8-3D09-4ECD-8C65-4A1FB07EEEB2}" type="slidenum">
              <a:rPr lang="en-US" smtClean="0"/>
              <a:t>8</a:t>
            </a:fld>
            <a:endParaRPr lang="en-US"/>
          </a:p>
        </p:txBody>
      </p:sp>
    </p:spTree>
    <p:extLst>
      <p:ext uri="{BB962C8B-B14F-4D97-AF65-F5344CB8AC3E}">
        <p14:creationId xmlns:p14="http://schemas.microsoft.com/office/powerpoint/2010/main" val="2956318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Arial" panose="020B0604020202020204" pitchFamily="34" charset="0"/>
              </a:rPr>
              <a:t>Hospitality management is the important part for the development of the services in the hotel organisation. Here the presentation is focused on the development of the services of the Ritz-Carlton on the international market. The company got a 5-star response from the consumers that is helpful for the development of the proper value among the consumers (</a:t>
            </a:r>
            <a:r>
              <a:rPr lang="en-GB" sz="1800" dirty="0" err="1">
                <a:effectLst/>
                <a:latin typeface="Arial" panose="020B0604020202020204" pitchFamily="34" charset="0"/>
                <a:ea typeface="Arial" panose="020B0604020202020204" pitchFamily="34" charset="0"/>
              </a:rPr>
              <a:t>Ritzcarlton</a:t>
            </a:r>
            <a:r>
              <a:rPr lang="en-GB" sz="1800" dirty="0">
                <a:effectLst/>
                <a:latin typeface="Arial" panose="020B0604020202020204" pitchFamily="34" charset="0"/>
                <a:ea typeface="Arial" panose="020B0604020202020204" pitchFamily="34" charset="0"/>
              </a:rPr>
              <a:t>, 2023). The organisation should follow the development of the high quality of the services to provide proper commitment to the consumers. </a:t>
            </a:r>
            <a:endParaRPr lang="en-US" dirty="0"/>
          </a:p>
        </p:txBody>
      </p:sp>
      <p:sp>
        <p:nvSpPr>
          <p:cNvPr id="4" name="Slide Number Placeholder 3"/>
          <p:cNvSpPr>
            <a:spLocks noGrp="1"/>
          </p:cNvSpPr>
          <p:nvPr>
            <p:ph type="sldNum" sz="quarter" idx="5"/>
          </p:nvPr>
        </p:nvSpPr>
        <p:spPr/>
        <p:txBody>
          <a:bodyPr/>
          <a:lstStyle/>
          <a:p>
            <a:fld id="{B0C0DFC8-3D09-4ECD-8C65-4A1FB07EEEB2}" type="slidenum">
              <a:rPr lang="en-US" smtClean="0"/>
              <a:t>9</a:t>
            </a:fld>
            <a:endParaRPr lang="en-US"/>
          </a:p>
        </p:txBody>
      </p:sp>
    </p:spTree>
    <p:extLst>
      <p:ext uri="{BB962C8B-B14F-4D97-AF65-F5344CB8AC3E}">
        <p14:creationId xmlns:p14="http://schemas.microsoft.com/office/powerpoint/2010/main" val="829036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5/24/2023</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669568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5/24/2023</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8502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5/24/2023</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32372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5/24/2023</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848779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5/24/2023</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169965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5/24/2023</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335544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5/24/2023</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669433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5/24/2023</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560270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5/24/2023</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49756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5/24/2023</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906540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5/24/2023</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1199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5/24/2023</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237979631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21" name="Picture 2">
            <a:extLst>
              <a:ext uri="{FF2B5EF4-FFF2-40B4-BE49-F238E27FC236}">
                <a16:creationId xmlns:a16="http://schemas.microsoft.com/office/drawing/2014/main" id="{E60BB2F6-9513-DFDC-6443-D976DD76AC33}"/>
              </a:ext>
            </a:extLst>
          </p:cNvPr>
          <p:cNvPicPr>
            <a:picLocks noChangeAspect="1"/>
          </p:cNvPicPr>
          <p:nvPr/>
        </p:nvPicPr>
        <p:blipFill rotWithShape="1">
          <a:blip r:embed="rId2">
            <a:alphaModFix amt="40000"/>
          </a:blip>
          <a:srcRect t="32007" r="-1" b="11728"/>
          <a:stretch/>
        </p:blipFill>
        <p:spPr>
          <a:xfrm>
            <a:off x="20" y="10"/>
            <a:ext cx="12188932" cy="6857990"/>
          </a:xfrm>
          <a:prstGeom prst="rect">
            <a:avLst/>
          </a:prstGeom>
        </p:spPr>
      </p:pic>
      <p:sp>
        <p:nvSpPr>
          <p:cNvPr id="2" name="Title 1">
            <a:extLst>
              <a:ext uri="{FF2B5EF4-FFF2-40B4-BE49-F238E27FC236}">
                <a16:creationId xmlns:a16="http://schemas.microsoft.com/office/drawing/2014/main" id="{992E4F44-B748-114D-49DE-ED95519ACD91}"/>
              </a:ext>
            </a:extLst>
          </p:cNvPr>
          <p:cNvSpPr>
            <a:spLocks noGrp="1"/>
          </p:cNvSpPr>
          <p:nvPr>
            <p:ph type="ctrTitle"/>
          </p:nvPr>
        </p:nvSpPr>
        <p:spPr>
          <a:xfrm>
            <a:off x="1549238" y="1145080"/>
            <a:ext cx="9090476" cy="2179601"/>
          </a:xfrm>
        </p:spPr>
        <p:txBody>
          <a:bodyPr anchor="b">
            <a:normAutofit/>
          </a:bodyPr>
          <a:lstStyle/>
          <a:p>
            <a:pPr marL="0" marR="0" algn="ctr">
              <a:lnSpc>
                <a:spcPct val="90000"/>
              </a:lnSpc>
              <a:spcBef>
                <a:spcPts val="0"/>
              </a:spcBef>
              <a:spcAft>
                <a:spcPts val="0"/>
              </a:spcAft>
            </a:pPr>
            <a:r>
              <a:rPr lang="en-GB" sz="3700" b="1">
                <a:solidFill>
                  <a:srgbClr val="FFFFFF"/>
                </a:solidFill>
                <a:effectLst/>
                <a:latin typeface="Arial" panose="020B0604020202020204" pitchFamily="34" charset="0"/>
                <a:ea typeface="Arial" panose="020B0604020202020204" pitchFamily="34" charset="0"/>
              </a:rPr>
              <a:t>Module Handbook Summer Term 2023</a:t>
            </a:r>
            <a:br>
              <a:rPr lang="en-US" sz="3700">
                <a:solidFill>
                  <a:srgbClr val="FFFFFF"/>
                </a:solidFill>
                <a:effectLst/>
                <a:latin typeface="Arial" panose="020B0604020202020204" pitchFamily="34" charset="0"/>
                <a:ea typeface="Arial" panose="020B0604020202020204" pitchFamily="34" charset="0"/>
              </a:rPr>
            </a:br>
            <a:r>
              <a:rPr lang="en-GB" sz="3700" b="1">
                <a:solidFill>
                  <a:srgbClr val="FFFFFF"/>
                </a:solidFill>
                <a:effectLst/>
                <a:latin typeface="Arial" panose="020B0604020202020204" pitchFamily="34" charset="0"/>
                <a:ea typeface="Arial" panose="020B0604020202020204" pitchFamily="34" charset="0"/>
              </a:rPr>
              <a:t>BMIH4003</a:t>
            </a:r>
            <a:br>
              <a:rPr lang="en-US" sz="3700">
                <a:solidFill>
                  <a:srgbClr val="FFFFFF"/>
                </a:solidFill>
                <a:effectLst/>
                <a:latin typeface="Arial" panose="020B0604020202020204" pitchFamily="34" charset="0"/>
                <a:ea typeface="Arial" panose="020B0604020202020204" pitchFamily="34" charset="0"/>
              </a:rPr>
            </a:br>
            <a:r>
              <a:rPr lang="en-GB" sz="3700" b="1">
                <a:solidFill>
                  <a:srgbClr val="FFFFFF"/>
                </a:solidFill>
                <a:effectLst/>
                <a:latin typeface="Arial" panose="020B0604020202020204" pitchFamily="34" charset="0"/>
                <a:ea typeface="Arial" panose="020B0604020202020204" pitchFamily="34" charset="0"/>
              </a:rPr>
              <a:t>Hospitality &amp; Guest Services</a:t>
            </a:r>
            <a:br>
              <a:rPr lang="en-US" sz="3700">
                <a:solidFill>
                  <a:srgbClr val="FFFFFF"/>
                </a:solidFill>
                <a:effectLst/>
                <a:latin typeface="Arial" panose="020B0604020202020204" pitchFamily="34" charset="0"/>
                <a:ea typeface="Arial" panose="020B0604020202020204" pitchFamily="34" charset="0"/>
              </a:rPr>
            </a:br>
            <a:r>
              <a:rPr lang="en-GB" sz="3700" b="1">
                <a:solidFill>
                  <a:srgbClr val="FFFFFF"/>
                </a:solidFill>
                <a:effectLst/>
                <a:latin typeface="Arial" panose="020B0604020202020204" pitchFamily="34" charset="0"/>
                <a:ea typeface="Arial" panose="020B0604020202020204" pitchFamily="34" charset="0"/>
              </a:rPr>
              <a:t>LEVEL 4</a:t>
            </a:r>
            <a:endParaRPr lang="en-US" sz="3700">
              <a:solidFill>
                <a:srgbClr val="FFFFFF"/>
              </a:solidFill>
            </a:endParaRPr>
          </a:p>
        </p:txBody>
      </p:sp>
      <p:sp>
        <p:nvSpPr>
          <p:cNvPr id="30" name="Freeform: Shape 9">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491506" y="-615180"/>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1"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356" y="3533292"/>
            <a:ext cx="972241" cy="45718"/>
            <a:chOff x="4886325" y="3371754"/>
            <a:chExt cx="2418492" cy="113728"/>
          </a:xfrm>
          <a:solidFill>
            <a:schemeClr val="accent1"/>
          </a:solidFill>
        </p:grpSpPr>
        <p:sp>
          <p:nvSpPr>
            <p:cNvPr id="13"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5"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20" name="Freeform: Shape 19">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516668"/>
            <a:ext cx="4187283"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2" name="Group 21">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969850"/>
            <a:ext cx="886141" cy="802496"/>
            <a:chOff x="10948005" y="3272152"/>
            <a:chExt cx="868640" cy="786648"/>
          </a:xfrm>
          <a:solidFill>
            <a:schemeClr val="accent1"/>
          </a:solidFill>
        </p:grpSpPr>
        <p:sp>
          <p:nvSpPr>
            <p:cNvPr id="23" name="Freeform: Shape 22">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7"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359228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Freeform: Shape 1030">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033" name="Group 1032">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034" name="Freeform: Shape 1033">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35" name="Freeform: Shape 1034">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36" name="Freeform: Shape 1035">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37"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038"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39"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40" name="Freeform: Shape 1039">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42" name="Freeform: Shape 1041">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44"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1045"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46"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047"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48"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049"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050"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1052" name="Rectangle 1051">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C588A71-18AC-D44C-1E8F-73803B928CB1}"/>
              </a:ext>
            </a:extLst>
          </p:cNvPr>
          <p:cNvSpPr txBox="1"/>
          <p:nvPr/>
        </p:nvSpPr>
        <p:spPr>
          <a:xfrm>
            <a:off x="517871" y="976160"/>
            <a:ext cx="4767930" cy="1848734"/>
          </a:xfrm>
          <a:prstGeom prst="rect">
            <a:avLst/>
          </a:prstGeom>
        </p:spPr>
        <p:txBody>
          <a:bodyPr vert="horz" lIns="91440" tIns="45720" rIns="91440" bIns="45720" rtlCol="0" anchor="b">
            <a:normAutofit/>
          </a:bodyPr>
          <a:lstStyle/>
          <a:p>
            <a:pPr marL="0" marR="0">
              <a:spcBef>
                <a:spcPct val="0"/>
              </a:spcBef>
              <a:spcAft>
                <a:spcPts val="600"/>
              </a:spcAft>
            </a:pPr>
            <a:r>
              <a:rPr lang="en-US" sz="3600" b="1" i="1">
                <a:effectLst/>
                <a:latin typeface="+mj-lt"/>
                <a:ea typeface="+mj-ea"/>
                <a:cs typeface="+mj-cs"/>
              </a:rPr>
              <a:t>Introducing the chosen brand </a:t>
            </a:r>
            <a:endParaRPr lang="en-US" sz="3600" i="1">
              <a:effectLst/>
              <a:latin typeface="+mj-lt"/>
              <a:ea typeface="+mj-ea"/>
              <a:cs typeface="+mj-cs"/>
            </a:endParaRPr>
          </a:p>
        </p:txBody>
      </p:sp>
      <p:sp>
        <p:nvSpPr>
          <p:cNvPr id="1054" name="Freeform: Shape 1053">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21648"/>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3">
              <a:lumMod val="40000"/>
              <a:lumOff val="6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056"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1057"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58"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059"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60"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061"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062"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5" name="TextBox 4">
            <a:extLst>
              <a:ext uri="{FF2B5EF4-FFF2-40B4-BE49-F238E27FC236}">
                <a16:creationId xmlns:a16="http://schemas.microsoft.com/office/drawing/2014/main" id="{30C0355E-F63F-37E7-45CC-59E3011F4095}"/>
              </a:ext>
            </a:extLst>
          </p:cNvPr>
          <p:cNvSpPr txBox="1"/>
          <p:nvPr/>
        </p:nvSpPr>
        <p:spPr>
          <a:xfrm>
            <a:off x="517871" y="3299404"/>
            <a:ext cx="4767930" cy="2745750"/>
          </a:xfrm>
          <a:prstGeom prst="rect">
            <a:avLst/>
          </a:prstGeom>
        </p:spPr>
        <p:txBody>
          <a:bodyPr vert="horz" lIns="91440" tIns="45720" rIns="91440" bIns="45720" rtlCol="0">
            <a:normAutofit/>
          </a:bodyPr>
          <a:lstStyle/>
          <a:p>
            <a:pPr marL="342900" marR="0" lvl="0" indent="-342900">
              <a:spcBef>
                <a:spcPts val="0"/>
              </a:spcBef>
              <a:spcAft>
                <a:spcPts val="600"/>
              </a:spcAft>
              <a:buFont typeface="Arial" panose="020B0604020202020204" pitchFamily="34" charset="0"/>
              <a:buChar char="●"/>
            </a:pPr>
            <a:r>
              <a:rPr lang="en-US" sz="2000" u="none" strike="noStrike">
                <a:effectLst/>
              </a:rPr>
              <a:t>Ritz-Carlton maintains gold standard and providing service to the people for 100 years (Ritzcarlton, 2023). </a:t>
            </a:r>
          </a:p>
          <a:p>
            <a:pPr marL="342900" marR="0" lvl="0" indent="-342900">
              <a:spcBef>
                <a:spcPts val="0"/>
              </a:spcBef>
              <a:spcAft>
                <a:spcPts val="600"/>
              </a:spcAft>
              <a:buFont typeface="Arial" panose="020B0604020202020204" pitchFamily="34" charset="0"/>
              <a:buChar char="●"/>
            </a:pPr>
            <a:r>
              <a:rPr lang="en-US" sz="2000" u="none" strike="noStrike">
                <a:effectLst/>
              </a:rPr>
              <a:t>Commitment to the service is the first priority for this hotel.</a:t>
            </a:r>
          </a:p>
          <a:p>
            <a:pPr marL="342900" marR="0" lvl="0" indent="-342900">
              <a:spcBef>
                <a:spcPts val="0"/>
              </a:spcBef>
              <a:spcAft>
                <a:spcPts val="600"/>
              </a:spcAft>
              <a:buFont typeface="Arial" panose="020B0604020202020204" pitchFamily="34" charset="0"/>
              <a:buChar char="●"/>
            </a:pPr>
            <a:r>
              <a:rPr lang="en-US" sz="2000" u="none" strike="noStrike">
                <a:effectLst/>
              </a:rPr>
              <a:t>Sincere and warm greetings are the main aim to receive the people in their hotel.  </a:t>
            </a:r>
          </a:p>
        </p:txBody>
      </p:sp>
      <p:pic>
        <p:nvPicPr>
          <p:cNvPr id="1026" name="Picture 2" descr="The Ritz-Carlton Hotel Company LLC - Crunchbase Company Profile &amp; Funding">
            <a:extLst>
              <a:ext uri="{FF2B5EF4-FFF2-40B4-BE49-F238E27FC236}">
                <a16:creationId xmlns:a16="http://schemas.microsoft.com/office/drawing/2014/main" id="{2965F648-6633-A0FB-0AAC-431B7A592A4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80742" y="1010472"/>
            <a:ext cx="5654663" cy="4764053"/>
          </a:xfrm>
          <a:prstGeom prst="rect">
            <a:avLst/>
          </a:prstGeom>
          <a:noFill/>
          <a:extLst>
            <a:ext uri="{909E8E84-426E-40DD-AFC4-6F175D3DCCD1}">
              <a14:hiddenFill xmlns:a14="http://schemas.microsoft.com/office/drawing/2010/main">
                <a:solidFill>
                  <a:srgbClr val="FFFFFF"/>
                </a:solidFill>
              </a14:hiddenFill>
            </a:ext>
          </a:extLst>
        </p:spPr>
      </p:pic>
      <p:sp>
        <p:nvSpPr>
          <p:cNvPr id="1064" name="Freeform: Shape 1063">
            <a:extLst>
              <a:ext uri="{FF2B5EF4-FFF2-40B4-BE49-F238E27FC236}">
                <a16:creationId xmlns:a16="http://schemas.microsoft.com/office/drawing/2014/main" id="{6B6061A8-D267-4967-AF47-C3CC45138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5602884"/>
            <a:ext cx="4292956" cy="1255116"/>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66" name="Group 1065">
            <a:extLst>
              <a:ext uri="{FF2B5EF4-FFF2-40B4-BE49-F238E27FC236}">
                <a16:creationId xmlns:a16="http://schemas.microsoft.com/office/drawing/2014/main" id="{12DB770A-658D-4212-9BF2-236070D5D7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91063" y="5736410"/>
            <a:ext cx="886141" cy="802496"/>
            <a:chOff x="10948005" y="3272152"/>
            <a:chExt cx="868640" cy="786648"/>
          </a:xfrm>
          <a:solidFill>
            <a:schemeClr val="accent6"/>
          </a:solidFill>
        </p:grpSpPr>
        <p:sp>
          <p:nvSpPr>
            <p:cNvPr id="1067" name="Freeform: Shape 1066">
              <a:extLst>
                <a:ext uri="{FF2B5EF4-FFF2-40B4-BE49-F238E27FC236}">
                  <a16:creationId xmlns:a16="http://schemas.microsoft.com/office/drawing/2014/main" id="{A9B99195-76A3-4B90-8F45-BAEF05699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68" name="Freeform: Shape 1067">
              <a:extLst>
                <a:ext uri="{FF2B5EF4-FFF2-40B4-BE49-F238E27FC236}">
                  <a16:creationId xmlns:a16="http://schemas.microsoft.com/office/drawing/2014/main" id="{F1029419-581A-4B40-B3E3-BD5931F9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69" name="Freeform: Shape 1068">
              <a:extLst>
                <a:ext uri="{FF2B5EF4-FFF2-40B4-BE49-F238E27FC236}">
                  <a16:creationId xmlns:a16="http://schemas.microsoft.com/office/drawing/2014/main" id="{38F181C6-C3A7-463D-B837-E6FB1B08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70" name="Graphic 12">
              <a:extLst>
                <a:ext uri="{FF2B5EF4-FFF2-40B4-BE49-F238E27FC236}">
                  <a16:creationId xmlns:a16="http://schemas.microsoft.com/office/drawing/2014/main" id="{FB6F6AFA-67F5-4D3A-839B-6B3980B6F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071" name="Graphic 15">
              <a:extLst>
                <a:ext uri="{FF2B5EF4-FFF2-40B4-BE49-F238E27FC236}">
                  <a16:creationId xmlns:a16="http://schemas.microsoft.com/office/drawing/2014/main" id="{E9F49015-3756-46EC-AF1A-2F33219CB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72" name="Graphic 15">
              <a:extLst>
                <a:ext uri="{FF2B5EF4-FFF2-40B4-BE49-F238E27FC236}">
                  <a16:creationId xmlns:a16="http://schemas.microsoft.com/office/drawing/2014/main" id="{44C1E606-364B-4793-83A8-61AC96EDB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73" name="Freeform: Shape 1072">
              <a:extLst>
                <a:ext uri="{FF2B5EF4-FFF2-40B4-BE49-F238E27FC236}">
                  <a16:creationId xmlns:a16="http://schemas.microsoft.com/office/drawing/2014/main" id="{4D62BB33-881E-4E43-A746-75C1E7C32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16410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7" name="Freeform: Shape 2056">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59" name="Group 2058">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060" name="Freeform: Shape 2059">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061" name="Freeform: Shape 2060">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062" name="Freeform: Shape 2061">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063"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064"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65"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66" name="Freeform: Shape 2065">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68" name="Freeform: Shape 2067">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070"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2071"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072"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073"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074"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075"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76"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2078" name="Rectangle 2077">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TextBox 2">
            <a:extLst>
              <a:ext uri="{FF2B5EF4-FFF2-40B4-BE49-F238E27FC236}">
                <a16:creationId xmlns:a16="http://schemas.microsoft.com/office/drawing/2014/main" id="{D3B1E027-61AA-799A-E5B8-0480E263EFD6}"/>
              </a:ext>
            </a:extLst>
          </p:cNvPr>
          <p:cNvSpPr txBox="1"/>
          <p:nvPr/>
        </p:nvSpPr>
        <p:spPr>
          <a:xfrm>
            <a:off x="525718" y="1114691"/>
            <a:ext cx="5512288" cy="1880555"/>
          </a:xfrm>
          <a:prstGeom prst="rect">
            <a:avLst/>
          </a:prstGeom>
        </p:spPr>
        <p:txBody>
          <a:bodyPr vert="horz" lIns="91440" tIns="45720" rIns="91440" bIns="45720" rtlCol="0" anchor="t">
            <a:normAutofit/>
          </a:bodyPr>
          <a:lstStyle/>
          <a:p>
            <a:pPr marL="0" marR="0">
              <a:spcBef>
                <a:spcPct val="0"/>
              </a:spcBef>
              <a:spcAft>
                <a:spcPts val="600"/>
              </a:spcAft>
            </a:pPr>
            <a:r>
              <a:rPr lang="en-US" sz="3600" b="1" i="1">
                <a:effectLst/>
                <a:latin typeface="+mj-lt"/>
                <a:ea typeface="+mj-ea"/>
                <a:cs typeface="+mj-cs"/>
              </a:rPr>
              <a:t>Identification of the main consumers of the hotel brand</a:t>
            </a:r>
            <a:endParaRPr lang="en-US" sz="3600" i="1">
              <a:effectLst/>
              <a:latin typeface="+mj-lt"/>
              <a:ea typeface="+mj-ea"/>
              <a:cs typeface="+mj-cs"/>
            </a:endParaRPr>
          </a:p>
        </p:txBody>
      </p:sp>
      <p:sp>
        <p:nvSpPr>
          <p:cNvPr id="2080" name="Freeform: Shape 2079">
            <a:extLst>
              <a:ext uri="{FF2B5EF4-FFF2-40B4-BE49-F238E27FC236}">
                <a16:creationId xmlns:a16="http://schemas.microsoft.com/office/drawing/2014/main" id="{E9BFB270-A887-4B62-B243-50F92509A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082"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2083"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084"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085"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086"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087"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88"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2052" name="Picture 4" descr="THE RITZ-CARLTON, OSAKA - Hotel Reviews, Photos, Rate Comparison -  Tripadvisor">
            <a:extLst>
              <a:ext uri="{FF2B5EF4-FFF2-40B4-BE49-F238E27FC236}">
                <a16:creationId xmlns:a16="http://schemas.microsoft.com/office/drawing/2014/main" id="{992054F6-B6E3-EAC9-3000-2DB5A7B2ED4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103" r="2" b="10883"/>
          <a:stretch/>
        </p:blipFill>
        <p:spPr bwMode="auto">
          <a:xfrm>
            <a:off x="525718" y="3282043"/>
            <a:ext cx="5512288" cy="29809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DD7B4BA-FB22-69CE-94FF-B269948BDF02}"/>
              </a:ext>
            </a:extLst>
          </p:cNvPr>
          <p:cNvSpPr txBox="1"/>
          <p:nvPr/>
        </p:nvSpPr>
        <p:spPr>
          <a:xfrm>
            <a:off x="6444040" y="1114691"/>
            <a:ext cx="4159233" cy="5145901"/>
          </a:xfrm>
          <a:prstGeom prst="rect">
            <a:avLst/>
          </a:prstGeom>
        </p:spPr>
        <p:txBody>
          <a:bodyPr vert="horz" lIns="91440" tIns="45720" rIns="91440" bIns="45720" rtlCol="0">
            <a:normAutofit/>
          </a:bodyPr>
          <a:lstStyle/>
          <a:p>
            <a:pPr marL="342900" marR="0" lvl="0" indent="-342900">
              <a:lnSpc>
                <a:spcPct val="110000"/>
              </a:lnSpc>
              <a:spcBef>
                <a:spcPts val="0"/>
              </a:spcBef>
              <a:spcAft>
                <a:spcPts val="600"/>
              </a:spcAft>
              <a:buFont typeface="Arial" panose="020B0604020202020204" pitchFamily="34" charset="0"/>
              <a:buChar char="●"/>
            </a:pPr>
            <a:r>
              <a:rPr lang="en-US" sz="2000" u="none" strike="noStrike">
                <a:effectLst/>
              </a:rPr>
              <a:t>Ritz-Carlton targets the people internationally and the USA is one of the largest markets for the company.  </a:t>
            </a:r>
          </a:p>
          <a:p>
            <a:pPr marL="342900" marR="0" lvl="0" indent="-342900">
              <a:lnSpc>
                <a:spcPct val="110000"/>
              </a:lnSpc>
              <a:spcBef>
                <a:spcPts val="0"/>
              </a:spcBef>
              <a:spcAft>
                <a:spcPts val="600"/>
              </a:spcAft>
              <a:buFont typeface="Arial" panose="020B0604020202020204" pitchFamily="34" charset="0"/>
              <a:buChar char="●"/>
            </a:pPr>
            <a:r>
              <a:rPr lang="en-US" sz="2000" u="none" strike="noStrike">
                <a:effectLst/>
              </a:rPr>
              <a:t>48.40% male and 51.60% female are involved in this area. </a:t>
            </a:r>
          </a:p>
          <a:p>
            <a:pPr marL="342900" marR="0" lvl="0" indent="-342900">
              <a:lnSpc>
                <a:spcPct val="110000"/>
              </a:lnSpc>
              <a:spcBef>
                <a:spcPts val="0"/>
              </a:spcBef>
              <a:spcAft>
                <a:spcPts val="600"/>
              </a:spcAft>
              <a:buFont typeface="Arial" panose="020B0604020202020204" pitchFamily="34" charset="0"/>
              <a:buChar char="●"/>
            </a:pPr>
            <a:r>
              <a:rPr lang="en-US" sz="2000" u="none" strike="noStrike">
                <a:effectLst/>
              </a:rPr>
              <a:t>Upper and middle class are the primary consumers for the target market where business executives and the others are involved. </a:t>
            </a:r>
          </a:p>
        </p:txBody>
      </p:sp>
      <p:sp>
        <p:nvSpPr>
          <p:cNvPr id="2090" name="Freeform: Shape 2089">
            <a:extLst>
              <a:ext uri="{FF2B5EF4-FFF2-40B4-BE49-F238E27FC236}">
                <a16:creationId xmlns:a16="http://schemas.microsoft.com/office/drawing/2014/main" id="{E1BEDD21-8CC9-4E04-B8CF-CE59786D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915833"/>
            <a:ext cx="2438970" cy="942167"/>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92" name="Group 2091">
            <a:extLst>
              <a:ext uri="{FF2B5EF4-FFF2-40B4-BE49-F238E27FC236}">
                <a16:creationId xmlns:a16="http://schemas.microsoft.com/office/drawing/2014/main" id="{3B108AF4-088E-4064-B983-46D04AE2E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9771377" y="5278254"/>
            <a:ext cx="623078" cy="1834221"/>
            <a:chOff x="10948005" y="3272152"/>
            <a:chExt cx="623078" cy="1834221"/>
          </a:xfrm>
          <a:solidFill>
            <a:schemeClr val="accent1">
              <a:lumMod val="60000"/>
              <a:lumOff val="40000"/>
            </a:schemeClr>
          </a:solidFill>
        </p:grpSpPr>
        <p:sp>
          <p:nvSpPr>
            <p:cNvPr id="2093" name="Freeform: Shape 2092">
              <a:extLst>
                <a:ext uri="{FF2B5EF4-FFF2-40B4-BE49-F238E27FC236}">
                  <a16:creationId xmlns:a16="http://schemas.microsoft.com/office/drawing/2014/main" id="{B0072F45-87A5-41AF-8A5F-AA1169606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094" name="Freeform: Shape 2093">
              <a:extLst>
                <a:ext uri="{FF2B5EF4-FFF2-40B4-BE49-F238E27FC236}">
                  <a16:creationId xmlns:a16="http://schemas.microsoft.com/office/drawing/2014/main" id="{39543D5C-6314-4A56-96D8-66138F7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095" name="Freeform: Shape 2094">
              <a:extLst>
                <a:ext uri="{FF2B5EF4-FFF2-40B4-BE49-F238E27FC236}">
                  <a16:creationId xmlns:a16="http://schemas.microsoft.com/office/drawing/2014/main" id="{43B17B08-2B11-4A2F-9E2C-DE23C7250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8962" y="5013367"/>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096" name="Graphic 12">
              <a:extLst>
                <a:ext uri="{FF2B5EF4-FFF2-40B4-BE49-F238E27FC236}">
                  <a16:creationId xmlns:a16="http://schemas.microsoft.com/office/drawing/2014/main" id="{1C07DBD2-276A-4A72-BF25-6FB2FCD05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097" name="Graphic 15">
              <a:extLst>
                <a:ext uri="{FF2B5EF4-FFF2-40B4-BE49-F238E27FC236}">
                  <a16:creationId xmlns:a16="http://schemas.microsoft.com/office/drawing/2014/main" id="{C354B108-DB71-4484-8743-68C8D5030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574" y="4484929"/>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98" name="Graphic 15">
              <a:extLst>
                <a:ext uri="{FF2B5EF4-FFF2-40B4-BE49-F238E27FC236}">
                  <a16:creationId xmlns:a16="http://schemas.microsoft.com/office/drawing/2014/main" id="{C50B8508-ED23-4F52-B6D0-18C4EFC54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99" name="Freeform: Shape 2098">
              <a:extLst>
                <a:ext uri="{FF2B5EF4-FFF2-40B4-BE49-F238E27FC236}">
                  <a16:creationId xmlns:a16="http://schemas.microsoft.com/office/drawing/2014/main" id="{37C296D5-FE18-49F2-BECF-3BBFD7834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98165" y="4772395"/>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361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79" name="Freeform: Shape 3078">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3081" name="Group 3080">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3082" name="Freeform: Shape 3081">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083" name="Freeform: Shape 3082">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084" name="Freeform: Shape 3083">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085"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3086"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87"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88" name="Freeform: Shape 3087">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090" name="Freeform: Shape 3089">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092"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3093"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094"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095"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096"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097"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098"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3100" name="Rectangle 309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TextBox 2">
            <a:extLst>
              <a:ext uri="{FF2B5EF4-FFF2-40B4-BE49-F238E27FC236}">
                <a16:creationId xmlns:a16="http://schemas.microsoft.com/office/drawing/2014/main" id="{C267D37D-9C34-D8BF-8EC7-93170E4EEB17}"/>
              </a:ext>
            </a:extLst>
          </p:cNvPr>
          <p:cNvSpPr txBox="1"/>
          <p:nvPr/>
        </p:nvSpPr>
        <p:spPr>
          <a:xfrm>
            <a:off x="6389915" y="787068"/>
            <a:ext cx="4213359" cy="1890665"/>
          </a:xfrm>
          <a:prstGeom prst="rect">
            <a:avLst/>
          </a:prstGeom>
        </p:spPr>
        <p:txBody>
          <a:bodyPr vert="horz" lIns="91440" tIns="45720" rIns="91440" bIns="45720" rtlCol="0" anchor="b">
            <a:normAutofit/>
          </a:bodyPr>
          <a:lstStyle/>
          <a:p>
            <a:pPr marL="0" marR="0">
              <a:spcBef>
                <a:spcPct val="0"/>
              </a:spcBef>
              <a:spcAft>
                <a:spcPts val="600"/>
              </a:spcAft>
            </a:pPr>
            <a:r>
              <a:rPr lang="en-US" sz="3600" b="1" i="1">
                <a:effectLst/>
                <a:latin typeface="+mj-lt"/>
                <a:ea typeface="+mj-ea"/>
                <a:cs typeface="+mj-cs"/>
              </a:rPr>
              <a:t>Nature, scope of the guest service facilities </a:t>
            </a:r>
            <a:endParaRPr lang="en-US" sz="3600" i="1">
              <a:effectLst/>
              <a:latin typeface="+mj-lt"/>
              <a:ea typeface="+mj-ea"/>
              <a:cs typeface="+mj-cs"/>
            </a:endParaRPr>
          </a:p>
        </p:txBody>
      </p:sp>
      <p:pic>
        <p:nvPicPr>
          <p:cNvPr id="3074" name="Picture 2" descr="Ritz-Carlton by Aneeta Kalsi on Prezi Next">
            <a:extLst>
              <a:ext uri="{FF2B5EF4-FFF2-40B4-BE49-F238E27FC236}">
                <a16:creationId xmlns:a16="http://schemas.microsoft.com/office/drawing/2014/main" id="{304DC438-A1DD-9FC8-5F79-B9135FB9D26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241" y="1970304"/>
            <a:ext cx="5112709" cy="2875898"/>
          </a:xfrm>
          <a:prstGeom prst="rect">
            <a:avLst/>
          </a:prstGeom>
          <a:noFill/>
          <a:extLst>
            <a:ext uri="{909E8E84-426E-40DD-AFC4-6F175D3DCCD1}">
              <a14:hiddenFill xmlns:a14="http://schemas.microsoft.com/office/drawing/2010/main">
                <a:solidFill>
                  <a:srgbClr val="FFFFFF"/>
                </a:solidFill>
              </a14:hiddenFill>
            </a:ext>
          </a:extLst>
        </p:spPr>
      </p:pic>
      <p:grpSp>
        <p:nvGrpSpPr>
          <p:cNvPr id="3102" name="Graphic 78">
            <a:extLst>
              <a:ext uri="{FF2B5EF4-FFF2-40B4-BE49-F238E27FC236}">
                <a16:creationId xmlns:a16="http://schemas.microsoft.com/office/drawing/2014/main" id="{5E46079A-4648-465E-9D1A-479174C99F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71728" y="3092185"/>
            <a:ext cx="972241" cy="45718"/>
            <a:chOff x="4886325" y="3371754"/>
            <a:chExt cx="2418492" cy="113728"/>
          </a:xfrm>
          <a:solidFill>
            <a:schemeClr val="accent1"/>
          </a:solidFill>
        </p:grpSpPr>
        <p:sp>
          <p:nvSpPr>
            <p:cNvPr id="3103" name="Graphic 78">
              <a:extLst>
                <a:ext uri="{FF2B5EF4-FFF2-40B4-BE49-F238E27FC236}">
                  <a16:creationId xmlns:a16="http://schemas.microsoft.com/office/drawing/2014/main" id="{A3BA42E0-6D8E-44BF-AC6B-5FB25C200A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104" name="Graphic 78">
              <a:extLst>
                <a:ext uri="{FF2B5EF4-FFF2-40B4-BE49-F238E27FC236}">
                  <a16:creationId xmlns:a16="http://schemas.microsoft.com/office/drawing/2014/main" id="{91EF6403-FD18-4EC0-840F-8F70F3494B3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105" name="Graphic 78">
                <a:extLst>
                  <a:ext uri="{FF2B5EF4-FFF2-40B4-BE49-F238E27FC236}">
                    <a16:creationId xmlns:a16="http://schemas.microsoft.com/office/drawing/2014/main" id="{92B6AD13-0D11-4C0C-A362-E048C9732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106" name="Graphic 78">
                <a:extLst>
                  <a:ext uri="{FF2B5EF4-FFF2-40B4-BE49-F238E27FC236}">
                    <a16:creationId xmlns:a16="http://schemas.microsoft.com/office/drawing/2014/main" id="{61DDD1A9-F0A4-4900-9DEF-F6B383361B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107" name="Graphic 78">
                <a:extLst>
                  <a:ext uri="{FF2B5EF4-FFF2-40B4-BE49-F238E27FC236}">
                    <a16:creationId xmlns:a16="http://schemas.microsoft.com/office/drawing/2014/main" id="{F26977AE-F962-40FD-945B-D1E106951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108" name="Graphic 78">
                <a:extLst>
                  <a:ext uri="{FF2B5EF4-FFF2-40B4-BE49-F238E27FC236}">
                    <a16:creationId xmlns:a16="http://schemas.microsoft.com/office/drawing/2014/main" id="{6078955A-1871-4463-B23D-8AD33984CD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110" name="Freeform: Shape 3109">
            <a:extLst>
              <a:ext uri="{FF2B5EF4-FFF2-40B4-BE49-F238E27FC236}">
                <a16:creationId xmlns:a16="http://schemas.microsoft.com/office/drawing/2014/main" id="{62F1D297-74F5-4948-9655-BC87A30A4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5637359"/>
            <a:ext cx="5486401" cy="1220641"/>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3112" name="Group 3111">
            <a:extLst>
              <a:ext uri="{FF2B5EF4-FFF2-40B4-BE49-F238E27FC236}">
                <a16:creationId xmlns:a16="http://schemas.microsoft.com/office/drawing/2014/main" id="{756DB040-BB4B-446D-9172-7253A56604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782" y="5182141"/>
            <a:ext cx="886141" cy="802496"/>
            <a:chOff x="10948005" y="3272152"/>
            <a:chExt cx="868640" cy="786648"/>
          </a:xfrm>
          <a:solidFill>
            <a:schemeClr val="accent1"/>
          </a:solidFill>
        </p:grpSpPr>
        <p:sp>
          <p:nvSpPr>
            <p:cNvPr id="3113" name="Freeform: Shape 3112">
              <a:extLst>
                <a:ext uri="{FF2B5EF4-FFF2-40B4-BE49-F238E27FC236}">
                  <a16:creationId xmlns:a16="http://schemas.microsoft.com/office/drawing/2014/main" id="{58AE7480-26E8-4D60-9ABF-DF801570B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114" name="Freeform: Shape 3113">
              <a:extLst>
                <a:ext uri="{FF2B5EF4-FFF2-40B4-BE49-F238E27FC236}">
                  <a16:creationId xmlns:a16="http://schemas.microsoft.com/office/drawing/2014/main" id="{3644645D-B360-4E3D-A96A-6D9CE4F34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115" name="Freeform: Shape 3114">
              <a:extLst>
                <a:ext uri="{FF2B5EF4-FFF2-40B4-BE49-F238E27FC236}">
                  <a16:creationId xmlns:a16="http://schemas.microsoft.com/office/drawing/2014/main" id="{E99C8E1E-3260-4E6A-83CA-933468316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116" name="Graphic 12">
              <a:extLst>
                <a:ext uri="{FF2B5EF4-FFF2-40B4-BE49-F238E27FC236}">
                  <a16:creationId xmlns:a16="http://schemas.microsoft.com/office/drawing/2014/main" id="{3A551C21-5423-4320-86B3-CA6956E70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3117" name="Graphic 15">
              <a:extLst>
                <a:ext uri="{FF2B5EF4-FFF2-40B4-BE49-F238E27FC236}">
                  <a16:creationId xmlns:a16="http://schemas.microsoft.com/office/drawing/2014/main" id="{6D1A9E3F-8323-45A6-B267-8EA6B1A000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18" name="Graphic 15">
              <a:extLst>
                <a:ext uri="{FF2B5EF4-FFF2-40B4-BE49-F238E27FC236}">
                  <a16:creationId xmlns:a16="http://schemas.microsoft.com/office/drawing/2014/main" id="{F4049F71-8749-4860-8F6D-611D459A9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19" name="Freeform: Shape 3118">
              <a:extLst>
                <a:ext uri="{FF2B5EF4-FFF2-40B4-BE49-F238E27FC236}">
                  <a16:creationId xmlns:a16="http://schemas.microsoft.com/office/drawing/2014/main" id="{89D62868-92E4-42DF-9CF9-A9190CC14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2A258FFF-5100-1960-3581-A76468ABE236}"/>
              </a:ext>
            </a:extLst>
          </p:cNvPr>
          <p:cNvSpPr txBox="1"/>
          <p:nvPr/>
        </p:nvSpPr>
        <p:spPr>
          <a:xfrm>
            <a:off x="6389915" y="3429000"/>
            <a:ext cx="4213359" cy="2641930"/>
          </a:xfrm>
          <a:prstGeom prst="rect">
            <a:avLst/>
          </a:prstGeom>
        </p:spPr>
        <p:txBody>
          <a:bodyPr vert="horz" lIns="91440" tIns="45720" rIns="91440" bIns="45720" rtlCol="0">
            <a:normAutofit/>
          </a:bodyPr>
          <a:lstStyle/>
          <a:p>
            <a:pPr marL="342900" marR="0" lvl="0" indent="-342900">
              <a:spcBef>
                <a:spcPts val="0"/>
              </a:spcBef>
              <a:spcAft>
                <a:spcPts val="600"/>
              </a:spcAft>
              <a:buFont typeface="Arial" panose="020B0604020202020204" pitchFamily="34" charset="0"/>
              <a:buChar char="●"/>
            </a:pPr>
            <a:r>
              <a:rPr lang="en-US" sz="1600" u="none" strike="noStrike">
                <a:effectLst/>
              </a:rPr>
              <a:t>Gold Standard is followed by Ritz Carlton.</a:t>
            </a:r>
          </a:p>
          <a:p>
            <a:pPr marL="342900" marR="0" lvl="0" indent="-342900">
              <a:spcBef>
                <a:spcPts val="0"/>
              </a:spcBef>
              <a:spcAft>
                <a:spcPts val="600"/>
              </a:spcAft>
              <a:buFont typeface="Arial" panose="020B0604020202020204" pitchFamily="34" charset="0"/>
              <a:buChar char="●"/>
            </a:pPr>
            <a:r>
              <a:rPr lang="en-US" sz="1600" u="none" strike="noStrike">
                <a:effectLst/>
              </a:rPr>
              <a:t>Luxury category is an essential part for the hotel.</a:t>
            </a:r>
          </a:p>
          <a:p>
            <a:pPr marL="342900" marR="0" lvl="0" indent="-342900">
              <a:spcBef>
                <a:spcPts val="0"/>
              </a:spcBef>
              <a:spcAft>
                <a:spcPts val="600"/>
              </a:spcAft>
              <a:buFont typeface="Arial" panose="020B0604020202020204" pitchFamily="34" charset="0"/>
              <a:buChar char="●"/>
            </a:pPr>
            <a:r>
              <a:rPr lang="en-US" sz="1600" u="none" strike="noStrike">
                <a:effectLst/>
              </a:rPr>
              <a:t>Maintaining staff is also an important area to get competitive advantages. </a:t>
            </a:r>
          </a:p>
          <a:p>
            <a:pPr marL="342900" marR="0" lvl="0" indent="-342900">
              <a:spcBef>
                <a:spcPts val="0"/>
              </a:spcBef>
              <a:spcAft>
                <a:spcPts val="600"/>
              </a:spcAft>
              <a:buFont typeface="Arial" panose="020B0604020202020204" pitchFamily="34" charset="0"/>
              <a:buChar char="●"/>
            </a:pPr>
            <a:r>
              <a:rPr lang="en-US" sz="1600" u="none" strike="noStrike">
                <a:effectLst/>
              </a:rPr>
              <a:t>$75 million of this is referred to as the strongest segment that creates business scope for Ritz Carlton. </a:t>
            </a:r>
          </a:p>
        </p:txBody>
      </p:sp>
    </p:spTree>
    <p:extLst>
      <p:ext uri="{BB962C8B-B14F-4D97-AF65-F5344CB8AC3E}">
        <p14:creationId xmlns:p14="http://schemas.microsoft.com/office/powerpoint/2010/main" val="604819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35" name="Freeform: Shape 4102">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137" name="Group 4104">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4146" name="Freeform: Shape 4105">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47" name="Freeform: Shape 4106">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48" name="Freeform: Shape 4107">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49"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150"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151"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152" name="Freeform: Shape 4111">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153" name="Freeform: Shape 4113">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154"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4155"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118"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156"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157"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158"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159"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4160" name="Rectangle 4123">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TextBox 2">
            <a:extLst>
              <a:ext uri="{FF2B5EF4-FFF2-40B4-BE49-F238E27FC236}">
                <a16:creationId xmlns:a16="http://schemas.microsoft.com/office/drawing/2014/main" id="{F2112BA7-1117-53FF-A8CA-D558D7283115}"/>
              </a:ext>
            </a:extLst>
          </p:cNvPr>
          <p:cNvSpPr txBox="1"/>
          <p:nvPr/>
        </p:nvSpPr>
        <p:spPr>
          <a:xfrm>
            <a:off x="525718" y="1114691"/>
            <a:ext cx="5512288" cy="1880555"/>
          </a:xfrm>
          <a:prstGeom prst="rect">
            <a:avLst/>
          </a:prstGeom>
        </p:spPr>
        <p:txBody>
          <a:bodyPr vert="horz" lIns="91440" tIns="45720" rIns="91440" bIns="45720" rtlCol="0" anchor="t">
            <a:normAutofit/>
          </a:bodyPr>
          <a:lstStyle/>
          <a:p>
            <a:pPr marL="0" marR="0">
              <a:spcBef>
                <a:spcPct val="0"/>
              </a:spcBef>
              <a:spcAft>
                <a:spcPts val="600"/>
              </a:spcAft>
            </a:pPr>
            <a:r>
              <a:rPr lang="en-US" sz="3600" b="1" i="1">
                <a:effectLst/>
                <a:latin typeface="+mj-lt"/>
                <a:ea typeface="+mj-ea"/>
                <a:cs typeface="+mj-cs"/>
              </a:rPr>
              <a:t>Role of the guest services and facilities</a:t>
            </a:r>
            <a:endParaRPr lang="en-US" sz="3600" i="1">
              <a:effectLst/>
              <a:latin typeface="+mj-lt"/>
              <a:ea typeface="+mj-ea"/>
              <a:cs typeface="+mj-cs"/>
            </a:endParaRPr>
          </a:p>
        </p:txBody>
      </p:sp>
      <p:sp>
        <p:nvSpPr>
          <p:cNvPr id="4161" name="Freeform: Shape 4125">
            <a:extLst>
              <a:ext uri="{FF2B5EF4-FFF2-40B4-BE49-F238E27FC236}">
                <a16:creationId xmlns:a16="http://schemas.microsoft.com/office/drawing/2014/main" id="{E9BFB270-A887-4B62-B243-50F92509A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128"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4162"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163"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164"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165"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133"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134"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4098" name="Picture 2" descr="The Ritz-Carlton Mobile Guest Services - English | Hospitality ON">
            <a:extLst>
              <a:ext uri="{FF2B5EF4-FFF2-40B4-BE49-F238E27FC236}">
                <a16:creationId xmlns:a16="http://schemas.microsoft.com/office/drawing/2014/main" id="{11D5A57A-5E70-4635-7AD7-00632FF82C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29" r="-3" b="4242"/>
          <a:stretch/>
        </p:blipFill>
        <p:spPr bwMode="auto">
          <a:xfrm>
            <a:off x="525718" y="3282043"/>
            <a:ext cx="5512288" cy="29809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7A7E62F-9BCA-DC4A-F0A6-54EABD05A8F1}"/>
              </a:ext>
            </a:extLst>
          </p:cNvPr>
          <p:cNvSpPr txBox="1"/>
          <p:nvPr/>
        </p:nvSpPr>
        <p:spPr>
          <a:xfrm>
            <a:off x="6444040" y="1114691"/>
            <a:ext cx="4159233" cy="5145901"/>
          </a:xfrm>
          <a:prstGeom prst="rect">
            <a:avLst/>
          </a:prstGeom>
        </p:spPr>
        <p:txBody>
          <a:bodyPr vert="horz" lIns="91440" tIns="45720" rIns="91440" bIns="45720" rtlCol="0">
            <a:normAutofit/>
          </a:bodyPr>
          <a:lstStyle/>
          <a:p>
            <a:pPr marL="342900" marR="0" lvl="0" indent="-342900">
              <a:lnSpc>
                <a:spcPct val="110000"/>
              </a:lnSpc>
              <a:spcBef>
                <a:spcPts val="0"/>
              </a:spcBef>
              <a:spcAft>
                <a:spcPts val="600"/>
              </a:spcAft>
              <a:buFont typeface="Arial" panose="020B0604020202020204" pitchFamily="34" charset="0"/>
              <a:buChar char="●"/>
            </a:pPr>
            <a:r>
              <a:rPr lang="en-US" sz="2000" u="none" strike="noStrike">
                <a:effectLst/>
              </a:rPr>
              <a:t>Ritz-Carlton focuses on mobile guest services to connect the guests easily. </a:t>
            </a:r>
          </a:p>
          <a:p>
            <a:pPr marL="342900" marR="0" lvl="0" indent="-342900">
              <a:lnSpc>
                <a:spcPct val="110000"/>
              </a:lnSpc>
              <a:spcBef>
                <a:spcPts val="0"/>
              </a:spcBef>
              <a:spcAft>
                <a:spcPts val="600"/>
              </a:spcAft>
              <a:buFont typeface="Arial" panose="020B0604020202020204" pitchFamily="34" charset="0"/>
              <a:buChar char="●"/>
            </a:pPr>
            <a:r>
              <a:rPr lang="en-US" sz="2000" u="none" strike="noStrike">
                <a:effectLst/>
              </a:rPr>
              <a:t>Positive relationship is maintained with the consumers to make an effective solution to the issues. </a:t>
            </a:r>
          </a:p>
          <a:p>
            <a:pPr marL="342900" marR="0" lvl="0" indent="-342900">
              <a:lnSpc>
                <a:spcPct val="110000"/>
              </a:lnSpc>
              <a:spcBef>
                <a:spcPts val="0"/>
              </a:spcBef>
              <a:spcAft>
                <a:spcPts val="600"/>
              </a:spcAft>
              <a:buFont typeface="Arial" panose="020B0604020202020204" pitchFamily="34" charset="0"/>
              <a:buChar char="●"/>
            </a:pPr>
            <a:r>
              <a:rPr lang="en-US" sz="2000" u="none" strike="noStrike">
                <a:effectLst/>
              </a:rPr>
              <a:t>Ritz-Carlton works as the guest service agent to ensure the high quality of the services in the organisation. </a:t>
            </a:r>
          </a:p>
        </p:txBody>
      </p:sp>
      <p:sp>
        <p:nvSpPr>
          <p:cNvPr id="4136" name="Freeform: Shape 4135">
            <a:extLst>
              <a:ext uri="{FF2B5EF4-FFF2-40B4-BE49-F238E27FC236}">
                <a16:creationId xmlns:a16="http://schemas.microsoft.com/office/drawing/2014/main" id="{E1BEDD21-8CC9-4E04-B8CF-CE59786D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915833"/>
            <a:ext cx="2438970" cy="942167"/>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138" name="Group 4137">
            <a:extLst>
              <a:ext uri="{FF2B5EF4-FFF2-40B4-BE49-F238E27FC236}">
                <a16:creationId xmlns:a16="http://schemas.microsoft.com/office/drawing/2014/main" id="{3B108AF4-088E-4064-B983-46D04AE2E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9771377" y="5278254"/>
            <a:ext cx="623078" cy="1834221"/>
            <a:chOff x="10948005" y="3272152"/>
            <a:chExt cx="623078" cy="1834221"/>
          </a:xfrm>
          <a:solidFill>
            <a:schemeClr val="accent1">
              <a:lumMod val="60000"/>
              <a:lumOff val="40000"/>
            </a:schemeClr>
          </a:solidFill>
        </p:grpSpPr>
        <p:sp>
          <p:nvSpPr>
            <p:cNvPr id="4139" name="Freeform: Shape 4138">
              <a:extLst>
                <a:ext uri="{FF2B5EF4-FFF2-40B4-BE49-F238E27FC236}">
                  <a16:creationId xmlns:a16="http://schemas.microsoft.com/office/drawing/2014/main" id="{B0072F45-87A5-41AF-8A5F-AA1169606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40" name="Freeform: Shape 4139">
              <a:extLst>
                <a:ext uri="{FF2B5EF4-FFF2-40B4-BE49-F238E27FC236}">
                  <a16:creationId xmlns:a16="http://schemas.microsoft.com/office/drawing/2014/main" id="{39543D5C-6314-4A56-96D8-66138F7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41" name="Freeform: Shape 4140">
              <a:extLst>
                <a:ext uri="{FF2B5EF4-FFF2-40B4-BE49-F238E27FC236}">
                  <a16:creationId xmlns:a16="http://schemas.microsoft.com/office/drawing/2014/main" id="{43B17B08-2B11-4A2F-9E2C-DE23C7250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8962" y="5013367"/>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42" name="Graphic 12">
              <a:extLst>
                <a:ext uri="{FF2B5EF4-FFF2-40B4-BE49-F238E27FC236}">
                  <a16:creationId xmlns:a16="http://schemas.microsoft.com/office/drawing/2014/main" id="{1C07DBD2-276A-4A72-BF25-6FB2FCD05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143" name="Graphic 15">
              <a:extLst>
                <a:ext uri="{FF2B5EF4-FFF2-40B4-BE49-F238E27FC236}">
                  <a16:creationId xmlns:a16="http://schemas.microsoft.com/office/drawing/2014/main" id="{C354B108-DB71-4484-8743-68C8D5030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574" y="4484929"/>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144" name="Graphic 15">
              <a:extLst>
                <a:ext uri="{FF2B5EF4-FFF2-40B4-BE49-F238E27FC236}">
                  <a16:creationId xmlns:a16="http://schemas.microsoft.com/office/drawing/2014/main" id="{C50B8508-ED23-4F52-B6D0-18C4EFC54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145" name="Freeform: Shape 4144">
              <a:extLst>
                <a:ext uri="{FF2B5EF4-FFF2-40B4-BE49-F238E27FC236}">
                  <a16:creationId xmlns:a16="http://schemas.microsoft.com/office/drawing/2014/main" id="{37C296D5-FE18-49F2-BECF-3BBFD7834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98165" y="4772395"/>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36030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7" name="Freeform: Shape 5126">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5129" name="Group 5128">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5130" name="Freeform: Shape 5129">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131" name="Freeform: Shape 5130">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132" name="Freeform: Shape 5131">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133"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134"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135"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136" name="Freeform: Shape 5135">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138" name="Freeform: Shape 5137">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140"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5141"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5142"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5143"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5144"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5145"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5146"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5148" name="Rectangle 5147">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TextBox 2">
            <a:extLst>
              <a:ext uri="{FF2B5EF4-FFF2-40B4-BE49-F238E27FC236}">
                <a16:creationId xmlns:a16="http://schemas.microsoft.com/office/drawing/2014/main" id="{1F639389-BC5A-CF6D-6233-39234206E0D1}"/>
              </a:ext>
            </a:extLst>
          </p:cNvPr>
          <p:cNvSpPr txBox="1"/>
          <p:nvPr/>
        </p:nvSpPr>
        <p:spPr>
          <a:xfrm>
            <a:off x="525718" y="775402"/>
            <a:ext cx="5512288" cy="1739355"/>
          </a:xfrm>
          <a:prstGeom prst="rect">
            <a:avLst/>
          </a:prstGeom>
        </p:spPr>
        <p:txBody>
          <a:bodyPr vert="horz" lIns="91440" tIns="45720" rIns="91440" bIns="45720" rtlCol="0" anchor="t">
            <a:normAutofit/>
          </a:bodyPr>
          <a:lstStyle/>
          <a:p>
            <a:pPr marL="0" marR="0">
              <a:spcBef>
                <a:spcPct val="0"/>
              </a:spcBef>
              <a:spcAft>
                <a:spcPts val="600"/>
              </a:spcAft>
            </a:pPr>
            <a:r>
              <a:rPr lang="en-US" sz="3600" b="1" i="1">
                <a:effectLst/>
                <a:latin typeface="+mj-lt"/>
                <a:ea typeface="+mj-ea"/>
                <a:cs typeface="+mj-cs"/>
              </a:rPr>
              <a:t>Role and function of guest services in General </a:t>
            </a:r>
            <a:endParaRPr lang="en-US" sz="3600" i="1">
              <a:effectLst/>
              <a:latin typeface="+mj-lt"/>
              <a:ea typeface="+mj-ea"/>
              <a:cs typeface="+mj-cs"/>
            </a:endParaRPr>
          </a:p>
        </p:txBody>
      </p:sp>
      <p:grpSp>
        <p:nvGrpSpPr>
          <p:cNvPr id="5150"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5151"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5152"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5153"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5154"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5155"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5156"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5" name="TextBox 4">
            <a:extLst>
              <a:ext uri="{FF2B5EF4-FFF2-40B4-BE49-F238E27FC236}">
                <a16:creationId xmlns:a16="http://schemas.microsoft.com/office/drawing/2014/main" id="{4A0ED93D-9B9B-D516-7FC0-D47E611DB080}"/>
              </a:ext>
            </a:extLst>
          </p:cNvPr>
          <p:cNvSpPr txBox="1"/>
          <p:nvPr/>
        </p:nvSpPr>
        <p:spPr>
          <a:xfrm>
            <a:off x="6444040" y="1114691"/>
            <a:ext cx="4159233" cy="1396237"/>
          </a:xfrm>
          <a:prstGeom prst="rect">
            <a:avLst/>
          </a:prstGeom>
        </p:spPr>
        <p:txBody>
          <a:bodyPr vert="horz" lIns="91440" tIns="45720" rIns="91440" bIns="45720" rtlCol="0">
            <a:normAutofit/>
          </a:bodyPr>
          <a:lstStyle/>
          <a:p>
            <a:pPr marL="342900" marR="0" lvl="0" indent="-342900">
              <a:spcBef>
                <a:spcPts val="0"/>
              </a:spcBef>
              <a:spcAft>
                <a:spcPts val="600"/>
              </a:spcAft>
              <a:buFont typeface="Arial" panose="020B0604020202020204" pitchFamily="34" charset="0"/>
              <a:buChar char="●"/>
            </a:pPr>
            <a:r>
              <a:rPr lang="en-US" sz="1300" u="none" strike="noStrike">
                <a:effectLst/>
              </a:rPr>
              <a:t>Greeting guests from arrival and making them feel comfortable in the hotel (Walker, 2013).</a:t>
            </a:r>
          </a:p>
          <a:p>
            <a:pPr marL="342900" marR="0" lvl="0" indent="-342900">
              <a:spcBef>
                <a:spcPts val="0"/>
              </a:spcBef>
              <a:spcAft>
                <a:spcPts val="600"/>
              </a:spcAft>
              <a:buFont typeface="Arial" panose="020B0604020202020204" pitchFamily="34" charset="0"/>
              <a:buChar char="●"/>
            </a:pPr>
            <a:r>
              <a:rPr lang="en-US" sz="1300" u="none" strike="noStrike">
                <a:effectLst/>
              </a:rPr>
              <a:t>Administrative checking as well as checkout. </a:t>
            </a:r>
          </a:p>
          <a:p>
            <a:pPr marL="342900" marR="0" lvl="0" indent="-342900">
              <a:spcBef>
                <a:spcPts val="0"/>
              </a:spcBef>
              <a:spcAft>
                <a:spcPts val="600"/>
              </a:spcAft>
              <a:buFont typeface="Arial" panose="020B0604020202020204" pitchFamily="34" charset="0"/>
              <a:buChar char="●"/>
            </a:pPr>
            <a:r>
              <a:rPr lang="en-US" sz="1300" u="none" strike="noStrike">
                <a:effectLst/>
              </a:rPr>
              <a:t>Fanciest and classiest hospitality options are there in Ritz-Carlton (Crm, 2023). </a:t>
            </a:r>
          </a:p>
        </p:txBody>
      </p:sp>
      <p:pic>
        <p:nvPicPr>
          <p:cNvPr id="5122" name="Picture 2" descr="5 Steps to 5-Star Service Excellence, Inspired by the Ritz-Carlton">
            <a:extLst>
              <a:ext uri="{FF2B5EF4-FFF2-40B4-BE49-F238E27FC236}">
                <a16:creationId xmlns:a16="http://schemas.microsoft.com/office/drawing/2014/main" id="{E6522B30-4D9E-D73A-9444-1846C26C24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473" b="26719"/>
          <a:stretch/>
        </p:blipFill>
        <p:spPr bwMode="auto">
          <a:xfrm>
            <a:off x="20" y="2865265"/>
            <a:ext cx="12191980" cy="3992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3366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3" name="Freeform: Shape 10">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4" name="Group 12">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45" name="Freeform: Shape 13">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6" name="Freeform: Shape 14">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7" name="Freeform: Shape 15">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8"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9"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0"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1" name="Freeform: Shape 19">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2" name="Freeform: Shape 21">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3"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54"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6"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55"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56"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57"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58"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59" name="Rectangle 31">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98"/>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TextBox 2">
            <a:extLst>
              <a:ext uri="{FF2B5EF4-FFF2-40B4-BE49-F238E27FC236}">
                <a16:creationId xmlns:a16="http://schemas.microsoft.com/office/drawing/2014/main" id="{0FF1DD22-56DC-9D87-DB90-A3A903AC9BE7}"/>
              </a:ext>
            </a:extLst>
          </p:cNvPr>
          <p:cNvSpPr txBox="1"/>
          <p:nvPr/>
        </p:nvSpPr>
        <p:spPr>
          <a:xfrm>
            <a:off x="525717" y="696952"/>
            <a:ext cx="10077196" cy="821794"/>
          </a:xfrm>
          <a:prstGeom prst="rect">
            <a:avLst/>
          </a:prstGeom>
        </p:spPr>
        <p:txBody>
          <a:bodyPr vert="horz" lIns="91440" tIns="45720" rIns="91440" bIns="45720" rtlCol="0" anchor="b">
            <a:normAutofit/>
          </a:bodyPr>
          <a:lstStyle/>
          <a:p>
            <a:pPr marL="0" marR="0">
              <a:spcBef>
                <a:spcPct val="0"/>
              </a:spcBef>
              <a:spcAft>
                <a:spcPts val="600"/>
              </a:spcAft>
            </a:pPr>
            <a:r>
              <a:rPr lang="en-US" sz="3600" b="1" i="1">
                <a:effectLst/>
                <a:latin typeface="+mj-lt"/>
                <a:ea typeface="+mj-ea"/>
                <a:cs typeface="+mj-cs"/>
              </a:rPr>
              <a:t>Importance of hospitality</a:t>
            </a:r>
            <a:endParaRPr lang="en-US" sz="3600" i="1">
              <a:effectLst/>
              <a:latin typeface="+mj-lt"/>
              <a:ea typeface="+mj-ea"/>
              <a:cs typeface="+mj-cs"/>
            </a:endParaRPr>
          </a:p>
        </p:txBody>
      </p:sp>
      <p:grpSp>
        <p:nvGrpSpPr>
          <p:cNvPr id="60" name="Graphic 78">
            <a:extLst>
              <a:ext uri="{FF2B5EF4-FFF2-40B4-BE49-F238E27FC236}">
                <a16:creationId xmlns:a16="http://schemas.microsoft.com/office/drawing/2014/main" id="{BC3D4A83-1EFA-4B2C-B330-849E358950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1708814"/>
            <a:ext cx="972241" cy="45718"/>
            <a:chOff x="4886325" y="3371754"/>
            <a:chExt cx="2418492" cy="113728"/>
          </a:xfrm>
          <a:solidFill>
            <a:schemeClr val="accent1"/>
          </a:solidFill>
        </p:grpSpPr>
        <p:sp>
          <p:nvSpPr>
            <p:cNvPr id="61" name="Graphic 78">
              <a:extLst>
                <a:ext uri="{FF2B5EF4-FFF2-40B4-BE49-F238E27FC236}">
                  <a16:creationId xmlns:a16="http://schemas.microsoft.com/office/drawing/2014/main" id="{3508E11F-ACA4-405C-A9FA-2577500EA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6" name="Graphic 78">
              <a:extLst>
                <a:ext uri="{FF2B5EF4-FFF2-40B4-BE49-F238E27FC236}">
                  <a16:creationId xmlns:a16="http://schemas.microsoft.com/office/drawing/2014/main" id="{82B1CDA4-B2EA-4968-8276-0552D6D7446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2" name="Graphic 78">
                <a:extLst>
                  <a:ext uri="{FF2B5EF4-FFF2-40B4-BE49-F238E27FC236}">
                    <a16:creationId xmlns:a16="http://schemas.microsoft.com/office/drawing/2014/main" id="{F4337472-CDEB-4AFE-BBB9-5A11CA470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3" name="Graphic 78">
                <a:extLst>
                  <a:ext uri="{FF2B5EF4-FFF2-40B4-BE49-F238E27FC236}">
                    <a16:creationId xmlns:a16="http://schemas.microsoft.com/office/drawing/2014/main" id="{6CD67A6D-EAE7-4891-ACC9-4AC0CCF44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4" name="Graphic 78">
                <a:extLst>
                  <a:ext uri="{FF2B5EF4-FFF2-40B4-BE49-F238E27FC236}">
                    <a16:creationId xmlns:a16="http://schemas.microsoft.com/office/drawing/2014/main" id="{F1769489-D4BC-4B3B-9E23-87FCFDAB4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5" name="Graphic 78">
                <a:extLst>
                  <a:ext uri="{FF2B5EF4-FFF2-40B4-BE49-F238E27FC236}">
                    <a16:creationId xmlns:a16="http://schemas.microsoft.com/office/drawing/2014/main" id="{13E13021-8923-4A4D-84FA-DA886E292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2" name="Freeform: Shape 4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84683" y="5165905"/>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66" name="TextBox 4">
            <a:extLst>
              <a:ext uri="{FF2B5EF4-FFF2-40B4-BE49-F238E27FC236}">
                <a16:creationId xmlns:a16="http://schemas.microsoft.com/office/drawing/2014/main" id="{EA5789CC-600D-A5B9-0B52-AF6C7163B974}"/>
              </a:ext>
            </a:extLst>
          </p:cNvPr>
          <p:cNvGraphicFramePr/>
          <p:nvPr>
            <p:extLst>
              <p:ext uri="{D42A27DB-BD31-4B8C-83A1-F6EECF244321}">
                <p14:modId xmlns:p14="http://schemas.microsoft.com/office/powerpoint/2010/main" val="3193066329"/>
              </p:ext>
            </p:extLst>
          </p:nvPr>
        </p:nvGraphicFramePr>
        <p:xfrm>
          <a:off x="525462" y="1804163"/>
          <a:ext cx="11004385" cy="4407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6493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3" name="Group 12">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4" name="Freeform: Shape 13">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Freeform: Shape 14">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Freeform: Shape 15">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7"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8"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2" name="Freeform: Shape 21">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4"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25"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6"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7"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9"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0"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32" name="Rectangle 31">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98"/>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TextBox 2">
            <a:extLst>
              <a:ext uri="{FF2B5EF4-FFF2-40B4-BE49-F238E27FC236}">
                <a16:creationId xmlns:a16="http://schemas.microsoft.com/office/drawing/2014/main" id="{E7ACDDF9-5DC1-A2CC-C388-13A3AFF9D655}"/>
              </a:ext>
            </a:extLst>
          </p:cNvPr>
          <p:cNvSpPr txBox="1"/>
          <p:nvPr/>
        </p:nvSpPr>
        <p:spPr>
          <a:xfrm>
            <a:off x="525717" y="696952"/>
            <a:ext cx="10077196" cy="821794"/>
          </a:xfrm>
          <a:prstGeom prst="rect">
            <a:avLst/>
          </a:prstGeom>
        </p:spPr>
        <p:txBody>
          <a:bodyPr vert="horz" lIns="91440" tIns="45720" rIns="91440" bIns="45720" rtlCol="0" anchor="b">
            <a:normAutofit/>
          </a:bodyPr>
          <a:lstStyle/>
          <a:p>
            <a:pPr marL="0" marR="0">
              <a:spcBef>
                <a:spcPct val="0"/>
              </a:spcBef>
              <a:spcAft>
                <a:spcPts val="600"/>
              </a:spcAft>
            </a:pPr>
            <a:r>
              <a:rPr lang="en-US" sz="3600" b="1" i="1">
                <a:effectLst/>
                <a:latin typeface="+mj-lt"/>
                <a:ea typeface="+mj-ea"/>
                <a:cs typeface="+mj-cs"/>
              </a:rPr>
              <a:t>How hotels meet/exceed guest expectations</a:t>
            </a:r>
            <a:endParaRPr lang="en-US" sz="3600" i="1">
              <a:effectLst/>
              <a:latin typeface="+mj-lt"/>
              <a:ea typeface="+mj-ea"/>
              <a:cs typeface="+mj-cs"/>
            </a:endParaRPr>
          </a:p>
        </p:txBody>
      </p:sp>
      <p:grpSp>
        <p:nvGrpSpPr>
          <p:cNvPr id="34" name="Graphic 78">
            <a:extLst>
              <a:ext uri="{FF2B5EF4-FFF2-40B4-BE49-F238E27FC236}">
                <a16:creationId xmlns:a16="http://schemas.microsoft.com/office/drawing/2014/main" id="{BC3D4A83-1EFA-4B2C-B330-849E358950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1708814"/>
            <a:ext cx="972241" cy="45718"/>
            <a:chOff x="4886325" y="3371754"/>
            <a:chExt cx="2418492" cy="113728"/>
          </a:xfrm>
          <a:solidFill>
            <a:schemeClr val="accent1"/>
          </a:solidFill>
        </p:grpSpPr>
        <p:sp>
          <p:nvSpPr>
            <p:cNvPr id="35" name="Graphic 78">
              <a:extLst>
                <a:ext uri="{FF2B5EF4-FFF2-40B4-BE49-F238E27FC236}">
                  <a16:creationId xmlns:a16="http://schemas.microsoft.com/office/drawing/2014/main" id="{3508E11F-ACA4-405C-A9FA-2577500EA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6" name="Graphic 78">
              <a:extLst>
                <a:ext uri="{FF2B5EF4-FFF2-40B4-BE49-F238E27FC236}">
                  <a16:creationId xmlns:a16="http://schemas.microsoft.com/office/drawing/2014/main" id="{82B1CDA4-B2EA-4968-8276-0552D6D7446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7" name="Graphic 78">
                <a:extLst>
                  <a:ext uri="{FF2B5EF4-FFF2-40B4-BE49-F238E27FC236}">
                    <a16:creationId xmlns:a16="http://schemas.microsoft.com/office/drawing/2014/main" id="{F4337472-CDEB-4AFE-BBB9-5A11CA470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8" name="Graphic 78">
                <a:extLst>
                  <a:ext uri="{FF2B5EF4-FFF2-40B4-BE49-F238E27FC236}">
                    <a16:creationId xmlns:a16="http://schemas.microsoft.com/office/drawing/2014/main" id="{6CD67A6D-EAE7-4891-ACC9-4AC0CCF44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F1769489-D4BC-4B3B-9E23-87FCFDAB4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0" name="Graphic 78">
                <a:extLst>
                  <a:ext uri="{FF2B5EF4-FFF2-40B4-BE49-F238E27FC236}">
                    <a16:creationId xmlns:a16="http://schemas.microsoft.com/office/drawing/2014/main" id="{13E13021-8923-4A4D-84FA-DA886E292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2" name="Freeform: Shape 4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84683" y="5165905"/>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7" name="TextBox 4">
            <a:extLst>
              <a:ext uri="{FF2B5EF4-FFF2-40B4-BE49-F238E27FC236}">
                <a16:creationId xmlns:a16="http://schemas.microsoft.com/office/drawing/2014/main" id="{093F8391-BF07-EA96-4698-6AA9C3002B6A}"/>
              </a:ext>
            </a:extLst>
          </p:cNvPr>
          <p:cNvGraphicFramePr/>
          <p:nvPr>
            <p:extLst>
              <p:ext uri="{D42A27DB-BD31-4B8C-83A1-F6EECF244321}">
                <p14:modId xmlns:p14="http://schemas.microsoft.com/office/powerpoint/2010/main" val="3633755631"/>
              </p:ext>
            </p:extLst>
          </p:nvPr>
        </p:nvGraphicFramePr>
        <p:xfrm>
          <a:off x="525462" y="1804163"/>
          <a:ext cx="11004385" cy="4407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7147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51" name="Freeform: Shape 6150">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153" name="Group 6152">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6154" name="Freeform: Shape 6153">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155" name="Freeform: Shape 6154">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156" name="Freeform: Shape 6155">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157"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6158"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159"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160" name="Freeform: Shape 6159">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162" name="Freeform: Shape 6161">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164"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6165"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166"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167"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168"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169"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170"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6172" name="Rectangle 6171">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TextBox 2">
            <a:extLst>
              <a:ext uri="{FF2B5EF4-FFF2-40B4-BE49-F238E27FC236}">
                <a16:creationId xmlns:a16="http://schemas.microsoft.com/office/drawing/2014/main" id="{59AE1C4D-90BD-A7AB-896F-3FA1E829A8AA}"/>
              </a:ext>
            </a:extLst>
          </p:cNvPr>
          <p:cNvSpPr txBox="1"/>
          <p:nvPr/>
        </p:nvSpPr>
        <p:spPr>
          <a:xfrm>
            <a:off x="525718" y="4278637"/>
            <a:ext cx="5512288" cy="1897474"/>
          </a:xfrm>
          <a:prstGeom prst="rect">
            <a:avLst/>
          </a:prstGeom>
        </p:spPr>
        <p:txBody>
          <a:bodyPr vert="horz" lIns="91440" tIns="45720" rIns="91440" bIns="45720" rtlCol="0" anchor="t">
            <a:normAutofit/>
          </a:bodyPr>
          <a:lstStyle/>
          <a:p>
            <a:pPr marL="0" marR="0">
              <a:spcBef>
                <a:spcPct val="0"/>
              </a:spcBef>
              <a:spcAft>
                <a:spcPts val="600"/>
              </a:spcAft>
            </a:pPr>
            <a:r>
              <a:rPr lang="en-US" sz="3600" b="1" i="1">
                <a:effectLst/>
                <a:latin typeface="+mj-lt"/>
                <a:ea typeface="+mj-ea"/>
                <a:cs typeface="+mj-cs"/>
              </a:rPr>
              <a:t>Conclusion </a:t>
            </a:r>
            <a:endParaRPr lang="en-US" sz="3600" i="1">
              <a:effectLst/>
              <a:latin typeface="+mj-lt"/>
              <a:ea typeface="+mj-ea"/>
              <a:cs typeface="+mj-cs"/>
            </a:endParaRPr>
          </a:p>
        </p:txBody>
      </p:sp>
      <p:pic>
        <p:nvPicPr>
          <p:cNvPr id="6146" name="Picture 2" descr="The Ritz-Carlton Suite - Victoria Harbour | The Ritz-Carlton, Hong Kong">
            <a:extLst>
              <a:ext uri="{FF2B5EF4-FFF2-40B4-BE49-F238E27FC236}">
                <a16:creationId xmlns:a16="http://schemas.microsoft.com/office/drawing/2014/main" id="{EB2F36DA-A1C8-211F-460B-7D2A838468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586" r="1" b="26041"/>
          <a:stretch/>
        </p:blipFill>
        <p:spPr bwMode="auto">
          <a:xfrm>
            <a:off x="555170" y="481586"/>
            <a:ext cx="11087101" cy="3431928"/>
          </a:xfrm>
          <a:prstGeom prst="rect">
            <a:avLst/>
          </a:prstGeom>
          <a:noFill/>
          <a:extLst>
            <a:ext uri="{909E8E84-426E-40DD-AFC4-6F175D3DCCD1}">
              <a14:hiddenFill xmlns:a14="http://schemas.microsoft.com/office/drawing/2010/main">
                <a:solidFill>
                  <a:srgbClr val="FFFFFF"/>
                </a:solidFill>
              </a14:hiddenFill>
            </a:ext>
          </a:extLst>
        </p:spPr>
      </p:pic>
      <p:grpSp>
        <p:nvGrpSpPr>
          <p:cNvPr id="6174" name="Graphic 78">
            <a:extLst>
              <a:ext uri="{FF2B5EF4-FFF2-40B4-BE49-F238E27FC236}">
                <a16:creationId xmlns:a16="http://schemas.microsoft.com/office/drawing/2014/main" id="{554A72DC-6122-426C-9473-FE48DFBD16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4278609"/>
            <a:ext cx="972241" cy="45718"/>
            <a:chOff x="4886325" y="3371754"/>
            <a:chExt cx="2418492" cy="113728"/>
          </a:xfrm>
          <a:solidFill>
            <a:schemeClr val="accent1"/>
          </a:solidFill>
        </p:grpSpPr>
        <p:sp>
          <p:nvSpPr>
            <p:cNvPr id="6175" name="Graphic 78">
              <a:extLst>
                <a:ext uri="{FF2B5EF4-FFF2-40B4-BE49-F238E27FC236}">
                  <a16:creationId xmlns:a16="http://schemas.microsoft.com/office/drawing/2014/main" id="{FC2789D7-C243-446F-8C4A-3C3B673CFA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176" name="Graphic 78">
              <a:extLst>
                <a:ext uri="{FF2B5EF4-FFF2-40B4-BE49-F238E27FC236}">
                  <a16:creationId xmlns:a16="http://schemas.microsoft.com/office/drawing/2014/main" id="{7BFC7F62-86A1-4E98-B4C1-E6E050894F3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177" name="Graphic 78">
                <a:extLst>
                  <a:ext uri="{FF2B5EF4-FFF2-40B4-BE49-F238E27FC236}">
                    <a16:creationId xmlns:a16="http://schemas.microsoft.com/office/drawing/2014/main" id="{8F4903DE-F756-4685-AA3E-D6F6DFCD6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178" name="Graphic 78">
                <a:extLst>
                  <a:ext uri="{FF2B5EF4-FFF2-40B4-BE49-F238E27FC236}">
                    <a16:creationId xmlns:a16="http://schemas.microsoft.com/office/drawing/2014/main" id="{ACAA5D31-8D54-4B6B-B297-478B66443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179" name="Graphic 78">
                <a:extLst>
                  <a:ext uri="{FF2B5EF4-FFF2-40B4-BE49-F238E27FC236}">
                    <a16:creationId xmlns:a16="http://schemas.microsoft.com/office/drawing/2014/main" id="{A4C6C8D7-9B82-4E2C-A29A-D739C1EB2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180" name="Graphic 78">
                <a:extLst>
                  <a:ext uri="{FF2B5EF4-FFF2-40B4-BE49-F238E27FC236}">
                    <a16:creationId xmlns:a16="http://schemas.microsoft.com/office/drawing/2014/main" id="{1F47E503-8030-4E7E-8460-A711BE567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5" name="TextBox 4">
            <a:extLst>
              <a:ext uri="{FF2B5EF4-FFF2-40B4-BE49-F238E27FC236}">
                <a16:creationId xmlns:a16="http://schemas.microsoft.com/office/drawing/2014/main" id="{1F4E01FB-726E-729C-5CB6-545731DA38C1}"/>
              </a:ext>
            </a:extLst>
          </p:cNvPr>
          <p:cNvSpPr txBox="1"/>
          <p:nvPr/>
        </p:nvSpPr>
        <p:spPr>
          <a:xfrm>
            <a:off x="6444040" y="4544915"/>
            <a:ext cx="5198232" cy="1627367"/>
          </a:xfrm>
          <a:prstGeom prst="rect">
            <a:avLst/>
          </a:prstGeom>
        </p:spPr>
        <p:txBody>
          <a:bodyPr vert="horz" lIns="91440" tIns="45720" rIns="91440" bIns="45720" rtlCol="0">
            <a:normAutofit/>
          </a:bodyPr>
          <a:lstStyle/>
          <a:p>
            <a:pPr marL="342900" marR="0" lvl="0" indent="-342900">
              <a:spcBef>
                <a:spcPts val="0"/>
              </a:spcBef>
              <a:spcAft>
                <a:spcPts val="600"/>
              </a:spcAft>
              <a:buFont typeface="Arial" panose="020B0604020202020204" pitchFamily="34" charset="0"/>
              <a:buChar char="●"/>
            </a:pPr>
            <a:r>
              <a:rPr lang="en-US" sz="1400" u="none" strike="noStrike">
                <a:effectLst/>
              </a:rPr>
              <a:t>Ritz-Carlton is chosen as the brand for this purpose that is a subsidiary of the Marriot International. </a:t>
            </a:r>
          </a:p>
          <a:p>
            <a:pPr marL="342900" marR="0" lvl="0" indent="-342900">
              <a:spcBef>
                <a:spcPts val="0"/>
              </a:spcBef>
              <a:spcAft>
                <a:spcPts val="600"/>
              </a:spcAft>
              <a:buFont typeface="Arial" panose="020B0604020202020204" pitchFamily="34" charset="0"/>
              <a:buChar char="●"/>
            </a:pPr>
            <a:r>
              <a:rPr lang="en-US" sz="1400" u="none" strike="noStrike">
                <a:effectLst/>
              </a:rPr>
              <a:t>5 star experience is an important part for getting the consumers attention for the organisation.  </a:t>
            </a:r>
          </a:p>
          <a:p>
            <a:pPr marL="342900" marR="0" lvl="0" indent="-342900">
              <a:spcBef>
                <a:spcPts val="0"/>
              </a:spcBef>
              <a:spcAft>
                <a:spcPts val="600"/>
              </a:spcAft>
              <a:buFont typeface="Arial" panose="020B0604020202020204" pitchFamily="34" charset="0"/>
              <a:buChar char="●"/>
            </a:pPr>
            <a:r>
              <a:rPr lang="en-US" sz="1400" u="none" strike="noStrike">
                <a:effectLst/>
              </a:rPr>
              <a:t>In hospitality, the guests need to be valued from check in to check out.  </a:t>
            </a:r>
          </a:p>
        </p:txBody>
      </p:sp>
    </p:spTree>
    <p:extLst>
      <p:ext uri="{BB962C8B-B14F-4D97-AF65-F5344CB8AC3E}">
        <p14:creationId xmlns:p14="http://schemas.microsoft.com/office/powerpoint/2010/main" val="2724330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8" name="Freeform: Shape 57">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0" name="Group 59">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61" name="Freeform: Shape 60">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2" name="Freeform: Shape 61">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3" name="Freeform: Shape 62">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4"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65"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6"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9" name="Freeform: Shape 68">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1"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72"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73"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74"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75"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76"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77"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79" name="Rectangle 7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98"/>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TextBox 2">
            <a:extLst>
              <a:ext uri="{FF2B5EF4-FFF2-40B4-BE49-F238E27FC236}">
                <a16:creationId xmlns:a16="http://schemas.microsoft.com/office/drawing/2014/main" id="{9339A513-8374-5E04-D6B4-315245995A9D}"/>
              </a:ext>
            </a:extLst>
          </p:cNvPr>
          <p:cNvSpPr txBox="1"/>
          <p:nvPr/>
        </p:nvSpPr>
        <p:spPr>
          <a:xfrm>
            <a:off x="525717" y="696952"/>
            <a:ext cx="10077196" cy="821794"/>
          </a:xfrm>
          <a:prstGeom prst="rect">
            <a:avLst/>
          </a:prstGeom>
        </p:spPr>
        <p:txBody>
          <a:bodyPr vert="horz" lIns="91440" tIns="45720" rIns="91440" bIns="45720" rtlCol="0" anchor="b">
            <a:normAutofit/>
          </a:bodyPr>
          <a:lstStyle/>
          <a:p>
            <a:pPr marL="0" marR="0">
              <a:spcBef>
                <a:spcPct val="0"/>
              </a:spcBef>
              <a:spcAft>
                <a:spcPts val="600"/>
              </a:spcAft>
            </a:pPr>
            <a:r>
              <a:rPr lang="en-US" sz="3600" b="1" i="1">
                <a:effectLst/>
                <a:latin typeface="+mj-lt"/>
                <a:ea typeface="+mj-ea"/>
                <a:cs typeface="+mj-cs"/>
              </a:rPr>
              <a:t>References</a:t>
            </a:r>
            <a:endParaRPr lang="en-US" sz="3600" i="1">
              <a:effectLst/>
              <a:latin typeface="+mj-lt"/>
              <a:ea typeface="+mj-ea"/>
              <a:cs typeface="+mj-cs"/>
            </a:endParaRPr>
          </a:p>
        </p:txBody>
      </p:sp>
      <p:grpSp>
        <p:nvGrpSpPr>
          <p:cNvPr id="81" name="Graphic 78">
            <a:extLst>
              <a:ext uri="{FF2B5EF4-FFF2-40B4-BE49-F238E27FC236}">
                <a16:creationId xmlns:a16="http://schemas.microsoft.com/office/drawing/2014/main" id="{BC3D4A83-1EFA-4B2C-B330-849E358950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1708814"/>
            <a:ext cx="972241" cy="45718"/>
            <a:chOff x="4886325" y="3371754"/>
            <a:chExt cx="2418492" cy="113728"/>
          </a:xfrm>
          <a:solidFill>
            <a:schemeClr val="accent1"/>
          </a:solidFill>
        </p:grpSpPr>
        <p:sp>
          <p:nvSpPr>
            <p:cNvPr id="82" name="Graphic 78">
              <a:extLst>
                <a:ext uri="{FF2B5EF4-FFF2-40B4-BE49-F238E27FC236}">
                  <a16:creationId xmlns:a16="http://schemas.microsoft.com/office/drawing/2014/main" id="{3508E11F-ACA4-405C-A9FA-2577500EA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3" name="Graphic 78">
              <a:extLst>
                <a:ext uri="{FF2B5EF4-FFF2-40B4-BE49-F238E27FC236}">
                  <a16:creationId xmlns:a16="http://schemas.microsoft.com/office/drawing/2014/main" id="{82B1CDA4-B2EA-4968-8276-0552D6D7446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84" name="Graphic 78">
                <a:extLst>
                  <a:ext uri="{FF2B5EF4-FFF2-40B4-BE49-F238E27FC236}">
                    <a16:creationId xmlns:a16="http://schemas.microsoft.com/office/drawing/2014/main" id="{F4337472-CDEB-4AFE-BBB9-5A11CA470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85" name="Graphic 78">
                <a:extLst>
                  <a:ext uri="{FF2B5EF4-FFF2-40B4-BE49-F238E27FC236}">
                    <a16:creationId xmlns:a16="http://schemas.microsoft.com/office/drawing/2014/main" id="{6CD67A6D-EAE7-4891-ACC9-4AC0CCF44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86" name="Graphic 78">
                <a:extLst>
                  <a:ext uri="{FF2B5EF4-FFF2-40B4-BE49-F238E27FC236}">
                    <a16:creationId xmlns:a16="http://schemas.microsoft.com/office/drawing/2014/main" id="{F1769489-D4BC-4B3B-9E23-87FCFDAB4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87" name="Graphic 78">
                <a:extLst>
                  <a:ext uri="{FF2B5EF4-FFF2-40B4-BE49-F238E27FC236}">
                    <a16:creationId xmlns:a16="http://schemas.microsoft.com/office/drawing/2014/main" id="{13E13021-8923-4A4D-84FA-DA886E292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89" name="Freeform: Shape 88">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84683" y="5165905"/>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7" name="TextBox 4">
            <a:extLst>
              <a:ext uri="{FF2B5EF4-FFF2-40B4-BE49-F238E27FC236}">
                <a16:creationId xmlns:a16="http://schemas.microsoft.com/office/drawing/2014/main" id="{EEA761BB-9C83-3DB8-FEA4-0B08CE0C8C2C}"/>
              </a:ext>
            </a:extLst>
          </p:cNvPr>
          <p:cNvGraphicFramePr/>
          <p:nvPr>
            <p:extLst>
              <p:ext uri="{D42A27DB-BD31-4B8C-83A1-F6EECF244321}">
                <p14:modId xmlns:p14="http://schemas.microsoft.com/office/powerpoint/2010/main" val="345715544"/>
              </p:ext>
            </p:extLst>
          </p:nvPr>
        </p:nvGraphicFramePr>
        <p:xfrm>
          <a:off x="525462" y="1804163"/>
          <a:ext cx="11004385" cy="4407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2985275"/>
      </p:ext>
    </p:extLst>
  </p:cSld>
  <p:clrMapOvr>
    <a:masterClrMapping/>
  </p:clrMapOvr>
</p:sld>
</file>

<file path=ppt/theme/theme1.xml><?xml version="1.0" encoding="utf-8"?>
<a:theme xmlns:a="http://schemas.openxmlformats.org/drawingml/2006/main" name="RocaVTI">
  <a:themeElements>
    <a:clrScheme name="AnalogousFromRegularSeedLeftStep">
      <a:dk1>
        <a:srgbClr val="000000"/>
      </a:dk1>
      <a:lt1>
        <a:srgbClr val="FFFFFF"/>
      </a:lt1>
      <a:dk2>
        <a:srgbClr val="35341E"/>
      </a:dk2>
      <a:lt2>
        <a:srgbClr val="E8E4E2"/>
      </a:lt2>
      <a:accent1>
        <a:srgbClr val="4DA0C3"/>
      </a:accent1>
      <a:accent2>
        <a:srgbClr val="3BB1A3"/>
      </a:accent2>
      <a:accent3>
        <a:srgbClr val="47B47A"/>
      </a:accent3>
      <a:accent4>
        <a:srgbClr val="3BB141"/>
      </a:accent4>
      <a:accent5>
        <a:srgbClr val="6DB146"/>
      </a:accent5>
      <a:accent6>
        <a:srgbClr val="92AB39"/>
      </a:accent6>
      <a:hlink>
        <a:srgbClr val="BF653F"/>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1408</Words>
  <Application>Microsoft Office PowerPoint</Application>
  <PresentationFormat>Widescreen</PresentationFormat>
  <Paragraphs>61</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Next LT Pro</vt:lpstr>
      <vt:lpstr>Avenir Next LT Pro Light</vt:lpstr>
      <vt:lpstr>Calibri</vt:lpstr>
      <vt:lpstr>Georgia Pro Semibold</vt:lpstr>
      <vt:lpstr>RocaVTI</vt:lpstr>
      <vt:lpstr>Module Handbook Summer Term 2023 BMIH4003 Hospitality &amp; Guest Services LEVEL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Handbook Summer Term 2023 BMIH4003 Hospitality &amp; Guest Services LEVEL 4</dc:title>
  <dc:creator>11367</dc:creator>
  <cp:lastModifiedBy>11367</cp:lastModifiedBy>
  <cp:revision>1</cp:revision>
  <dcterms:created xsi:type="dcterms:W3CDTF">2023-05-24T08:30:15Z</dcterms:created>
  <dcterms:modified xsi:type="dcterms:W3CDTF">2023-05-24T08:43:23Z</dcterms:modified>
</cp:coreProperties>
</file>