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199" r:id="rId1"/>
    <p:sldMasterId id="2147484211" r:id="rId2"/>
  </p:sldMasterIdLst>
  <p:notesMasterIdLst>
    <p:notesMasterId r:id="rId32"/>
  </p:notesMasterIdLst>
  <p:handoutMasterIdLst>
    <p:handoutMasterId r:id="rId33"/>
  </p:handoutMasterIdLst>
  <p:sldIdLst>
    <p:sldId id="313" r:id="rId3"/>
    <p:sldId id="370" r:id="rId4"/>
    <p:sldId id="369" r:id="rId5"/>
    <p:sldId id="333" r:id="rId6"/>
    <p:sldId id="366" r:id="rId7"/>
    <p:sldId id="376" r:id="rId8"/>
    <p:sldId id="377" r:id="rId9"/>
    <p:sldId id="378" r:id="rId10"/>
    <p:sldId id="380" r:id="rId11"/>
    <p:sldId id="349" r:id="rId12"/>
    <p:sldId id="350" r:id="rId13"/>
    <p:sldId id="351" r:id="rId14"/>
    <p:sldId id="364" r:id="rId15"/>
    <p:sldId id="352" r:id="rId16"/>
    <p:sldId id="354" r:id="rId17"/>
    <p:sldId id="334" r:id="rId18"/>
    <p:sldId id="342" r:id="rId19"/>
    <p:sldId id="343" r:id="rId20"/>
    <p:sldId id="347" r:id="rId21"/>
    <p:sldId id="357" r:id="rId22"/>
    <p:sldId id="358" r:id="rId23"/>
    <p:sldId id="373" r:id="rId24"/>
    <p:sldId id="360" r:id="rId25"/>
    <p:sldId id="361" r:id="rId26"/>
    <p:sldId id="363" r:id="rId27"/>
    <p:sldId id="371" r:id="rId28"/>
    <p:sldId id="367" r:id="rId29"/>
    <p:sldId id="374" r:id="rId30"/>
    <p:sldId id="368" r:id="rId3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0510" autoAdjust="0"/>
  </p:normalViewPr>
  <p:slideViewPr>
    <p:cSldViewPr>
      <p:cViewPr varScale="1">
        <p:scale>
          <a:sx n="93" d="100"/>
          <a:sy n="93" d="100"/>
        </p:scale>
        <p:origin x="1088"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22DD2A-A115-437A-8EAB-F718E41D0E09}" type="doc">
      <dgm:prSet loTypeId="urn:microsoft.com/office/officeart/2005/8/layout/cycle2" loCatId="cycle" qsTypeId="urn:microsoft.com/office/officeart/2005/8/quickstyle/simple1" qsCatId="simple" csTypeId="urn:microsoft.com/office/officeart/2005/8/colors/accent6_2" csCatId="accent6" phldr="1"/>
      <dgm:spPr/>
      <dgm:t>
        <a:bodyPr/>
        <a:lstStyle/>
        <a:p>
          <a:endParaRPr lang="en-GB"/>
        </a:p>
      </dgm:t>
    </dgm:pt>
    <dgm:pt modelId="{3623AB01-D12B-4A3E-B238-266406D91A27}">
      <dgm:prSet phldrT="[Text]"/>
      <dgm:spPr/>
      <dgm:t>
        <a:bodyPr/>
        <a:lstStyle/>
        <a:p>
          <a:r>
            <a:rPr lang="en-GB" dirty="0" err="1"/>
            <a:t>Metaludes</a:t>
          </a:r>
          <a:endParaRPr lang="en-GB" dirty="0"/>
        </a:p>
      </dgm:t>
    </dgm:pt>
    <dgm:pt modelId="{AA3DA4BC-0C3B-48B6-9E6C-CACC9C70C37E}" type="parTrans" cxnId="{5A565972-A0AB-45AF-BAAA-63B108E47373}">
      <dgm:prSet/>
      <dgm:spPr/>
      <dgm:t>
        <a:bodyPr/>
        <a:lstStyle/>
        <a:p>
          <a:endParaRPr lang="en-GB"/>
        </a:p>
      </dgm:t>
    </dgm:pt>
    <dgm:pt modelId="{B4E70582-6313-4E7F-B27D-CFDA7153ECD9}" type="sibTrans" cxnId="{5A565972-A0AB-45AF-BAAA-63B108E47373}">
      <dgm:prSet/>
      <dgm:spPr/>
      <dgm:t>
        <a:bodyPr/>
        <a:lstStyle/>
        <a:p>
          <a:endParaRPr lang="en-GB"/>
        </a:p>
      </dgm:t>
    </dgm:pt>
    <dgm:pt modelId="{DD0426E6-02B2-44F1-95FD-A522BE2CE77A}">
      <dgm:prSet phldrT="[Text]"/>
      <dgm:spPr/>
      <dgm:t>
        <a:bodyPr/>
        <a:lstStyle/>
        <a:p>
          <a:r>
            <a:rPr lang="en-GB" dirty="0"/>
            <a:t>Play Cues</a:t>
          </a:r>
        </a:p>
      </dgm:t>
    </dgm:pt>
    <dgm:pt modelId="{03C880C7-AA98-4242-AE00-16C9556FEF60}" type="parTrans" cxnId="{79A49066-54B6-41F9-855D-ABD535DC2279}">
      <dgm:prSet/>
      <dgm:spPr/>
      <dgm:t>
        <a:bodyPr/>
        <a:lstStyle/>
        <a:p>
          <a:endParaRPr lang="en-GB"/>
        </a:p>
      </dgm:t>
    </dgm:pt>
    <dgm:pt modelId="{0ACDE078-84BE-4574-867A-CA218DE415F9}" type="sibTrans" cxnId="{79A49066-54B6-41F9-855D-ABD535DC2279}">
      <dgm:prSet/>
      <dgm:spPr/>
      <dgm:t>
        <a:bodyPr/>
        <a:lstStyle/>
        <a:p>
          <a:endParaRPr lang="en-GB"/>
        </a:p>
      </dgm:t>
    </dgm:pt>
    <dgm:pt modelId="{8AA7B9FF-E899-46AD-87AF-B754E1D18D27}">
      <dgm:prSet phldrT="[Text]"/>
      <dgm:spPr/>
      <dgm:t>
        <a:bodyPr/>
        <a:lstStyle/>
        <a:p>
          <a:r>
            <a:rPr lang="en-GB" dirty="0"/>
            <a:t>Return</a:t>
          </a:r>
        </a:p>
      </dgm:t>
    </dgm:pt>
    <dgm:pt modelId="{7171390B-7F10-49DC-B474-ED0B57C96DE2}" type="parTrans" cxnId="{5CD85816-7147-4C76-BD65-DCCC444698CE}">
      <dgm:prSet/>
      <dgm:spPr/>
      <dgm:t>
        <a:bodyPr/>
        <a:lstStyle/>
        <a:p>
          <a:endParaRPr lang="en-GB"/>
        </a:p>
      </dgm:t>
    </dgm:pt>
    <dgm:pt modelId="{CDE5AA26-35F9-42E0-B6DB-C78C19DF9333}" type="sibTrans" cxnId="{5CD85816-7147-4C76-BD65-DCCC444698CE}">
      <dgm:prSet/>
      <dgm:spPr/>
      <dgm:t>
        <a:bodyPr/>
        <a:lstStyle/>
        <a:p>
          <a:endParaRPr lang="en-GB"/>
        </a:p>
      </dgm:t>
    </dgm:pt>
    <dgm:pt modelId="{CB7D34B6-1891-43EC-91A5-A907EA5D0C21}">
      <dgm:prSet phldrT="[Text]"/>
      <dgm:spPr/>
      <dgm:t>
        <a:bodyPr/>
        <a:lstStyle/>
        <a:p>
          <a:r>
            <a:rPr lang="en-GB" dirty="0"/>
            <a:t>Frames</a:t>
          </a:r>
        </a:p>
      </dgm:t>
    </dgm:pt>
    <dgm:pt modelId="{813E3EA3-072F-47A0-93AE-983422D77DC4}" type="parTrans" cxnId="{517FD677-F862-4A10-8993-97576F4AFD63}">
      <dgm:prSet/>
      <dgm:spPr/>
      <dgm:t>
        <a:bodyPr/>
        <a:lstStyle/>
        <a:p>
          <a:endParaRPr lang="en-GB"/>
        </a:p>
      </dgm:t>
    </dgm:pt>
    <dgm:pt modelId="{41EE3516-9E30-4FFE-9387-A14C883C21FE}" type="sibTrans" cxnId="{517FD677-F862-4A10-8993-97576F4AFD63}">
      <dgm:prSet/>
      <dgm:spPr/>
      <dgm:t>
        <a:bodyPr/>
        <a:lstStyle/>
        <a:p>
          <a:endParaRPr lang="en-GB"/>
        </a:p>
      </dgm:t>
    </dgm:pt>
    <dgm:pt modelId="{71503466-9A33-4875-929C-E9A5144819A4}">
      <dgm:prSet phldrT="[Text]"/>
      <dgm:spPr/>
      <dgm:t>
        <a:bodyPr/>
        <a:lstStyle/>
        <a:p>
          <a:r>
            <a:rPr lang="en-GB" dirty="0"/>
            <a:t>Flow</a:t>
          </a:r>
        </a:p>
      </dgm:t>
    </dgm:pt>
    <dgm:pt modelId="{B81BEE79-9A90-42FA-8095-06791D1CEF44}" type="parTrans" cxnId="{50A717FF-5CA1-4BBB-8556-1A9072546F2C}">
      <dgm:prSet/>
      <dgm:spPr/>
      <dgm:t>
        <a:bodyPr/>
        <a:lstStyle/>
        <a:p>
          <a:endParaRPr lang="en-GB"/>
        </a:p>
      </dgm:t>
    </dgm:pt>
    <dgm:pt modelId="{DA11B8AE-EF20-4EBB-9CC4-969B6D157147}" type="sibTrans" cxnId="{50A717FF-5CA1-4BBB-8556-1A9072546F2C}">
      <dgm:prSet/>
      <dgm:spPr/>
      <dgm:t>
        <a:bodyPr/>
        <a:lstStyle/>
        <a:p>
          <a:endParaRPr lang="en-GB"/>
        </a:p>
      </dgm:t>
    </dgm:pt>
    <dgm:pt modelId="{B51F7F82-1F99-4BBB-BE44-8D40C0F60659}">
      <dgm:prSet phldrT="[Text]"/>
      <dgm:spPr/>
      <dgm:t>
        <a:bodyPr/>
        <a:lstStyle/>
        <a:p>
          <a:r>
            <a:rPr lang="en-GB" dirty="0"/>
            <a:t>Annihilation</a:t>
          </a:r>
        </a:p>
      </dgm:t>
    </dgm:pt>
    <dgm:pt modelId="{BCCE2F1C-B592-4ECD-8D8D-B1411EA6D6C2}" type="parTrans" cxnId="{8FF318C9-5EBC-4F60-ACB3-9EC46BA83AF1}">
      <dgm:prSet/>
      <dgm:spPr/>
      <dgm:t>
        <a:bodyPr/>
        <a:lstStyle/>
        <a:p>
          <a:endParaRPr lang="en-GB"/>
        </a:p>
      </dgm:t>
    </dgm:pt>
    <dgm:pt modelId="{6BA6050D-E136-46B8-BFDA-3D1695535A40}" type="sibTrans" cxnId="{8FF318C9-5EBC-4F60-ACB3-9EC46BA83AF1}">
      <dgm:prSet/>
      <dgm:spPr/>
      <dgm:t>
        <a:bodyPr/>
        <a:lstStyle/>
        <a:p>
          <a:endParaRPr lang="en-GB"/>
        </a:p>
      </dgm:t>
    </dgm:pt>
    <dgm:pt modelId="{52EE6F2F-B819-4D43-9338-5B603F11C3E6}" type="pres">
      <dgm:prSet presAssocID="{CD22DD2A-A115-437A-8EAB-F718E41D0E09}" presName="cycle" presStyleCnt="0">
        <dgm:presLayoutVars>
          <dgm:dir/>
          <dgm:resizeHandles val="exact"/>
        </dgm:presLayoutVars>
      </dgm:prSet>
      <dgm:spPr/>
    </dgm:pt>
    <dgm:pt modelId="{263488DA-C25E-45D1-8755-FDFECBA1C00A}" type="pres">
      <dgm:prSet presAssocID="{3623AB01-D12B-4A3E-B238-266406D91A27}" presName="node" presStyleLbl="node1" presStyleIdx="0" presStyleCnt="6">
        <dgm:presLayoutVars>
          <dgm:bulletEnabled val="1"/>
        </dgm:presLayoutVars>
      </dgm:prSet>
      <dgm:spPr/>
    </dgm:pt>
    <dgm:pt modelId="{A5486841-434C-4B8B-990F-7814639809C8}" type="pres">
      <dgm:prSet presAssocID="{B4E70582-6313-4E7F-B27D-CFDA7153ECD9}" presName="sibTrans" presStyleLbl="sibTrans2D1" presStyleIdx="0" presStyleCnt="6"/>
      <dgm:spPr/>
    </dgm:pt>
    <dgm:pt modelId="{33C6AAEF-37E5-4A71-B386-FC31BC83C663}" type="pres">
      <dgm:prSet presAssocID="{B4E70582-6313-4E7F-B27D-CFDA7153ECD9}" presName="connectorText" presStyleLbl="sibTrans2D1" presStyleIdx="0" presStyleCnt="6"/>
      <dgm:spPr/>
    </dgm:pt>
    <dgm:pt modelId="{6D0CCF19-D0A3-47ED-BDD8-A3751502F71B}" type="pres">
      <dgm:prSet presAssocID="{DD0426E6-02B2-44F1-95FD-A522BE2CE77A}" presName="node" presStyleLbl="node1" presStyleIdx="1" presStyleCnt="6">
        <dgm:presLayoutVars>
          <dgm:bulletEnabled val="1"/>
        </dgm:presLayoutVars>
      </dgm:prSet>
      <dgm:spPr/>
    </dgm:pt>
    <dgm:pt modelId="{F240E7A3-C94A-4A62-815B-C68721FB4609}" type="pres">
      <dgm:prSet presAssocID="{0ACDE078-84BE-4574-867A-CA218DE415F9}" presName="sibTrans" presStyleLbl="sibTrans2D1" presStyleIdx="1" presStyleCnt="6"/>
      <dgm:spPr/>
    </dgm:pt>
    <dgm:pt modelId="{FD1A039C-0308-4D7B-B014-D808B1D6C374}" type="pres">
      <dgm:prSet presAssocID="{0ACDE078-84BE-4574-867A-CA218DE415F9}" presName="connectorText" presStyleLbl="sibTrans2D1" presStyleIdx="1" presStyleCnt="6"/>
      <dgm:spPr/>
    </dgm:pt>
    <dgm:pt modelId="{D064DEA0-55BA-4CD7-B323-3B47E892D251}" type="pres">
      <dgm:prSet presAssocID="{8AA7B9FF-E899-46AD-87AF-B754E1D18D27}" presName="node" presStyleLbl="node1" presStyleIdx="2" presStyleCnt="6">
        <dgm:presLayoutVars>
          <dgm:bulletEnabled val="1"/>
        </dgm:presLayoutVars>
      </dgm:prSet>
      <dgm:spPr/>
    </dgm:pt>
    <dgm:pt modelId="{3FF090EB-1155-4560-8F49-42DCBBF66B93}" type="pres">
      <dgm:prSet presAssocID="{CDE5AA26-35F9-42E0-B6DB-C78C19DF9333}" presName="sibTrans" presStyleLbl="sibTrans2D1" presStyleIdx="2" presStyleCnt="6"/>
      <dgm:spPr/>
    </dgm:pt>
    <dgm:pt modelId="{039E575A-6664-46C8-956C-DCC3E50FD2B0}" type="pres">
      <dgm:prSet presAssocID="{CDE5AA26-35F9-42E0-B6DB-C78C19DF9333}" presName="connectorText" presStyleLbl="sibTrans2D1" presStyleIdx="2" presStyleCnt="6"/>
      <dgm:spPr/>
    </dgm:pt>
    <dgm:pt modelId="{363A530B-835D-4554-AE6F-421BB73E876B}" type="pres">
      <dgm:prSet presAssocID="{CB7D34B6-1891-43EC-91A5-A907EA5D0C21}" presName="node" presStyleLbl="node1" presStyleIdx="3" presStyleCnt="6">
        <dgm:presLayoutVars>
          <dgm:bulletEnabled val="1"/>
        </dgm:presLayoutVars>
      </dgm:prSet>
      <dgm:spPr/>
    </dgm:pt>
    <dgm:pt modelId="{01DE30E3-61C4-41A5-9F85-2C2C5D7D844D}" type="pres">
      <dgm:prSet presAssocID="{41EE3516-9E30-4FFE-9387-A14C883C21FE}" presName="sibTrans" presStyleLbl="sibTrans2D1" presStyleIdx="3" presStyleCnt="6"/>
      <dgm:spPr/>
    </dgm:pt>
    <dgm:pt modelId="{3E7D9684-905E-49FD-9C2F-97A1807B7E86}" type="pres">
      <dgm:prSet presAssocID="{41EE3516-9E30-4FFE-9387-A14C883C21FE}" presName="connectorText" presStyleLbl="sibTrans2D1" presStyleIdx="3" presStyleCnt="6"/>
      <dgm:spPr/>
    </dgm:pt>
    <dgm:pt modelId="{B5FDEC21-218C-4653-B4CA-589758B232BA}" type="pres">
      <dgm:prSet presAssocID="{71503466-9A33-4875-929C-E9A5144819A4}" presName="node" presStyleLbl="node1" presStyleIdx="4" presStyleCnt="6">
        <dgm:presLayoutVars>
          <dgm:bulletEnabled val="1"/>
        </dgm:presLayoutVars>
      </dgm:prSet>
      <dgm:spPr/>
    </dgm:pt>
    <dgm:pt modelId="{507CB3FB-54BD-45A3-A253-789F3B4234D8}" type="pres">
      <dgm:prSet presAssocID="{DA11B8AE-EF20-4EBB-9CC4-969B6D157147}" presName="sibTrans" presStyleLbl="sibTrans2D1" presStyleIdx="4" presStyleCnt="6"/>
      <dgm:spPr/>
    </dgm:pt>
    <dgm:pt modelId="{CCA643BF-8FA7-4342-BC1B-C33FC98B628C}" type="pres">
      <dgm:prSet presAssocID="{DA11B8AE-EF20-4EBB-9CC4-969B6D157147}" presName="connectorText" presStyleLbl="sibTrans2D1" presStyleIdx="4" presStyleCnt="6"/>
      <dgm:spPr/>
    </dgm:pt>
    <dgm:pt modelId="{E20D5969-4D2C-492F-8B84-7289FC81424E}" type="pres">
      <dgm:prSet presAssocID="{B51F7F82-1F99-4BBB-BE44-8D40C0F60659}" presName="node" presStyleLbl="node1" presStyleIdx="5" presStyleCnt="6">
        <dgm:presLayoutVars>
          <dgm:bulletEnabled val="1"/>
        </dgm:presLayoutVars>
      </dgm:prSet>
      <dgm:spPr/>
    </dgm:pt>
    <dgm:pt modelId="{E62276AD-01A4-4598-9E0E-627442D8D1F3}" type="pres">
      <dgm:prSet presAssocID="{6BA6050D-E136-46B8-BFDA-3D1695535A40}" presName="sibTrans" presStyleLbl="sibTrans2D1" presStyleIdx="5" presStyleCnt="6"/>
      <dgm:spPr/>
    </dgm:pt>
    <dgm:pt modelId="{2C84D0EF-C31B-4108-8CAC-2BDCBBB1CF5C}" type="pres">
      <dgm:prSet presAssocID="{6BA6050D-E136-46B8-BFDA-3D1695535A40}" presName="connectorText" presStyleLbl="sibTrans2D1" presStyleIdx="5" presStyleCnt="6"/>
      <dgm:spPr/>
    </dgm:pt>
  </dgm:ptLst>
  <dgm:cxnLst>
    <dgm:cxn modelId="{0D152004-E59A-43E4-9A8A-B6089807F04C}" type="presOf" srcId="{6BA6050D-E136-46B8-BFDA-3D1695535A40}" destId="{E62276AD-01A4-4598-9E0E-627442D8D1F3}" srcOrd="0" destOrd="0" presId="urn:microsoft.com/office/officeart/2005/8/layout/cycle2"/>
    <dgm:cxn modelId="{C5CA5411-ABB2-4441-8AB1-032717310033}" type="presOf" srcId="{0ACDE078-84BE-4574-867A-CA218DE415F9}" destId="{FD1A039C-0308-4D7B-B014-D808B1D6C374}" srcOrd="1" destOrd="0" presId="urn:microsoft.com/office/officeart/2005/8/layout/cycle2"/>
    <dgm:cxn modelId="{5CD85816-7147-4C76-BD65-DCCC444698CE}" srcId="{CD22DD2A-A115-437A-8EAB-F718E41D0E09}" destId="{8AA7B9FF-E899-46AD-87AF-B754E1D18D27}" srcOrd="2" destOrd="0" parTransId="{7171390B-7F10-49DC-B474-ED0B57C96DE2}" sibTransId="{CDE5AA26-35F9-42E0-B6DB-C78C19DF9333}"/>
    <dgm:cxn modelId="{31138B20-FAE8-46AC-A425-FAEB25D9DF88}" type="presOf" srcId="{DD0426E6-02B2-44F1-95FD-A522BE2CE77A}" destId="{6D0CCF19-D0A3-47ED-BDD8-A3751502F71B}" srcOrd="0" destOrd="0" presId="urn:microsoft.com/office/officeart/2005/8/layout/cycle2"/>
    <dgm:cxn modelId="{99DB4221-5E28-4614-A27A-BAE7D7328E38}" type="presOf" srcId="{41EE3516-9E30-4FFE-9387-A14C883C21FE}" destId="{01DE30E3-61C4-41A5-9F85-2C2C5D7D844D}" srcOrd="0" destOrd="0" presId="urn:microsoft.com/office/officeart/2005/8/layout/cycle2"/>
    <dgm:cxn modelId="{DA664F25-7CC1-4C49-9826-7ADA2BDF37C9}" type="presOf" srcId="{0ACDE078-84BE-4574-867A-CA218DE415F9}" destId="{F240E7A3-C94A-4A62-815B-C68721FB4609}" srcOrd="0" destOrd="0" presId="urn:microsoft.com/office/officeart/2005/8/layout/cycle2"/>
    <dgm:cxn modelId="{A5AF482D-01D7-4E5F-A5C2-F1F53B4430A1}" type="presOf" srcId="{B4E70582-6313-4E7F-B27D-CFDA7153ECD9}" destId="{33C6AAEF-37E5-4A71-B386-FC31BC83C663}" srcOrd="1" destOrd="0" presId="urn:microsoft.com/office/officeart/2005/8/layout/cycle2"/>
    <dgm:cxn modelId="{11E76632-4204-4145-8B0F-9746EB005162}" type="presOf" srcId="{CB7D34B6-1891-43EC-91A5-A907EA5D0C21}" destId="{363A530B-835D-4554-AE6F-421BB73E876B}" srcOrd="0" destOrd="0" presId="urn:microsoft.com/office/officeart/2005/8/layout/cycle2"/>
    <dgm:cxn modelId="{BC704035-70E8-4869-9399-9D08E10143FE}" type="presOf" srcId="{CDE5AA26-35F9-42E0-B6DB-C78C19DF9333}" destId="{039E575A-6664-46C8-956C-DCC3E50FD2B0}" srcOrd="1" destOrd="0" presId="urn:microsoft.com/office/officeart/2005/8/layout/cycle2"/>
    <dgm:cxn modelId="{809B6135-96DD-4331-852B-A411E80D2DEB}" type="presOf" srcId="{8AA7B9FF-E899-46AD-87AF-B754E1D18D27}" destId="{D064DEA0-55BA-4CD7-B323-3B47E892D251}" srcOrd="0" destOrd="0" presId="urn:microsoft.com/office/officeart/2005/8/layout/cycle2"/>
    <dgm:cxn modelId="{3B9A6537-74B4-4AE2-88C3-456A3ED9CA2C}" type="presOf" srcId="{41EE3516-9E30-4FFE-9387-A14C883C21FE}" destId="{3E7D9684-905E-49FD-9C2F-97A1807B7E86}" srcOrd="1" destOrd="0" presId="urn:microsoft.com/office/officeart/2005/8/layout/cycle2"/>
    <dgm:cxn modelId="{79A49066-54B6-41F9-855D-ABD535DC2279}" srcId="{CD22DD2A-A115-437A-8EAB-F718E41D0E09}" destId="{DD0426E6-02B2-44F1-95FD-A522BE2CE77A}" srcOrd="1" destOrd="0" parTransId="{03C880C7-AA98-4242-AE00-16C9556FEF60}" sibTransId="{0ACDE078-84BE-4574-867A-CA218DE415F9}"/>
    <dgm:cxn modelId="{5A565972-A0AB-45AF-BAAA-63B108E47373}" srcId="{CD22DD2A-A115-437A-8EAB-F718E41D0E09}" destId="{3623AB01-D12B-4A3E-B238-266406D91A27}" srcOrd="0" destOrd="0" parTransId="{AA3DA4BC-0C3B-48B6-9E6C-CACC9C70C37E}" sibTransId="{B4E70582-6313-4E7F-B27D-CFDA7153ECD9}"/>
    <dgm:cxn modelId="{E2588E72-7C28-49A5-BAF3-705F1C9F4750}" type="presOf" srcId="{CD22DD2A-A115-437A-8EAB-F718E41D0E09}" destId="{52EE6F2F-B819-4D43-9338-5B603F11C3E6}" srcOrd="0" destOrd="0" presId="urn:microsoft.com/office/officeart/2005/8/layout/cycle2"/>
    <dgm:cxn modelId="{517FD677-F862-4A10-8993-97576F4AFD63}" srcId="{CD22DD2A-A115-437A-8EAB-F718E41D0E09}" destId="{CB7D34B6-1891-43EC-91A5-A907EA5D0C21}" srcOrd="3" destOrd="0" parTransId="{813E3EA3-072F-47A0-93AE-983422D77DC4}" sibTransId="{41EE3516-9E30-4FFE-9387-A14C883C21FE}"/>
    <dgm:cxn modelId="{E2721D7A-300A-4E22-B9E2-E33942D5DB9A}" type="presOf" srcId="{3623AB01-D12B-4A3E-B238-266406D91A27}" destId="{263488DA-C25E-45D1-8755-FDFECBA1C00A}" srcOrd="0" destOrd="0" presId="urn:microsoft.com/office/officeart/2005/8/layout/cycle2"/>
    <dgm:cxn modelId="{C09D498A-06E6-4B49-A9CE-E7437ED1862C}" type="presOf" srcId="{DA11B8AE-EF20-4EBB-9CC4-969B6D157147}" destId="{507CB3FB-54BD-45A3-A253-789F3B4234D8}" srcOrd="0" destOrd="0" presId="urn:microsoft.com/office/officeart/2005/8/layout/cycle2"/>
    <dgm:cxn modelId="{F0EA0C9D-2AE6-46A7-ACE7-6C5D8A06BDA1}" type="presOf" srcId="{B4E70582-6313-4E7F-B27D-CFDA7153ECD9}" destId="{A5486841-434C-4B8B-990F-7814639809C8}" srcOrd="0" destOrd="0" presId="urn:microsoft.com/office/officeart/2005/8/layout/cycle2"/>
    <dgm:cxn modelId="{227589A8-7869-4470-9CB6-CC76BA368CC0}" type="presOf" srcId="{DA11B8AE-EF20-4EBB-9CC4-969B6D157147}" destId="{CCA643BF-8FA7-4342-BC1B-C33FC98B628C}" srcOrd="1" destOrd="0" presId="urn:microsoft.com/office/officeart/2005/8/layout/cycle2"/>
    <dgm:cxn modelId="{F4C3AAAF-5669-47D9-92E2-5F0C113C68B5}" type="presOf" srcId="{6BA6050D-E136-46B8-BFDA-3D1695535A40}" destId="{2C84D0EF-C31B-4108-8CAC-2BDCBBB1CF5C}" srcOrd="1" destOrd="0" presId="urn:microsoft.com/office/officeart/2005/8/layout/cycle2"/>
    <dgm:cxn modelId="{5995F4C1-16AC-4E7E-8FFB-85B06A98BC38}" type="presOf" srcId="{CDE5AA26-35F9-42E0-B6DB-C78C19DF9333}" destId="{3FF090EB-1155-4560-8F49-42DCBBF66B93}" srcOrd="0" destOrd="0" presId="urn:microsoft.com/office/officeart/2005/8/layout/cycle2"/>
    <dgm:cxn modelId="{8FF318C9-5EBC-4F60-ACB3-9EC46BA83AF1}" srcId="{CD22DD2A-A115-437A-8EAB-F718E41D0E09}" destId="{B51F7F82-1F99-4BBB-BE44-8D40C0F60659}" srcOrd="5" destOrd="0" parTransId="{BCCE2F1C-B592-4ECD-8D8D-B1411EA6D6C2}" sibTransId="{6BA6050D-E136-46B8-BFDA-3D1695535A40}"/>
    <dgm:cxn modelId="{90DACFCE-6E0B-4AAC-8A2C-2F6FF4D635A0}" type="presOf" srcId="{B51F7F82-1F99-4BBB-BE44-8D40C0F60659}" destId="{E20D5969-4D2C-492F-8B84-7289FC81424E}" srcOrd="0" destOrd="0" presId="urn:microsoft.com/office/officeart/2005/8/layout/cycle2"/>
    <dgm:cxn modelId="{ACE78BFC-A337-456D-9032-5144146C9675}" type="presOf" srcId="{71503466-9A33-4875-929C-E9A5144819A4}" destId="{B5FDEC21-218C-4653-B4CA-589758B232BA}" srcOrd="0" destOrd="0" presId="urn:microsoft.com/office/officeart/2005/8/layout/cycle2"/>
    <dgm:cxn modelId="{50A717FF-5CA1-4BBB-8556-1A9072546F2C}" srcId="{CD22DD2A-A115-437A-8EAB-F718E41D0E09}" destId="{71503466-9A33-4875-929C-E9A5144819A4}" srcOrd="4" destOrd="0" parTransId="{B81BEE79-9A90-42FA-8095-06791D1CEF44}" sibTransId="{DA11B8AE-EF20-4EBB-9CC4-969B6D157147}"/>
    <dgm:cxn modelId="{B71A9C42-62E4-435D-A2BC-B278A6EF24E7}" type="presParOf" srcId="{52EE6F2F-B819-4D43-9338-5B603F11C3E6}" destId="{263488DA-C25E-45D1-8755-FDFECBA1C00A}" srcOrd="0" destOrd="0" presId="urn:microsoft.com/office/officeart/2005/8/layout/cycle2"/>
    <dgm:cxn modelId="{FCBF7BA7-51C8-4665-BA2E-AEAB85DB7684}" type="presParOf" srcId="{52EE6F2F-B819-4D43-9338-5B603F11C3E6}" destId="{A5486841-434C-4B8B-990F-7814639809C8}" srcOrd="1" destOrd="0" presId="urn:microsoft.com/office/officeart/2005/8/layout/cycle2"/>
    <dgm:cxn modelId="{B9A4940E-5807-49EC-91F1-D9653F18391F}" type="presParOf" srcId="{A5486841-434C-4B8B-990F-7814639809C8}" destId="{33C6AAEF-37E5-4A71-B386-FC31BC83C663}" srcOrd="0" destOrd="0" presId="urn:microsoft.com/office/officeart/2005/8/layout/cycle2"/>
    <dgm:cxn modelId="{156EAD7D-0B19-4342-B236-F101868BB680}" type="presParOf" srcId="{52EE6F2F-B819-4D43-9338-5B603F11C3E6}" destId="{6D0CCF19-D0A3-47ED-BDD8-A3751502F71B}" srcOrd="2" destOrd="0" presId="urn:microsoft.com/office/officeart/2005/8/layout/cycle2"/>
    <dgm:cxn modelId="{E68A6316-4DC8-4BC0-9024-3BDA4D653AB5}" type="presParOf" srcId="{52EE6F2F-B819-4D43-9338-5B603F11C3E6}" destId="{F240E7A3-C94A-4A62-815B-C68721FB4609}" srcOrd="3" destOrd="0" presId="urn:microsoft.com/office/officeart/2005/8/layout/cycle2"/>
    <dgm:cxn modelId="{FE521C33-6A53-45BE-8C9D-8FBFAA944430}" type="presParOf" srcId="{F240E7A3-C94A-4A62-815B-C68721FB4609}" destId="{FD1A039C-0308-4D7B-B014-D808B1D6C374}" srcOrd="0" destOrd="0" presId="urn:microsoft.com/office/officeart/2005/8/layout/cycle2"/>
    <dgm:cxn modelId="{7A1AB107-8511-4055-8CD2-70483DCF5A01}" type="presParOf" srcId="{52EE6F2F-B819-4D43-9338-5B603F11C3E6}" destId="{D064DEA0-55BA-4CD7-B323-3B47E892D251}" srcOrd="4" destOrd="0" presId="urn:microsoft.com/office/officeart/2005/8/layout/cycle2"/>
    <dgm:cxn modelId="{8182629B-EB17-41A9-A3B2-31E4317C5507}" type="presParOf" srcId="{52EE6F2F-B819-4D43-9338-5B603F11C3E6}" destId="{3FF090EB-1155-4560-8F49-42DCBBF66B93}" srcOrd="5" destOrd="0" presId="urn:microsoft.com/office/officeart/2005/8/layout/cycle2"/>
    <dgm:cxn modelId="{B0591F71-7DBC-4AA2-BC20-540856B9CC2D}" type="presParOf" srcId="{3FF090EB-1155-4560-8F49-42DCBBF66B93}" destId="{039E575A-6664-46C8-956C-DCC3E50FD2B0}" srcOrd="0" destOrd="0" presId="urn:microsoft.com/office/officeart/2005/8/layout/cycle2"/>
    <dgm:cxn modelId="{2716EF7A-9B0E-4023-AC71-E56CA64220A8}" type="presParOf" srcId="{52EE6F2F-B819-4D43-9338-5B603F11C3E6}" destId="{363A530B-835D-4554-AE6F-421BB73E876B}" srcOrd="6" destOrd="0" presId="urn:microsoft.com/office/officeart/2005/8/layout/cycle2"/>
    <dgm:cxn modelId="{3FFA6793-4065-4083-8E59-8E0729BF7C06}" type="presParOf" srcId="{52EE6F2F-B819-4D43-9338-5B603F11C3E6}" destId="{01DE30E3-61C4-41A5-9F85-2C2C5D7D844D}" srcOrd="7" destOrd="0" presId="urn:microsoft.com/office/officeart/2005/8/layout/cycle2"/>
    <dgm:cxn modelId="{0794B1E3-2928-4FD9-9D67-F70DE489F38D}" type="presParOf" srcId="{01DE30E3-61C4-41A5-9F85-2C2C5D7D844D}" destId="{3E7D9684-905E-49FD-9C2F-97A1807B7E86}" srcOrd="0" destOrd="0" presId="urn:microsoft.com/office/officeart/2005/8/layout/cycle2"/>
    <dgm:cxn modelId="{F862F7F5-26C0-40D1-A955-7F47367C0CD0}" type="presParOf" srcId="{52EE6F2F-B819-4D43-9338-5B603F11C3E6}" destId="{B5FDEC21-218C-4653-B4CA-589758B232BA}" srcOrd="8" destOrd="0" presId="urn:microsoft.com/office/officeart/2005/8/layout/cycle2"/>
    <dgm:cxn modelId="{C5C564C8-AA80-4D71-86CB-7994CC54ED0E}" type="presParOf" srcId="{52EE6F2F-B819-4D43-9338-5B603F11C3E6}" destId="{507CB3FB-54BD-45A3-A253-789F3B4234D8}" srcOrd="9" destOrd="0" presId="urn:microsoft.com/office/officeart/2005/8/layout/cycle2"/>
    <dgm:cxn modelId="{32256E53-0DEE-4600-A3F4-77E73E65E63E}" type="presParOf" srcId="{507CB3FB-54BD-45A3-A253-789F3B4234D8}" destId="{CCA643BF-8FA7-4342-BC1B-C33FC98B628C}" srcOrd="0" destOrd="0" presId="urn:microsoft.com/office/officeart/2005/8/layout/cycle2"/>
    <dgm:cxn modelId="{1369501B-4B7F-4399-A01D-6ADE781F5AE2}" type="presParOf" srcId="{52EE6F2F-B819-4D43-9338-5B603F11C3E6}" destId="{E20D5969-4D2C-492F-8B84-7289FC81424E}" srcOrd="10" destOrd="0" presId="urn:microsoft.com/office/officeart/2005/8/layout/cycle2"/>
    <dgm:cxn modelId="{134DAAD0-994D-4853-814E-FDED238E3F41}" type="presParOf" srcId="{52EE6F2F-B819-4D43-9338-5B603F11C3E6}" destId="{E62276AD-01A4-4598-9E0E-627442D8D1F3}" srcOrd="11" destOrd="0" presId="urn:microsoft.com/office/officeart/2005/8/layout/cycle2"/>
    <dgm:cxn modelId="{F01BAB6E-5E5B-4181-A18D-01B83838CC8D}" type="presParOf" srcId="{E62276AD-01A4-4598-9E0E-627442D8D1F3}" destId="{2C84D0EF-C31B-4108-8CAC-2BDCBBB1CF5C}"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488DA-C25E-45D1-8755-FDFECBA1C00A}">
      <dsp:nvSpPr>
        <dsp:cNvPr id="0" name=""/>
        <dsp:cNvSpPr/>
      </dsp:nvSpPr>
      <dsp:spPr>
        <a:xfrm>
          <a:off x="3546523" y="1261"/>
          <a:ext cx="1367384" cy="136738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err="1"/>
            <a:t>Metaludes</a:t>
          </a:r>
          <a:endParaRPr lang="en-GB" sz="1400" kern="1200" dirty="0"/>
        </a:p>
      </dsp:txBody>
      <dsp:txXfrm>
        <a:off x="3746772" y="201510"/>
        <a:ext cx="966886" cy="966886"/>
      </dsp:txXfrm>
    </dsp:sp>
    <dsp:sp modelId="{A5486841-434C-4B8B-990F-7814639809C8}">
      <dsp:nvSpPr>
        <dsp:cNvPr id="0" name=""/>
        <dsp:cNvSpPr/>
      </dsp:nvSpPr>
      <dsp:spPr>
        <a:xfrm rot="1800000">
          <a:off x="4928340" y="961915"/>
          <a:ext cx="362502" cy="46149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935625" y="1027025"/>
        <a:ext cx="253751" cy="276896"/>
      </dsp:txXfrm>
    </dsp:sp>
    <dsp:sp modelId="{6D0CCF19-D0A3-47ED-BDD8-A3751502F71B}">
      <dsp:nvSpPr>
        <dsp:cNvPr id="0" name=""/>
        <dsp:cNvSpPr/>
      </dsp:nvSpPr>
      <dsp:spPr>
        <a:xfrm>
          <a:off x="5323045" y="1026936"/>
          <a:ext cx="1367384" cy="136738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Play Cues</a:t>
          </a:r>
        </a:p>
      </dsp:txBody>
      <dsp:txXfrm>
        <a:off x="5523294" y="1227185"/>
        <a:ext cx="966886" cy="966886"/>
      </dsp:txXfrm>
    </dsp:sp>
    <dsp:sp modelId="{F240E7A3-C94A-4A62-815B-C68721FB4609}">
      <dsp:nvSpPr>
        <dsp:cNvPr id="0" name=""/>
        <dsp:cNvSpPr/>
      </dsp:nvSpPr>
      <dsp:spPr>
        <a:xfrm rot="5400000">
          <a:off x="5825486" y="2495298"/>
          <a:ext cx="362502" cy="46149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879862" y="2533221"/>
        <a:ext cx="253751" cy="276896"/>
      </dsp:txXfrm>
    </dsp:sp>
    <dsp:sp modelId="{D064DEA0-55BA-4CD7-B323-3B47E892D251}">
      <dsp:nvSpPr>
        <dsp:cNvPr id="0" name=""/>
        <dsp:cNvSpPr/>
      </dsp:nvSpPr>
      <dsp:spPr>
        <a:xfrm>
          <a:off x="5323045" y="3078287"/>
          <a:ext cx="1367384" cy="136738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Return</a:t>
          </a:r>
        </a:p>
      </dsp:txBody>
      <dsp:txXfrm>
        <a:off x="5523294" y="3278536"/>
        <a:ext cx="966886" cy="966886"/>
      </dsp:txXfrm>
    </dsp:sp>
    <dsp:sp modelId="{3FF090EB-1155-4560-8F49-42DCBBF66B93}">
      <dsp:nvSpPr>
        <dsp:cNvPr id="0" name=""/>
        <dsp:cNvSpPr/>
      </dsp:nvSpPr>
      <dsp:spPr>
        <a:xfrm rot="9000000">
          <a:off x="4946110" y="4038941"/>
          <a:ext cx="362502" cy="46149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047576" y="4104051"/>
        <a:ext cx="253751" cy="276896"/>
      </dsp:txXfrm>
    </dsp:sp>
    <dsp:sp modelId="{363A530B-835D-4554-AE6F-421BB73E876B}">
      <dsp:nvSpPr>
        <dsp:cNvPr id="0" name=""/>
        <dsp:cNvSpPr/>
      </dsp:nvSpPr>
      <dsp:spPr>
        <a:xfrm>
          <a:off x="3546523" y="4103962"/>
          <a:ext cx="1367384" cy="136738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Frames</a:t>
          </a:r>
        </a:p>
      </dsp:txBody>
      <dsp:txXfrm>
        <a:off x="3746772" y="4304211"/>
        <a:ext cx="966886" cy="966886"/>
      </dsp:txXfrm>
    </dsp:sp>
    <dsp:sp modelId="{01DE30E3-61C4-41A5-9F85-2C2C5D7D844D}">
      <dsp:nvSpPr>
        <dsp:cNvPr id="0" name=""/>
        <dsp:cNvSpPr/>
      </dsp:nvSpPr>
      <dsp:spPr>
        <a:xfrm rot="12600000">
          <a:off x="3169588" y="4049200"/>
          <a:ext cx="362502" cy="46149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3271054" y="4168686"/>
        <a:ext cx="253751" cy="276896"/>
      </dsp:txXfrm>
    </dsp:sp>
    <dsp:sp modelId="{B5FDEC21-218C-4653-B4CA-589758B232BA}">
      <dsp:nvSpPr>
        <dsp:cNvPr id="0" name=""/>
        <dsp:cNvSpPr/>
      </dsp:nvSpPr>
      <dsp:spPr>
        <a:xfrm>
          <a:off x="1770002" y="3078287"/>
          <a:ext cx="1367384" cy="136738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Flow</a:t>
          </a:r>
        </a:p>
      </dsp:txBody>
      <dsp:txXfrm>
        <a:off x="1970251" y="3278536"/>
        <a:ext cx="966886" cy="966886"/>
      </dsp:txXfrm>
    </dsp:sp>
    <dsp:sp modelId="{507CB3FB-54BD-45A3-A253-789F3B4234D8}">
      <dsp:nvSpPr>
        <dsp:cNvPr id="0" name=""/>
        <dsp:cNvSpPr/>
      </dsp:nvSpPr>
      <dsp:spPr>
        <a:xfrm rot="16200000">
          <a:off x="2272443" y="2515817"/>
          <a:ext cx="362502" cy="46149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326819" y="2662491"/>
        <a:ext cx="253751" cy="276896"/>
      </dsp:txXfrm>
    </dsp:sp>
    <dsp:sp modelId="{E20D5969-4D2C-492F-8B84-7289FC81424E}">
      <dsp:nvSpPr>
        <dsp:cNvPr id="0" name=""/>
        <dsp:cNvSpPr/>
      </dsp:nvSpPr>
      <dsp:spPr>
        <a:xfrm>
          <a:off x="1770002" y="1026936"/>
          <a:ext cx="1367384" cy="1367384"/>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Annihilation</a:t>
          </a:r>
        </a:p>
      </dsp:txBody>
      <dsp:txXfrm>
        <a:off x="1970251" y="1227185"/>
        <a:ext cx="966886" cy="966886"/>
      </dsp:txXfrm>
    </dsp:sp>
    <dsp:sp modelId="{E62276AD-01A4-4598-9E0E-627442D8D1F3}">
      <dsp:nvSpPr>
        <dsp:cNvPr id="0" name=""/>
        <dsp:cNvSpPr/>
      </dsp:nvSpPr>
      <dsp:spPr>
        <a:xfrm rot="19800000">
          <a:off x="3151818" y="972174"/>
          <a:ext cx="362502" cy="461492"/>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159103" y="1091660"/>
        <a:ext cx="253751" cy="27689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764DC3FF-1A44-0E92-66B5-9ED3C03065B7}"/>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719E32C5-934C-A20D-3DFA-F9581184D317}"/>
              </a:ext>
            </a:extLst>
          </p:cNvPr>
          <p:cNvSpPr>
            <a:spLocks noGrp="1" noChangeArrowheads="1"/>
          </p:cNvSpPr>
          <p:nvPr>
            <p:ph type="dt" sz="quarter"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784509D6-BE96-B1E5-5705-143E2D5E9284}"/>
              </a:ext>
            </a:extLst>
          </p:cNvPr>
          <p:cNvSpPr>
            <a:spLocks noGrp="1" noChangeArrowheads="1"/>
          </p:cNvSpPr>
          <p:nvPr>
            <p:ph type="ftr" sz="quarter" idx="2"/>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F5D1C059-B2B2-33D1-8E97-85150703E583}"/>
              </a:ext>
            </a:extLst>
          </p:cNvPr>
          <p:cNvSpPr>
            <a:spLocks noGrp="1" noChangeArrowheads="1"/>
          </p:cNvSpPr>
          <p:nvPr>
            <p:ph type="sldNum" sz="quarter" idx="3"/>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10E3D4C9-AC70-4DE9-B28F-A446C63A93FD}"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A1D43CA-FB2E-82E4-2823-711385582A8F}"/>
              </a:ext>
            </a:extLst>
          </p:cNvPr>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5C472A69-3D49-1E3C-BA8C-FB9B257510A1}"/>
              </a:ext>
            </a:extLst>
          </p:cNvPr>
          <p:cNvSpPr>
            <a:spLocks noGrp="1" noChangeArrowheads="1"/>
          </p:cNvSpPr>
          <p:nvPr>
            <p:ph type="dt" idx="1"/>
          </p:nvPr>
        </p:nvSpPr>
        <p:spPr bwMode="auto">
          <a:xfrm>
            <a:off x="3776663" y="0"/>
            <a:ext cx="2890837" cy="488950"/>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EA1085A8-655C-2A5F-0C2B-3F7DDEAB4EEA}"/>
              </a:ext>
            </a:extLst>
          </p:cNvPr>
          <p:cNvSpPr>
            <a:spLocks noRot="1" noChangeArrowheads="1" noTextEdit="1"/>
          </p:cNvSpPr>
          <p:nvPr>
            <p:ph type="sldImg" idx="2"/>
          </p:nvPr>
        </p:nvSpPr>
        <p:spPr bwMode="auto">
          <a:xfrm>
            <a:off x="896938" y="731838"/>
            <a:ext cx="4875212" cy="36576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B118F086-258E-7A21-7633-8F44ECFE5D38}"/>
              </a:ext>
            </a:extLst>
          </p:cNvPr>
          <p:cNvSpPr>
            <a:spLocks noGrp="1" noChangeArrowheads="1"/>
          </p:cNvSpPr>
          <p:nvPr>
            <p:ph type="body" sz="quarter" idx="3"/>
          </p:nvPr>
        </p:nvSpPr>
        <p:spPr bwMode="auto">
          <a:xfrm>
            <a:off x="666750" y="4632325"/>
            <a:ext cx="5335588" cy="4389438"/>
          </a:xfrm>
          <a:prstGeom prst="rect">
            <a:avLst/>
          </a:prstGeom>
          <a:noFill/>
          <a:ln w="9525">
            <a:noFill/>
            <a:miter lim="800000"/>
            <a:headEnd/>
            <a:tailEnd/>
          </a:ln>
          <a:effectLst/>
        </p:spPr>
        <p:txBody>
          <a:bodyPr vert="horz" wrap="square" lIns="89785" tIns="44892" rIns="89785" bIns="44892"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42EDF859-243F-DADF-F9DE-CE49E5B7A13C}"/>
              </a:ext>
            </a:extLst>
          </p:cNvPr>
          <p:cNvSpPr>
            <a:spLocks noGrp="1" noChangeArrowheads="1"/>
          </p:cNvSpPr>
          <p:nvPr>
            <p:ph type="ftr" sz="quarter" idx="4"/>
          </p:nvPr>
        </p:nvSpPr>
        <p:spPr bwMode="auto">
          <a:xfrm>
            <a:off x="0" y="9263063"/>
            <a:ext cx="2890838"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828B1AA5-CEEB-DBB7-CD5C-15DA0D6FA126}"/>
              </a:ext>
            </a:extLst>
          </p:cNvPr>
          <p:cNvSpPr>
            <a:spLocks noGrp="1" noChangeArrowheads="1"/>
          </p:cNvSpPr>
          <p:nvPr>
            <p:ph type="sldNum" sz="quarter" idx="5"/>
          </p:nvPr>
        </p:nvSpPr>
        <p:spPr bwMode="auto">
          <a:xfrm>
            <a:off x="3776663" y="9263063"/>
            <a:ext cx="2890837" cy="488950"/>
          </a:xfrm>
          <a:prstGeom prst="rect">
            <a:avLst/>
          </a:prstGeom>
          <a:noFill/>
          <a:ln w="9525">
            <a:noFill/>
            <a:miter lim="800000"/>
            <a:headEnd/>
            <a:tailEnd/>
          </a:ln>
          <a:effectLst/>
        </p:spPr>
        <p:txBody>
          <a:bodyPr vert="horz" wrap="square" lIns="89785" tIns="44892" rIns="89785" bIns="44892"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D0BF6A7E-EF48-4276-9A97-A1BCA127AED4}"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kEavpVl2OE0"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youtu.be/ZVZR6s0chp4"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youtube.com/watch?v=T9ynlPs_NTM"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EA48B2CA-188D-BF17-E379-3D10B3D48D6D}"/>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5A47F27F-D227-72B4-6200-BD20F293CD1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F71EC3EB-2D3A-44C9-5872-7A122AE604B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2E08B15-23AB-4954-B15B-885849AA5AFC}"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742CB0E3-E91F-3875-23B2-037BC97B7EF3}"/>
              </a:ext>
            </a:extLst>
          </p:cNvPr>
          <p:cNvSpPr>
            <a:spLocks noRot="1" noChangeArrowheads="1" noTextEdit="1"/>
          </p:cNvSpPr>
          <p:nvPr>
            <p:ph type="sldImg"/>
          </p:nvPr>
        </p:nvSpPr>
        <p:spPr>
          <a:ln/>
        </p:spPr>
      </p:sp>
      <p:sp>
        <p:nvSpPr>
          <p:cNvPr id="21507" name="Rectangle 3">
            <a:extLst>
              <a:ext uri="{FF2B5EF4-FFF2-40B4-BE49-F238E27FC236}">
                <a16:creationId xmlns:a16="http://schemas.microsoft.com/office/drawing/2014/main" id="{2E67F6B0-8C44-1FCC-415A-B7F54271E707}"/>
              </a:ext>
            </a:extLst>
          </p:cNvPr>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Our definitions in the previous lecture highlight that play is difficult to define, however we could identify some common themes in the variety of definitions such as the above. </a:t>
            </a:r>
          </a:p>
          <a:p>
            <a:endParaRPr lang="en-GB" altLang="en-US">
              <a:latin typeface="Arial" panose="020B0604020202020204" pitchFamily="34" charset="0"/>
            </a:endParaRPr>
          </a:p>
          <a:p>
            <a:r>
              <a:rPr lang="en-GB" altLang="en-US">
                <a:latin typeface="Arial" panose="020B0604020202020204" pitchFamily="34" charset="0"/>
              </a:rPr>
              <a:t>Why is self directed and child led play most important? What does this lead to?</a:t>
            </a:r>
          </a:p>
          <a:p>
            <a:r>
              <a:rPr lang="en-GB" altLang="en-US">
                <a:latin typeface="Arial" panose="020B0604020202020204" pitchFamily="34" charset="0"/>
              </a:rPr>
              <a:t>If I told you to go and play with a pile of bricks in the corner how is that self directed?</a:t>
            </a:r>
          </a:p>
          <a:p>
            <a:endParaRPr lang="en-GB" altLang="en-US">
              <a:latin typeface="Arial" panose="020B0604020202020204" pitchFamily="34" charset="0"/>
            </a:endParaRPr>
          </a:p>
          <a:p>
            <a:r>
              <a:rPr lang="en-GB" altLang="en-US">
                <a:latin typeface="Arial" panose="020B0604020202020204" pitchFamily="34" charset="0"/>
              </a:rPr>
              <a:t>Consider the reggio emilia approach, challenges are set out within the environment with inspirations alongside such as pictures, mirrors and a variety of loose parts, demonstrations are given of options for new resources or areas and the children can choose where they go to play, what they do and how long for</a:t>
            </a:r>
          </a:p>
          <a:p>
            <a:endParaRPr lang="en-GB" altLang="en-US">
              <a:latin typeface="Arial" panose="020B0604020202020204" pitchFamily="34" charset="0"/>
            </a:endParaRPr>
          </a:p>
          <a:p>
            <a:r>
              <a:rPr lang="en-GB" altLang="en-US">
                <a:latin typeface="Arial" panose="020B0604020202020204" pitchFamily="34" charset="0"/>
              </a:rPr>
              <a:t>Consider Montessori where children have access to all of the resources and can choose what to play with, what to do with them etc.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4A8240A-7A84-B184-3DFF-D1935B659A14}"/>
              </a:ext>
            </a:extLst>
          </p:cNvPr>
          <p:cNvSpPr>
            <a:spLocks noGrp="1" noRot="1" noChangeAspect="1" noChangeArrowheads="1" noTextEdit="1"/>
          </p:cNvSpPr>
          <p:nvPr>
            <p:ph type="sldImg"/>
          </p:nvPr>
        </p:nvSpPr>
        <p:spPr>
          <a:ln/>
        </p:spPr>
      </p:sp>
      <p:sp>
        <p:nvSpPr>
          <p:cNvPr id="23555" name="Notes Placeholder 2">
            <a:extLst>
              <a:ext uri="{FF2B5EF4-FFF2-40B4-BE49-F238E27FC236}">
                <a16:creationId xmlns:a16="http://schemas.microsoft.com/office/drawing/2014/main" id="{7C4048B9-FCA0-D3A1-61D8-CB09CAA9146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Interesting video highlighting the changes seen by support staff when children have control over their own play.</a:t>
            </a:r>
            <a:r>
              <a:rPr lang="en-GB" altLang="en-US">
                <a:latin typeface="Arial" panose="020B0604020202020204" pitchFamily="34" charset="0"/>
                <a:hlinkClick r:id="rId3"/>
              </a:rPr>
              <a:t> https://www.youtube.com/watch?v=kEavpVl2OE0</a:t>
            </a:r>
            <a:endParaRPr lang="en-GB" altLang="en-US">
              <a:latin typeface="Arial" panose="020B0604020202020204" pitchFamily="34" charset="0"/>
            </a:endParaRPr>
          </a:p>
          <a:p>
            <a:endParaRPr lang="en-GB"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9D7496A9-CD6F-7BA8-2D0E-9057D87F1F9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6FD0D44-8DF7-4388-9D58-3F57B1DBDA3B}" type="slidenum">
              <a:rPr lang="cy-GB" altLang="en-US" smtClean="0">
                <a:ea typeface="MS PGothic" panose="020B0600070205080204" pitchFamily="34" charset="-128"/>
              </a:rPr>
              <a:pPr fontAlgn="base">
                <a:spcBef>
                  <a:spcPct val="0"/>
                </a:spcBef>
                <a:spcAft>
                  <a:spcPct val="0"/>
                </a:spcAft>
              </a:pPr>
              <a:t>5</a:t>
            </a:fld>
            <a:endParaRPr lang="cy-GB"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students are in the eye of the child</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7</a:t>
            </a:fld>
            <a:endParaRPr lang="cy-GB" altLang="en-US"/>
          </a:p>
        </p:txBody>
      </p:sp>
    </p:spTree>
    <p:extLst>
      <p:ext uri="{BB962C8B-B14F-4D97-AF65-F5344CB8AC3E}">
        <p14:creationId xmlns:p14="http://schemas.microsoft.com/office/powerpoint/2010/main" val="625132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students are in the eye of the child</a:t>
            </a:r>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8</a:t>
            </a:fld>
            <a:endParaRPr lang="cy-GB" altLang="en-US"/>
          </a:p>
        </p:txBody>
      </p:sp>
    </p:spTree>
    <p:extLst>
      <p:ext uri="{BB962C8B-B14F-4D97-AF65-F5344CB8AC3E}">
        <p14:creationId xmlns:p14="http://schemas.microsoft.com/office/powerpoint/2010/main" val="3737452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200" b="1" i="0" u="sng" dirty="0">
                <a:solidFill>
                  <a:srgbClr val="000000"/>
                </a:solidFill>
                <a:effectLst/>
                <a:latin typeface="Calibri" panose="020F0502020204030204" pitchFamily="34" charset="0"/>
              </a:rPr>
              <a:t>2. Evidence of a clear understanding of why it is important for children to choose their own play and the importance of the role of the adult in children’s play. (750 words)</a:t>
            </a:r>
            <a:r>
              <a:rPr lang="en-US" sz="12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algn="l" rtl="0" fontAlgn="base">
              <a:buFont typeface="Arial" panose="020B0604020202020204" pitchFamily="34" charset="0"/>
              <a:buChar char="•"/>
            </a:pPr>
            <a:r>
              <a:rPr lang="en-US" sz="1200" b="0" i="0" dirty="0">
                <a:solidFill>
                  <a:srgbClr val="000000"/>
                </a:solidFill>
                <a:effectLst/>
                <a:latin typeface="Calibri" panose="020F0502020204030204" pitchFamily="34" charset="0"/>
              </a:rPr>
              <a:t>How can adults support self-directed play? </a:t>
            </a:r>
          </a:p>
          <a:p>
            <a:pPr algn="l" rtl="0" fontAlgn="base">
              <a:buFont typeface="Arial" panose="020B0604020202020204" pitchFamily="34" charset="0"/>
              <a:buChar char="•"/>
            </a:pPr>
            <a:r>
              <a:rPr lang="en-US" sz="1200" b="0" i="0" dirty="0">
                <a:solidFill>
                  <a:srgbClr val="000000"/>
                </a:solidFill>
                <a:effectLst/>
                <a:latin typeface="Calibri" panose="020F0502020204030204" pitchFamily="34" charset="0"/>
              </a:rPr>
              <a:t>Why is play important? What is the role of self-directed play? </a:t>
            </a:r>
          </a:p>
          <a:p>
            <a:pPr algn="l" rtl="0" fontAlgn="base">
              <a:buFont typeface="Arial" panose="020B0604020202020204" pitchFamily="34" charset="0"/>
              <a:buChar char="•"/>
            </a:pPr>
            <a:r>
              <a:rPr lang="en-US" sz="1200" b="0" i="0" dirty="0">
                <a:solidFill>
                  <a:srgbClr val="000000"/>
                </a:solidFill>
                <a:effectLst/>
                <a:latin typeface="Calibri" panose="020F0502020204030204" pitchFamily="34" charset="0"/>
              </a:rPr>
              <a:t>Consider Howard and McInnes paper here.  </a:t>
            </a:r>
          </a:p>
          <a:p>
            <a:endParaRPr lang="en-US" dirty="0"/>
          </a:p>
        </p:txBody>
      </p:sp>
      <p:sp>
        <p:nvSpPr>
          <p:cNvPr id="4" name="Slide Number Placeholder 3"/>
          <p:cNvSpPr>
            <a:spLocks noGrp="1"/>
          </p:cNvSpPr>
          <p:nvPr>
            <p:ph type="sldNum" sz="quarter" idx="5"/>
          </p:nvPr>
        </p:nvSpPr>
        <p:spPr/>
        <p:txBody>
          <a:bodyPr/>
          <a:lstStyle/>
          <a:p>
            <a:pPr>
              <a:defRPr/>
            </a:pPr>
            <a:fld id="{D0BF6A7E-EF48-4276-9A97-A1BCA127AED4}" type="slidenum">
              <a:rPr lang="cy-GB" altLang="en-US" smtClean="0"/>
              <a:pPr>
                <a:defRPr/>
              </a:pPr>
              <a:t>9</a:t>
            </a:fld>
            <a:endParaRPr lang="cy-GB" altLang="en-US"/>
          </a:p>
        </p:txBody>
      </p:sp>
    </p:spTree>
    <p:extLst>
      <p:ext uri="{BB962C8B-B14F-4D97-AF65-F5344CB8AC3E}">
        <p14:creationId xmlns:p14="http://schemas.microsoft.com/office/powerpoint/2010/main" val="9363288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F6688D45-D718-0AFD-A426-03C415EFFA4D}"/>
              </a:ext>
            </a:extLst>
          </p:cNvPr>
          <p:cNvSpPr>
            <a:spLocks noGrp="1" noRot="1" noChangeAspect="1" noChangeArrowheads="1" noTextEdit="1"/>
          </p:cNvSpPr>
          <p:nvPr>
            <p:ph type="sldImg"/>
          </p:nvPr>
        </p:nvSpPr>
        <p:spPr>
          <a:ln/>
        </p:spPr>
      </p:sp>
      <p:sp>
        <p:nvSpPr>
          <p:cNvPr id="25603" name="Notes Placeholder 2">
            <a:extLst>
              <a:ext uri="{FF2B5EF4-FFF2-40B4-BE49-F238E27FC236}">
                <a16:creationId xmlns:a16="http://schemas.microsoft.com/office/drawing/2014/main" id="{9C85E91E-94FC-0548-57A0-68F10BF9E7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Reggio light box, colours, texture, loose parts – what age would you expect to see this? </a:t>
            </a:r>
          </a:p>
          <a:p>
            <a:r>
              <a:rPr lang="en-GB" altLang="en-US">
                <a:latin typeface="Arial" panose="020B0604020202020204" pitchFamily="34" charset="0"/>
              </a:rPr>
              <a:t>This is provided for children aged from 2 years old in a local nursery</a:t>
            </a:r>
          </a:p>
        </p:txBody>
      </p:sp>
      <p:sp>
        <p:nvSpPr>
          <p:cNvPr id="25604" name="Slide Number Placeholder 3">
            <a:extLst>
              <a:ext uri="{FF2B5EF4-FFF2-40B4-BE49-F238E27FC236}">
                <a16:creationId xmlns:a16="http://schemas.microsoft.com/office/drawing/2014/main" id="{2ED0EC7D-6C2F-A23D-BB05-C0173DD306D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0BEBAD3-B89C-419D-851A-D982BEBC3BAA}" type="slidenum">
              <a:rPr lang="cy-GB" altLang="en-US" smtClean="0">
                <a:ea typeface="MS PGothic" panose="020B0600070205080204" pitchFamily="34" charset="-128"/>
              </a:rPr>
              <a:pPr fontAlgn="base">
                <a:spcBef>
                  <a:spcPct val="0"/>
                </a:spcBef>
                <a:spcAft>
                  <a:spcPct val="0"/>
                </a:spcAft>
              </a:pPr>
              <a:t>10</a:t>
            </a:fld>
            <a:endParaRPr lang="cy-GB" altLang="en-US">
              <a:ea typeface="MS PGothic"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9ECF17AB-CFD9-92B4-E3CD-77E4991AC5E9}"/>
              </a:ext>
            </a:extLst>
          </p:cNvPr>
          <p:cNvSpPr>
            <a:spLocks noGrp="1" noRot="1" noChangeAspect="1" noChangeArrowheads="1" noTextEdit="1"/>
          </p:cNvSpPr>
          <p:nvPr>
            <p:ph type="sldImg"/>
          </p:nvPr>
        </p:nvSpPr>
        <p:spPr>
          <a:ln/>
        </p:spPr>
      </p:sp>
      <p:sp>
        <p:nvSpPr>
          <p:cNvPr id="27651" name="Notes Placeholder 2">
            <a:extLst>
              <a:ext uri="{FF2B5EF4-FFF2-40B4-BE49-F238E27FC236}">
                <a16:creationId xmlns:a16="http://schemas.microsoft.com/office/drawing/2014/main" id="{3CBD9CA0-6F9E-E173-195A-DC9CBBCDEC9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Reggio station</a:t>
            </a:r>
          </a:p>
        </p:txBody>
      </p:sp>
      <p:sp>
        <p:nvSpPr>
          <p:cNvPr id="27652" name="Slide Number Placeholder 3">
            <a:extLst>
              <a:ext uri="{FF2B5EF4-FFF2-40B4-BE49-F238E27FC236}">
                <a16:creationId xmlns:a16="http://schemas.microsoft.com/office/drawing/2014/main" id="{7152F03F-C66E-B345-14B3-38864ED874F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1673CF3-F699-4B1B-81E3-1C5FFABDECBF}" type="slidenum">
              <a:rPr lang="cy-GB" altLang="en-US" smtClean="0">
                <a:ea typeface="MS PGothic" panose="020B0600070205080204" pitchFamily="34" charset="-128"/>
              </a:rPr>
              <a:pPr fontAlgn="base">
                <a:spcBef>
                  <a:spcPct val="0"/>
                </a:spcBef>
                <a:spcAft>
                  <a:spcPct val="0"/>
                </a:spcAft>
              </a:pPr>
              <a:t>11</a:t>
            </a:fld>
            <a:endParaRPr lang="cy-GB" altLang="en-US">
              <a:ea typeface="MS PGothic"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7E5553FF-6626-0163-BBE2-DA1A78526C47}"/>
              </a:ext>
            </a:extLst>
          </p:cNvPr>
          <p:cNvSpPr>
            <a:spLocks noGrp="1" noRot="1" noChangeAspect="1" noChangeArrowheads="1" noTextEdit="1"/>
          </p:cNvSpPr>
          <p:nvPr>
            <p:ph type="sldImg"/>
          </p:nvPr>
        </p:nvSpPr>
        <p:spPr>
          <a:ln/>
        </p:spPr>
      </p:sp>
      <p:sp>
        <p:nvSpPr>
          <p:cNvPr id="29699" name="Notes Placeholder 2">
            <a:extLst>
              <a:ext uri="{FF2B5EF4-FFF2-40B4-BE49-F238E27FC236}">
                <a16:creationId xmlns:a16="http://schemas.microsoft.com/office/drawing/2014/main" id="{A8A50278-0BE2-9498-3C89-A16105F37F0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Reggio gruffalo inspired exploration station</a:t>
            </a:r>
          </a:p>
        </p:txBody>
      </p:sp>
      <p:sp>
        <p:nvSpPr>
          <p:cNvPr id="29700" name="Slide Number Placeholder 3">
            <a:extLst>
              <a:ext uri="{FF2B5EF4-FFF2-40B4-BE49-F238E27FC236}">
                <a16:creationId xmlns:a16="http://schemas.microsoft.com/office/drawing/2014/main" id="{A6087AAC-7DF2-0FE5-4E43-D4858901B71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220F22B-BBA1-4BF6-9D47-174D1B22ED08}" type="slidenum">
              <a:rPr lang="cy-GB" altLang="en-US" smtClean="0">
                <a:ea typeface="MS PGothic" panose="020B0600070205080204" pitchFamily="34" charset="-128"/>
              </a:rPr>
              <a:pPr fontAlgn="base">
                <a:spcBef>
                  <a:spcPct val="0"/>
                </a:spcBef>
                <a:spcAft>
                  <a:spcPct val="0"/>
                </a:spcAft>
              </a:pPr>
              <a:t>12</a:t>
            </a:fld>
            <a:endParaRPr lang="cy-GB" altLang="en-US">
              <a:ea typeface="MS PGothic"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AD32140-C1BD-0A5F-21E2-D5F7FB991705}"/>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87727B30-752A-A907-27A5-218DD571E6D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hlinkClick r:id="rId3"/>
              </a:rPr>
              <a:t>https://youtu.be/ZVZR6s0chp4</a:t>
            </a:r>
            <a:r>
              <a:rPr lang="en-GB" altLang="en-US">
                <a:latin typeface="Arial" panose="020B0604020202020204" pitchFamily="34" charset="0"/>
              </a:rPr>
              <a:t> </a:t>
            </a:r>
          </a:p>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B6C355E6-7641-982D-529E-C10F896D545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F9739C5-25B8-4162-AFAB-4E10B96D0B2E}" type="slidenum">
              <a:rPr lang="cy-GB" altLang="en-US" smtClean="0">
                <a:ea typeface="MS PGothic" panose="020B0600070205080204" pitchFamily="34" charset="-128"/>
              </a:rPr>
              <a:pPr fontAlgn="base">
                <a:spcBef>
                  <a:spcPct val="0"/>
                </a:spcBef>
                <a:spcAft>
                  <a:spcPct val="0"/>
                </a:spcAft>
              </a:pPr>
              <a:t>13</a:t>
            </a:fld>
            <a:endParaRPr lang="cy-GB" altLang="en-US">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95AE7056-A7CB-2EC9-33C2-5DE888231FF1}"/>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939C4BF6-8880-2F72-0649-47BB7393A26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Montessori classroom layout</a:t>
            </a:r>
          </a:p>
        </p:txBody>
      </p:sp>
      <p:sp>
        <p:nvSpPr>
          <p:cNvPr id="33796" name="Slide Number Placeholder 3">
            <a:extLst>
              <a:ext uri="{FF2B5EF4-FFF2-40B4-BE49-F238E27FC236}">
                <a16:creationId xmlns:a16="http://schemas.microsoft.com/office/drawing/2014/main" id="{C851F665-9549-82E7-FBFA-0A9C74F557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65C9515-EDE7-463C-8D8D-2C2439A6371A}" type="slidenum">
              <a:rPr lang="cy-GB" altLang="en-US" smtClean="0">
                <a:ea typeface="MS PGothic" panose="020B0600070205080204" pitchFamily="34" charset="-128"/>
              </a:rPr>
              <a:pPr fontAlgn="base">
                <a:spcBef>
                  <a:spcPct val="0"/>
                </a:spcBef>
                <a:spcAft>
                  <a:spcPct val="0"/>
                </a:spcAft>
              </a:pPr>
              <a:t>14</a:t>
            </a:fld>
            <a:endParaRPr lang="cy-GB" altLang="en-US">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832DCB58-0DCB-0DDB-BE1D-AFBC4C04A8B6}"/>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00E6B237-B819-EE68-D099-E61BE0ECA62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Montessori language and math area</a:t>
            </a:r>
          </a:p>
        </p:txBody>
      </p:sp>
      <p:sp>
        <p:nvSpPr>
          <p:cNvPr id="35844" name="Slide Number Placeholder 3">
            <a:extLst>
              <a:ext uri="{FF2B5EF4-FFF2-40B4-BE49-F238E27FC236}">
                <a16:creationId xmlns:a16="http://schemas.microsoft.com/office/drawing/2014/main" id="{3FA43274-198E-E923-6807-E6730C90C92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2959528-AE95-4DC5-8B52-6184DA211F95}" type="slidenum">
              <a:rPr lang="cy-GB" altLang="en-US" smtClean="0">
                <a:ea typeface="MS PGothic" panose="020B0600070205080204" pitchFamily="34" charset="-128"/>
              </a:rPr>
              <a:pPr fontAlgn="base">
                <a:spcBef>
                  <a:spcPct val="0"/>
                </a:spcBef>
                <a:spcAft>
                  <a:spcPct val="0"/>
                </a:spcAft>
              </a:pPr>
              <a:t>15</a:t>
            </a:fld>
            <a:endParaRPr lang="cy-GB" altLang="en-US">
              <a:ea typeface="MS PGothic"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1A46DE3-99C5-4C18-C2E0-D71608BF7978}"/>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8289B365-FFCC-8E35-CDDB-8461DB7DDBE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So what does self directed play feel like and why is it important for children?</a:t>
            </a:r>
          </a:p>
          <a:p>
            <a:r>
              <a:rPr lang="en-GB" altLang="en-US" dirty="0">
                <a:latin typeface="Arial" panose="020B0604020202020204" pitchFamily="34" charset="0"/>
              </a:rPr>
              <a:t>What do you enjoy more? Doing something you choose or something you are told to do?</a:t>
            </a:r>
          </a:p>
        </p:txBody>
      </p:sp>
      <p:sp>
        <p:nvSpPr>
          <p:cNvPr id="37892" name="Slide Number Placeholder 3">
            <a:extLst>
              <a:ext uri="{FF2B5EF4-FFF2-40B4-BE49-F238E27FC236}">
                <a16:creationId xmlns:a16="http://schemas.microsoft.com/office/drawing/2014/main" id="{5678C22E-468C-92B1-7602-683371921D6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9DC3B3D-D038-4A7D-8866-057E0B29FDC4}" type="slidenum">
              <a:rPr lang="cy-GB" altLang="en-US" smtClean="0">
                <a:ea typeface="MS PGothic" panose="020B0600070205080204" pitchFamily="34" charset="-128"/>
              </a:rPr>
              <a:pPr fontAlgn="base">
                <a:spcBef>
                  <a:spcPct val="0"/>
                </a:spcBef>
                <a:spcAft>
                  <a:spcPct val="0"/>
                </a:spcAft>
              </a:pPr>
              <a:t>16</a:t>
            </a:fld>
            <a:endParaRPr lang="cy-GB" altLang="en-US">
              <a:ea typeface="MS PGothic"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E65E4A2A-C1F7-E80C-DBFF-4E894B101E63}"/>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60FED6C3-BB69-E692-1628-8760E46A97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E65B79BB-CBEB-09AD-945C-EB54C127631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3A7136B-CDD3-4358-8A30-6FFD236F006E}" type="slidenum">
              <a:rPr lang="cy-GB" altLang="en-US" smtClean="0">
                <a:ea typeface="MS PGothic" panose="020B0600070205080204" pitchFamily="34" charset="-128"/>
              </a:rPr>
              <a:pPr fontAlgn="base">
                <a:spcBef>
                  <a:spcPct val="0"/>
                </a:spcBef>
                <a:spcAft>
                  <a:spcPct val="0"/>
                </a:spcAft>
              </a:pPr>
              <a:t>17</a:t>
            </a:fld>
            <a:endParaRPr lang="cy-GB" altLang="en-US">
              <a:ea typeface="MS PGothic"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FE5EA30-7B54-F601-E6B2-75B9C191D7D9}"/>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E216D1AA-1B62-DDC2-F839-C57FE160C1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Continuous provision</a:t>
            </a:r>
          </a:p>
          <a:p>
            <a:r>
              <a:rPr lang="en-GB" altLang="en-US">
                <a:latin typeface="Arial" panose="020B0604020202020204" pitchFamily="34" charset="0"/>
              </a:rPr>
              <a:t>  Discuss continuous provision with students</a:t>
            </a:r>
          </a:p>
        </p:txBody>
      </p:sp>
      <p:sp>
        <p:nvSpPr>
          <p:cNvPr id="41988" name="Slide Number Placeholder 3">
            <a:extLst>
              <a:ext uri="{FF2B5EF4-FFF2-40B4-BE49-F238E27FC236}">
                <a16:creationId xmlns:a16="http://schemas.microsoft.com/office/drawing/2014/main" id="{689CCB2B-5263-408C-6AC5-B6CBD4D56B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2BE3A74-17F9-4409-A8EA-666BD78444B5}" type="slidenum">
              <a:rPr lang="cy-GB" altLang="en-US" smtClean="0">
                <a:ea typeface="MS PGothic" panose="020B0600070205080204" pitchFamily="34" charset="-128"/>
              </a:rPr>
              <a:pPr fontAlgn="base">
                <a:spcBef>
                  <a:spcPct val="0"/>
                </a:spcBef>
                <a:spcAft>
                  <a:spcPct val="0"/>
                </a:spcAft>
              </a:pPr>
              <a:t>18</a:t>
            </a:fld>
            <a:endParaRPr lang="cy-GB" altLang="en-US">
              <a:ea typeface="MS PGothic"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8ED37EFD-A80E-92DC-5A52-7AC3E7FDA263}"/>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7C4547E6-F3FA-2228-28F2-4E0C62FD195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6D044AC1-76DF-59B5-144C-E3B350AC14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40AAC04-B075-432C-8BDF-222B8D7F03D5}" type="slidenum">
              <a:rPr lang="cy-GB" altLang="en-US" smtClean="0">
                <a:ea typeface="MS PGothic" panose="020B0600070205080204" pitchFamily="34" charset="-128"/>
              </a:rPr>
              <a:pPr fontAlgn="base">
                <a:spcBef>
                  <a:spcPct val="0"/>
                </a:spcBef>
                <a:spcAft>
                  <a:spcPct val="0"/>
                </a:spcAft>
              </a:pPr>
              <a:t>19</a:t>
            </a:fld>
            <a:endParaRPr lang="cy-GB" altLang="en-US">
              <a:ea typeface="MS PGothic"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885F2AA4-6F99-615B-24A7-8AC21A43ED9A}"/>
              </a:ext>
            </a:extLst>
          </p:cNvPr>
          <p:cNvSpPr>
            <a:spLocks noRot="1" noChangeArrowheads="1" noTextEdit="1"/>
          </p:cNvSpPr>
          <p:nvPr>
            <p:ph type="sldImg"/>
          </p:nvPr>
        </p:nvSpPr>
        <p:spPr>
          <a:ln/>
        </p:spPr>
      </p:sp>
      <p:sp>
        <p:nvSpPr>
          <p:cNvPr id="46083" name="Rectangle 3">
            <a:extLst>
              <a:ext uri="{FF2B5EF4-FFF2-40B4-BE49-F238E27FC236}">
                <a16:creationId xmlns:a16="http://schemas.microsoft.com/office/drawing/2014/main" id="{047DCB40-C3A5-9BF9-A8AF-D266615C9AA0}"/>
              </a:ext>
            </a:extLst>
          </p:cNvPr>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Trafodwch bob elfen o’r pwytniau yma – beth yw dealltwriaeth myfyrwyr o sut mae plant yn llwyddo I gynnig ciwiau ar gyfer cael sylw eraill/gwahodd eraill mewn I’r chwarae?</a:t>
            </a:r>
          </a:p>
          <a:p>
            <a:endParaRPr lang="en-GB" altLang="en-US">
              <a:latin typeface="Arial" panose="020B0604020202020204" pitchFamily="34" charset="0"/>
            </a:endParaRPr>
          </a:p>
          <a:p>
            <a:r>
              <a:rPr lang="en-GB" altLang="en-US">
                <a:latin typeface="Arial" panose="020B0604020202020204" pitchFamily="34" charset="0"/>
              </a:rPr>
              <a:t>Discuss every aspect of these points – what is their ( students) understanding of how children succeed to offer ques to invite others into their play? </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3F3CCAB5-A195-F9CD-1211-372359E61D34}"/>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A03A6229-9BA7-F0CD-04A5-F33C47FF6CE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 Play cycle  </a:t>
            </a:r>
          </a:p>
          <a:p>
            <a:r>
              <a:rPr lang="en-GB" altLang="en-US" dirty="0">
                <a:latin typeface="Arial" panose="020B0604020202020204" pitchFamily="34" charset="0"/>
              </a:rPr>
              <a:t>The play cycle is both an ingeniously simple and yet deeply intriguing way of depicting the child’s play process. It is like describing a universal expressive language that children use when they play and as with all languages we can learn the simpler aspects quite easily but it takes time and practice to become fluent and really understand its meanings. </a:t>
            </a:r>
          </a:p>
          <a:p>
            <a:r>
              <a:rPr lang="en-GB" altLang="en-US" dirty="0">
                <a:latin typeface="Arial" panose="020B0604020202020204" pitchFamily="34" charset="0"/>
              </a:rPr>
              <a:t> </a:t>
            </a:r>
          </a:p>
          <a:p>
            <a:r>
              <a:rPr lang="en-GB" altLang="en-US" dirty="0">
                <a:latin typeface="Arial" panose="020B0604020202020204" pitchFamily="34" charset="0"/>
              </a:rPr>
              <a:t>We can use the play cycle to understand play better and understand how we can better support play </a:t>
            </a:r>
          </a:p>
          <a:p>
            <a:r>
              <a:rPr lang="en-GB" altLang="en-US" dirty="0">
                <a:latin typeface="Arial" panose="020B0604020202020204" pitchFamily="34" charset="0"/>
              </a:rPr>
              <a:t> </a:t>
            </a:r>
          </a:p>
          <a:p>
            <a:r>
              <a:rPr lang="en-GB" altLang="en-US" dirty="0" err="1">
                <a:latin typeface="Arial" panose="020B0604020202020204" pitchFamily="34" charset="0"/>
              </a:rPr>
              <a:t>Metaludes</a:t>
            </a:r>
            <a:r>
              <a:rPr lang="en-GB" altLang="en-US" dirty="0">
                <a:latin typeface="Arial" panose="020B0604020202020204" pitchFamily="34" charset="0"/>
              </a:rPr>
              <a:t>: inner reverie or contemplation that precedes play. Do we have thoughtful, stimulating spaces, objects or images that will spark </a:t>
            </a:r>
            <a:r>
              <a:rPr lang="en-GB" altLang="en-US" dirty="0" err="1">
                <a:latin typeface="Arial" panose="020B0604020202020204" pitchFamily="34" charset="0"/>
              </a:rPr>
              <a:t>metaludes</a:t>
            </a:r>
            <a:r>
              <a:rPr lang="en-GB" altLang="en-US" dirty="0">
                <a:latin typeface="Arial" panose="020B0604020202020204" pitchFamily="34" charset="0"/>
              </a:rPr>
              <a:t>? </a:t>
            </a:r>
          </a:p>
          <a:p>
            <a:r>
              <a:rPr lang="en-GB" altLang="en-US" dirty="0">
                <a:latin typeface="Arial" panose="020B0604020202020204" pitchFamily="34" charset="0"/>
              </a:rPr>
              <a:t> </a:t>
            </a:r>
          </a:p>
          <a:p>
            <a:r>
              <a:rPr lang="en-GB" altLang="en-US" dirty="0">
                <a:latin typeface="Arial" panose="020B0604020202020204" pitchFamily="34" charset="0"/>
              </a:rPr>
              <a:t>Cues: a lure or an invite to a person, to something in the environment, to another part of self. Play cues can be by a look, gesture, verbal invitation, provocation, testing out, facial or bodily display, presentation of an object or an action. </a:t>
            </a:r>
          </a:p>
          <a:p>
            <a:r>
              <a:rPr lang="en-GB" altLang="en-US" dirty="0">
                <a:latin typeface="Arial" panose="020B0604020202020204" pitchFamily="34" charset="0"/>
              </a:rPr>
              <a:t> </a:t>
            </a:r>
          </a:p>
          <a:p>
            <a:r>
              <a:rPr lang="en-GB" altLang="en-US" dirty="0">
                <a:latin typeface="Arial" panose="020B0604020202020204" pitchFamily="34" charset="0"/>
              </a:rPr>
              <a:t>Return: the response by a child, by a playworker, by the environment, by oneself </a:t>
            </a:r>
          </a:p>
          <a:p>
            <a:r>
              <a:rPr lang="en-GB" altLang="en-US" dirty="0">
                <a:latin typeface="Arial" panose="020B0604020202020204" pitchFamily="34" charset="0"/>
              </a:rPr>
              <a:t> </a:t>
            </a:r>
          </a:p>
          <a:p>
            <a:r>
              <a:rPr lang="en-GB" altLang="en-US" dirty="0">
                <a:latin typeface="Arial" panose="020B0604020202020204" pitchFamily="34" charset="0"/>
              </a:rPr>
              <a:t>Frames: initiated by the child to provide the context, the enclosure. It is the stage to contain and constrain the play and it is organic and can change in shape and size. · Physical: mats, stones, rope, tyres, hedge, structure, designated area, fence etc. · Narrative: storyline, music, rules and so forth · Emotional: when play is exploring a particular feeling, so the props, the action, the place and the story can keep changing because it’s the experience of the feeling that holds it all together. </a:t>
            </a:r>
          </a:p>
          <a:p>
            <a:r>
              <a:rPr lang="en-GB" altLang="en-US" dirty="0">
                <a:latin typeface="Arial" panose="020B0604020202020204" pitchFamily="34" charset="0"/>
              </a:rPr>
              <a:t> </a:t>
            </a:r>
          </a:p>
          <a:p>
            <a:r>
              <a:rPr lang="en-GB" altLang="en-US" dirty="0">
                <a:latin typeface="Arial" panose="020B0604020202020204" pitchFamily="34" charset="0"/>
              </a:rPr>
              <a:t>Flow: when there’s a response and a frame, flow occurs and can last seconds or weeks… </a:t>
            </a:r>
          </a:p>
          <a:p>
            <a:r>
              <a:rPr lang="en-GB" altLang="en-US" dirty="0">
                <a:latin typeface="Arial" panose="020B0604020202020204" pitchFamily="34" charset="0"/>
              </a:rPr>
              <a:t> </a:t>
            </a:r>
          </a:p>
          <a:p>
            <a:r>
              <a:rPr lang="en-GB" altLang="en-US" dirty="0">
                <a:latin typeface="Arial" panose="020B0604020202020204" pitchFamily="34" charset="0"/>
              </a:rPr>
              <a:t>Annihilation: child chooses to end and move on. </a:t>
            </a:r>
          </a:p>
          <a:p>
            <a:r>
              <a:rPr lang="en-GB" altLang="en-US" dirty="0">
                <a:latin typeface="Arial" panose="020B0604020202020204" pitchFamily="34" charset="0"/>
              </a:rPr>
              <a:t> </a:t>
            </a:r>
          </a:p>
          <a:p>
            <a:endParaRPr lang="en-GB" altLang="en-US" dirty="0">
              <a:latin typeface="Arial" panose="020B0604020202020204" pitchFamily="34" charset="0"/>
            </a:endParaRPr>
          </a:p>
        </p:txBody>
      </p:sp>
      <p:sp>
        <p:nvSpPr>
          <p:cNvPr id="48132" name="Slide Number Placeholder 3">
            <a:extLst>
              <a:ext uri="{FF2B5EF4-FFF2-40B4-BE49-F238E27FC236}">
                <a16:creationId xmlns:a16="http://schemas.microsoft.com/office/drawing/2014/main" id="{53965995-CABB-A18D-FBEF-F2C32AA687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109A457-F1B4-424E-B7F3-7AD3D9CD62B0}" type="slidenum">
              <a:rPr lang="cy-GB" altLang="en-US" smtClean="0">
                <a:ea typeface="MS PGothic" panose="020B0600070205080204" pitchFamily="34" charset="-128"/>
              </a:rPr>
              <a:pPr fontAlgn="base">
                <a:spcBef>
                  <a:spcPct val="0"/>
                </a:spcBef>
                <a:spcAft>
                  <a:spcPct val="0"/>
                </a:spcAft>
              </a:pPr>
              <a:t>21</a:t>
            </a:fld>
            <a:endParaRPr lang="cy-GB" altLang="en-US">
              <a:ea typeface="MS PGothic"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15EC173D-14F6-650F-D905-EF3DCC19CACA}"/>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3DCDD27D-F4B3-8086-C2D2-6F08779CF7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Adulteration: we all do it in multiple ways. Wanting to rescue, educate, improve, make better, control, play ourselves (unplayed-out material) ... </a:t>
            </a:r>
          </a:p>
          <a:p>
            <a:endParaRPr lang="en-GB" altLang="en-US">
              <a:latin typeface="Arial" panose="020B0604020202020204" pitchFamily="34" charset="0"/>
            </a:endParaRPr>
          </a:p>
          <a:p>
            <a:r>
              <a:rPr lang="en-GB" altLang="en-US">
                <a:latin typeface="Arial" panose="020B0604020202020204" pitchFamily="34" charset="0"/>
              </a:rPr>
              <a:t>I ni gyd yn gwneud hyn…yr angen I fod yn rhan o rhywbeth…neu rheoli’r chwarae ein hunain…</a:t>
            </a:r>
          </a:p>
          <a:p>
            <a:r>
              <a:rPr lang="en-GB" altLang="en-US">
                <a:latin typeface="Arial" panose="020B0604020202020204" pitchFamily="34" charset="0"/>
              </a:rPr>
              <a:t> </a:t>
            </a:r>
          </a:p>
        </p:txBody>
      </p:sp>
      <p:sp>
        <p:nvSpPr>
          <p:cNvPr id="50180" name="Slide Number Placeholder 3">
            <a:extLst>
              <a:ext uri="{FF2B5EF4-FFF2-40B4-BE49-F238E27FC236}">
                <a16:creationId xmlns:a16="http://schemas.microsoft.com/office/drawing/2014/main" id="{798E62A5-F60B-7975-871A-C2089101D9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8544084C-9235-48DA-82A2-734BA06D6459}" type="slidenum">
              <a:rPr lang="cy-GB" altLang="en-US" smtClean="0">
                <a:ea typeface="MS PGothic" panose="020B0600070205080204" pitchFamily="34" charset="-128"/>
              </a:rPr>
              <a:pPr fontAlgn="base">
                <a:spcBef>
                  <a:spcPct val="0"/>
                </a:spcBef>
                <a:spcAft>
                  <a:spcPct val="0"/>
                </a:spcAft>
              </a:pPr>
              <a:t>23</a:t>
            </a:fld>
            <a:endParaRPr lang="cy-GB" altLang="en-US">
              <a:ea typeface="MS PGothic"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A7D34DB-48A9-DB7B-447B-B47F7E1C26F1}"/>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AB1F8B27-A86D-BA1C-E4A4-CE8333A048C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Intervention · Play maintenance: play is self-contained · Simple involvement: adult acts as a resource for the play · Medial involvement: playworker becomes involved (invited but temporary) · Complex involvement: direct and extended overlap between child and playworker: need to keep frame intact · Integrity: playworker may be involved in disputed or conflicting frames (witness position). </a:t>
            </a:r>
          </a:p>
          <a:p>
            <a:r>
              <a:rPr lang="en-GB" altLang="en-US">
                <a:latin typeface="Arial" panose="020B0604020202020204" pitchFamily="34" charset="0"/>
              </a:rPr>
              <a:t> </a:t>
            </a:r>
          </a:p>
          <a:p>
            <a:r>
              <a:rPr lang="en-GB" altLang="en-US">
                <a:latin typeface="Arial" panose="020B0604020202020204" pitchFamily="34" charset="0"/>
              </a:rPr>
              <a:t>Dysplay: not to be confused with ordinary lack of return. The speedy misfiring of cues due to having got used to a pattern of non responses. </a:t>
            </a:r>
          </a:p>
          <a:p>
            <a:r>
              <a:rPr lang="en-GB" altLang="en-US">
                <a:latin typeface="Arial" panose="020B0604020202020204" pitchFamily="34" charset="0"/>
              </a:rPr>
              <a:t> </a:t>
            </a:r>
          </a:p>
          <a:p>
            <a:r>
              <a:rPr lang="en-GB" altLang="en-US">
                <a:latin typeface="Arial" panose="020B0604020202020204" pitchFamily="34" charset="0"/>
              </a:rPr>
              <a:t>With reference to: Sturrock, G and Else, P. (1988) The Colorado Paper. </a:t>
            </a:r>
          </a:p>
          <a:p>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F84F71FD-EC20-1040-181C-908113CA5E2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7A2D6CD-DCEC-4345-8E88-1B555EAE8D22}" type="slidenum">
              <a:rPr lang="cy-GB" altLang="en-US" smtClean="0">
                <a:ea typeface="MS PGothic" panose="020B0600070205080204" pitchFamily="34" charset="-128"/>
              </a:rPr>
              <a:pPr fontAlgn="base">
                <a:spcBef>
                  <a:spcPct val="0"/>
                </a:spcBef>
                <a:spcAft>
                  <a:spcPct val="0"/>
                </a:spcAft>
              </a:pPr>
              <a:t>24</a:t>
            </a:fld>
            <a:endParaRPr lang="cy-GB" altLang="en-US">
              <a:ea typeface="MS PGothic"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EBA33D46-16E5-0520-505F-8D2BC10A35B2}"/>
              </a:ext>
            </a:extLst>
          </p:cNvPr>
          <p:cNvSpPr>
            <a:spLocks noRot="1" noChangeArrowheads="1" noTextEdit="1"/>
          </p:cNvSpPr>
          <p:nvPr>
            <p:ph type="sldImg"/>
          </p:nvPr>
        </p:nvSpPr>
        <p:spPr>
          <a:ln/>
        </p:spPr>
      </p:sp>
      <p:sp>
        <p:nvSpPr>
          <p:cNvPr id="54275" name="Rectangle 3">
            <a:extLst>
              <a:ext uri="{FF2B5EF4-FFF2-40B4-BE49-F238E27FC236}">
                <a16:creationId xmlns:a16="http://schemas.microsoft.com/office/drawing/2014/main" id="{9E74A587-83E0-EDBE-170C-CA50AD75D7EF}"/>
              </a:ext>
            </a:extLst>
          </p:cNvPr>
          <p:cNvSpPr>
            <a:spLocks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err="1">
                <a:latin typeface="Arial" panose="020B0604020202020204" pitchFamily="34" charset="0"/>
              </a:rPr>
              <a:t>Pawb</a:t>
            </a:r>
            <a:r>
              <a:rPr lang="en-GB" altLang="en-US" dirty="0">
                <a:latin typeface="Arial" panose="020B0604020202020204" pitchFamily="34" charset="0"/>
              </a:rPr>
              <a:t> </a:t>
            </a:r>
            <a:r>
              <a:rPr lang="en-GB" altLang="en-US" dirty="0" err="1">
                <a:latin typeface="Arial" panose="020B0604020202020204" pitchFamily="34" charset="0"/>
              </a:rPr>
              <a:t>i</a:t>
            </a:r>
            <a:r>
              <a:rPr lang="en-GB" altLang="en-US" dirty="0">
                <a:latin typeface="Arial" panose="020B0604020202020204" pitchFamily="34" charset="0"/>
              </a:rPr>
              <a:t> </a:t>
            </a:r>
            <a:r>
              <a:rPr lang="en-GB" altLang="en-US" dirty="0" err="1">
                <a:latin typeface="Arial" panose="020B0604020202020204" pitchFamily="34" charset="0"/>
              </a:rPr>
              <a:t>feddwl</a:t>
            </a:r>
            <a:r>
              <a:rPr lang="en-GB" altLang="en-US" dirty="0">
                <a:latin typeface="Arial" panose="020B0604020202020204" pitchFamily="34" charset="0"/>
              </a:rPr>
              <a:t> am y </a:t>
            </a:r>
            <a:r>
              <a:rPr lang="en-GB" altLang="en-US" dirty="0" err="1">
                <a:latin typeface="Arial" panose="020B0604020202020204" pitchFamily="34" charset="0"/>
              </a:rPr>
              <a:t>pwyntiau</a:t>
            </a:r>
            <a:r>
              <a:rPr lang="en-GB" altLang="en-US" dirty="0">
                <a:latin typeface="Arial" panose="020B0604020202020204" pitchFamily="34" charset="0"/>
              </a:rPr>
              <a:t> </a:t>
            </a:r>
            <a:r>
              <a:rPr lang="en-GB" altLang="en-US" dirty="0" err="1">
                <a:latin typeface="Arial" panose="020B0604020202020204" pitchFamily="34" charset="0"/>
              </a:rPr>
              <a:t>yma</a:t>
            </a:r>
            <a:r>
              <a:rPr lang="en-GB" altLang="en-US" dirty="0">
                <a:latin typeface="Arial" panose="020B0604020202020204" pitchFamily="34" charset="0"/>
              </a:rPr>
              <a:t> </a:t>
            </a:r>
            <a:r>
              <a:rPr lang="en-GB" altLang="en-US" dirty="0" err="1">
                <a:latin typeface="Arial" panose="020B0604020202020204" pitchFamily="34" charset="0"/>
              </a:rPr>
              <a:t>yn</a:t>
            </a:r>
            <a:r>
              <a:rPr lang="en-GB" altLang="en-US" dirty="0">
                <a:latin typeface="Arial" panose="020B0604020202020204" pitchFamily="34" charset="0"/>
              </a:rPr>
              <a:t> </a:t>
            </a:r>
            <a:r>
              <a:rPr lang="en-GB" altLang="en-US" dirty="0" err="1">
                <a:latin typeface="Arial" panose="020B0604020202020204" pitchFamily="34" charset="0"/>
              </a:rPr>
              <a:t>unigol</a:t>
            </a:r>
            <a:r>
              <a:rPr lang="en-GB" altLang="en-US" dirty="0">
                <a:latin typeface="Arial" panose="020B0604020202020204" pitchFamily="34" charset="0"/>
              </a:rPr>
              <a:t> a </a:t>
            </a:r>
            <a:r>
              <a:rPr lang="en-GB" altLang="en-US" dirty="0" err="1">
                <a:latin typeface="Arial" panose="020B0604020202020204" pitchFamily="34" charset="0"/>
              </a:rPr>
              <a:t>bwydo</a:t>
            </a:r>
            <a:r>
              <a:rPr lang="en-GB" altLang="en-US" dirty="0">
                <a:latin typeface="Arial" panose="020B0604020202020204" pitchFamily="34" charset="0"/>
              </a:rPr>
              <a:t> </a:t>
            </a:r>
            <a:r>
              <a:rPr lang="en-GB" altLang="en-US" dirty="0" err="1">
                <a:latin typeface="Arial" panose="020B0604020202020204" pitchFamily="34" charset="0"/>
              </a:rPr>
              <a:t>nol</a:t>
            </a:r>
            <a:r>
              <a:rPr lang="en-GB" altLang="en-US" dirty="0">
                <a:latin typeface="Arial" panose="020B0604020202020204" pitchFamily="34" charset="0"/>
              </a:rPr>
              <a:t> </a:t>
            </a:r>
            <a:r>
              <a:rPr lang="en-GB" altLang="en-US" dirty="0" err="1">
                <a:latin typeface="Arial" panose="020B0604020202020204" pitchFamily="34" charset="0"/>
              </a:rPr>
              <a:t>i’r</a:t>
            </a:r>
            <a:r>
              <a:rPr lang="en-GB" altLang="en-US" dirty="0">
                <a:latin typeface="Arial" panose="020B0604020202020204" pitchFamily="34" charset="0"/>
              </a:rPr>
              <a:t> </a:t>
            </a:r>
            <a:r>
              <a:rPr lang="en-GB" altLang="en-US" dirty="0" err="1">
                <a:latin typeface="Arial" panose="020B0604020202020204" pitchFamily="34" charset="0"/>
              </a:rPr>
              <a:t>grwp</a:t>
            </a:r>
            <a:r>
              <a:rPr lang="en-GB" altLang="en-US" dirty="0">
                <a:latin typeface="Arial" panose="020B0604020202020204" pitchFamily="34" charset="0"/>
              </a:rPr>
              <a:t> – </a:t>
            </a:r>
            <a:r>
              <a:rPr lang="en-GB" altLang="en-US" dirty="0" err="1">
                <a:latin typeface="Arial" panose="020B0604020202020204" pitchFamily="34" charset="0"/>
              </a:rPr>
              <a:t>trafodaeth</a:t>
            </a:r>
            <a:r>
              <a:rPr lang="en-GB" altLang="en-US" dirty="0">
                <a:latin typeface="Arial" panose="020B0604020202020204" pitchFamily="34" charset="0"/>
              </a:rPr>
              <a:t> </a:t>
            </a:r>
            <a:r>
              <a:rPr lang="en-GB" altLang="en-US" dirty="0" err="1">
                <a:latin typeface="Arial" panose="020B0604020202020204" pitchFamily="34" charset="0"/>
              </a:rPr>
              <a:t>grwp</a:t>
            </a:r>
            <a:r>
              <a:rPr lang="en-GB" altLang="en-US" dirty="0">
                <a:latin typeface="Arial" panose="020B0604020202020204" pitchFamily="34" charset="0"/>
              </a:rPr>
              <a:t>… </a:t>
            </a:r>
          </a:p>
          <a:p>
            <a:r>
              <a:rPr lang="en-GB" altLang="en-US" dirty="0">
                <a:latin typeface="Arial" panose="020B0604020202020204" pitchFamily="34" charset="0"/>
              </a:rPr>
              <a:t>All students to think about these points individually and feed back to the rest of the group – group discussion…</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9E740228-F73D-5100-D334-663A523916F3}"/>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98A05547-94E6-EC5D-E4F2-DFD5F14255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a:p>
            <a:r>
              <a:rPr lang="en-US" altLang="en-US" dirty="0">
                <a:solidFill>
                  <a:srgbClr val="202124"/>
                </a:solidFill>
                <a:latin typeface="Google Sans"/>
              </a:rPr>
              <a:t>“When children interact with loose parts, they enter a world of “what if” that promotes the type of thinking that leads to problem solving and theoretical reasoning. Loose parts </a:t>
            </a:r>
            <a:r>
              <a:rPr lang="en-US" altLang="en-US" dirty="0">
                <a:solidFill>
                  <a:srgbClr val="040C28"/>
                </a:solidFill>
                <a:latin typeface="Google Sans"/>
              </a:rPr>
              <a:t>enhance children's ability to think imaginatively and see solutions, and they bring a sense of adventure and excitement to children's play</a:t>
            </a:r>
            <a:r>
              <a:rPr lang="en-US" altLang="en-US" dirty="0">
                <a:solidFill>
                  <a:srgbClr val="202124"/>
                </a:solidFill>
                <a:latin typeface="Google Sans"/>
              </a:rPr>
              <a:t>”.</a:t>
            </a:r>
          </a:p>
          <a:p>
            <a:r>
              <a:rPr lang="en-US" altLang="en-US" i="1" dirty="0">
                <a:solidFill>
                  <a:srgbClr val="1C203F"/>
                </a:solidFill>
                <a:latin typeface="Source Sans Pro" panose="020B0503030403020204" pitchFamily="34" charset="0"/>
              </a:rPr>
              <a:t>(Dale and </a:t>
            </a:r>
            <a:r>
              <a:rPr lang="en-US" altLang="en-US" i="1" dirty="0" err="1">
                <a:solidFill>
                  <a:srgbClr val="1C203F"/>
                </a:solidFill>
                <a:latin typeface="Source Sans Pro" panose="020B0503030403020204" pitchFamily="34" charset="0"/>
              </a:rPr>
              <a:t>Beloglovsky</a:t>
            </a:r>
            <a:r>
              <a:rPr lang="en-US" altLang="en-US" i="1" dirty="0">
                <a:solidFill>
                  <a:srgbClr val="1C203F"/>
                </a:solidFill>
                <a:latin typeface="Source Sans Pro" panose="020B0503030403020204" pitchFamily="34" charset="0"/>
              </a:rPr>
              <a:t>, 2023)</a:t>
            </a:r>
            <a:endParaRPr lang="en-GB" altLang="en-US" dirty="0">
              <a:latin typeface="Arial" panose="020B0604020202020204" pitchFamily="34" charset="0"/>
            </a:endParaRPr>
          </a:p>
        </p:txBody>
      </p:sp>
      <p:sp>
        <p:nvSpPr>
          <p:cNvPr id="56324" name="Slide Number Placeholder 3">
            <a:extLst>
              <a:ext uri="{FF2B5EF4-FFF2-40B4-BE49-F238E27FC236}">
                <a16:creationId xmlns:a16="http://schemas.microsoft.com/office/drawing/2014/main" id="{39081862-FEE6-D163-DED8-392AF998D72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A7ADF6B-85F6-4DFD-839F-A5DE3D3CEDDC}" type="slidenum">
              <a:rPr lang="cy-GB" altLang="en-US" smtClean="0">
                <a:ea typeface="MS PGothic" panose="020B0600070205080204" pitchFamily="34" charset="-128"/>
              </a:rPr>
              <a:pPr fontAlgn="base">
                <a:spcBef>
                  <a:spcPct val="0"/>
                </a:spcBef>
                <a:spcAft>
                  <a:spcPct val="0"/>
                </a:spcAft>
              </a:pPr>
              <a:t>26</a:t>
            </a:fld>
            <a:endParaRPr lang="cy-GB" altLang="en-US">
              <a:ea typeface="MS PGothic" panose="020B0600070205080204" pitchFamily="34" charset="-128"/>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9B1A92BB-0464-D862-C1FE-097D5290E679}"/>
              </a:ext>
            </a:extLst>
          </p:cNvPr>
          <p:cNvSpPr>
            <a:spLocks noGrp="1" noRot="1" noChangeAspect="1" noChangeArrowheads="1" noTextEdit="1"/>
          </p:cNvSpPr>
          <p:nvPr>
            <p:ph type="sldImg"/>
          </p:nvPr>
        </p:nvSpPr>
        <p:spPr>
          <a:ln/>
        </p:spPr>
      </p:sp>
      <p:sp>
        <p:nvSpPr>
          <p:cNvPr id="58371" name="Notes Placeholder 2">
            <a:extLst>
              <a:ext uri="{FF2B5EF4-FFF2-40B4-BE49-F238E27FC236}">
                <a16:creationId xmlns:a16="http://schemas.microsoft.com/office/drawing/2014/main" id="{11725512-AF9C-4E25-0594-0D5C622E407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The environment is a key part and the role of the adult is to create, facilitate and engage children with it.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hlinkClick r:id="rId3"/>
              </a:rPr>
              <a:t>Creating a Positive Learning Environment - YouTube</a:t>
            </a:r>
            <a:endParaRPr lang="en-US" altLang="en-US" dirty="0"/>
          </a:p>
          <a:p>
            <a:endParaRPr lang="en-GB"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BA3B94AD-0FA1-1363-D393-280D25238A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FC5F22B-5DD4-487E-BD4B-611A0A640AD0}" type="slidenum">
              <a:rPr lang="cy-GB" altLang="en-US" smtClean="0">
                <a:ea typeface="MS PGothic" panose="020B0600070205080204" pitchFamily="34" charset="-128"/>
              </a:rPr>
              <a:pPr fontAlgn="base">
                <a:spcBef>
                  <a:spcPct val="0"/>
                </a:spcBef>
                <a:spcAft>
                  <a:spcPct val="0"/>
                </a:spcAft>
              </a:pPr>
              <a:t>27</a:t>
            </a:fld>
            <a:endParaRPr lang="cy-GB" altLang="en-US">
              <a:ea typeface="MS PGothic" panose="020B0600070205080204" pitchFamily="34" charset="-128"/>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this picture is meant to be?</a:t>
            </a:r>
          </a:p>
          <a:p>
            <a:r>
              <a:rPr lang="en-GB" dirty="0"/>
              <a:t>Answer: Society</a:t>
            </a:r>
          </a:p>
          <a:p>
            <a:endParaRPr lang="en-GB" dirty="0"/>
          </a:p>
          <a:p>
            <a:r>
              <a:rPr lang="en-GB" dirty="0"/>
              <a:t>Lesson learnt: You can make anything out of anything, to convey any meaning you wish, no matter what your skillset or ability, this being the beauty of play and creativity</a:t>
            </a:r>
            <a:endParaRPr lang="en-US" dirty="0"/>
          </a:p>
          <a:p>
            <a:endParaRPr lang="en-US" dirty="0"/>
          </a:p>
        </p:txBody>
      </p:sp>
      <p:sp>
        <p:nvSpPr>
          <p:cNvPr id="4" name="Slide Number Placeholder 3"/>
          <p:cNvSpPr>
            <a:spLocks noGrp="1"/>
          </p:cNvSpPr>
          <p:nvPr>
            <p:ph type="sldNum" sz="quarter" idx="5"/>
          </p:nvPr>
        </p:nvSpPr>
        <p:spPr/>
        <p:txBody>
          <a:bodyPr/>
          <a:lstStyle/>
          <a:p>
            <a:fld id="{437D1497-9C17-4E26-8FC2-6C9DB590632C}" type="slidenum">
              <a:rPr lang="en-US" smtClean="0"/>
              <a:t>28</a:t>
            </a:fld>
            <a:endParaRPr lang="en-US"/>
          </a:p>
        </p:txBody>
      </p:sp>
    </p:spTree>
    <p:extLst>
      <p:ext uri="{BB962C8B-B14F-4D97-AF65-F5344CB8AC3E}">
        <p14:creationId xmlns:p14="http://schemas.microsoft.com/office/powerpoint/2010/main" val="30443849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9D541EDE-23DB-0087-6DFF-10C52CCC5405}"/>
              </a:ext>
            </a:extLst>
          </p:cNvPr>
          <p:cNvSpPr>
            <a:spLocks noGrp="1" noRot="1" noChangeAspect="1" noChangeArrowheads="1" noTextEdit="1"/>
          </p:cNvSpPr>
          <p:nvPr>
            <p:ph type="sldImg"/>
          </p:nvPr>
        </p:nvSpPr>
        <p:spPr>
          <a:ln/>
        </p:spPr>
      </p:sp>
      <p:sp>
        <p:nvSpPr>
          <p:cNvPr id="60419" name="Notes Placeholder 2">
            <a:extLst>
              <a:ext uri="{FF2B5EF4-FFF2-40B4-BE49-F238E27FC236}">
                <a16:creationId xmlns:a16="http://schemas.microsoft.com/office/drawing/2014/main" id="{EB968D3D-C658-5D57-3AB3-2967D146545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0420" name="Slide Number Placeholder 3">
            <a:extLst>
              <a:ext uri="{FF2B5EF4-FFF2-40B4-BE49-F238E27FC236}">
                <a16:creationId xmlns:a16="http://schemas.microsoft.com/office/drawing/2014/main" id="{F3F7067E-BB55-ECEF-CE86-82856B65894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C74570A-6541-400B-AAC1-8244B03854EF}" type="slidenum">
              <a:rPr lang="cy-GB" altLang="en-US" smtClean="0">
                <a:ea typeface="MS PGothic" panose="020B0600070205080204" pitchFamily="34" charset="-128"/>
              </a:rPr>
              <a:pPr fontAlgn="base">
                <a:spcBef>
                  <a:spcPct val="0"/>
                </a:spcBef>
                <a:spcAft>
                  <a:spcPct val="0"/>
                </a:spcAft>
              </a:pPr>
              <a:t>29</a:t>
            </a:fld>
            <a:endParaRPr lang="cy-GB"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30A1E3-A4C8-9491-F53F-B2F117BDF777}"/>
              </a:ext>
            </a:extLst>
          </p:cNvPr>
          <p:cNvSpPr>
            <a:spLocks noGrp="1"/>
          </p:cNvSpPr>
          <p:nvPr>
            <p:ph type="dt" sz="half" idx="10"/>
          </p:nvPr>
        </p:nvSpPr>
        <p:spPr/>
        <p:txBody>
          <a:bodyPr/>
          <a:lstStyle>
            <a:lvl1pPr>
              <a:defRPr/>
            </a:lvl1pPr>
          </a:lstStyle>
          <a:p>
            <a:pPr>
              <a:defRPr/>
            </a:pPr>
            <a:fld id="{77C53A6D-1DF1-4A28-9BA9-E08D7FA86DCB}" type="datetimeFigureOut">
              <a:rPr lang="en-GB"/>
              <a:pPr>
                <a:defRPr/>
              </a:pPr>
              <a:t>13/01/2024</a:t>
            </a:fld>
            <a:endParaRPr lang="en-GB" dirty="0"/>
          </a:p>
        </p:txBody>
      </p:sp>
      <p:sp>
        <p:nvSpPr>
          <p:cNvPr id="5" name="Footer Placeholder 4">
            <a:extLst>
              <a:ext uri="{FF2B5EF4-FFF2-40B4-BE49-F238E27FC236}">
                <a16:creationId xmlns:a16="http://schemas.microsoft.com/office/drawing/2014/main" id="{9756E9B7-5185-875D-96E7-B25DBCD3A82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3AAAC34-CA36-A8DE-CF1A-AD0ABB27CED6}"/>
              </a:ext>
            </a:extLst>
          </p:cNvPr>
          <p:cNvSpPr>
            <a:spLocks noGrp="1"/>
          </p:cNvSpPr>
          <p:nvPr>
            <p:ph type="sldNum" sz="quarter" idx="12"/>
          </p:nvPr>
        </p:nvSpPr>
        <p:spPr/>
        <p:txBody>
          <a:bodyPr/>
          <a:lstStyle>
            <a:lvl1pPr>
              <a:defRPr/>
            </a:lvl1pPr>
          </a:lstStyle>
          <a:p>
            <a:pPr>
              <a:defRPr/>
            </a:pPr>
            <a:fld id="{DEDDFF9C-B8F3-4DEE-A8B5-9231933CE1CB}" type="slidenum">
              <a:rPr lang="en-GB" altLang="en-US"/>
              <a:pPr>
                <a:defRPr/>
              </a:pPr>
              <a:t>‹#›</a:t>
            </a:fld>
            <a:endParaRPr lang="en-GB" altLang="en-US"/>
          </a:p>
        </p:txBody>
      </p:sp>
    </p:spTree>
    <p:extLst>
      <p:ext uri="{BB962C8B-B14F-4D97-AF65-F5344CB8AC3E}">
        <p14:creationId xmlns:p14="http://schemas.microsoft.com/office/powerpoint/2010/main" val="3257731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C7BB81-C27C-AD38-AF6E-85248B2209FF}"/>
              </a:ext>
            </a:extLst>
          </p:cNvPr>
          <p:cNvSpPr>
            <a:spLocks noGrp="1"/>
          </p:cNvSpPr>
          <p:nvPr>
            <p:ph type="dt" sz="half" idx="10"/>
          </p:nvPr>
        </p:nvSpPr>
        <p:spPr/>
        <p:txBody>
          <a:bodyPr/>
          <a:lstStyle>
            <a:lvl1pPr>
              <a:defRPr/>
            </a:lvl1pPr>
          </a:lstStyle>
          <a:p>
            <a:pPr>
              <a:defRPr/>
            </a:pPr>
            <a:fld id="{46652917-DF6E-42B4-B813-910ED859B049}" type="datetimeFigureOut">
              <a:rPr lang="en-GB"/>
              <a:pPr>
                <a:defRPr/>
              </a:pPr>
              <a:t>13/01/2024</a:t>
            </a:fld>
            <a:endParaRPr lang="en-GB" dirty="0"/>
          </a:p>
        </p:txBody>
      </p:sp>
      <p:sp>
        <p:nvSpPr>
          <p:cNvPr id="5" name="Footer Placeholder 4">
            <a:extLst>
              <a:ext uri="{FF2B5EF4-FFF2-40B4-BE49-F238E27FC236}">
                <a16:creationId xmlns:a16="http://schemas.microsoft.com/office/drawing/2014/main" id="{766A3573-FE58-D9FE-82D2-DDAC9CACB99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3A1CE5F-1413-9E6A-52A4-F75A36F78BF3}"/>
              </a:ext>
            </a:extLst>
          </p:cNvPr>
          <p:cNvSpPr>
            <a:spLocks noGrp="1"/>
          </p:cNvSpPr>
          <p:nvPr>
            <p:ph type="sldNum" sz="quarter" idx="12"/>
          </p:nvPr>
        </p:nvSpPr>
        <p:spPr/>
        <p:txBody>
          <a:bodyPr/>
          <a:lstStyle>
            <a:lvl1pPr>
              <a:defRPr/>
            </a:lvl1pPr>
          </a:lstStyle>
          <a:p>
            <a:pPr>
              <a:defRPr/>
            </a:pPr>
            <a:fld id="{3E4EE20D-10FD-4FA3-AB31-D83A51C66B57}" type="slidenum">
              <a:rPr lang="en-GB" altLang="en-US"/>
              <a:pPr>
                <a:defRPr/>
              </a:pPr>
              <a:t>‹#›</a:t>
            </a:fld>
            <a:endParaRPr lang="en-GB" altLang="en-US"/>
          </a:p>
        </p:txBody>
      </p:sp>
    </p:spTree>
    <p:extLst>
      <p:ext uri="{BB962C8B-B14F-4D97-AF65-F5344CB8AC3E}">
        <p14:creationId xmlns:p14="http://schemas.microsoft.com/office/powerpoint/2010/main" val="1084050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0AF7593-E49E-9381-E9B1-C61EBF1F5A77}"/>
              </a:ext>
            </a:extLst>
          </p:cNvPr>
          <p:cNvSpPr>
            <a:spLocks noGrp="1"/>
          </p:cNvSpPr>
          <p:nvPr>
            <p:ph type="dt" sz="half" idx="10"/>
          </p:nvPr>
        </p:nvSpPr>
        <p:spPr/>
        <p:txBody>
          <a:bodyPr/>
          <a:lstStyle>
            <a:lvl1pPr>
              <a:defRPr/>
            </a:lvl1pPr>
          </a:lstStyle>
          <a:p>
            <a:pPr>
              <a:defRPr/>
            </a:pPr>
            <a:fld id="{4CC069AA-03F0-4137-963E-7F59F5B8A4D5}" type="datetimeFigureOut">
              <a:rPr lang="en-GB"/>
              <a:pPr>
                <a:defRPr/>
              </a:pPr>
              <a:t>13/01/2024</a:t>
            </a:fld>
            <a:endParaRPr lang="en-GB" dirty="0"/>
          </a:p>
        </p:txBody>
      </p:sp>
      <p:sp>
        <p:nvSpPr>
          <p:cNvPr id="5" name="Footer Placeholder 4">
            <a:extLst>
              <a:ext uri="{FF2B5EF4-FFF2-40B4-BE49-F238E27FC236}">
                <a16:creationId xmlns:a16="http://schemas.microsoft.com/office/drawing/2014/main" id="{9E03A251-46F3-86D4-D97B-A26DD6A0F36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E79C5F9-AB9D-FF9B-8171-3E49CA9ED0DC}"/>
              </a:ext>
            </a:extLst>
          </p:cNvPr>
          <p:cNvSpPr>
            <a:spLocks noGrp="1"/>
          </p:cNvSpPr>
          <p:nvPr>
            <p:ph type="sldNum" sz="quarter" idx="12"/>
          </p:nvPr>
        </p:nvSpPr>
        <p:spPr/>
        <p:txBody>
          <a:bodyPr/>
          <a:lstStyle>
            <a:lvl1pPr>
              <a:defRPr/>
            </a:lvl1pPr>
          </a:lstStyle>
          <a:p>
            <a:pPr>
              <a:defRPr/>
            </a:pPr>
            <a:fld id="{31060578-A95E-4B82-AAF0-30AE3C6D8663}" type="slidenum">
              <a:rPr lang="en-GB" altLang="en-US"/>
              <a:pPr>
                <a:defRPr/>
              </a:pPr>
              <a:t>‹#›</a:t>
            </a:fld>
            <a:endParaRPr lang="en-GB" altLang="en-US"/>
          </a:p>
        </p:txBody>
      </p:sp>
    </p:spTree>
    <p:extLst>
      <p:ext uri="{BB962C8B-B14F-4D97-AF65-F5344CB8AC3E}">
        <p14:creationId xmlns:p14="http://schemas.microsoft.com/office/powerpoint/2010/main" val="1329677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BB85B59-266E-D3A0-C833-AB6A91073807}"/>
              </a:ext>
            </a:extLst>
          </p:cNvPr>
          <p:cNvSpPr>
            <a:spLocks noGrp="1"/>
          </p:cNvSpPr>
          <p:nvPr>
            <p:ph type="dt" sz="half" idx="10"/>
          </p:nvPr>
        </p:nvSpPr>
        <p:spPr/>
        <p:txBody>
          <a:bodyPr/>
          <a:lstStyle>
            <a:lvl1pPr>
              <a:defRPr/>
            </a:lvl1pPr>
          </a:lstStyle>
          <a:p>
            <a:pPr>
              <a:defRPr/>
            </a:pPr>
            <a:fld id="{841F73B8-71FC-46C5-BA69-F46F38009606}" type="datetimeFigureOut">
              <a:rPr lang="en-GB"/>
              <a:pPr>
                <a:defRPr/>
              </a:pPr>
              <a:t>13/01/2024</a:t>
            </a:fld>
            <a:endParaRPr lang="en-GB" dirty="0"/>
          </a:p>
        </p:txBody>
      </p:sp>
      <p:sp>
        <p:nvSpPr>
          <p:cNvPr id="6" name="Footer Placeholder 4">
            <a:extLst>
              <a:ext uri="{FF2B5EF4-FFF2-40B4-BE49-F238E27FC236}">
                <a16:creationId xmlns:a16="http://schemas.microsoft.com/office/drawing/2014/main" id="{E72CFFF4-E9D1-32A2-2583-78AD3F8E17C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57DA089-58A5-413F-4961-0CA7867E1BC1}"/>
              </a:ext>
            </a:extLst>
          </p:cNvPr>
          <p:cNvSpPr>
            <a:spLocks noGrp="1"/>
          </p:cNvSpPr>
          <p:nvPr>
            <p:ph type="sldNum" sz="quarter" idx="12"/>
          </p:nvPr>
        </p:nvSpPr>
        <p:spPr/>
        <p:txBody>
          <a:bodyPr/>
          <a:lstStyle>
            <a:lvl1pPr>
              <a:defRPr/>
            </a:lvl1pPr>
          </a:lstStyle>
          <a:p>
            <a:pPr>
              <a:defRPr/>
            </a:pPr>
            <a:fld id="{61262AAA-1055-47FF-AD82-2B9AB641894D}" type="slidenum">
              <a:rPr lang="en-GB" altLang="en-US"/>
              <a:pPr>
                <a:defRPr/>
              </a:pPr>
              <a:t>‹#›</a:t>
            </a:fld>
            <a:endParaRPr lang="en-GB" altLang="en-US"/>
          </a:p>
        </p:txBody>
      </p:sp>
    </p:spTree>
    <p:extLst>
      <p:ext uri="{BB962C8B-B14F-4D97-AF65-F5344CB8AC3E}">
        <p14:creationId xmlns:p14="http://schemas.microsoft.com/office/powerpoint/2010/main" val="1535590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CBB48359-9CD8-70A2-0DE2-565AFA2BADA3}"/>
              </a:ext>
            </a:extLst>
          </p:cNvPr>
          <p:cNvSpPr>
            <a:spLocks noGrp="1"/>
          </p:cNvSpPr>
          <p:nvPr>
            <p:ph type="dt" sz="half" idx="10"/>
          </p:nvPr>
        </p:nvSpPr>
        <p:spPr/>
        <p:txBody>
          <a:bodyPr/>
          <a:lstStyle>
            <a:lvl1pPr>
              <a:defRPr/>
            </a:lvl1pPr>
          </a:lstStyle>
          <a:p>
            <a:pPr>
              <a:defRPr/>
            </a:pPr>
            <a:fld id="{118961BD-57A5-44B3-B35E-29F3EE9BB092}" type="datetimeFigureOut">
              <a:rPr lang="en-GB"/>
              <a:pPr>
                <a:defRPr/>
              </a:pPr>
              <a:t>13/01/2024</a:t>
            </a:fld>
            <a:endParaRPr lang="en-GB" dirty="0"/>
          </a:p>
        </p:txBody>
      </p:sp>
      <p:sp>
        <p:nvSpPr>
          <p:cNvPr id="8" name="Footer Placeholder 4">
            <a:extLst>
              <a:ext uri="{FF2B5EF4-FFF2-40B4-BE49-F238E27FC236}">
                <a16:creationId xmlns:a16="http://schemas.microsoft.com/office/drawing/2014/main" id="{6ECE7614-55A0-0A25-6582-3A1FDA891637}"/>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77E007BD-0377-A747-1B89-9C21F044EE3F}"/>
              </a:ext>
            </a:extLst>
          </p:cNvPr>
          <p:cNvSpPr>
            <a:spLocks noGrp="1"/>
          </p:cNvSpPr>
          <p:nvPr>
            <p:ph type="sldNum" sz="quarter" idx="12"/>
          </p:nvPr>
        </p:nvSpPr>
        <p:spPr/>
        <p:txBody>
          <a:bodyPr/>
          <a:lstStyle>
            <a:lvl1pPr>
              <a:defRPr/>
            </a:lvl1pPr>
          </a:lstStyle>
          <a:p>
            <a:pPr>
              <a:defRPr/>
            </a:pPr>
            <a:fld id="{BE003B7D-94DC-4857-987B-175016E2AD81}" type="slidenum">
              <a:rPr lang="en-GB" altLang="en-US"/>
              <a:pPr>
                <a:defRPr/>
              </a:pPr>
              <a:t>‹#›</a:t>
            </a:fld>
            <a:endParaRPr lang="en-GB" altLang="en-US"/>
          </a:p>
        </p:txBody>
      </p:sp>
    </p:spTree>
    <p:extLst>
      <p:ext uri="{BB962C8B-B14F-4D97-AF65-F5344CB8AC3E}">
        <p14:creationId xmlns:p14="http://schemas.microsoft.com/office/powerpoint/2010/main" val="2327445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8A96B14-0F56-B54A-5524-894A5C20997B}"/>
              </a:ext>
            </a:extLst>
          </p:cNvPr>
          <p:cNvSpPr>
            <a:spLocks noGrp="1"/>
          </p:cNvSpPr>
          <p:nvPr>
            <p:ph type="dt" sz="half" idx="10"/>
          </p:nvPr>
        </p:nvSpPr>
        <p:spPr/>
        <p:txBody>
          <a:bodyPr/>
          <a:lstStyle>
            <a:lvl1pPr>
              <a:defRPr/>
            </a:lvl1pPr>
          </a:lstStyle>
          <a:p>
            <a:pPr>
              <a:defRPr/>
            </a:pPr>
            <a:fld id="{3FF04E05-8A20-4F73-BAF1-9F6BF948356D}" type="datetimeFigureOut">
              <a:rPr lang="en-GB"/>
              <a:pPr>
                <a:defRPr/>
              </a:pPr>
              <a:t>13/01/2024</a:t>
            </a:fld>
            <a:endParaRPr lang="en-GB" dirty="0"/>
          </a:p>
        </p:txBody>
      </p:sp>
      <p:sp>
        <p:nvSpPr>
          <p:cNvPr id="4" name="Footer Placeholder 4">
            <a:extLst>
              <a:ext uri="{FF2B5EF4-FFF2-40B4-BE49-F238E27FC236}">
                <a16:creationId xmlns:a16="http://schemas.microsoft.com/office/drawing/2014/main" id="{C39C0346-3F03-EF66-A478-CAEE8A986BB4}"/>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2AC03396-08DB-ACF3-81AC-7D5030619667}"/>
              </a:ext>
            </a:extLst>
          </p:cNvPr>
          <p:cNvSpPr>
            <a:spLocks noGrp="1"/>
          </p:cNvSpPr>
          <p:nvPr>
            <p:ph type="sldNum" sz="quarter" idx="12"/>
          </p:nvPr>
        </p:nvSpPr>
        <p:spPr/>
        <p:txBody>
          <a:bodyPr/>
          <a:lstStyle>
            <a:lvl1pPr>
              <a:defRPr/>
            </a:lvl1pPr>
          </a:lstStyle>
          <a:p>
            <a:pPr>
              <a:defRPr/>
            </a:pPr>
            <a:fld id="{59B2B981-3A06-4F0A-8A9D-74C3E3647A4C}" type="slidenum">
              <a:rPr lang="en-GB" altLang="en-US"/>
              <a:pPr>
                <a:defRPr/>
              </a:pPr>
              <a:t>‹#›</a:t>
            </a:fld>
            <a:endParaRPr lang="en-GB" altLang="en-US"/>
          </a:p>
        </p:txBody>
      </p:sp>
    </p:spTree>
    <p:extLst>
      <p:ext uri="{BB962C8B-B14F-4D97-AF65-F5344CB8AC3E}">
        <p14:creationId xmlns:p14="http://schemas.microsoft.com/office/powerpoint/2010/main" val="2050641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B1C3C5D-C0F0-C16D-534B-3D2519017DE5}"/>
              </a:ext>
            </a:extLst>
          </p:cNvPr>
          <p:cNvSpPr>
            <a:spLocks noGrp="1"/>
          </p:cNvSpPr>
          <p:nvPr>
            <p:ph type="dt" sz="half" idx="10"/>
          </p:nvPr>
        </p:nvSpPr>
        <p:spPr/>
        <p:txBody>
          <a:bodyPr/>
          <a:lstStyle>
            <a:lvl1pPr>
              <a:defRPr/>
            </a:lvl1pPr>
          </a:lstStyle>
          <a:p>
            <a:pPr>
              <a:defRPr/>
            </a:pPr>
            <a:fld id="{E2105F91-DA5D-4E9A-BB86-C11A646BD555}" type="datetimeFigureOut">
              <a:rPr lang="en-GB"/>
              <a:pPr>
                <a:defRPr/>
              </a:pPr>
              <a:t>13/01/2024</a:t>
            </a:fld>
            <a:endParaRPr lang="en-GB" dirty="0"/>
          </a:p>
        </p:txBody>
      </p:sp>
      <p:sp>
        <p:nvSpPr>
          <p:cNvPr id="3" name="Footer Placeholder 4">
            <a:extLst>
              <a:ext uri="{FF2B5EF4-FFF2-40B4-BE49-F238E27FC236}">
                <a16:creationId xmlns:a16="http://schemas.microsoft.com/office/drawing/2014/main" id="{B32A6C41-F19F-C2A8-E5A9-745F6B8D8FD5}"/>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9E82D342-946E-0EE0-657C-06103BF0164F}"/>
              </a:ext>
            </a:extLst>
          </p:cNvPr>
          <p:cNvSpPr>
            <a:spLocks noGrp="1"/>
          </p:cNvSpPr>
          <p:nvPr>
            <p:ph type="sldNum" sz="quarter" idx="12"/>
          </p:nvPr>
        </p:nvSpPr>
        <p:spPr/>
        <p:txBody>
          <a:bodyPr/>
          <a:lstStyle>
            <a:lvl1pPr>
              <a:defRPr/>
            </a:lvl1pPr>
          </a:lstStyle>
          <a:p>
            <a:pPr>
              <a:defRPr/>
            </a:pPr>
            <a:fld id="{AA29C405-EA69-492A-B74B-8BDD6423BA1D}" type="slidenum">
              <a:rPr lang="en-GB" altLang="en-US"/>
              <a:pPr>
                <a:defRPr/>
              </a:pPr>
              <a:t>‹#›</a:t>
            </a:fld>
            <a:endParaRPr lang="en-GB" altLang="en-US"/>
          </a:p>
        </p:txBody>
      </p:sp>
    </p:spTree>
    <p:extLst>
      <p:ext uri="{BB962C8B-B14F-4D97-AF65-F5344CB8AC3E}">
        <p14:creationId xmlns:p14="http://schemas.microsoft.com/office/powerpoint/2010/main" val="18776408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DCC43C98-D5B4-DF3F-9583-3AAE6E795B8B}"/>
              </a:ext>
            </a:extLst>
          </p:cNvPr>
          <p:cNvSpPr>
            <a:spLocks noGrp="1"/>
          </p:cNvSpPr>
          <p:nvPr>
            <p:ph type="dt" sz="half" idx="10"/>
          </p:nvPr>
        </p:nvSpPr>
        <p:spPr/>
        <p:txBody>
          <a:bodyPr/>
          <a:lstStyle>
            <a:lvl1pPr>
              <a:defRPr/>
            </a:lvl1pPr>
          </a:lstStyle>
          <a:p>
            <a:pPr>
              <a:defRPr/>
            </a:pPr>
            <a:fld id="{ABC0763B-9F64-479C-AB60-B6F06CCBC20F}" type="datetimeFigureOut">
              <a:rPr lang="en-GB"/>
              <a:pPr>
                <a:defRPr/>
              </a:pPr>
              <a:t>13/01/2024</a:t>
            </a:fld>
            <a:endParaRPr lang="en-GB" dirty="0"/>
          </a:p>
        </p:txBody>
      </p:sp>
      <p:sp>
        <p:nvSpPr>
          <p:cNvPr id="6" name="Footer Placeholder 4">
            <a:extLst>
              <a:ext uri="{FF2B5EF4-FFF2-40B4-BE49-F238E27FC236}">
                <a16:creationId xmlns:a16="http://schemas.microsoft.com/office/drawing/2014/main" id="{C50B9939-039C-E4C2-D531-2462A95BB8E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6BB7D7F-2E46-EEA2-3183-7C170205AD69}"/>
              </a:ext>
            </a:extLst>
          </p:cNvPr>
          <p:cNvSpPr>
            <a:spLocks noGrp="1"/>
          </p:cNvSpPr>
          <p:nvPr>
            <p:ph type="sldNum" sz="quarter" idx="12"/>
          </p:nvPr>
        </p:nvSpPr>
        <p:spPr/>
        <p:txBody>
          <a:bodyPr/>
          <a:lstStyle>
            <a:lvl1pPr>
              <a:defRPr/>
            </a:lvl1pPr>
          </a:lstStyle>
          <a:p>
            <a:pPr>
              <a:defRPr/>
            </a:pPr>
            <a:fld id="{049016B0-FCEC-4281-9DF4-73092A3E617D}" type="slidenum">
              <a:rPr lang="en-GB" altLang="en-US"/>
              <a:pPr>
                <a:defRPr/>
              </a:pPr>
              <a:t>‹#›</a:t>
            </a:fld>
            <a:endParaRPr lang="en-GB" altLang="en-US"/>
          </a:p>
        </p:txBody>
      </p:sp>
    </p:spTree>
    <p:extLst>
      <p:ext uri="{BB962C8B-B14F-4D97-AF65-F5344CB8AC3E}">
        <p14:creationId xmlns:p14="http://schemas.microsoft.com/office/powerpoint/2010/main" val="1383015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CD3595EC-EA08-D942-E9FD-6B83C8CF6CC1}"/>
              </a:ext>
            </a:extLst>
          </p:cNvPr>
          <p:cNvSpPr>
            <a:spLocks noGrp="1"/>
          </p:cNvSpPr>
          <p:nvPr>
            <p:ph type="dt" sz="half" idx="10"/>
          </p:nvPr>
        </p:nvSpPr>
        <p:spPr/>
        <p:txBody>
          <a:bodyPr/>
          <a:lstStyle>
            <a:lvl1pPr>
              <a:defRPr/>
            </a:lvl1pPr>
          </a:lstStyle>
          <a:p>
            <a:pPr>
              <a:defRPr/>
            </a:pPr>
            <a:fld id="{C6C5D02C-5FC6-4261-B172-AF84E66D33E7}" type="datetimeFigureOut">
              <a:rPr lang="en-GB"/>
              <a:pPr>
                <a:defRPr/>
              </a:pPr>
              <a:t>13/01/2024</a:t>
            </a:fld>
            <a:endParaRPr lang="en-GB" dirty="0"/>
          </a:p>
        </p:txBody>
      </p:sp>
      <p:sp>
        <p:nvSpPr>
          <p:cNvPr id="6" name="Footer Placeholder 4">
            <a:extLst>
              <a:ext uri="{FF2B5EF4-FFF2-40B4-BE49-F238E27FC236}">
                <a16:creationId xmlns:a16="http://schemas.microsoft.com/office/drawing/2014/main" id="{ACB92F52-33E6-4C59-9108-7685FAE01353}"/>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0135B13-CFE6-0F85-C6D5-7D3E733BAE08}"/>
              </a:ext>
            </a:extLst>
          </p:cNvPr>
          <p:cNvSpPr>
            <a:spLocks noGrp="1"/>
          </p:cNvSpPr>
          <p:nvPr>
            <p:ph type="sldNum" sz="quarter" idx="12"/>
          </p:nvPr>
        </p:nvSpPr>
        <p:spPr/>
        <p:txBody>
          <a:bodyPr/>
          <a:lstStyle>
            <a:lvl1pPr>
              <a:defRPr/>
            </a:lvl1pPr>
          </a:lstStyle>
          <a:p>
            <a:pPr>
              <a:defRPr/>
            </a:pPr>
            <a:fld id="{3BDAA814-501D-4618-B4B1-47B1CFB94A7E}" type="slidenum">
              <a:rPr lang="en-GB" altLang="en-US"/>
              <a:pPr>
                <a:defRPr/>
              </a:pPr>
              <a:t>‹#›</a:t>
            </a:fld>
            <a:endParaRPr lang="en-GB" altLang="en-US"/>
          </a:p>
        </p:txBody>
      </p:sp>
    </p:spTree>
    <p:extLst>
      <p:ext uri="{BB962C8B-B14F-4D97-AF65-F5344CB8AC3E}">
        <p14:creationId xmlns:p14="http://schemas.microsoft.com/office/powerpoint/2010/main" val="76097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96A32D-96BB-017D-EBAF-D92CEFA229C0}"/>
              </a:ext>
            </a:extLst>
          </p:cNvPr>
          <p:cNvSpPr>
            <a:spLocks noGrp="1"/>
          </p:cNvSpPr>
          <p:nvPr>
            <p:ph type="dt" sz="half" idx="10"/>
          </p:nvPr>
        </p:nvSpPr>
        <p:spPr/>
        <p:txBody>
          <a:bodyPr/>
          <a:lstStyle>
            <a:lvl1pPr>
              <a:defRPr/>
            </a:lvl1pPr>
          </a:lstStyle>
          <a:p>
            <a:pPr>
              <a:defRPr/>
            </a:pPr>
            <a:fld id="{04F0CB8E-AD27-4858-8C42-160E1E071877}" type="datetimeFigureOut">
              <a:rPr lang="en-GB"/>
              <a:pPr>
                <a:defRPr/>
              </a:pPr>
              <a:t>13/01/2024</a:t>
            </a:fld>
            <a:endParaRPr lang="en-GB" dirty="0"/>
          </a:p>
        </p:txBody>
      </p:sp>
      <p:sp>
        <p:nvSpPr>
          <p:cNvPr id="5" name="Footer Placeholder 4">
            <a:extLst>
              <a:ext uri="{FF2B5EF4-FFF2-40B4-BE49-F238E27FC236}">
                <a16:creationId xmlns:a16="http://schemas.microsoft.com/office/drawing/2014/main" id="{AB5A590F-E7DE-8751-E4B0-9D2964F7DB04}"/>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6F883DF-3D52-ABBD-6214-D1C2CA5C1D05}"/>
              </a:ext>
            </a:extLst>
          </p:cNvPr>
          <p:cNvSpPr>
            <a:spLocks noGrp="1"/>
          </p:cNvSpPr>
          <p:nvPr>
            <p:ph type="sldNum" sz="quarter" idx="12"/>
          </p:nvPr>
        </p:nvSpPr>
        <p:spPr/>
        <p:txBody>
          <a:bodyPr/>
          <a:lstStyle>
            <a:lvl1pPr>
              <a:defRPr/>
            </a:lvl1pPr>
          </a:lstStyle>
          <a:p>
            <a:pPr>
              <a:defRPr/>
            </a:pPr>
            <a:fld id="{79830D0B-64A0-4373-91A5-FE26D4A4C6DE}" type="slidenum">
              <a:rPr lang="en-GB" altLang="en-US"/>
              <a:pPr>
                <a:defRPr/>
              </a:pPr>
              <a:t>‹#›</a:t>
            </a:fld>
            <a:endParaRPr lang="en-GB" altLang="en-US"/>
          </a:p>
        </p:txBody>
      </p:sp>
    </p:spTree>
    <p:extLst>
      <p:ext uri="{BB962C8B-B14F-4D97-AF65-F5344CB8AC3E}">
        <p14:creationId xmlns:p14="http://schemas.microsoft.com/office/powerpoint/2010/main" val="3642343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05A0F1-F128-05E7-D0EA-3BCB1A019631}"/>
              </a:ext>
            </a:extLst>
          </p:cNvPr>
          <p:cNvSpPr>
            <a:spLocks noGrp="1"/>
          </p:cNvSpPr>
          <p:nvPr>
            <p:ph type="dt" sz="half" idx="10"/>
          </p:nvPr>
        </p:nvSpPr>
        <p:spPr/>
        <p:txBody>
          <a:bodyPr/>
          <a:lstStyle>
            <a:lvl1pPr>
              <a:defRPr/>
            </a:lvl1pPr>
          </a:lstStyle>
          <a:p>
            <a:pPr>
              <a:defRPr/>
            </a:pPr>
            <a:fld id="{B28E2CFD-5EF7-42F3-8015-F3884285F6B6}" type="datetimeFigureOut">
              <a:rPr lang="en-GB"/>
              <a:pPr>
                <a:defRPr/>
              </a:pPr>
              <a:t>13/01/2024</a:t>
            </a:fld>
            <a:endParaRPr lang="en-GB" dirty="0"/>
          </a:p>
        </p:txBody>
      </p:sp>
      <p:sp>
        <p:nvSpPr>
          <p:cNvPr id="5" name="Footer Placeholder 4">
            <a:extLst>
              <a:ext uri="{FF2B5EF4-FFF2-40B4-BE49-F238E27FC236}">
                <a16:creationId xmlns:a16="http://schemas.microsoft.com/office/drawing/2014/main" id="{FF6B5081-99E8-B1D0-2521-4009D798A56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DF3391B-18E6-1BFE-FB44-5FEDBF854D46}"/>
              </a:ext>
            </a:extLst>
          </p:cNvPr>
          <p:cNvSpPr>
            <a:spLocks noGrp="1"/>
          </p:cNvSpPr>
          <p:nvPr>
            <p:ph type="sldNum" sz="quarter" idx="12"/>
          </p:nvPr>
        </p:nvSpPr>
        <p:spPr/>
        <p:txBody>
          <a:bodyPr/>
          <a:lstStyle>
            <a:lvl1pPr>
              <a:defRPr/>
            </a:lvl1pPr>
          </a:lstStyle>
          <a:p>
            <a:pPr>
              <a:defRPr/>
            </a:pPr>
            <a:fld id="{A4295C1B-7A65-4AFC-BB6F-0078E9E10435}" type="slidenum">
              <a:rPr lang="en-GB" altLang="en-US"/>
              <a:pPr>
                <a:defRPr/>
              </a:pPr>
              <a:t>‹#›</a:t>
            </a:fld>
            <a:endParaRPr lang="en-GB" altLang="en-US"/>
          </a:p>
        </p:txBody>
      </p:sp>
    </p:spTree>
    <p:extLst>
      <p:ext uri="{BB962C8B-B14F-4D97-AF65-F5344CB8AC3E}">
        <p14:creationId xmlns:p14="http://schemas.microsoft.com/office/powerpoint/2010/main" val="38582263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B58525-A1EB-4BE0-FA0E-56527369D6C7}"/>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53B22B7B-CD0B-4D8E-8A34-41E0714EF858}" type="datetimeFigureOut">
              <a:rPr lang="en-GB"/>
              <a:pPr>
                <a:defRPr/>
              </a:pPr>
              <a:t>13/01/2024</a:t>
            </a:fld>
            <a:endParaRPr lang="en-GB"/>
          </a:p>
        </p:txBody>
      </p:sp>
      <p:sp>
        <p:nvSpPr>
          <p:cNvPr id="5" name="Footer Placeholder 4">
            <a:extLst>
              <a:ext uri="{FF2B5EF4-FFF2-40B4-BE49-F238E27FC236}">
                <a16:creationId xmlns:a16="http://schemas.microsoft.com/office/drawing/2014/main" id="{F98DFF81-28E2-58B8-1CCD-F00A89425C2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83E49359-B6FA-8666-D0E6-C5DD5D4467D0}"/>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0EBC251D-77C4-419B-9966-AFE192FF9BBC}" type="slidenum">
              <a:rPr lang="en-GB" altLang="en-US"/>
              <a:pPr>
                <a:defRPr/>
              </a:pPr>
              <a:t>‹#›</a:t>
            </a:fld>
            <a:endParaRPr lang="en-GB" altLang="en-US"/>
          </a:p>
        </p:txBody>
      </p:sp>
    </p:spTree>
    <p:extLst>
      <p:ext uri="{BB962C8B-B14F-4D97-AF65-F5344CB8AC3E}">
        <p14:creationId xmlns:p14="http://schemas.microsoft.com/office/powerpoint/2010/main" val="571245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E9DA90-E63B-4E68-CC4B-7BF9CE5925B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A7E3E37-D056-4A4E-8275-AA62A7720D21}" type="datetimeFigureOut">
              <a:rPr lang="en-GB"/>
              <a:pPr>
                <a:defRPr/>
              </a:pPr>
              <a:t>13/01/2024</a:t>
            </a:fld>
            <a:endParaRPr lang="en-GB"/>
          </a:p>
        </p:txBody>
      </p:sp>
      <p:sp>
        <p:nvSpPr>
          <p:cNvPr id="5" name="Footer Placeholder 4">
            <a:extLst>
              <a:ext uri="{FF2B5EF4-FFF2-40B4-BE49-F238E27FC236}">
                <a16:creationId xmlns:a16="http://schemas.microsoft.com/office/drawing/2014/main" id="{E3EAC017-CE6E-64F2-49E8-2F6FF51D5A79}"/>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60C4C358-BD02-0827-143D-DB0237A1109D}"/>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E15C0D1A-9527-4A9C-81B7-D97B30158EB9}" type="slidenum">
              <a:rPr lang="en-GB" altLang="en-US"/>
              <a:pPr>
                <a:defRPr/>
              </a:pPr>
              <a:t>‹#›</a:t>
            </a:fld>
            <a:endParaRPr lang="en-GB" altLang="en-US"/>
          </a:p>
        </p:txBody>
      </p:sp>
    </p:spTree>
    <p:extLst>
      <p:ext uri="{BB962C8B-B14F-4D97-AF65-F5344CB8AC3E}">
        <p14:creationId xmlns:p14="http://schemas.microsoft.com/office/powerpoint/2010/main" val="2983210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7DC4EE-3A24-F397-1504-87F964115274}"/>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49EED98-064B-4171-BC31-3D8F9A8EED5A}" type="datetimeFigureOut">
              <a:rPr lang="en-GB"/>
              <a:pPr>
                <a:defRPr/>
              </a:pPr>
              <a:t>13/01/2024</a:t>
            </a:fld>
            <a:endParaRPr lang="en-GB"/>
          </a:p>
        </p:txBody>
      </p:sp>
      <p:sp>
        <p:nvSpPr>
          <p:cNvPr id="5" name="Slide Number Placeholder 5">
            <a:extLst>
              <a:ext uri="{FF2B5EF4-FFF2-40B4-BE49-F238E27FC236}">
                <a16:creationId xmlns:a16="http://schemas.microsoft.com/office/drawing/2014/main" id="{ABA27077-997E-6A70-DD77-45F887E636B3}"/>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53EE40C-E137-4EA0-B0DB-D6FDD84AD4C9}" type="slidenum">
              <a:rPr lang="en-GB" altLang="en-US"/>
              <a:pPr>
                <a:defRPr/>
              </a:pPr>
              <a:t>‹#›</a:t>
            </a:fld>
            <a:endParaRPr lang="en-GB" altLang="en-US"/>
          </a:p>
        </p:txBody>
      </p:sp>
    </p:spTree>
    <p:extLst>
      <p:ext uri="{BB962C8B-B14F-4D97-AF65-F5344CB8AC3E}">
        <p14:creationId xmlns:p14="http://schemas.microsoft.com/office/powerpoint/2010/main" val="1295659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7A08468-C01C-5160-7C35-8FA5CE877ED4}"/>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097E1E8-D80B-4B82-9CF2-E13375FC9BAF}" type="datetimeFigureOut">
              <a:rPr lang="en-GB"/>
              <a:pPr>
                <a:defRPr/>
              </a:pPr>
              <a:t>13/01/2024</a:t>
            </a:fld>
            <a:endParaRPr lang="en-GB"/>
          </a:p>
        </p:txBody>
      </p:sp>
      <p:sp>
        <p:nvSpPr>
          <p:cNvPr id="6" name="Slide Number Placeholder 6">
            <a:extLst>
              <a:ext uri="{FF2B5EF4-FFF2-40B4-BE49-F238E27FC236}">
                <a16:creationId xmlns:a16="http://schemas.microsoft.com/office/drawing/2014/main" id="{802C9270-6975-6DC6-C76B-39CF59B4ED85}"/>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A533051-FC2E-4764-B051-C760978BA4C2}" type="slidenum">
              <a:rPr lang="en-GB" altLang="en-US"/>
              <a:pPr>
                <a:defRPr/>
              </a:pPr>
              <a:t>‹#›</a:t>
            </a:fld>
            <a:endParaRPr lang="en-GB" altLang="en-US"/>
          </a:p>
        </p:txBody>
      </p:sp>
    </p:spTree>
    <p:extLst>
      <p:ext uri="{BB962C8B-B14F-4D97-AF65-F5344CB8AC3E}">
        <p14:creationId xmlns:p14="http://schemas.microsoft.com/office/powerpoint/2010/main" val="2416399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622C318-4554-FC3C-6EE8-41D5B2E9710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0D58AEB-785E-41FA-B924-08B13B748E32}" type="datetimeFigureOut">
              <a:rPr lang="en-GB"/>
              <a:pPr>
                <a:defRPr/>
              </a:pPr>
              <a:t>13/01/2024</a:t>
            </a:fld>
            <a:endParaRPr lang="en-GB"/>
          </a:p>
        </p:txBody>
      </p:sp>
      <p:sp>
        <p:nvSpPr>
          <p:cNvPr id="8" name="Slide Number Placeholder 8">
            <a:extLst>
              <a:ext uri="{FF2B5EF4-FFF2-40B4-BE49-F238E27FC236}">
                <a16:creationId xmlns:a16="http://schemas.microsoft.com/office/drawing/2014/main" id="{873F80A8-8111-104F-67AC-F446A8969F1F}"/>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E2EB5D4-2614-4E09-AB99-4964B7B7968E}" type="slidenum">
              <a:rPr lang="en-GB" altLang="en-US"/>
              <a:pPr>
                <a:defRPr/>
              </a:pPr>
              <a:t>‹#›</a:t>
            </a:fld>
            <a:endParaRPr lang="en-GB" altLang="en-US"/>
          </a:p>
        </p:txBody>
      </p:sp>
    </p:spTree>
    <p:extLst>
      <p:ext uri="{BB962C8B-B14F-4D97-AF65-F5344CB8AC3E}">
        <p14:creationId xmlns:p14="http://schemas.microsoft.com/office/powerpoint/2010/main" val="30148337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5B14CE0-D2BC-2936-2B74-2F1280770FA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2C29C22-9E9C-4AF8-847E-67927467F318}" type="datetimeFigureOut">
              <a:rPr lang="en-GB"/>
              <a:pPr>
                <a:defRPr/>
              </a:pPr>
              <a:t>13/01/2024</a:t>
            </a:fld>
            <a:endParaRPr lang="en-GB"/>
          </a:p>
        </p:txBody>
      </p:sp>
      <p:sp>
        <p:nvSpPr>
          <p:cNvPr id="4" name="Slide Number Placeholder 4">
            <a:extLst>
              <a:ext uri="{FF2B5EF4-FFF2-40B4-BE49-F238E27FC236}">
                <a16:creationId xmlns:a16="http://schemas.microsoft.com/office/drawing/2014/main" id="{270A9D56-5F39-DD1E-2828-48ED4EDCA43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10E66E4-DA56-4E97-84BB-A0D4F6EEF867}" type="slidenum">
              <a:rPr lang="en-GB" altLang="en-US"/>
              <a:pPr>
                <a:defRPr/>
              </a:pPr>
              <a:t>‹#›</a:t>
            </a:fld>
            <a:endParaRPr lang="en-GB" altLang="en-US"/>
          </a:p>
        </p:txBody>
      </p:sp>
    </p:spTree>
    <p:extLst>
      <p:ext uri="{BB962C8B-B14F-4D97-AF65-F5344CB8AC3E}">
        <p14:creationId xmlns:p14="http://schemas.microsoft.com/office/powerpoint/2010/main" val="12128151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90091-CC34-E67A-1CFE-F8EF6F91ADD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596825D-4734-46CB-A5A5-3CB23F98C9CE}" type="datetimeFigureOut">
              <a:rPr lang="en-GB"/>
              <a:pPr>
                <a:defRPr/>
              </a:pPr>
              <a:t>13/01/2024</a:t>
            </a:fld>
            <a:endParaRPr lang="en-GB"/>
          </a:p>
        </p:txBody>
      </p:sp>
      <p:sp>
        <p:nvSpPr>
          <p:cNvPr id="3" name="Slide Number Placeholder 3">
            <a:extLst>
              <a:ext uri="{FF2B5EF4-FFF2-40B4-BE49-F238E27FC236}">
                <a16:creationId xmlns:a16="http://schemas.microsoft.com/office/drawing/2014/main" id="{B91B1817-380D-E518-04AC-840EF5551B6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FB6C87B5-1B5A-4F44-97C7-970DBCE8CB32}" type="slidenum">
              <a:rPr lang="en-GB" altLang="en-US"/>
              <a:pPr>
                <a:defRPr/>
              </a:pPr>
              <a:t>‹#›</a:t>
            </a:fld>
            <a:endParaRPr lang="en-GB" altLang="en-US"/>
          </a:p>
        </p:txBody>
      </p:sp>
    </p:spTree>
    <p:extLst>
      <p:ext uri="{BB962C8B-B14F-4D97-AF65-F5344CB8AC3E}">
        <p14:creationId xmlns:p14="http://schemas.microsoft.com/office/powerpoint/2010/main" val="42669996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99764C62-946D-CAED-586B-E042338A29A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6D1D3DB-B053-480D-9D44-4B0997E97104}" type="datetimeFigureOut">
              <a:rPr lang="en-GB"/>
              <a:pPr>
                <a:defRPr/>
              </a:pPr>
              <a:t>13/01/2024</a:t>
            </a:fld>
            <a:endParaRPr lang="en-GB"/>
          </a:p>
        </p:txBody>
      </p:sp>
      <p:sp>
        <p:nvSpPr>
          <p:cNvPr id="6" name="Slide Number Placeholder 6">
            <a:extLst>
              <a:ext uri="{FF2B5EF4-FFF2-40B4-BE49-F238E27FC236}">
                <a16:creationId xmlns:a16="http://schemas.microsoft.com/office/drawing/2014/main" id="{A33F4E5A-4AC9-C27C-CD89-D9F1D51AB77D}"/>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F9EB230-28C9-454B-AE46-4B0698FF65D9}" type="slidenum">
              <a:rPr lang="en-GB" altLang="en-US"/>
              <a:pPr>
                <a:defRPr/>
              </a:pPr>
              <a:t>‹#›</a:t>
            </a:fld>
            <a:endParaRPr lang="en-GB" altLang="en-US"/>
          </a:p>
        </p:txBody>
      </p:sp>
    </p:spTree>
    <p:extLst>
      <p:ext uri="{BB962C8B-B14F-4D97-AF65-F5344CB8AC3E}">
        <p14:creationId xmlns:p14="http://schemas.microsoft.com/office/powerpoint/2010/main" val="32555984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CE8A1679-02ED-6913-CF24-9ECD6A6B0D7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C8342C7-F78B-4D38-9464-55F5178C9333}" type="datetimeFigureOut">
              <a:rPr lang="en-GB"/>
              <a:pPr>
                <a:defRPr/>
              </a:pPr>
              <a:t>13/01/2024</a:t>
            </a:fld>
            <a:endParaRPr lang="en-GB"/>
          </a:p>
        </p:txBody>
      </p:sp>
      <p:sp>
        <p:nvSpPr>
          <p:cNvPr id="6" name="Slide Number Placeholder 6">
            <a:extLst>
              <a:ext uri="{FF2B5EF4-FFF2-40B4-BE49-F238E27FC236}">
                <a16:creationId xmlns:a16="http://schemas.microsoft.com/office/drawing/2014/main" id="{8C3D9047-588A-73B0-E019-3CDDDD39DEF6}"/>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ACEFFCAB-F64C-446B-A9A2-BF86A7F4E6DC}" type="slidenum">
              <a:rPr lang="en-GB" altLang="en-US"/>
              <a:pPr>
                <a:defRPr/>
              </a:pPr>
              <a:t>‹#›</a:t>
            </a:fld>
            <a:endParaRPr lang="en-GB" altLang="en-US"/>
          </a:p>
        </p:txBody>
      </p:sp>
    </p:spTree>
    <p:extLst>
      <p:ext uri="{BB962C8B-B14F-4D97-AF65-F5344CB8AC3E}">
        <p14:creationId xmlns:p14="http://schemas.microsoft.com/office/powerpoint/2010/main" val="34109304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C5F9FE-CAA6-45CC-5843-62F79FA13C5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02109F0-D414-42CD-9BDD-537E313A6116}" type="datetimeFigureOut">
              <a:rPr lang="en-GB"/>
              <a:pPr>
                <a:defRPr/>
              </a:pPr>
              <a:t>13/01/2024</a:t>
            </a:fld>
            <a:endParaRPr lang="en-GB"/>
          </a:p>
        </p:txBody>
      </p:sp>
      <p:sp>
        <p:nvSpPr>
          <p:cNvPr id="5" name="Slide Number Placeholder 5">
            <a:extLst>
              <a:ext uri="{FF2B5EF4-FFF2-40B4-BE49-F238E27FC236}">
                <a16:creationId xmlns:a16="http://schemas.microsoft.com/office/drawing/2014/main" id="{667710A7-A568-D98C-7E56-40A9FEAB9C6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E0CCF08-8B82-4618-A1F7-C0033D438DDA}" type="slidenum">
              <a:rPr lang="en-GB" altLang="en-US"/>
              <a:pPr>
                <a:defRPr/>
              </a:pPr>
              <a:t>‹#›</a:t>
            </a:fld>
            <a:endParaRPr lang="en-GB" altLang="en-US"/>
          </a:p>
        </p:txBody>
      </p:sp>
    </p:spTree>
    <p:extLst>
      <p:ext uri="{BB962C8B-B14F-4D97-AF65-F5344CB8AC3E}">
        <p14:creationId xmlns:p14="http://schemas.microsoft.com/office/powerpoint/2010/main" val="24216516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F3CCE3-5685-A964-617C-1D53316DF439}"/>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27F35FE-7527-4B7A-BB3F-502CB7E802D0}" type="datetimeFigureOut">
              <a:rPr lang="en-GB"/>
              <a:pPr>
                <a:defRPr/>
              </a:pPr>
              <a:t>13/01/2024</a:t>
            </a:fld>
            <a:endParaRPr lang="en-GB"/>
          </a:p>
        </p:txBody>
      </p:sp>
      <p:sp>
        <p:nvSpPr>
          <p:cNvPr id="5" name="Slide Number Placeholder 5">
            <a:extLst>
              <a:ext uri="{FF2B5EF4-FFF2-40B4-BE49-F238E27FC236}">
                <a16:creationId xmlns:a16="http://schemas.microsoft.com/office/drawing/2014/main" id="{27559BF8-C13D-2B43-80BC-2C1B274113F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4D1F7F4-5A52-4028-9BB6-0CF5A23780A6}" type="slidenum">
              <a:rPr lang="en-GB" altLang="en-US"/>
              <a:pPr>
                <a:defRPr/>
              </a:pPr>
              <a:t>‹#›</a:t>
            </a:fld>
            <a:endParaRPr lang="en-GB" altLang="en-US"/>
          </a:p>
        </p:txBody>
      </p:sp>
    </p:spTree>
    <p:extLst>
      <p:ext uri="{BB962C8B-B14F-4D97-AF65-F5344CB8AC3E}">
        <p14:creationId xmlns:p14="http://schemas.microsoft.com/office/powerpoint/2010/main" val="2309515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4059E47-2D13-3095-FD7C-58075B44D100}"/>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F5704DE-9F0C-FC46-C4A5-F8CAA35529A5}"/>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FD3EB15-0044-F03D-D2DE-44AC0BDB454C}"/>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fld id="{A265C83A-F660-4A4D-82D2-221B1BCD37D8}" type="datetimeFigureOut">
              <a:rPr lang="en-GB"/>
              <a:pPr>
                <a:defRPr/>
              </a:pPr>
              <a:t>13/01/2024</a:t>
            </a:fld>
            <a:endParaRPr lang="en-GB" dirty="0"/>
          </a:p>
        </p:txBody>
      </p:sp>
      <p:sp>
        <p:nvSpPr>
          <p:cNvPr id="5" name="Footer Placeholder 4">
            <a:extLst>
              <a:ext uri="{FF2B5EF4-FFF2-40B4-BE49-F238E27FC236}">
                <a16:creationId xmlns:a16="http://schemas.microsoft.com/office/drawing/2014/main" id="{40A2B4C4-523D-B2AD-22A4-79F35CF63F73}"/>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CE7884F0-D27F-F9FF-A794-9ACA2857D2B7}"/>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6D7BCD6A-ECD2-4307-841C-FF8ED9112640}" type="slidenum">
              <a:rPr lang="en-GB" altLang="en-US"/>
              <a:pPr>
                <a:defRPr/>
              </a:pPr>
              <a:t>‹#›</a:t>
            </a:fld>
            <a:endParaRPr lang="en-GB" altLang="en-US"/>
          </a:p>
        </p:txBody>
      </p:sp>
      <p:sp>
        <p:nvSpPr>
          <p:cNvPr id="8" name="TextBox 7">
            <a:extLst>
              <a:ext uri="{FF2B5EF4-FFF2-40B4-BE49-F238E27FC236}">
                <a16:creationId xmlns:a16="http://schemas.microsoft.com/office/drawing/2014/main" id="{B6B8C22B-4396-A7AB-425C-4BBA9FCB366F}"/>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AAF0B749-CD81-463A-44A0-2A5D03BBB30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268" r:id="rId1"/>
    <p:sldLayoutId id="2147484269" r:id="rId2"/>
    <p:sldLayoutId id="2147484270" r:id="rId3"/>
    <p:sldLayoutId id="2147484271" r:id="rId4"/>
    <p:sldLayoutId id="2147484272" r:id="rId5"/>
    <p:sldLayoutId id="2147484273" r:id="rId6"/>
    <p:sldLayoutId id="2147484274" r:id="rId7"/>
    <p:sldLayoutId id="2147484275" r:id="rId8"/>
    <p:sldLayoutId id="2147484276" r:id="rId9"/>
    <p:sldLayoutId id="2147484277" r:id="rId10"/>
    <p:sldLayoutId id="2147484278"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4EA43C5E-ED8F-37B9-F9A3-D827901B636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57DE5D8F-3061-47F8-1877-44C7F6ED1FC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6C8336B-36CD-C1D3-1BE0-BD0282B09C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F5A924C0-9D77-4C23-A733-F5CD3A2651E9}" type="datetimeFigureOut">
              <a:rPr lang="en-GB"/>
              <a:pPr>
                <a:defRPr/>
              </a:pPr>
              <a:t>13/01/2024</a:t>
            </a:fld>
            <a:endParaRPr lang="en-GB" dirty="0"/>
          </a:p>
        </p:txBody>
      </p:sp>
      <p:sp>
        <p:nvSpPr>
          <p:cNvPr id="6" name="Slide Number Placeholder 5">
            <a:extLst>
              <a:ext uri="{FF2B5EF4-FFF2-40B4-BE49-F238E27FC236}">
                <a16:creationId xmlns:a16="http://schemas.microsoft.com/office/drawing/2014/main" id="{23CA514B-CFB7-3D41-B272-5CFB72EE80A2}"/>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E75A86C2-B5AB-47F1-A61D-E3E402CE2C7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79" r:id="rId1"/>
    <p:sldLayoutId id="2147484280" r:id="rId2"/>
    <p:sldLayoutId id="2147484281" r:id="rId3"/>
    <p:sldLayoutId id="2147484282" r:id="rId4"/>
    <p:sldLayoutId id="2147484283" r:id="rId5"/>
    <p:sldLayoutId id="2147484284" r:id="rId6"/>
    <p:sldLayoutId id="2147484285" r:id="rId7"/>
    <p:sldLayoutId id="2147484286" r:id="rId8"/>
    <p:sldLayoutId id="2147484287" r:id="rId9"/>
    <p:sldLayoutId id="2147484288" r:id="rId10"/>
    <p:sldLayoutId id="2147484289"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video" Target="https://www.youtube.com/embed/kEavpVl2OE0?feature=oembed" TargetMode="Externa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video" Target="https://www.youtube.com/embed/ZVZR6s0chp4?feature=oembed" TargetMode="Externa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4.xml"/><Relationship Id="rId1" Type="http://schemas.openxmlformats.org/officeDocument/2006/relationships/video" Target="https://www.youtube.com/embed/dSacWWtto4E?feature=oembed"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6.jpeg"/><Relationship Id="rId5" Type="http://schemas.openxmlformats.org/officeDocument/2006/relationships/image" Target="../media/image13.png"/><Relationship Id="rId4" Type="http://schemas.openxmlformats.org/officeDocument/2006/relationships/image" Target="../media/image12.jpe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video" Target="https://www.youtube.com/embed/T9ynlPs_NTM?feature=oembed" TargetMode="External"/><Relationship Id="rId4" Type="http://schemas.openxmlformats.org/officeDocument/2006/relationships/image" Target="../media/image14.jpeg"/></Relationships>
</file>

<file path=ppt/slides/_rels/slide2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DpuD1NLk6IE" TargetMode="External"/><Relationship Id="rId7" Type="http://schemas.openxmlformats.org/officeDocument/2006/relationships/hyperlink" Target="https://www.youtube.com/watch?v=kEavpVl2OE0"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6" Type="http://schemas.openxmlformats.org/officeDocument/2006/relationships/hyperlink" Target="https://www.youtube.com/watch?v=-mpQJwf-mRg" TargetMode="External"/><Relationship Id="rId5" Type="http://schemas.openxmlformats.org/officeDocument/2006/relationships/hyperlink" Target="https://www.youtube.com/watch?v=BtGrwAxgLrQ" TargetMode="External"/><Relationship Id="rId4" Type="http://schemas.openxmlformats.org/officeDocument/2006/relationships/hyperlink" Target="https://www.youtube.com/watch?v=ZVZR6s0chp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365C66CC-C19E-CCD5-3402-9982A6E3E77C}"/>
              </a:ext>
            </a:extLst>
          </p:cNvPr>
          <p:cNvSpPr>
            <a:spLocks noGrp="1"/>
          </p:cNvSpPr>
          <p:nvPr>
            <p:ph type="ctrTitle"/>
          </p:nvPr>
        </p:nvSpPr>
        <p:spPr>
          <a:xfrm>
            <a:off x="611560" y="116632"/>
            <a:ext cx="7776864" cy="6118200"/>
          </a:xfrm>
        </p:spPr>
        <p:txBody>
          <a:bodyPr rtlCol="0">
            <a:normAutofit fontScale="90000"/>
          </a:bodyPr>
          <a:lstStyle/>
          <a:p>
            <a:pPr eaLnBrk="1" fontAlgn="auto" hangingPunct="1">
              <a:spcAft>
                <a:spcPts val="0"/>
              </a:spcAft>
              <a:defRPr/>
            </a:pPr>
            <a:br>
              <a:rPr lang="en-US" altLang="en-US" sz="4000" b="1" dirty="0">
                <a:solidFill>
                  <a:schemeClr val="bg1"/>
                </a:solidFill>
              </a:rPr>
            </a:br>
            <a:br>
              <a:rPr lang="en-US" altLang="en-US" sz="4000" b="1" dirty="0">
                <a:solidFill>
                  <a:schemeClr val="bg1"/>
                </a:solidFill>
              </a:rPr>
            </a:br>
            <a:br>
              <a:rPr lang="en-US" altLang="en-US" sz="4900" b="1" dirty="0"/>
            </a:br>
            <a:r>
              <a:rPr lang="en-US" altLang="en-US" sz="4400" b="1" dirty="0">
                <a:latin typeface="Calibri" panose="020F0502020204030204" pitchFamily="34" charset="0"/>
                <a:cs typeface="Calibri" panose="020F0502020204030204" pitchFamily="34" charset="0"/>
              </a:rPr>
              <a:t>ECEY4003/C</a:t>
            </a:r>
            <a:br>
              <a:rPr lang="en-US" altLang="en-US" sz="4400" b="1" dirty="0">
                <a:latin typeface="Calibri" panose="020F0502020204030204" pitchFamily="34" charset="0"/>
                <a:cs typeface="Calibri" panose="020F0502020204030204" pitchFamily="34" charset="0"/>
              </a:rPr>
            </a:br>
            <a:r>
              <a:rPr lang="en-US" altLang="en-US" sz="4400" b="1" dirty="0" err="1">
                <a:latin typeface="Calibri" panose="020F0502020204030204" pitchFamily="34" charset="0"/>
                <a:cs typeface="Calibri" panose="020F0502020204030204" pitchFamily="34" charset="0"/>
              </a:rPr>
              <a:t>Chwarae</a:t>
            </a:r>
            <a:r>
              <a:rPr lang="en-US" altLang="en-US" sz="4400" b="1" dirty="0">
                <a:latin typeface="Calibri" panose="020F0502020204030204" pitchFamily="34" charset="0"/>
                <a:cs typeface="Calibri" panose="020F0502020204030204" pitchFamily="34" charset="0"/>
              </a:rPr>
              <a:t> plant: </a:t>
            </a:r>
            <a:r>
              <a:rPr lang="en-US" altLang="en-US" sz="4400" b="1" dirty="0" err="1">
                <a:latin typeface="Calibri" panose="020F0502020204030204" pitchFamily="34" charset="0"/>
                <a:cs typeface="Calibri" panose="020F0502020204030204" pitchFamily="34" charset="0"/>
              </a:rPr>
              <a:t>egwyddorion</a:t>
            </a:r>
            <a:r>
              <a:rPr lang="en-US" altLang="en-US" sz="4400" b="1" dirty="0">
                <a:latin typeface="Calibri" panose="020F0502020204030204" pitchFamily="34" charset="0"/>
                <a:cs typeface="Calibri" panose="020F0502020204030204" pitchFamily="34" charset="0"/>
              </a:rPr>
              <a:t> ac </a:t>
            </a:r>
            <a:r>
              <a:rPr lang="en-US" altLang="en-US" sz="4400" b="1" dirty="0" err="1">
                <a:latin typeface="Calibri" panose="020F0502020204030204" pitchFamily="34" charset="0"/>
                <a:cs typeface="Calibri" panose="020F0502020204030204" pitchFamily="34" charset="0"/>
              </a:rPr>
              <a:t>arfer</a:t>
            </a:r>
            <a:br>
              <a:rPr lang="en-US" altLang="en-US" sz="4400" b="1" dirty="0">
                <a:latin typeface="Calibri" panose="020F0502020204030204" pitchFamily="34" charset="0"/>
                <a:cs typeface="Calibri" panose="020F0502020204030204" pitchFamily="34" charset="0"/>
              </a:rPr>
            </a:br>
            <a:r>
              <a:rPr lang="en-US" altLang="en-US" sz="4000" b="1" dirty="0" err="1">
                <a:latin typeface="Calibri" panose="020F0502020204030204" pitchFamily="34" charset="0"/>
                <a:cs typeface="Calibri" panose="020F0502020204030204" pitchFamily="34" charset="0"/>
              </a:rPr>
              <a:t>Darlith</a:t>
            </a:r>
            <a:r>
              <a:rPr lang="en-US" altLang="en-US" sz="4000" b="1" dirty="0">
                <a:latin typeface="Calibri" panose="020F0502020204030204" pitchFamily="34" charset="0"/>
                <a:cs typeface="Calibri" panose="020F0502020204030204" pitchFamily="34" charset="0"/>
              </a:rPr>
              <a:t> 3</a:t>
            </a:r>
            <a:br>
              <a:rPr lang="en-US" altLang="en-US" sz="4400" b="1" dirty="0">
                <a:latin typeface="Calibri" panose="020F0502020204030204" pitchFamily="34" charset="0"/>
                <a:cs typeface="Calibri" panose="020F0502020204030204" pitchFamily="34" charset="0"/>
              </a:rPr>
            </a:br>
            <a:br>
              <a:rPr lang="en-US" altLang="en-US" sz="4400" b="1" dirty="0">
                <a:solidFill>
                  <a:schemeClr val="bg1"/>
                </a:solidFill>
                <a:latin typeface="Calibri" panose="020F0502020204030204" pitchFamily="34" charset="0"/>
                <a:cs typeface="Calibri" panose="020F0502020204030204" pitchFamily="34" charset="0"/>
              </a:rPr>
            </a:br>
            <a:r>
              <a:rPr lang="en-US" altLang="en-US" sz="4400" b="1" dirty="0">
                <a:solidFill>
                  <a:srgbClr val="0070C0"/>
                </a:solidFill>
                <a:latin typeface="Calibri" panose="020F0502020204030204" pitchFamily="34" charset="0"/>
                <a:cs typeface="Calibri" panose="020F0502020204030204" pitchFamily="34" charset="0"/>
              </a:rPr>
              <a:t>Children’s play: principles and practice</a:t>
            </a:r>
            <a:br>
              <a:rPr lang="en-US" altLang="en-US" sz="4400" b="1" dirty="0">
                <a:solidFill>
                  <a:srgbClr val="0070C0"/>
                </a:solidFill>
                <a:latin typeface="Calibri" panose="020F0502020204030204" pitchFamily="34" charset="0"/>
                <a:cs typeface="Calibri" panose="020F0502020204030204" pitchFamily="34" charset="0"/>
              </a:rPr>
            </a:br>
            <a:r>
              <a:rPr lang="en-US" altLang="en-US" sz="4000" b="1" dirty="0">
                <a:solidFill>
                  <a:srgbClr val="0070C0"/>
                </a:solidFill>
                <a:latin typeface="Calibri" panose="020F0502020204030204" pitchFamily="34" charset="0"/>
                <a:cs typeface="Calibri" panose="020F0502020204030204" pitchFamily="34" charset="0"/>
              </a:rPr>
              <a:t>Lecture 3</a:t>
            </a:r>
            <a:br>
              <a:rPr lang="en-US" altLang="en-US" sz="4000" b="1" dirty="0">
                <a:solidFill>
                  <a:srgbClr val="0070C0"/>
                </a:solidFill>
                <a:latin typeface="Calibri" panose="020F0502020204030204" pitchFamily="34" charset="0"/>
                <a:cs typeface="Calibri" panose="020F0502020204030204" pitchFamily="34" charset="0"/>
              </a:rPr>
            </a:br>
            <a:br>
              <a:rPr lang="en-US" altLang="en-US" sz="4000" b="1" dirty="0">
                <a:solidFill>
                  <a:srgbClr val="0070C0"/>
                </a:solidFill>
                <a:latin typeface="Calibri" panose="020F0502020204030204" pitchFamily="34" charset="0"/>
                <a:cs typeface="Calibri" panose="020F0502020204030204" pitchFamily="34" charset="0"/>
              </a:rPr>
            </a:br>
            <a:r>
              <a:rPr lang="en-US" altLang="en-US" sz="4000" b="1" dirty="0">
                <a:latin typeface="Calibri" panose="020F0502020204030204" pitchFamily="34" charset="0"/>
                <a:cs typeface="Calibri" panose="020F0502020204030204" pitchFamily="34" charset="0"/>
              </a:rPr>
              <a:t>R</a:t>
            </a:r>
            <a:r>
              <a:rPr lang="en-GB" altLang="en-US" sz="4000" b="1" dirty="0">
                <a:latin typeface="Calibri" panose="020F0502020204030204" pitchFamily="34" charset="0"/>
                <a:cs typeface="Calibri" panose="020F0502020204030204" pitchFamily="34" charset="0"/>
              </a:rPr>
              <a:t>ô</a:t>
            </a:r>
            <a:r>
              <a:rPr lang="en-US" altLang="en-US" sz="4000" b="1" dirty="0">
                <a:latin typeface="Calibri" panose="020F0502020204030204" pitchFamily="34" charset="0"/>
                <a:cs typeface="Calibri" panose="020F0502020204030204" pitchFamily="34" charset="0"/>
              </a:rPr>
              <a:t>l </a:t>
            </a:r>
            <a:r>
              <a:rPr lang="en-US" altLang="en-US" sz="4000" b="1" dirty="0" err="1">
                <a:latin typeface="Calibri" panose="020F0502020204030204" pitchFamily="34" charset="0"/>
                <a:cs typeface="Calibri" panose="020F0502020204030204" pitchFamily="34" charset="0"/>
              </a:rPr>
              <a:t>yr</a:t>
            </a:r>
            <a:r>
              <a:rPr lang="en-US" altLang="en-US" sz="4000" b="1" dirty="0">
                <a:latin typeface="Calibri" panose="020F0502020204030204" pitchFamily="34" charset="0"/>
                <a:cs typeface="Calibri" panose="020F0502020204030204" pitchFamily="34" charset="0"/>
              </a:rPr>
              <a:t> </a:t>
            </a:r>
            <a:r>
              <a:rPr lang="en-US" altLang="en-US" sz="4000" b="1" dirty="0" err="1">
                <a:latin typeface="Calibri" panose="020F0502020204030204" pitchFamily="34" charset="0"/>
                <a:cs typeface="Calibri" panose="020F0502020204030204" pitchFamily="34" charset="0"/>
              </a:rPr>
              <a:t>oedolyn</a:t>
            </a:r>
            <a:r>
              <a:rPr lang="en-US" altLang="en-US" sz="4000" b="1" dirty="0">
                <a:latin typeface="Calibri" panose="020F0502020204030204" pitchFamily="34" charset="0"/>
                <a:cs typeface="Calibri" panose="020F0502020204030204" pitchFamily="34" charset="0"/>
              </a:rPr>
              <a:t>/ </a:t>
            </a:r>
            <a:r>
              <a:rPr lang="en-US" altLang="en-US" sz="4000" b="1" dirty="0">
                <a:solidFill>
                  <a:srgbClr val="0070C0"/>
                </a:solidFill>
                <a:latin typeface="Calibri" panose="020F0502020204030204" pitchFamily="34" charset="0"/>
                <a:cs typeface="Calibri" panose="020F0502020204030204" pitchFamily="34" charset="0"/>
              </a:rPr>
              <a:t>Role of the adult</a:t>
            </a:r>
            <a:br>
              <a:rPr lang="en-US" altLang="en-US" sz="5400" b="1" dirty="0">
                <a:solidFill>
                  <a:schemeClr val="bg1"/>
                </a:solidFill>
              </a:rPr>
            </a:br>
            <a:endParaRPr lang="en-US" altLang="en-US" dirty="0">
              <a:solidFill>
                <a:schemeClr val="bg1"/>
              </a:solidFill>
            </a:endParaRPr>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7B739F8-726E-05A3-C68C-03127B60E3B1}"/>
              </a:ext>
            </a:extLst>
          </p:cNvPr>
          <p:cNvSpPr>
            <a:spLocks noGrp="1" noChangeArrowheads="1"/>
          </p:cNvSpPr>
          <p:nvPr>
            <p:ph type="title"/>
          </p:nvPr>
        </p:nvSpPr>
        <p:spPr/>
        <p:txBody>
          <a:bodyPr/>
          <a:lstStyle/>
          <a:p>
            <a:pPr eaLnBrk="1" hangingPunct="1"/>
            <a:r>
              <a:rPr lang="en-GB" altLang="en-US" sz="4000" b="1" dirty="0" err="1">
                <a:latin typeface="Calibri" panose="020F0502020204030204" pitchFamily="34" charset="0"/>
                <a:cs typeface="Calibri" panose="020F0502020204030204" pitchFamily="34" charset="0"/>
              </a:rPr>
              <a:t>Crynodeb</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o’r</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darlith</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diwethaf</a:t>
            </a:r>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Recap of previous lecture</a:t>
            </a:r>
            <a:endParaRPr lang="en-US" altLang="en-US" sz="4000" b="1" dirty="0">
              <a:latin typeface="Calibri" panose="020F0502020204030204" pitchFamily="34" charset="0"/>
              <a:cs typeface="Calibri" panose="020F0502020204030204" pitchFamily="34" charset="0"/>
            </a:endParaRPr>
          </a:p>
        </p:txBody>
      </p:sp>
      <p:sp>
        <p:nvSpPr>
          <p:cNvPr id="18435" name="Content Placeholder 2">
            <a:extLst>
              <a:ext uri="{FF2B5EF4-FFF2-40B4-BE49-F238E27FC236}">
                <a16:creationId xmlns:a16="http://schemas.microsoft.com/office/drawing/2014/main" id="{B41468C7-0D1C-CEE2-52EF-093FDA935117}"/>
              </a:ext>
            </a:extLst>
          </p:cNvPr>
          <p:cNvSpPr>
            <a:spLocks noGrp="1" noChangeArrowheads="1"/>
          </p:cNvSpPr>
          <p:nvPr>
            <p:ph sz="half" idx="1"/>
          </p:nvPr>
        </p:nvSpPr>
        <p:spPr>
          <a:xfrm>
            <a:off x="4857552" y="1988840"/>
            <a:ext cx="3816548" cy="3096493"/>
          </a:xfrm>
        </p:spPr>
        <p:txBody>
          <a:bodyPr/>
          <a:lstStyle/>
          <a:p>
            <a:pPr eaLnBrk="1" hangingPunct="1"/>
            <a:r>
              <a:rPr lang="en-GB" altLang="en-US" sz="2400" dirty="0">
                <a:solidFill>
                  <a:srgbClr val="0070C0"/>
                </a:solidFill>
                <a:latin typeface="Calibri" panose="020F0502020204030204" pitchFamily="34" charset="0"/>
                <a:cs typeface="Calibri" panose="020F0502020204030204" pitchFamily="34" charset="0"/>
              </a:rPr>
              <a:t>Play theories </a:t>
            </a:r>
          </a:p>
          <a:p>
            <a:pPr eaLnBrk="1" hangingPunct="1"/>
            <a:r>
              <a:rPr lang="en-GB" altLang="en-US" sz="2400" dirty="0">
                <a:solidFill>
                  <a:srgbClr val="0070C0"/>
                </a:solidFill>
                <a:latin typeface="Calibri" panose="020F0502020204030204" pitchFamily="34" charset="0"/>
                <a:cs typeface="Calibri" panose="020F0502020204030204" pitchFamily="34" charset="0"/>
              </a:rPr>
              <a:t>International perspectives </a:t>
            </a:r>
          </a:p>
          <a:p>
            <a:pPr eaLnBrk="1" hangingPunct="1"/>
            <a:r>
              <a:rPr lang="en-GB" altLang="en-US" sz="2400" dirty="0">
                <a:solidFill>
                  <a:srgbClr val="0070C0"/>
                </a:solidFill>
                <a:latin typeface="Calibri" panose="020F0502020204030204" pitchFamily="34" charset="0"/>
                <a:cs typeface="Calibri" panose="020F0502020204030204" pitchFamily="34" charset="0"/>
              </a:rPr>
              <a:t>Types of Play</a:t>
            </a:r>
            <a:endParaRPr lang="en-US" altLang="en-US" sz="2400" dirty="0">
              <a:solidFill>
                <a:srgbClr val="0070C0"/>
              </a:solidFill>
              <a:latin typeface="Calibri" panose="020F0502020204030204" pitchFamily="34" charset="0"/>
              <a:cs typeface="Calibri" panose="020F0502020204030204" pitchFamily="34" charset="0"/>
            </a:endParaRPr>
          </a:p>
        </p:txBody>
      </p:sp>
      <p:sp>
        <p:nvSpPr>
          <p:cNvPr id="18436" name="Content Placeholder 3">
            <a:extLst>
              <a:ext uri="{FF2B5EF4-FFF2-40B4-BE49-F238E27FC236}">
                <a16:creationId xmlns:a16="http://schemas.microsoft.com/office/drawing/2014/main" id="{2437E86A-58F5-1A85-5F32-471304B7BEBD}"/>
              </a:ext>
            </a:extLst>
          </p:cNvPr>
          <p:cNvSpPr>
            <a:spLocks noGrp="1" noChangeArrowheads="1"/>
          </p:cNvSpPr>
          <p:nvPr>
            <p:ph sz="half" idx="2"/>
          </p:nvPr>
        </p:nvSpPr>
        <p:spPr>
          <a:xfrm>
            <a:off x="628650" y="1988840"/>
            <a:ext cx="3886200" cy="4351338"/>
          </a:xfrm>
        </p:spPr>
        <p:txBody>
          <a:bodyPr/>
          <a:lstStyle/>
          <a:p>
            <a:pPr eaLnBrk="1" hangingPunct="1"/>
            <a:r>
              <a:rPr lang="en-GB" altLang="en-US" sz="2400" dirty="0" err="1">
                <a:latin typeface="Calibri" panose="020F0502020204030204" pitchFamily="34" charset="0"/>
                <a:cs typeface="Calibri" panose="020F0502020204030204" pitchFamily="34" charset="0"/>
              </a:rPr>
              <a:t>Damcaniaethau</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chwarae</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Safbwyntiau</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rhyngwladol</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Mathau</a:t>
            </a:r>
            <a:r>
              <a:rPr lang="en-GB" altLang="en-US" sz="2400" dirty="0">
                <a:latin typeface="Calibri" panose="020F0502020204030204" pitchFamily="34" charset="0"/>
                <a:cs typeface="Calibri" panose="020F0502020204030204" pitchFamily="34" charset="0"/>
              </a:rPr>
              <a:t> o </a:t>
            </a:r>
            <a:r>
              <a:rPr lang="en-GB" altLang="en-US" sz="2400" dirty="0" err="1">
                <a:latin typeface="Calibri" panose="020F0502020204030204" pitchFamily="34" charset="0"/>
                <a:cs typeface="Calibri" panose="020F0502020204030204" pitchFamily="34" charset="0"/>
              </a:rPr>
              <a:t>chwarae</a:t>
            </a:r>
            <a:endParaRPr lang="en-US" altLang="en-US" sz="2400" dirty="0">
              <a:latin typeface="Calibri" panose="020F050202020403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D22D5757-87AC-52B8-719A-6FCCA769DB70}"/>
              </a:ext>
            </a:extLst>
          </p:cNvPr>
          <p:cNvSpPr>
            <a:spLocks noGrp="1" noChangeArrowheads="1"/>
          </p:cNvSpPr>
          <p:nvPr>
            <p:ph type="title"/>
          </p:nvPr>
        </p:nvSpPr>
        <p:spPr>
          <a:xfrm>
            <a:off x="628650" y="365125"/>
            <a:ext cx="3151262" cy="1263675"/>
          </a:xfrm>
        </p:spPr>
        <p:txBody>
          <a:bodyPr/>
          <a:lstStyle/>
          <a:p>
            <a:pPr eaLnBrk="1" hangingPunct="1"/>
            <a:r>
              <a:rPr lang="en-GB" altLang="en-US" sz="4000" b="1" dirty="0">
                <a:latin typeface="Calibri" panose="020F0502020204030204" pitchFamily="34" charset="0"/>
                <a:cs typeface="Calibri" panose="020F0502020204030204" pitchFamily="34" charset="0"/>
              </a:rPr>
              <a:t>Nod</a:t>
            </a:r>
            <a:endParaRPr lang="en-US" altLang="en-US" sz="4000" b="1" dirty="0">
              <a:solidFill>
                <a:srgbClr val="0070C0"/>
              </a:solidFill>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82AC3E62-6BE4-574E-0188-973BC6D4FA81}"/>
              </a:ext>
            </a:extLst>
          </p:cNvPr>
          <p:cNvSpPr>
            <a:spLocks noGrp="1"/>
          </p:cNvSpPr>
          <p:nvPr>
            <p:ph sz="half" idx="1"/>
          </p:nvPr>
        </p:nvSpPr>
        <p:spPr>
          <a:xfrm>
            <a:off x="628650" y="1825625"/>
            <a:ext cx="3655318" cy="3403575"/>
          </a:xfrm>
        </p:spPr>
        <p:txBody>
          <a:bodyPr rtlCol="0">
            <a:normAutofit/>
          </a:bodyPr>
          <a:lstStyle/>
          <a:p>
            <a:pPr marL="0" indent="0" eaLnBrk="1" hangingPunct="1">
              <a:defRPr/>
            </a:pPr>
            <a:r>
              <a:rPr lang="en-GB" altLang="en-US" sz="2400" dirty="0" err="1">
                <a:latin typeface="Calibri" panose="020F0502020204030204" pitchFamily="34" charset="0"/>
                <a:cs typeface="Calibri" panose="020F0502020204030204" pitchFamily="34" charset="0"/>
              </a:rPr>
              <a:t>Chwarae</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hunan-gyfeiredig</a:t>
            </a:r>
            <a:endParaRPr lang="en-GB" altLang="en-US" sz="2400" dirty="0">
              <a:latin typeface="Calibri" panose="020F0502020204030204" pitchFamily="34" charset="0"/>
              <a:cs typeface="Calibri" panose="020F0502020204030204" pitchFamily="34" charset="0"/>
            </a:endParaRPr>
          </a:p>
          <a:p>
            <a:pPr marL="0" indent="0" eaLnBrk="1" hangingPunct="1">
              <a:defRPr/>
            </a:pPr>
            <a:r>
              <a:rPr lang="en-GB" altLang="en-US" sz="2400" dirty="0" err="1">
                <a:latin typeface="Calibri" panose="020F0502020204030204" pitchFamily="34" charset="0"/>
                <a:cs typeface="Calibri" panose="020F0502020204030204" pitchFamily="34" charset="0"/>
              </a:rPr>
              <a:t>Datblygiad</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cyfannol</a:t>
            </a:r>
            <a:endParaRPr lang="en-GB" altLang="en-US" sz="2400" dirty="0">
              <a:latin typeface="Calibri" panose="020F0502020204030204" pitchFamily="34" charset="0"/>
              <a:cs typeface="Calibri" panose="020F0502020204030204" pitchFamily="34" charset="0"/>
            </a:endParaRPr>
          </a:p>
          <a:p>
            <a:pPr marL="0" indent="0" eaLnBrk="1" hangingPunct="1">
              <a:defRPr/>
            </a:pPr>
            <a:r>
              <a:rPr lang="en-GB" altLang="en-US" sz="2400" dirty="0" err="1">
                <a:latin typeface="Calibri" panose="020F0502020204030204" pitchFamily="34" charset="0"/>
                <a:cs typeface="Calibri" panose="020F0502020204030204" pitchFamily="34" charset="0"/>
              </a:rPr>
              <a:t>Chwarae</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anturus</a:t>
            </a:r>
            <a:endParaRPr lang="en-GB" altLang="en-US" sz="2400" dirty="0">
              <a:latin typeface="Calibri" panose="020F0502020204030204" pitchFamily="34" charset="0"/>
              <a:cs typeface="Calibri" panose="020F0502020204030204" pitchFamily="34" charset="0"/>
            </a:endParaRPr>
          </a:p>
          <a:p>
            <a:pPr marL="0" indent="0" eaLnBrk="1" hangingPunct="1">
              <a:defRPr/>
            </a:pPr>
            <a:r>
              <a:rPr lang="en-GB" altLang="en-US" sz="2400" dirty="0" err="1">
                <a:latin typeface="Calibri" panose="020F0502020204030204" pitchFamily="34" charset="0"/>
                <a:cs typeface="Calibri" panose="020F0502020204030204" pitchFamily="34" charset="0"/>
              </a:rPr>
              <a:t>Rôl</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yr</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oedolyn</a:t>
            </a:r>
            <a:endParaRPr lang="en-GB" altLang="en-US" sz="2400" dirty="0">
              <a:latin typeface="Calibri" panose="020F0502020204030204" pitchFamily="34" charset="0"/>
              <a:cs typeface="Calibri" panose="020F0502020204030204" pitchFamily="34" charset="0"/>
            </a:endParaRPr>
          </a:p>
          <a:p>
            <a:pPr eaLnBrk="1" hangingPunct="1">
              <a:defRPr/>
            </a:pPr>
            <a:endParaRPr lang="en-US" dirty="0"/>
          </a:p>
        </p:txBody>
      </p:sp>
      <p:sp>
        <p:nvSpPr>
          <p:cNvPr id="5" name="Content Placeholder 4">
            <a:extLst>
              <a:ext uri="{FF2B5EF4-FFF2-40B4-BE49-F238E27FC236}">
                <a16:creationId xmlns:a16="http://schemas.microsoft.com/office/drawing/2014/main" id="{F904E876-762F-62F1-AC20-4245150A4B64}"/>
              </a:ext>
            </a:extLst>
          </p:cNvPr>
          <p:cNvSpPr>
            <a:spLocks noGrp="1"/>
          </p:cNvSpPr>
          <p:nvPr>
            <p:ph sz="half" idx="2"/>
          </p:nvPr>
        </p:nvSpPr>
        <p:spPr>
          <a:xfrm>
            <a:off x="4788024" y="1825625"/>
            <a:ext cx="3886200" cy="3619599"/>
          </a:xfrm>
        </p:spPr>
        <p:txBody>
          <a:bodyPr rtlCol="0">
            <a:normAutofit/>
          </a:bodyPr>
          <a:lstStyle/>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Self-directed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Holistic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Adventurous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Role of the adult</a:t>
            </a:r>
          </a:p>
          <a:p>
            <a:pPr eaLnBrk="1" hangingPunct="1">
              <a:defRPr/>
            </a:pPr>
            <a:endParaRPr lang="en-US" dirty="0"/>
          </a:p>
        </p:txBody>
      </p:sp>
      <p:sp>
        <p:nvSpPr>
          <p:cNvPr id="2" name="TextBox 1">
            <a:extLst>
              <a:ext uri="{FF2B5EF4-FFF2-40B4-BE49-F238E27FC236}">
                <a16:creationId xmlns:a16="http://schemas.microsoft.com/office/drawing/2014/main" id="{A5AB0311-1B93-67B3-0C6E-D73BBA005876}"/>
              </a:ext>
            </a:extLst>
          </p:cNvPr>
          <p:cNvSpPr txBox="1"/>
          <p:nvPr/>
        </p:nvSpPr>
        <p:spPr>
          <a:xfrm>
            <a:off x="4788024" y="643019"/>
            <a:ext cx="2416111" cy="707886"/>
          </a:xfrm>
          <a:prstGeom prst="rect">
            <a:avLst/>
          </a:prstGeom>
          <a:noFill/>
        </p:spPr>
        <p:txBody>
          <a:bodyPr wrap="none" rtlCol="0">
            <a:spAutoFit/>
          </a:bodyPr>
          <a:lstStyle/>
          <a:p>
            <a:r>
              <a:rPr lang="en-GB" altLang="en-US" sz="4000" b="1" dirty="0">
                <a:solidFill>
                  <a:srgbClr val="0070C0"/>
                </a:solidFill>
                <a:latin typeface="Calibri" panose="020F0502020204030204" pitchFamily="34" charset="0"/>
                <a:cs typeface="Calibri" panose="020F0502020204030204" pitchFamily="34" charset="0"/>
              </a:rPr>
              <a:t>Objectives</a:t>
            </a:r>
            <a:endParaRPr lang="en-US" sz="4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922699E1-15FA-A5FB-562A-F1807101554A}"/>
              </a:ext>
            </a:extLst>
          </p:cNvPr>
          <p:cNvSpPr>
            <a:spLocks noGrp="1" noChangeArrowheads="1"/>
          </p:cNvSpPr>
          <p:nvPr>
            <p:ph type="title"/>
          </p:nvPr>
        </p:nvSpPr>
        <p:spPr>
          <a:xfrm>
            <a:off x="630238" y="365125"/>
            <a:ext cx="3868737" cy="1623715"/>
          </a:xfrm>
        </p:spPr>
        <p:txBody>
          <a:bodyPr/>
          <a:lstStyle/>
          <a:p>
            <a:pPr eaLnBrk="1" hangingPunct="1"/>
            <a:r>
              <a:rPr lang="en-GB" altLang="en-US" sz="4000" b="1" dirty="0" err="1">
                <a:latin typeface="Calibri" panose="020F0502020204030204" pitchFamily="34" charset="0"/>
                <a:cs typeface="Calibri" panose="020F0502020204030204" pitchFamily="34" charset="0"/>
              </a:rPr>
              <a:t>Chwarae</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hunan-gyfeiriedig</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20483" name="Content Placeholder 3">
            <a:extLst>
              <a:ext uri="{FF2B5EF4-FFF2-40B4-BE49-F238E27FC236}">
                <a16:creationId xmlns:a16="http://schemas.microsoft.com/office/drawing/2014/main" id="{309A8B80-3D06-FE1E-BB92-608F90CC4F83}"/>
              </a:ext>
            </a:extLst>
          </p:cNvPr>
          <p:cNvSpPr>
            <a:spLocks noGrp="1" noChangeArrowheads="1"/>
          </p:cNvSpPr>
          <p:nvPr>
            <p:ph sz="half" idx="2"/>
          </p:nvPr>
        </p:nvSpPr>
        <p:spPr>
          <a:xfrm>
            <a:off x="700088" y="2133600"/>
            <a:ext cx="3656013" cy="3599656"/>
          </a:xfrm>
        </p:spPr>
        <p:txBody>
          <a:bodyPr/>
          <a:lstStyle/>
          <a:p>
            <a:pPr eaLnBrk="1" hangingPunct="1"/>
            <a:r>
              <a:rPr lang="en-GB" altLang="en-US" sz="2800" dirty="0" err="1">
                <a:latin typeface="Calibri" panose="020F0502020204030204" pitchFamily="34" charset="0"/>
                <a:cs typeface="Calibri" panose="020F0502020204030204" pitchFamily="34" charset="0"/>
              </a:rPr>
              <a:t>Dewiswyd</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yn</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rhydd</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err="1">
                <a:latin typeface="Calibri" panose="020F0502020204030204" pitchFamily="34" charset="0"/>
                <a:cs typeface="Calibri" panose="020F0502020204030204" pitchFamily="34" charset="0"/>
              </a:rPr>
              <a:t>Arweinir</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gan</a:t>
            </a:r>
            <a:r>
              <a:rPr lang="en-GB" altLang="en-US" sz="2800" dirty="0">
                <a:latin typeface="Calibri" panose="020F0502020204030204" pitchFamily="34" charset="0"/>
                <a:cs typeface="Calibri" panose="020F0502020204030204" pitchFamily="34" charset="0"/>
              </a:rPr>
              <a:t> y </a:t>
            </a:r>
            <a:r>
              <a:rPr lang="en-GB" altLang="en-US" sz="2800" dirty="0" err="1">
                <a:latin typeface="Calibri" panose="020F0502020204030204" pitchFamily="34" charset="0"/>
                <a:cs typeface="Calibri" panose="020F0502020204030204" pitchFamily="34" charset="0"/>
              </a:rPr>
              <a:t>plentyn</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err="1">
                <a:latin typeface="Calibri" panose="020F0502020204030204" pitchFamily="34" charset="0"/>
                <a:cs typeface="Calibri" panose="020F0502020204030204" pitchFamily="34" charset="0"/>
              </a:rPr>
              <a:t>Cymhelliant</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cynhenid</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err="1">
                <a:latin typeface="Calibri" panose="020F0502020204030204" pitchFamily="34" charset="0"/>
                <a:cs typeface="Calibri" panose="020F0502020204030204" pitchFamily="34" charset="0"/>
              </a:rPr>
              <a:t>Heb</a:t>
            </a:r>
            <a:r>
              <a:rPr lang="en-GB" altLang="en-US" sz="2800" dirty="0">
                <a:latin typeface="Calibri" panose="020F0502020204030204" pitchFamily="34" charset="0"/>
                <a:cs typeface="Calibri" panose="020F0502020204030204" pitchFamily="34" charset="0"/>
              </a:rPr>
              <a:t> nod </a:t>
            </a:r>
            <a:r>
              <a:rPr lang="en-GB" altLang="en-US" sz="2800" dirty="0" err="1">
                <a:latin typeface="Calibri" panose="020F0502020204030204" pitchFamily="34" charset="0"/>
                <a:cs typeface="Calibri" panose="020F0502020204030204" pitchFamily="34" charset="0"/>
              </a:rPr>
              <a:t>penodol</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err="1">
                <a:latin typeface="Calibri" panose="020F0502020204030204" pitchFamily="34" charset="0"/>
                <a:cs typeface="Calibri" panose="020F0502020204030204" pitchFamily="34" charset="0"/>
              </a:rPr>
              <a:t>Naturiol</a:t>
            </a:r>
            <a:endParaRPr lang="en-GB" altLang="en-US" sz="2800" dirty="0">
              <a:latin typeface="Calibri" panose="020F0502020204030204" pitchFamily="34" charset="0"/>
              <a:cs typeface="Calibri" panose="020F0502020204030204" pitchFamily="34" charset="0"/>
            </a:endParaRPr>
          </a:p>
          <a:p>
            <a:pPr eaLnBrk="1" hangingPunct="1"/>
            <a:endParaRPr lang="en-GB" altLang="en-US" sz="3200" dirty="0"/>
          </a:p>
        </p:txBody>
      </p:sp>
      <p:sp>
        <p:nvSpPr>
          <p:cNvPr id="20484" name="Content Placeholder 3">
            <a:extLst>
              <a:ext uri="{FF2B5EF4-FFF2-40B4-BE49-F238E27FC236}">
                <a16:creationId xmlns:a16="http://schemas.microsoft.com/office/drawing/2014/main" id="{CE05717A-9708-F6D3-F314-03648665197E}"/>
              </a:ext>
            </a:extLst>
          </p:cNvPr>
          <p:cNvSpPr>
            <a:spLocks noGrp="1" noChangeArrowheads="1"/>
          </p:cNvSpPr>
          <p:nvPr>
            <p:ph sz="quarter" idx="4"/>
          </p:nvPr>
        </p:nvSpPr>
        <p:spPr>
          <a:xfrm>
            <a:off x="4823864" y="2133600"/>
            <a:ext cx="3887788" cy="3684588"/>
          </a:xfrm>
        </p:spPr>
        <p:txBody>
          <a:bodyPr/>
          <a:lstStyle/>
          <a:p>
            <a:pPr eaLnBrk="1" hangingPunct="1"/>
            <a:r>
              <a:rPr lang="en-GB" altLang="en-US" sz="2800" dirty="0">
                <a:solidFill>
                  <a:srgbClr val="0070C0"/>
                </a:solidFill>
                <a:latin typeface="Calibri" panose="020F0502020204030204" pitchFamily="34" charset="0"/>
                <a:cs typeface="Calibri" panose="020F0502020204030204" pitchFamily="34" charset="0"/>
              </a:rPr>
              <a:t>Freely chosen</a:t>
            </a:r>
          </a:p>
          <a:p>
            <a:pPr eaLnBrk="1" hangingPunct="1"/>
            <a:r>
              <a:rPr lang="en-GB" altLang="en-US" sz="2800" dirty="0">
                <a:solidFill>
                  <a:srgbClr val="0070C0"/>
                </a:solidFill>
                <a:latin typeface="Calibri" panose="020F0502020204030204" pitchFamily="34" charset="0"/>
                <a:cs typeface="Calibri" panose="020F0502020204030204" pitchFamily="34" charset="0"/>
              </a:rPr>
              <a:t>Child led</a:t>
            </a:r>
          </a:p>
          <a:p>
            <a:pPr eaLnBrk="1" hangingPunct="1"/>
            <a:r>
              <a:rPr lang="en-GB" altLang="en-US" sz="2800" dirty="0">
                <a:solidFill>
                  <a:srgbClr val="0070C0"/>
                </a:solidFill>
                <a:latin typeface="Calibri" panose="020F0502020204030204" pitchFamily="34" charset="0"/>
                <a:cs typeface="Calibri" panose="020F0502020204030204" pitchFamily="34" charset="0"/>
              </a:rPr>
              <a:t>Intrinsically motivated</a:t>
            </a:r>
          </a:p>
          <a:p>
            <a:pPr eaLnBrk="1" hangingPunct="1"/>
            <a:r>
              <a:rPr lang="en-GB" altLang="en-US" sz="2800" dirty="0">
                <a:solidFill>
                  <a:srgbClr val="0070C0"/>
                </a:solidFill>
                <a:latin typeface="Calibri" panose="020F0502020204030204" pitchFamily="34" charset="0"/>
                <a:cs typeface="Calibri" panose="020F0502020204030204" pitchFamily="34" charset="0"/>
              </a:rPr>
              <a:t>Has no specific goal</a:t>
            </a:r>
          </a:p>
          <a:p>
            <a:pPr eaLnBrk="1" hangingPunct="1"/>
            <a:r>
              <a:rPr lang="en-GB" altLang="en-US" sz="2800" dirty="0">
                <a:solidFill>
                  <a:srgbClr val="0070C0"/>
                </a:solidFill>
                <a:latin typeface="Calibri" panose="020F0502020204030204" pitchFamily="34" charset="0"/>
                <a:cs typeface="Calibri" panose="020F0502020204030204" pitchFamily="34" charset="0"/>
              </a:rPr>
              <a:t>Natural</a:t>
            </a:r>
          </a:p>
          <a:p>
            <a:pPr eaLnBrk="1" hangingPunct="1"/>
            <a:endParaRPr lang="en-GB" altLang="en-US" dirty="0"/>
          </a:p>
        </p:txBody>
      </p:sp>
      <p:sp>
        <p:nvSpPr>
          <p:cNvPr id="2" name="TextBox 1">
            <a:extLst>
              <a:ext uri="{FF2B5EF4-FFF2-40B4-BE49-F238E27FC236}">
                <a16:creationId xmlns:a16="http://schemas.microsoft.com/office/drawing/2014/main" id="{CBB6A03C-64BD-C58A-D137-8A8E40E686C7}"/>
              </a:ext>
            </a:extLst>
          </p:cNvPr>
          <p:cNvSpPr txBox="1"/>
          <p:nvPr/>
        </p:nvSpPr>
        <p:spPr>
          <a:xfrm>
            <a:off x="4645027" y="685869"/>
            <a:ext cx="3851824" cy="707886"/>
          </a:xfrm>
          <a:prstGeom prst="rect">
            <a:avLst/>
          </a:prstGeom>
          <a:noFill/>
        </p:spPr>
        <p:txBody>
          <a:bodyPr wrap="none" rtlCol="0">
            <a:spAutoFit/>
          </a:bodyPr>
          <a:lstStyle/>
          <a:p>
            <a:r>
              <a:rPr lang="en-GB" altLang="en-US" sz="4000" b="1" dirty="0">
                <a:solidFill>
                  <a:srgbClr val="0070C0"/>
                </a:solidFill>
                <a:latin typeface="Calibri" panose="020F0502020204030204" pitchFamily="34" charset="0"/>
                <a:cs typeface="Calibri" panose="020F0502020204030204" pitchFamily="34" charset="0"/>
              </a:rPr>
              <a:t>Self directed play</a:t>
            </a:r>
            <a:endParaRPr lang="en-US" sz="4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75D85A2D-D7F3-41FB-D634-F7D63566E4B8}"/>
              </a:ext>
            </a:extLst>
          </p:cNvPr>
          <p:cNvSpPr>
            <a:spLocks noGrp="1" noChangeArrowheads="1"/>
          </p:cNvSpPr>
          <p:nvPr>
            <p:ph type="title"/>
          </p:nvPr>
        </p:nvSpPr>
        <p:spPr>
          <a:xfrm>
            <a:off x="179388" y="0"/>
            <a:ext cx="7886700" cy="1325563"/>
          </a:xfrm>
        </p:spPr>
        <p:txBody>
          <a:bodyPr/>
          <a:lstStyle/>
          <a:p>
            <a:pPr eaLnBrk="1" hangingPunct="1"/>
            <a:r>
              <a:rPr lang="en-GB" altLang="en-US" sz="4000" b="1" dirty="0" err="1">
                <a:latin typeface="Calibri" panose="020F0502020204030204" pitchFamily="34" charset="0"/>
                <a:cs typeface="Calibri" panose="020F0502020204030204" pitchFamily="34" charset="0"/>
              </a:rPr>
              <a:t>Chwarae</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hunan-gyfeiriedig</a:t>
            </a:r>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Self directed play</a:t>
            </a:r>
          </a:p>
        </p:txBody>
      </p:sp>
      <p:pic>
        <p:nvPicPr>
          <p:cNvPr id="2" name="Online Media 1" title="02 The role of adults">
            <a:hlinkClick r:id="" action="ppaction://media"/>
            <a:extLst>
              <a:ext uri="{FF2B5EF4-FFF2-40B4-BE49-F238E27FC236}">
                <a16:creationId xmlns:a16="http://schemas.microsoft.com/office/drawing/2014/main" id="{6CBEA844-235A-4B1D-7F8E-EED163EBE7CA}"/>
              </a:ext>
            </a:extLst>
          </p:cNvPr>
          <p:cNvPicPr>
            <a:picLocks noGrp="1" noRot="1" noChangeAspect="1"/>
          </p:cNvPicPr>
          <p:nvPr>
            <p:ph sz="half" idx="2"/>
            <a:videoFile r:link="rId1"/>
          </p:nvPr>
        </p:nvPicPr>
        <p:blipFill>
          <a:blip r:embed="rId4"/>
          <a:stretch>
            <a:fillRect/>
          </a:stretch>
        </p:blipFill>
        <p:spPr>
          <a:xfrm>
            <a:off x="827088" y="1328738"/>
            <a:ext cx="7632700" cy="4313237"/>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264C1-DF3D-AA1D-DABD-525935FCE7B5}"/>
              </a:ext>
            </a:extLst>
          </p:cNvPr>
          <p:cNvSpPr>
            <a:spLocks noGrp="1"/>
          </p:cNvSpPr>
          <p:nvPr>
            <p:ph type="title"/>
          </p:nvPr>
        </p:nvSpPr>
        <p:spPr>
          <a:xfrm>
            <a:off x="628650" y="365125"/>
            <a:ext cx="3886200" cy="1191667"/>
          </a:xfrm>
        </p:spPr>
        <p:txBody>
          <a:bodyPr/>
          <a:lstStyle/>
          <a:p>
            <a:r>
              <a:rPr lang="en-GB" sz="4000" b="1" dirty="0" err="1">
                <a:latin typeface="Calibri" panose="020F0502020204030204" pitchFamily="34" charset="0"/>
                <a:cs typeface="Calibri" panose="020F0502020204030204" pitchFamily="34" charset="0"/>
              </a:rPr>
              <a:t>Gweithdy</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chwarae</a:t>
            </a:r>
            <a:endParaRPr lang="en-US" sz="4000" b="1" dirty="0">
              <a:solidFill>
                <a:srgbClr val="0070C0"/>
              </a:solidFill>
              <a:latin typeface="Calibri" panose="020F0502020204030204" pitchFamily="34" charset="0"/>
              <a:cs typeface="Calibri" panose="020F0502020204030204" pitchFamily="34" charset="0"/>
            </a:endParaRPr>
          </a:p>
        </p:txBody>
      </p:sp>
      <p:sp>
        <p:nvSpPr>
          <p:cNvPr id="8" name="Content Placeholder 7">
            <a:extLst>
              <a:ext uri="{FF2B5EF4-FFF2-40B4-BE49-F238E27FC236}">
                <a16:creationId xmlns:a16="http://schemas.microsoft.com/office/drawing/2014/main" id="{A1E312EB-9963-5EC8-A668-0961ABD03788}"/>
              </a:ext>
            </a:extLst>
          </p:cNvPr>
          <p:cNvSpPr>
            <a:spLocks noGrp="1"/>
          </p:cNvSpPr>
          <p:nvPr>
            <p:ph sz="half" idx="1"/>
          </p:nvPr>
        </p:nvSpPr>
        <p:spPr/>
        <p:txBody>
          <a:bodyPr/>
          <a:lstStyle/>
          <a:p>
            <a:r>
              <a:rPr lang="en-GB" dirty="0" err="1">
                <a:latin typeface="Calibri" panose="020F0502020204030204" pitchFamily="34" charset="0"/>
                <a:cs typeface="Calibri" panose="020F0502020204030204" pitchFamily="34" charset="0"/>
              </a:rPr>
              <a:t>Gadewch</a:t>
            </a:r>
            <a:r>
              <a:rPr lang="en-GB" dirty="0">
                <a:latin typeface="Calibri" panose="020F0502020204030204" pitchFamily="34" charset="0"/>
                <a:cs typeface="Calibri" panose="020F0502020204030204" pitchFamily="34" charset="0"/>
              </a:rPr>
              <a:t> I </a:t>
            </a:r>
            <a:r>
              <a:rPr lang="en-GB" dirty="0" err="1">
                <a:latin typeface="Calibri" panose="020F0502020204030204" pitchFamily="34" charset="0"/>
                <a:cs typeface="Calibri" panose="020F0502020204030204" pitchFamily="34" charset="0"/>
              </a:rPr>
              <a:t>ni</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chwarae</a:t>
            </a:r>
            <a:r>
              <a:rPr lang="en-GB" dirty="0">
                <a:latin typeface="Calibri" panose="020F0502020204030204" pitchFamily="34" charset="0"/>
                <a:cs typeface="Calibri" panose="020F0502020204030204" pitchFamily="34" charset="0"/>
              </a:rPr>
              <a:t>..</a:t>
            </a:r>
          </a:p>
          <a:p>
            <a:pPr marL="0" indent="0">
              <a:buNone/>
            </a:pPr>
            <a:r>
              <a:rPr lang="en-GB" dirty="0" err="1">
                <a:latin typeface="Calibri" panose="020F0502020204030204" pitchFamily="34" charset="0"/>
                <a:cs typeface="Calibri" panose="020F0502020204030204" pitchFamily="34" charset="0"/>
              </a:rPr>
              <a:t>Llestri</a:t>
            </a:r>
            <a:endParaRPr lang="en-GB" dirty="0">
              <a:latin typeface="Calibri" panose="020F0502020204030204" pitchFamily="34" charset="0"/>
              <a:cs typeface="Calibri" panose="020F0502020204030204" pitchFamily="34" charset="0"/>
            </a:endParaRPr>
          </a:p>
          <a:p>
            <a:pPr marL="0" indent="0">
              <a:buNone/>
            </a:pPr>
            <a:r>
              <a:rPr lang="en-GB" dirty="0" err="1">
                <a:latin typeface="Calibri" panose="020F0502020204030204" pitchFamily="34" charset="0"/>
                <a:cs typeface="Calibri" panose="020F0502020204030204" pitchFamily="34" charset="0"/>
              </a:rPr>
              <a:t>Clai</a:t>
            </a:r>
            <a:endParaRPr lang="en-GB" dirty="0">
              <a:latin typeface="Calibri" panose="020F0502020204030204" pitchFamily="34" charset="0"/>
              <a:cs typeface="Calibri" panose="020F0502020204030204" pitchFamily="34" charset="0"/>
            </a:endParaRPr>
          </a:p>
          <a:p>
            <a:pPr marL="0" indent="0">
              <a:buNone/>
            </a:pPr>
            <a:r>
              <a:rPr lang="en-GB" dirty="0" err="1">
                <a:latin typeface="Calibri" panose="020F0502020204030204" pitchFamily="34" charset="0"/>
                <a:cs typeface="Calibri" panose="020F0502020204030204" pitchFamily="34" charset="0"/>
              </a:rPr>
              <a:t>Sachau</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stori</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Pit </a:t>
            </a:r>
            <a:r>
              <a:rPr lang="en-GB" dirty="0" err="1">
                <a:latin typeface="Calibri" panose="020F0502020204030204" pitchFamily="34" charset="0"/>
                <a:cs typeface="Calibri" panose="020F0502020204030204" pitchFamily="34" charset="0"/>
              </a:rPr>
              <a:t>tywod</a:t>
            </a:r>
            <a:endParaRPr lang="en-GB"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Lego</a:t>
            </a:r>
            <a:endParaRPr lang="en-US" dirty="0">
              <a:latin typeface="Calibri" panose="020F0502020204030204" pitchFamily="34" charset="0"/>
              <a:cs typeface="Calibri" panose="020F0502020204030204" pitchFamily="34" charset="0"/>
            </a:endParaRPr>
          </a:p>
        </p:txBody>
      </p:sp>
      <p:sp>
        <p:nvSpPr>
          <p:cNvPr id="9" name="Content Placeholder 8">
            <a:extLst>
              <a:ext uri="{FF2B5EF4-FFF2-40B4-BE49-F238E27FC236}">
                <a16:creationId xmlns:a16="http://schemas.microsoft.com/office/drawing/2014/main" id="{C898592F-4DD4-559A-A0B5-37175A81FA91}"/>
              </a:ext>
            </a:extLst>
          </p:cNvPr>
          <p:cNvSpPr>
            <a:spLocks noGrp="1"/>
          </p:cNvSpPr>
          <p:nvPr>
            <p:ph sz="half" idx="2"/>
          </p:nvPr>
        </p:nvSpPr>
        <p:spPr/>
        <p:txBody>
          <a:bodyPr/>
          <a:lstStyle/>
          <a:p>
            <a:r>
              <a:rPr lang="en-GB" dirty="0">
                <a:solidFill>
                  <a:srgbClr val="0070C0"/>
                </a:solidFill>
                <a:latin typeface="Calibri" panose="020F0502020204030204" pitchFamily="34" charset="0"/>
                <a:cs typeface="Calibri" panose="020F0502020204030204" pitchFamily="34" charset="0"/>
              </a:rPr>
              <a:t>Let’s Play..</a:t>
            </a:r>
          </a:p>
          <a:p>
            <a:pPr marL="0" indent="0">
              <a:buNone/>
            </a:pPr>
            <a:r>
              <a:rPr lang="en-GB" dirty="0">
                <a:solidFill>
                  <a:srgbClr val="0070C0"/>
                </a:solidFill>
                <a:latin typeface="Calibri" panose="020F0502020204030204" pitchFamily="34" charset="0"/>
                <a:cs typeface="Calibri" panose="020F0502020204030204" pitchFamily="34" charset="0"/>
              </a:rPr>
              <a:t>Tea set</a:t>
            </a:r>
          </a:p>
          <a:p>
            <a:pPr marL="0" indent="0">
              <a:buNone/>
            </a:pPr>
            <a:r>
              <a:rPr lang="en-GB" dirty="0">
                <a:solidFill>
                  <a:srgbClr val="0070C0"/>
                </a:solidFill>
                <a:latin typeface="Calibri" panose="020F0502020204030204" pitchFamily="34" charset="0"/>
                <a:cs typeface="Calibri" panose="020F0502020204030204" pitchFamily="34" charset="0"/>
              </a:rPr>
              <a:t>Modelling clay</a:t>
            </a:r>
          </a:p>
          <a:p>
            <a:pPr marL="0" indent="0">
              <a:buNone/>
            </a:pPr>
            <a:r>
              <a:rPr lang="en-GB" dirty="0">
                <a:solidFill>
                  <a:srgbClr val="0070C0"/>
                </a:solidFill>
                <a:latin typeface="Calibri" panose="020F0502020204030204" pitchFamily="34" charset="0"/>
                <a:cs typeface="Calibri" panose="020F0502020204030204" pitchFamily="34" charset="0"/>
              </a:rPr>
              <a:t>Story sacks</a:t>
            </a:r>
          </a:p>
          <a:p>
            <a:pPr marL="0" indent="0">
              <a:buNone/>
            </a:pPr>
            <a:r>
              <a:rPr lang="en-GB" dirty="0">
                <a:solidFill>
                  <a:srgbClr val="0070C0"/>
                </a:solidFill>
                <a:latin typeface="Calibri" panose="020F0502020204030204" pitchFamily="34" charset="0"/>
                <a:cs typeface="Calibri" panose="020F0502020204030204" pitchFamily="34" charset="0"/>
              </a:rPr>
              <a:t>Sand pit</a:t>
            </a:r>
          </a:p>
          <a:p>
            <a:pPr marL="0" indent="0">
              <a:buNone/>
            </a:pPr>
            <a:r>
              <a:rPr lang="en-GB" dirty="0">
                <a:solidFill>
                  <a:srgbClr val="0070C0"/>
                </a:solidFill>
                <a:latin typeface="Calibri" panose="020F0502020204030204" pitchFamily="34" charset="0"/>
                <a:cs typeface="Calibri" panose="020F0502020204030204" pitchFamily="34" charset="0"/>
              </a:rPr>
              <a:t>Lego</a:t>
            </a:r>
          </a:p>
          <a:p>
            <a:pPr marL="0" indent="0">
              <a:buNone/>
            </a:pPr>
            <a:endParaRPr lang="en-US" dirty="0">
              <a:solidFill>
                <a:srgbClr val="0070C0"/>
              </a:solidFill>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990C5CAF-9B61-1E37-1CEE-0B40F5E99A44}"/>
              </a:ext>
            </a:extLst>
          </p:cNvPr>
          <p:cNvSpPr txBox="1"/>
          <p:nvPr/>
        </p:nvSpPr>
        <p:spPr>
          <a:xfrm>
            <a:off x="4629150" y="327094"/>
            <a:ext cx="3297569" cy="707886"/>
          </a:xfrm>
          <a:prstGeom prst="rect">
            <a:avLst/>
          </a:prstGeom>
          <a:noFill/>
        </p:spPr>
        <p:txBody>
          <a:bodyPr wrap="none" rtlCol="0">
            <a:spAutoFit/>
          </a:bodyPr>
          <a:lstStyle/>
          <a:p>
            <a:r>
              <a:rPr lang="en-GB" sz="4000" b="1" dirty="0">
                <a:solidFill>
                  <a:srgbClr val="0070C0"/>
                </a:solidFill>
                <a:latin typeface="Calibri" panose="020F0502020204030204" pitchFamily="34" charset="0"/>
                <a:cs typeface="Calibri" panose="020F0502020204030204" pitchFamily="34" charset="0"/>
              </a:rPr>
              <a:t>Play workshop</a:t>
            </a:r>
            <a:endParaRPr lang="en-US" sz="4000" dirty="0"/>
          </a:p>
        </p:txBody>
      </p:sp>
    </p:spTree>
    <p:extLst>
      <p:ext uri="{BB962C8B-B14F-4D97-AF65-F5344CB8AC3E}">
        <p14:creationId xmlns:p14="http://schemas.microsoft.com/office/powerpoint/2010/main" val="2333037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31046-F505-919D-B69F-A3DECF98B664}"/>
              </a:ext>
            </a:extLst>
          </p:cNvPr>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Beth </a:t>
            </a:r>
            <a:r>
              <a:rPr lang="en-GB" sz="4000" b="1" dirty="0" err="1">
                <a:latin typeface="Calibri" panose="020F0502020204030204" pitchFamily="34" charset="0"/>
                <a:cs typeface="Calibri" panose="020F0502020204030204" pitchFamily="34" charset="0"/>
              </a:rPr>
              <a:t>oeddych</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chi’n</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cael</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eich</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deni</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i</a:t>
            </a:r>
            <a:r>
              <a:rPr lang="en-GB" sz="4000" b="1" dirty="0">
                <a:latin typeface="Calibri" panose="020F0502020204030204" pitchFamily="34" charset="0"/>
                <a:cs typeface="Calibri" panose="020F0502020204030204" pitchFamily="34" charset="0"/>
              </a:rPr>
              <a:t>?</a:t>
            </a:r>
            <a:br>
              <a:rPr lang="en-GB" sz="4000" b="1" dirty="0">
                <a:latin typeface="Calibri" panose="020F0502020204030204" pitchFamily="34" charset="0"/>
                <a:cs typeface="Calibri" panose="020F0502020204030204" pitchFamily="34" charset="0"/>
              </a:rPr>
            </a:br>
            <a:r>
              <a:rPr lang="en-GB" sz="4000" b="1" dirty="0">
                <a:solidFill>
                  <a:srgbClr val="0070C0"/>
                </a:solidFill>
                <a:latin typeface="Calibri" panose="020F0502020204030204" pitchFamily="34" charset="0"/>
                <a:cs typeface="Calibri" panose="020F0502020204030204" pitchFamily="34" charset="0"/>
              </a:rPr>
              <a:t>What were you drawn to?</a:t>
            </a:r>
            <a:endParaRPr lang="en-US" sz="4000" b="1" dirty="0">
              <a:solidFill>
                <a:srgbClr val="0070C0"/>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8275700-5DC8-B7E5-0CEE-FA9557167B6D}"/>
              </a:ext>
            </a:extLst>
          </p:cNvPr>
          <p:cNvSpPr>
            <a:spLocks noGrp="1"/>
          </p:cNvSpPr>
          <p:nvPr>
            <p:ph sz="half" idx="1"/>
          </p:nvPr>
        </p:nvSpPr>
        <p:spPr/>
        <p:txBody>
          <a:bodyPr/>
          <a:lstStyle/>
          <a:p>
            <a:pPr marL="0" indent="0">
              <a:buNone/>
            </a:pPr>
            <a:r>
              <a:rPr lang="en-GB" dirty="0">
                <a:latin typeface="Calibri" panose="020F0502020204030204" pitchFamily="34" charset="0"/>
                <a:cs typeface="Calibri" panose="020F0502020204030204" pitchFamily="34" charset="0"/>
              </a:rPr>
              <a:t>Pam? Ife..</a:t>
            </a:r>
          </a:p>
          <a:p>
            <a:r>
              <a:rPr lang="en-GB" dirty="0">
                <a:latin typeface="Calibri" panose="020F0502020204030204" pitchFamily="34" charset="0"/>
                <a:cs typeface="Calibri" panose="020F0502020204030204" pitchFamily="34" charset="0"/>
              </a:rPr>
              <a:t>Y </a:t>
            </a:r>
            <a:r>
              <a:rPr lang="en-GB" dirty="0" err="1">
                <a:latin typeface="Calibri" panose="020F0502020204030204" pitchFamily="34" charset="0"/>
                <a:cs typeface="Calibri" panose="020F0502020204030204" pitchFamily="34" charset="0"/>
              </a:rPr>
              <a:t>gwead</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Y </a:t>
            </a:r>
            <a:r>
              <a:rPr lang="en-GB" dirty="0" err="1">
                <a:latin typeface="Calibri" panose="020F0502020204030204" pitchFamily="34" charset="0"/>
                <a:cs typeface="Calibri" panose="020F0502020204030204" pitchFamily="34" charset="0"/>
              </a:rPr>
              <a:t>lliw</a:t>
            </a:r>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Eich</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diddordeb</a:t>
            </a:r>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Ei </a:t>
            </a:r>
            <a:r>
              <a:rPr lang="en-GB" dirty="0" err="1">
                <a:latin typeface="Calibri" panose="020F0502020204030204" pitchFamily="34" charset="0"/>
                <a:cs typeface="Calibri" panose="020F0502020204030204" pitchFamily="34" charset="0"/>
              </a:rPr>
              <a:t>fod</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yn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galluogi</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rhyddid</a:t>
            </a:r>
            <a:r>
              <a:rPr lang="en-GB" dirty="0">
                <a:latin typeface="Calibri" panose="020F0502020204030204" pitchFamily="34" charset="0"/>
                <a:cs typeface="Calibri" panose="020F0502020204030204" pitchFamily="34" charset="0"/>
              </a:rPr>
              <a:t> </a:t>
            </a:r>
          </a:p>
          <a:p>
            <a:r>
              <a:rPr lang="en-GB" dirty="0">
                <a:latin typeface="Calibri" panose="020F0502020204030204" pitchFamily="34" charset="0"/>
                <a:cs typeface="Calibri" panose="020F0502020204030204" pitchFamily="34" charset="0"/>
              </a:rPr>
              <a:t>Ei </a:t>
            </a:r>
            <a:r>
              <a:rPr lang="en-GB" dirty="0" err="1">
                <a:latin typeface="Calibri" panose="020F0502020204030204" pitchFamily="34" charset="0"/>
                <a:cs typeface="Calibri" panose="020F0502020204030204" pitchFamily="34" charset="0"/>
              </a:rPr>
              <a:t>fod</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yn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rhywbeth</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newydd</a:t>
            </a:r>
            <a:endParaRPr lang="en-US"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5CB6A641-C025-5739-EF36-006D670D1E25}"/>
              </a:ext>
            </a:extLst>
          </p:cNvPr>
          <p:cNvSpPr>
            <a:spLocks noGrp="1"/>
          </p:cNvSpPr>
          <p:nvPr>
            <p:ph sz="half" idx="2"/>
          </p:nvPr>
        </p:nvSpPr>
        <p:spPr/>
        <p:txBody>
          <a:bodyPr/>
          <a:lstStyle/>
          <a:p>
            <a:pPr marL="0" indent="0">
              <a:buNone/>
            </a:pPr>
            <a:r>
              <a:rPr lang="en-GB" dirty="0">
                <a:solidFill>
                  <a:srgbClr val="0070C0"/>
                </a:solidFill>
                <a:latin typeface="Calibri" panose="020F0502020204030204" pitchFamily="34" charset="0"/>
                <a:cs typeface="Calibri" panose="020F0502020204030204" pitchFamily="34" charset="0"/>
              </a:rPr>
              <a:t>Why? Was it..</a:t>
            </a:r>
          </a:p>
          <a:p>
            <a:r>
              <a:rPr lang="en-GB" dirty="0">
                <a:solidFill>
                  <a:srgbClr val="0070C0"/>
                </a:solidFill>
                <a:latin typeface="Calibri" panose="020F0502020204030204" pitchFamily="34" charset="0"/>
                <a:cs typeface="Calibri" panose="020F0502020204030204" pitchFamily="34" charset="0"/>
              </a:rPr>
              <a:t>The texture of it</a:t>
            </a:r>
          </a:p>
          <a:p>
            <a:r>
              <a:rPr lang="en-GB" dirty="0">
                <a:solidFill>
                  <a:srgbClr val="0070C0"/>
                </a:solidFill>
                <a:latin typeface="Calibri" panose="020F0502020204030204" pitchFamily="34" charset="0"/>
                <a:cs typeface="Calibri" panose="020F0502020204030204" pitchFamily="34" charset="0"/>
              </a:rPr>
              <a:t>The colour </a:t>
            </a:r>
          </a:p>
          <a:p>
            <a:r>
              <a:rPr lang="en-GB" dirty="0">
                <a:solidFill>
                  <a:srgbClr val="0070C0"/>
                </a:solidFill>
                <a:latin typeface="Calibri" panose="020F0502020204030204" pitchFamily="34" charset="0"/>
                <a:cs typeface="Calibri" panose="020F0502020204030204" pitchFamily="34" charset="0"/>
              </a:rPr>
              <a:t>Your interests</a:t>
            </a:r>
          </a:p>
          <a:p>
            <a:r>
              <a:rPr lang="en-GB" dirty="0">
                <a:solidFill>
                  <a:srgbClr val="0070C0"/>
                </a:solidFill>
                <a:latin typeface="Calibri" panose="020F0502020204030204" pitchFamily="34" charset="0"/>
                <a:cs typeface="Calibri" panose="020F0502020204030204" pitchFamily="34" charset="0"/>
              </a:rPr>
              <a:t>It allows freedom</a:t>
            </a:r>
          </a:p>
          <a:p>
            <a:r>
              <a:rPr lang="en-GB" dirty="0">
                <a:solidFill>
                  <a:srgbClr val="0070C0"/>
                </a:solidFill>
                <a:latin typeface="Calibri" panose="020F0502020204030204" pitchFamily="34" charset="0"/>
                <a:cs typeface="Calibri" panose="020F0502020204030204" pitchFamily="34" charset="0"/>
              </a:rPr>
              <a:t>It’s something new</a:t>
            </a:r>
            <a:endParaRPr lang="en-US"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516501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AF966-303A-F5D1-0392-83B3ABFA6F65}"/>
              </a:ext>
            </a:extLst>
          </p:cNvPr>
          <p:cNvSpPr>
            <a:spLocks noGrp="1"/>
          </p:cNvSpPr>
          <p:nvPr>
            <p:ph type="title"/>
          </p:nvPr>
        </p:nvSpPr>
        <p:spPr/>
        <p:txBody>
          <a:bodyPr/>
          <a:lstStyle/>
          <a:p>
            <a:r>
              <a:rPr lang="en-GB" sz="4000" b="1" dirty="0" err="1">
                <a:latin typeface="Calibri" panose="020F0502020204030204" pitchFamily="34" charset="0"/>
                <a:cs typeface="Calibri" panose="020F0502020204030204" pitchFamily="34" charset="0"/>
              </a:rPr>
              <a:t>Fel</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wnaeth</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hyn</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wneud</a:t>
            </a:r>
            <a:r>
              <a:rPr lang="en-GB" sz="4000" b="1" dirty="0">
                <a:latin typeface="Calibri" panose="020F0502020204030204" pitchFamily="34" charset="0"/>
                <a:cs typeface="Calibri" panose="020F0502020204030204" pitchFamily="34" charset="0"/>
              </a:rPr>
              <a:t> I chi </a:t>
            </a:r>
            <a:r>
              <a:rPr lang="en-GB" sz="4000" b="1" dirty="0" err="1">
                <a:latin typeface="Calibri" panose="020F0502020204030204" pitchFamily="34" charset="0"/>
                <a:cs typeface="Calibri" panose="020F0502020204030204" pitchFamily="34" charset="0"/>
              </a:rPr>
              <a:t>teimlo</a:t>
            </a:r>
            <a:r>
              <a:rPr lang="en-GB" sz="4000" b="1" dirty="0">
                <a:latin typeface="Calibri" panose="020F0502020204030204" pitchFamily="34" charset="0"/>
                <a:cs typeface="Calibri" panose="020F0502020204030204" pitchFamily="34" charset="0"/>
              </a:rPr>
              <a:t>?</a:t>
            </a:r>
            <a:br>
              <a:rPr lang="en-GB" sz="4000" b="1" dirty="0">
                <a:latin typeface="Calibri" panose="020F0502020204030204" pitchFamily="34" charset="0"/>
                <a:cs typeface="Calibri" panose="020F0502020204030204" pitchFamily="34" charset="0"/>
              </a:rPr>
            </a:br>
            <a:r>
              <a:rPr lang="en-GB" sz="4000" b="1" dirty="0">
                <a:solidFill>
                  <a:srgbClr val="0070C0"/>
                </a:solidFill>
                <a:latin typeface="Calibri" panose="020F0502020204030204" pitchFamily="34" charset="0"/>
                <a:cs typeface="Calibri" panose="020F0502020204030204" pitchFamily="34" charset="0"/>
              </a:rPr>
              <a:t>How did it make you feel?</a:t>
            </a:r>
            <a:endParaRPr lang="en-US" sz="4000" b="1" dirty="0">
              <a:solidFill>
                <a:srgbClr val="0070C0"/>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97B7368-6022-510B-D5FC-09CEC181D976}"/>
              </a:ext>
            </a:extLst>
          </p:cNvPr>
          <p:cNvSpPr>
            <a:spLocks noGrp="1"/>
          </p:cNvSpPr>
          <p:nvPr>
            <p:ph sz="half" idx="1"/>
          </p:nvPr>
        </p:nvSpPr>
        <p:spPr/>
        <p:txBody>
          <a:bodyPr/>
          <a:lstStyle/>
          <a:p>
            <a:r>
              <a:rPr lang="en-GB" dirty="0">
                <a:latin typeface="Calibri" panose="020F0502020204030204" pitchFamily="34" charset="0"/>
                <a:cs typeface="Calibri" panose="020F0502020204030204" pitchFamily="34" charset="0"/>
              </a:rPr>
              <a:t>Hapus</a:t>
            </a:r>
          </a:p>
          <a:p>
            <a:r>
              <a:rPr lang="en-GB" dirty="0" err="1">
                <a:latin typeface="Calibri" panose="020F0502020204030204" pitchFamily="34" charset="0"/>
                <a:cs typeface="Calibri" panose="020F0502020204030204" pitchFamily="34" charset="0"/>
              </a:rPr>
              <a:t>Cyffrous</a:t>
            </a:r>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Wedi</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ysgogi</a:t>
            </a:r>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Wedi</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drysu</a:t>
            </a:r>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Wedi</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diddori</a:t>
            </a:r>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Rhwystredig</a:t>
            </a:r>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Rhydd</a:t>
            </a:r>
            <a:endParaRPr lang="en-US"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52EE0514-B322-DBFC-9FFE-4B72E9105B33}"/>
              </a:ext>
            </a:extLst>
          </p:cNvPr>
          <p:cNvSpPr>
            <a:spLocks noGrp="1"/>
          </p:cNvSpPr>
          <p:nvPr>
            <p:ph sz="half" idx="2"/>
          </p:nvPr>
        </p:nvSpPr>
        <p:spPr/>
        <p:txBody>
          <a:bodyPr/>
          <a:lstStyle/>
          <a:p>
            <a:r>
              <a:rPr lang="en-GB" dirty="0">
                <a:solidFill>
                  <a:srgbClr val="0070C0"/>
                </a:solidFill>
                <a:latin typeface="Calibri" panose="020F0502020204030204" pitchFamily="34" charset="0"/>
                <a:cs typeface="Calibri" panose="020F0502020204030204" pitchFamily="34" charset="0"/>
              </a:rPr>
              <a:t>Happy</a:t>
            </a:r>
          </a:p>
          <a:p>
            <a:r>
              <a:rPr lang="en-GB" dirty="0">
                <a:solidFill>
                  <a:srgbClr val="0070C0"/>
                </a:solidFill>
                <a:latin typeface="Calibri" panose="020F0502020204030204" pitchFamily="34" charset="0"/>
                <a:cs typeface="Calibri" panose="020F0502020204030204" pitchFamily="34" charset="0"/>
              </a:rPr>
              <a:t>Excited</a:t>
            </a:r>
          </a:p>
          <a:p>
            <a:r>
              <a:rPr lang="en-GB" dirty="0">
                <a:solidFill>
                  <a:srgbClr val="0070C0"/>
                </a:solidFill>
                <a:latin typeface="Calibri" panose="020F0502020204030204" pitchFamily="34" charset="0"/>
                <a:cs typeface="Calibri" panose="020F0502020204030204" pitchFamily="34" charset="0"/>
              </a:rPr>
              <a:t>Motivated</a:t>
            </a:r>
          </a:p>
          <a:p>
            <a:r>
              <a:rPr lang="en-GB" dirty="0">
                <a:solidFill>
                  <a:srgbClr val="0070C0"/>
                </a:solidFill>
                <a:latin typeface="Calibri" panose="020F0502020204030204" pitchFamily="34" charset="0"/>
                <a:cs typeface="Calibri" panose="020F0502020204030204" pitchFamily="34" charset="0"/>
              </a:rPr>
              <a:t>Confused</a:t>
            </a:r>
          </a:p>
          <a:p>
            <a:r>
              <a:rPr lang="en-GB" dirty="0">
                <a:solidFill>
                  <a:srgbClr val="0070C0"/>
                </a:solidFill>
                <a:latin typeface="Calibri" panose="020F0502020204030204" pitchFamily="34" charset="0"/>
                <a:cs typeface="Calibri" panose="020F0502020204030204" pitchFamily="34" charset="0"/>
              </a:rPr>
              <a:t>Interested</a:t>
            </a:r>
          </a:p>
          <a:p>
            <a:r>
              <a:rPr lang="en-GB" dirty="0">
                <a:solidFill>
                  <a:srgbClr val="0070C0"/>
                </a:solidFill>
                <a:latin typeface="Calibri" panose="020F0502020204030204" pitchFamily="34" charset="0"/>
                <a:cs typeface="Calibri" panose="020F0502020204030204" pitchFamily="34" charset="0"/>
              </a:rPr>
              <a:t>Frustrated</a:t>
            </a:r>
          </a:p>
          <a:p>
            <a:r>
              <a:rPr lang="en-GB" dirty="0">
                <a:solidFill>
                  <a:srgbClr val="0070C0"/>
                </a:solidFill>
                <a:latin typeface="Calibri" panose="020F0502020204030204" pitchFamily="34" charset="0"/>
                <a:cs typeface="Calibri" panose="020F0502020204030204" pitchFamily="34" charset="0"/>
              </a:rPr>
              <a:t>Free</a:t>
            </a:r>
            <a:endParaRPr lang="en-US"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71489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8412D-106C-0DDA-B933-FF83D93DCAA0}"/>
              </a:ext>
            </a:extLst>
          </p:cNvPr>
          <p:cNvSpPr>
            <a:spLocks noGrp="1"/>
          </p:cNvSpPr>
          <p:nvPr>
            <p:ph type="title"/>
          </p:nvPr>
        </p:nvSpPr>
        <p:spPr/>
        <p:txBody>
          <a:bodyPr/>
          <a:lstStyle/>
          <a:p>
            <a:r>
              <a:rPr lang="en-GB" sz="4000" b="1" dirty="0">
                <a:latin typeface="Calibri" panose="020F0502020204030204" pitchFamily="34" charset="0"/>
                <a:cs typeface="Calibri" panose="020F0502020204030204" pitchFamily="34" charset="0"/>
              </a:rPr>
              <a:t>Pam </a:t>
            </a:r>
            <a:r>
              <a:rPr lang="en-GB" sz="4000" b="1" dirty="0" err="1">
                <a:latin typeface="Calibri" panose="020F0502020204030204" pitchFamily="34" charset="0"/>
                <a:cs typeface="Calibri" panose="020F0502020204030204" pitchFamily="34" charset="0"/>
              </a:rPr>
              <a:t>mae</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chwarae</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hunan-gyfeiriedig</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yn</a:t>
            </a:r>
            <a:r>
              <a:rPr lang="en-GB" sz="4000" b="1" dirty="0">
                <a:latin typeface="Calibri" panose="020F0502020204030204" pitchFamily="34" charset="0"/>
                <a:cs typeface="Calibri" panose="020F0502020204030204" pitchFamily="34" charset="0"/>
              </a:rPr>
              <a:t> </a:t>
            </a:r>
            <a:r>
              <a:rPr lang="en-GB" sz="4000" b="1" dirty="0" err="1">
                <a:latin typeface="Calibri" panose="020F0502020204030204" pitchFamily="34" charset="0"/>
                <a:cs typeface="Calibri" panose="020F0502020204030204" pitchFamily="34" charset="0"/>
              </a:rPr>
              <a:t>bwysig</a:t>
            </a:r>
            <a:r>
              <a:rPr lang="en-GB" sz="4000" b="1" dirty="0">
                <a:latin typeface="Calibri" panose="020F0502020204030204" pitchFamily="34" charset="0"/>
                <a:cs typeface="Calibri" panose="020F0502020204030204" pitchFamily="34" charset="0"/>
              </a:rPr>
              <a:t>?</a:t>
            </a:r>
            <a:br>
              <a:rPr lang="en-GB" sz="4000" b="1" dirty="0">
                <a:latin typeface="Calibri" panose="020F0502020204030204" pitchFamily="34" charset="0"/>
                <a:cs typeface="Calibri" panose="020F0502020204030204" pitchFamily="34" charset="0"/>
              </a:rPr>
            </a:br>
            <a:r>
              <a:rPr lang="en-GB" sz="4000" b="1" dirty="0">
                <a:solidFill>
                  <a:srgbClr val="0070C0"/>
                </a:solidFill>
                <a:latin typeface="Calibri" panose="020F0502020204030204" pitchFamily="34" charset="0"/>
                <a:cs typeface="Calibri" panose="020F0502020204030204" pitchFamily="34" charset="0"/>
              </a:rPr>
              <a:t>Why is self-directed play important?</a:t>
            </a:r>
            <a:endParaRPr lang="en-US" sz="4000" b="1" dirty="0">
              <a:solidFill>
                <a:srgbClr val="0070C0"/>
              </a:solidFill>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28A6D99F-7056-6AAF-CB80-BF1D6535D69E}"/>
              </a:ext>
            </a:extLst>
          </p:cNvPr>
          <p:cNvSpPr>
            <a:spLocks noGrp="1"/>
          </p:cNvSpPr>
          <p:nvPr>
            <p:ph sz="half" idx="1"/>
          </p:nvPr>
        </p:nvSpPr>
        <p:spPr>
          <a:xfrm>
            <a:off x="700420" y="2132855"/>
            <a:ext cx="3975298" cy="3187551"/>
          </a:xfrm>
        </p:spPr>
        <p:txBody>
          <a:bodyPr/>
          <a:lstStyle/>
          <a:p>
            <a:r>
              <a:rPr lang="en-GB" dirty="0" err="1">
                <a:latin typeface="Calibri" panose="020F0502020204030204" pitchFamily="34" charset="0"/>
                <a:cs typeface="Calibri" panose="020F0502020204030204" pitchFamily="34" charset="0"/>
              </a:rPr>
              <a:t>Nawr</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eich</a:t>
            </a:r>
            <a:r>
              <a:rPr lang="en-GB" dirty="0">
                <a:latin typeface="Calibri" panose="020F0502020204030204" pitchFamily="34" charset="0"/>
                <a:cs typeface="Calibri" panose="020F0502020204030204" pitchFamily="34" charset="0"/>
              </a:rPr>
              <a:t> bod chi </a:t>
            </a:r>
            <a:r>
              <a:rPr lang="en-GB" dirty="0" err="1">
                <a:latin typeface="Calibri" panose="020F0502020204030204" pitchFamily="34" charset="0"/>
                <a:cs typeface="Calibri" panose="020F0502020204030204" pitchFamily="34" charset="0"/>
              </a:rPr>
              <a:t>wedi</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profi</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hyn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I’ch</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hunain</a:t>
            </a:r>
            <a:r>
              <a:rPr lang="en-GB" dirty="0">
                <a:latin typeface="Calibri" panose="020F0502020204030204" pitchFamily="34" charset="0"/>
                <a:cs typeface="Calibri" panose="020F0502020204030204" pitchFamily="34" charset="0"/>
              </a:rPr>
              <a:t> pam </a:t>
            </a:r>
            <a:r>
              <a:rPr lang="en-GB" dirty="0" err="1">
                <a:latin typeface="Calibri" panose="020F0502020204030204" pitchFamily="34" charset="0"/>
                <a:cs typeface="Calibri" panose="020F0502020204030204" pitchFamily="34" charset="0"/>
              </a:rPr>
              <a:t>chi’n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meddwl</a:t>
            </a:r>
            <a:r>
              <a:rPr lang="en-GB" dirty="0">
                <a:latin typeface="Calibri" panose="020F0502020204030204" pitchFamily="34" charset="0"/>
                <a:cs typeface="Calibri" panose="020F0502020204030204" pitchFamily="34" charset="0"/>
              </a:rPr>
              <a:t> bod </a:t>
            </a:r>
            <a:r>
              <a:rPr lang="en-GB" dirty="0" err="1">
                <a:latin typeface="Calibri" panose="020F0502020204030204" pitchFamily="34" charset="0"/>
                <a:cs typeface="Calibri" panose="020F0502020204030204" pitchFamily="34" charset="0"/>
              </a:rPr>
              <a:t>alluogi</a:t>
            </a:r>
            <a:r>
              <a:rPr lang="en-GB" dirty="0">
                <a:latin typeface="Calibri" panose="020F0502020204030204" pitchFamily="34" charset="0"/>
                <a:cs typeface="Calibri" panose="020F0502020204030204" pitchFamily="34" charset="0"/>
              </a:rPr>
              <a:t> plant I </a:t>
            </a:r>
            <a:r>
              <a:rPr lang="en-GB" dirty="0" err="1">
                <a:latin typeface="Calibri" panose="020F0502020204030204" pitchFamily="34" charset="0"/>
                <a:cs typeface="Calibri" panose="020F0502020204030204" pitchFamily="34" charset="0"/>
              </a:rPr>
              <a:t>dewis</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chwarae</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ei</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hunain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yn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bwysig</a:t>
            </a:r>
            <a:r>
              <a:rPr lang="en-GB" dirty="0">
                <a:latin typeface="Calibri" panose="020F0502020204030204" pitchFamily="34" charset="0"/>
                <a:cs typeface="Calibri" panose="020F0502020204030204" pitchFamily="34" charset="0"/>
              </a:rPr>
              <a:t>?</a:t>
            </a:r>
            <a:endParaRPr lang="en-US" dirty="0">
              <a:latin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867CA1C6-991E-9E49-73A9-C27D29FC2A3C}"/>
              </a:ext>
            </a:extLst>
          </p:cNvPr>
          <p:cNvSpPr>
            <a:spLocks noGrp="1"/>
          </p:cNvSpPr>
          <p:nvPr>
            <p:ph sz="half" idx="2"/>
          </p:nvPr>
        </p:nvSpPr>
        <p:spPr>
          <a:xfrm>
            <a:off x="4788024" y="2132855"/>
            <a:ext cx="3975298" cy="3331567"/>
          </a:xfrm>
        </p:spPr>
        <p:txBody>
          <a:bodyPr/>
          <a:lstStyle/>
          <a:p>
            <a:r>
              <a:rPr lang="en-GB" dirty="0">
                <a:solidFill>
                  <a:srgbClr val="0070C0"/>
                </a:solidFill>
                <a:latin typeface="Calibri" panose="020F0502020204030204" pitchFamily="34" charset="0"/>
                <a:cs typeface="Calibri" panose="020F0502020204030204" pitchFamily="34" charset="0"/>
              </a:rPr>
              <a:t>Now you’ve experienced it for yourself consider why it is important for children to choose their own play?</a:t>
            </a:r>
            <a:endParaRPr lang="en-US"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23176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Content Placeholder 4">
            <a:extLst>
              <a:ext uri="{FF2B5EF4-FFF2-40B4-BE49-F238E27FC236}">
                <a16:creationId xmlns:a16="http://schemas.microsoft.com/office/drawing/2014/main" id="{09E58C3A-D7AE-A432-19B3-64322DA0FB8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448643" y="404664"/>
            <a:ext cx="6246713" cy="4725738"/>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Content Placeholder 4">
            <a:extLst>
              <a:ext uri="{FF2B5EF4-FFF2-40B4-BE49-F238E27FC236}">
                <a16:creationId xmlns:a16="http://schemas.microsoft.com/office/drawing/2014/main" id="{28C14662-658E-DBA7-947D-473180C8BFE2}"/>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214587" y="260648"/>
            <a:ext cx="6714826" cy="5003055"/>
          </a:xfr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Content Placeholder 6">
            <a:extLst>
              <a:ext uri="{FF2B5EF4-FFF2-40B4-BE49-F238E27FC236}">
                <a16:creationId xmlns:a16="http://schemas.microsoft.com/office/drawing/2014/main" id="{A488F890-D50A-74F9-EBD2-CCB9F2C7D78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179513" y="260350"/>
            <a:ext cx="6784975" cy="5105400"/>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A FULL day Of Toddler Play | Montessori &amp; Open Ended Child Led Play">
            <a:hlinkClick r:id="" action="ppaction://media"/>
            <a:extLst>
              <a:ext uri="{FF2B5EF4-FFF2-40B4-BE49-F238E27FC236}">
                <a16:creationId xmlns:a16="http://schemas.microsoft.com/office/drawing/2014/main" id="{A011F8A0-4885-85ED-DED5-FC2FE8425FE8}"/>
              </a:ext>
            </a:extLst>
          </p:cNvPr>
          <p:cNvPicPr>
            <a:picLocks noGrp="1" noRot="1" noChangeAspect="1"/>
          </p:cNvPicPr>
          <p:nvPr>
            <p:ph sz="half" idx="1"/>
            <a:videoFile r:link="rId1"/>
          </p:nvPr>
        </p:nvPicPr>
        <p:blipFill>
          <a:blip r:embed="rId4"/>
          <a:stretch>
            <a:fillRect/>
          </a:stretch>
        </p:blipFill>
        <p:spPr>
          <a:xfrm>
            <a:off x="263525" y="476250"/>
            <a:ext cx="8616950" cy="4848225"/>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Content Placeholder 4">
            <a:extLst>
              <a:ext uri="{FF2B5EF4-FFF2-40B4-BE49-F238E27FC236}">
                <a16:creationId xmlns:a16="http://schemas.microsoft.com/office/drawing/2014/main" id="{B6D1F5FD-5B6A-05B2-71F3-4B2270056C76}"/>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326853" y="115888"/>
            <a:ext cx="6936085" cy="511331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Content Placeholder 4">
            <a:extLst>
              <a:ext uri="{FF2B5EF4-FFF2-40B4-BE49-F238E27FC236}">
                <a16:creationId xmlns:a16="http://schemas.microsoft.com/office/drawing/2014/main" id="{7264B18E-61EB-475F-0AFD-B40B4B02A55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024393" y="115889"/>
            <a:ext cx="7165520" cy="5329336"/>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666D5F51-07E9-F0CF-CF9A-9EEB53F17E46}"/>
              </a:ext>
            </a:extLst>
          </p:cNvPr>
          <p:cNvSpPr>
            <a:spLocks noGrp="1" noChangeArrowheads="1"/>
          </p:cNvSpPr>
          <p:nvPr>
            <p:ph type="title"/>
          </p:nvPr>
        </p:nvSpPr>
        <p:spPr>
          <a:xfrm>
            <a:off x="335577" y="306789"/>
            <a:ext cx="4000500" cy="1335683"/>
          </a:xfrm>
        </p:spPr>
        <p:txBody>
          <a:bodyPr/>
          <a:lstStyle/>
          <a:p>
            <a:pPr eaLnBrk="1" hangingPunct="1"/>
            <a:r>
              <a:rPr lang="en-GB" altLang="en-US" sz="4000" b="1" dirty="0" err="1">
                <a:latin typeface="Calibri" panose="020F0502020204030204" pitchFamily="34" charset="0"/>
                <a:cs typeface="Calibri" panose="020F0502020204030204" pitchFamily="34" charset="0"/>
              </a:rPr>
              <a:t>Chwarae</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hunan-gyfeiriedig</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36867" name="Content Placeholder 1">
            <a:extLst>
              <a:ext uri="{FF2B5EF4-FFF2-40B4-BE49-F238E27FC236}">
                <a16:creationId xmlns:a16="http://schemas.microsoft.com/office/drawing/2014/main" id="{DAA658B4-B522-DBAD-78D8-C98F18E4E2BC}"/>
              </a:ext>
            </a:extLst>
          </p:cNvPr>
          <p:cNvSpPr>
            <a:spLocks noGrp="1" noChangeArrowheads="1"/>
          </p:cNvSpPr>
          <p:nvPr>
            <p:ph sz="half" idx="1"/>
          </p:nvPr>
        </p:nvSpPr>
        <p:spPr>
          <a:xfrm>
            <a:off x="323528" y="1700808"/>
            <a:ext cx="4176464" cy="3744416"/>
          </a:xfrm>
        </p:spPr>
        <p:txBody>
          <a:bodyPr/>
          <a:lstStyle/>
          <a:p>
            <a:pPr marL="0" indent="0" eaLnBrk="1" hangingPunct="1">
              <a:buNone/>
            </a:pPr>
            <a:r>
              <a:rPr lang="en-GB" altLang="en-US" sz="2000" dirty="0">
                <a:latin typeface="Calibri" panose="020F0502020204030204" pitchFamily="34" charset="0"/>
                <a:cs typeface="Calibri" panose="020F0502020204030204" pitchFamily="34" charset="0"/>
              </a:rPr>
              <a:t>Felly </a:t>
            </a:r>
            <a:r>
              <a:rPr lang="en-GB" altLang="en-US" sz="2000" dirty="0" err="1">
                <a:latin typeface="Calibri" panose="020F0502020204030204" pitchFamily="34" charset="0"/>
                <a:cs typeface="Calibri" panose="020F0502020204030204" pitchFamily="34" charset="0"/>
              </a:rPr>
              <a:t>beth</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mae</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chwarae</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hunan-gyfeiriedig</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yn</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teimlo</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fel</a:t>
            </a:r>
            <a:r>
              <a:rPr lang="en-GB" altLang="en-US" sz="2000" dirty="0">
                <a:latin typeface="Calibri" panose="020F0502020204030204" pitchFamily="34" charset="0"/>
                <a:cs typeface="Calibri" panose="020F0502020204030204" pitchFamily="34" charset="0"/>
              </a:rPr>
              <a:t> ac pam </a:t>
            </a:r>
            <a:r>
              <a:rPr lang="en-GB" altLang="en-US" sz="2000" dirty="0" err="1">
                <a:latin typeface="Calibri" panose="020F0502020204030204" pitchFamily="34" charset="0"/>
                <a:cs typeface="Calibri" panose="020F0502020204030204" pitchFamily="34" charset="0"/>
              </a:rPr>
              <a:t>ei</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fod</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yn</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bwysig</a:t>
            </a:r>
            <a:r>
              <a:rPr lang="en-GB" altLang="en-US" sz="2000" dirty="0">
                <a:latin typeface="Calibri" panose="020F0502020204030204" pitchFamily="34" charset="0"/>
                <a:cs typeface="Calibri" panose="020F0502020204030204" pitchFamily="34" charset="0"/>
              </a:rPr>
              <a:t> I </a:t>
            </a:r>
            <a:r>
              <a:rPr lang="en-GB" altLang="en-US" sz="2000" dirty="0" err="1">
                <a:latin typeface="Calibri" panose="020F0502020204030204" pitchFamily="34" charset="0"/>
                <a:cs typeface="Calibri" panose="020F0502020204030204" pitchFamily="34" charset="0"/>
              </a:rPr>
              <a:t>blant</a:t>
            </a:r>
            <a:r>
              <a:rPr lang="en-GB" altLang="en-US" sz="2000" dirty="0">
                <a:latin typeface="Calibri" panose="020F0502020204030204" pitchFamily="34" charset="0"/>
                <a:cs typeface="Calibri" panose="020F0502020204030204" pitchFamily="34" charset="0"/>
              </a:rPr>
              <a:t>?</a:t>
            </a:r>
          </a:p>
          <a:p>
            <a:pPr eaLnBrk="1" hangingPunct="1"/>
            <a:r>
              <a:rPr lang="en-GB" altLang="en-US" sz="2000" dirty="0" err="1">
                <a:latin typeface="Calibri" panose="020F0502020204030204" pitchFamily="34" charset="0"/>
                <a:cs typeface="Calibri" panose="020F0502020204030204" pitchFamily="34" charset="0"/>
              </a:rPr>
              <a:t>Teimlad</a:t>
            </a:r>
            <a:r>
              <a:rPr lang="en-GB" altLang="en-US" sz="2000" dirty="0">
                <a:latin typeface="Calibri" panose="020F0502020204030204" pitchFamily="34" charset="0"/>
                <a:cs typeface="Calibri" panose="020F0502020204030204" pitchFamily="34" charset="0"/>
              </a:rPr>
              <a:t> o </a:t>
            </a:r>
            <a:r>
              <a:rPr lang="en-GB" altLang="en-US" sz="2000" dirty="0" err="1">
                <a:latin typeface="Calibri" panose="020F0502020204030204" pitchFamily="34" charset="0"/>
                <a:cs typeface="Calibri" panose="020F0502020204030204" pitchFamily="34" charset="0"/>
              </a:rPr>
              <a:t>ryddid</a:t>
            </a:r>
            <a:endParaRPr lang="en-GB" altLang="en-US" sz="2000" dirty="0">
              <a:latin typeface="Calibri" panose="020F0502020204030204" pitchFamily="34" charset="0"/>
              <a:cs typeface="Calibri" panose="020F0502020204030204" pitchFamily="34" charset="0"/>
            </a:endParaRPr>
          </a:p>
          <a:p>
            <a:pPr eaLnBrk="1" hangingPunct="1"/>
            <a:r>
              <a:rPr lang="en-GB" altLang="en-US" sz="2000" dirty="0" err="1">
                <a:latin typeface="Calibri" panose="020F0502020204030204" pitchFamily="34" charset="0"/>
                <a:cs typeface="Calibri" panose="020F0502020204030204" pitchFamily="34" charset="0"/>
              </a:rPr>
              <a:t>Rheoli</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ei</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symudiadau</a:t>
            </a:r>
            <a:endParaRPr lang="en-GB" altLang="en-US" sz="2000" dirty="0">
              <a:latin typeface="Calibri" panose="020F0502020204030204" pitchFamily="34" charset="0"/>
              <a:cs typeface="Calibri" panose="020F0502020204030204" pitchFamily="34" charset="0"/>
            </a:endParaRPr>
          </a:p>
          <a:p>
            <a:pPr eaLnBrk="1" hangingPunct="1"/>
            <a:r>
              <a:rPr lang="en-GB" altLang="en-US" sz="2000" dirty="0" err="1">
                <a:latin typeface="Calibri" panose="020F0502020204030204" pitchFamily="34" charset="0"/>
                <a:cs typeface="Calibri" panose="020F0502020204030204" pitchFamily="34" charset="0"/>
              </a:rPr>
              <a:t>Archwilio</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terfyniadau</a:t>
            </a:r>
            <a:endParaRPr lang="en-GB" altLang="en-US" sz="2000" dirty="0">
              <a:latin typeface="Calibri" panose="020F0502020204030204" pitchFamily="34" charset="0"/>
              <a:cs typeface="Calibri" panose="020F0502020204030204" pitchFamily="34" charset="0"/>
            </a:endParaRPr>
          </a:p>
          <a:p>
            <a:pPr eaLnBrk="1" hangingPunct="1"/>
            <a:r>
              <a:rPr lang="en-GB" altLang="en-US" sz="2000" dirty="0" err="1">
                <a:latin typeface="Calibri" panose="020F0502020204030204" pitchFamily="34" charset="0"/>
                <a:cs typeface="Calibri" panose="020F0502020204030204" pitchFamily="34" charset="0"/>
              </a:rPr>
              <a:t>Annibyniaeth</a:t>
            </a:r>
            <a:endParaRPr lang="en-GB" altLang="en-US" sz="2000" dirty="0">
              <a:latin typeface="Calibri" panose="020F0502020204030204" pitchFamily="34" charset="0"/>
              <a:cs typeface="Calibri" panose="020F0502020204030204" pitchFamily="34" charset="0"/>
            </a:endParaRPr>
          </a:p>
          <a:p>
            <a:pPr eaLnBrk="1" hangingPunct="1"/>
            <a:r>
              <a:rPr lang="en-GB" altLang="en-US" sz="2000" dirty="0" err="1">
                <a:latin typeface="Calibri" panose="020F0502020204030204" pitchFamily="34" charset="0"/>
                <a:cs typeface="Calibri" panose="020F0502020204030204" pitchFamily="34" charset="0"/>
              </a:rPr>
              <a:t>Gwneud</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penderfyniadau’n</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barhaol</a:t>
            </a:r>
            <a:endParaRPr lang="en-GB" altLang="en-US" sz="2000" dirty="0">
              <a:latin typeface="Calibri" panose="020F0502020204030204" pitchFamily="34" charset="0"/>
              <a:cs typeface="Calibri" panose="020F0502020204030204" pitchFamily="34" charset="0"/>
            </a:endParaRPr>
          </a:p>
          <a:p>
            <a:pPr eaLnBrk="1" hangingPunct="1"/>
            <a:r>
              <a:rPr lang="en-GB" altLang="en-US" sz="2000" dirty="0">
                <a:latin typeface="Calibri" panose="020F0502020204030204" pitchFamily="34" charset="0"/>
                <a:cs typeface="Calibri" panose="020F0502020204030204" pitchFamily="34" charset="0"/>
              </a:rPr>
              <a:t>Gall </a:t>
            </a:r>
            <a:r>
              <a:rPr lang="en-GB" altLang="en-US" sz="2000" dirty="0" err="1">
                <a:latin typeface="Calibri" panose="020F0502020204030204" pitchFamily="34" charset="0"/>
                <a:cs typeface="Calibri" panose="020F0502020204030204" pitchFamily="34" charset="0"/>
              </a:rPr>
              <a:t>hybu</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hunan-barch</a:t>
            </a:r>
            <a:endParaRPr lang="en-GB" altLang="en-US" sz="2000" dirty="0">
              <a:latin typeface="Calibri" panose="020F0502020204030204" pitchFamily="34" charset="0"/>
              <a:cs typeface="Calibri" panose="020F0502020204030204" pitchFamily="34" charset="0"/>
            </a:endParaRPr>
          </a:p>
        </p:txBody>
      </p:sp>
      <p:sp>
        <p:nvSpPr>
          <p:cNvPr id="36868" name="Content Placeholder 3">
            <a:extLst>
              <a:ext uri="{FF2B5EF4-FFF2-40B4-BE49-F238E27FC236}">
                <a16:creationId xmlns:a16="http://schemas.microsoft.com/office/drawing/2014/main" id="{3EC100D1-B983-AA4F-6B2F-E7F78CAFD148}"/>
              </a:ext>
            </a:extLst>
          </p:cNvPr>
          <p:cNvSpPr>
            <a:spLocks noGrp="1" noChangeArrowheads="1"/>
          </p:cNvSpPr>
          <p:nvPr>
            <p:ph sz="half" idx="2"/>
          </p:nvPr>
        </p:nvSpPr>
        <p:spPr>
          <a:xfrm>
            <a:off x="4554161" y="1700808"/>
            <a:ext cx="4176464" cy="4339679"/>
          </a:xfrm>
        </p:spPr>
        <p:txBody>
          <a:bodyPr/>
          <a:lstStyle/>
          <a:p>
            <a:pPr marL="0" indent="0" eaLnBrk="1" hangingPunct="1">
              <a:buNone/>
            </a:pPr>
            <a:r>
              <a:rPr lang="en-GB" altLang="en-US" sz="2000" dirty="0">
                <a:solidFill>
                  <a:srgbClr val="0070C0"/>
                </a:solidFill>
                <a:latin typeface="Calibri" panose="020F0502020204030204" pitchFamily="34" charset="0"/>
                <a:cs typeface="Calibri" panose="020F0502020204030204" pitchFamily="34" charset="0"/>
              </a:rPr>
              <a:t>So what does self directed play feel like and why is it important for children?</a:t>
            </a:r>
          </a:p>
          <a:p>
            <a:pPr eaLnBrk="1" hangingPunct="1"/>
            <a:r>
              <a:rPr lang="en-GB" altLang="en-US" sz="2000" dirty="0">
                <a:solidFill>
                  <a:srgbClr val="0070C0"/>
                </a:solidFill>
                <a:latin typeface="Calibri" panose="020F0502020204030204" pitchFamily="34" charset="0"/>
                <a:cs typeface="Calibri" panose="020F0502020204030204" pitchFamily="34" charset="0"/>
              </a:rPr>
              <a:t>Sense of freedom</a:t>
            </a:r>
          </a:p>
          <a:p>
            <a:pPr eaLnBrk="1" hangingPunct="1"/>
            <a:r>
              <a:rPr lang="en-GB" altLang="en-US" sz="2000" dirty="0">
                <a:solidFill>
                  <a:srgbClr val="0070C0"/>
                </a:solidFill>
                <a:latin typeface="Calibri" panose="020F0502020204030204" pitchFamily="34" charset="0"/>
                <a:cs typeface="Calibri" panose="020F0502020204030204" pitchFamily="34" charset="0"/>
              </a:rPr>
              <a:t>Control of their own movement </a:t>
            </a:r>
          </a:p>
          <a:p>
            <a:pPr eaLnBrk="1" hangingPunct="1"/>
            <a:r>
              <a:rPr lang="en-GB" altLang="en-US" sz="2000" dirty="0">
                <a:solidFill>
                  <a:srgbClr val="0070C0"/>
                </a:solidFill>
                <a:latin typeface="Calibri" panose="020F0502020204030204" pitchFamily="34" charset="0"/>
                <a:cs typeface="Calibri" panose="020F0502020204030204" pitchFamily="34" charset="0"/>
              </a:rPr>
              <a:t>Exploration of their own limits</a:t>
            </a:r>
          </a:p>
          <a:p>
            <a:pPr eaLnBrk="1" hangingPunct="1"/>
            <a:r>
              <a:rPr lang="en-GB" altLang="en-US" sz="2000" dirty="0">
                <a:solidFill>
                  <a:srgbClr val="0070C0"/>
                </a:solidFill>
                <a:latin typeface="Calibri" panose="020F0502020204030204" pitchFamily="34" charset="0"/>
                <a:cs typeface="Calibri" panose="020F0502020204030204" pitchFamily="34" charset="0"/>
              </a:rPr>
              <a:t>Independence</a:t>
            </a:r>
          </a:p>
          <a:p>
            <a:pPr eaLnBrk="1" hangingPunct="1"/>
            <a:r>
              <a:rPr lang="en-GB" altLang="en-US" sz="2000" dirty="0">
                <a:solidFill>
                  <a:srgbClr val="0070C0"/>
                </a:solidFill>
                <a:latin typeface="Calibri" panose="020F0502020204030204" pitchFamily="34" charset="0"/>
                <a:cs typeface="Calibri" panose="020F0502020204030204" pitchFamily="34" charset="0"/>
              </a:rPr>
              <a:t>Continuous decision making</a:t>
            </a:r>
          </a:p>
          <a:p>
            <a:pPr eaLnBrk="1" hangingPunct="1"/>
            <a:r>
              <a:rPr lang="en-GB" altLang="en-US" sz="2000" dirty="0">
                <a:solidFill>
                  <a:srgbClr val="0070C0"/>
                </a:solidFill>
                <a:latin typeface="Calibri" panose="020F0502020204030204" pitchFamily="34" charset="0"/>
                <a:cs typeface="Calibri" panose="020F0502020204030204" pitchFamily="34" charset="0"/>
              </a:rPr>
              <a:t>Can boost self-esteem</a:t>
            </a:r>
          </a:p>
          <a:p>
            <a:pPr eaLnBrk="1" hangingPunct="1"/>
            <a:endParaRPr lang="en-GB" altLang="en-US" dirty="0"/>
          </a:p>
        </p:txBody>
      </p:sp>
      <p:sp>
        <p:nvSpPr>
          <p:cNvPr id="2" name="TextBox 1">
            <a:extLst>
              <a:ext uri="{FF2B5EF4-FFF2-40B4-BE49-F238E27FC236}">
                <a16:creationId xmlns:a16="http://schemas.microsoft.com/office/drawing/2014/main" id="{E4313A1B-A27D-A723-A28A-19AA2B6ABA4E}"/>
              </a:ext>
            </a:extLst>
          </p:cNvPr>
          <p:cNvSpPr txBox="1"/>
          <p:nvPr/>
        </p:nvSpPr>
        <p:spPr>
          <a:xfrm>
            <a:off x="4572000" y="548680"/>
            <a:ext cx="3851824" cy="707886"/>
          </a:xfrm>
          <a:prstGeom prst="rect">
            <a:avLst/>
          </a:prstGeom>
          <a:noFill/>
        </p:spPr>
        <p:txBody>
          <a:bodyPr wrap="none" rtlCol="0">
            <a:spAutoFit/>
          </a:bodyPr>
          <a:lstStyle/>
          <a:p>
            <a:r>
              <a:rPr lang="en-GB" altLang="en-US" sz="4000" b="1" dirty="0">
                <a:solidFill>
                  <a:srgbClr val="0070C0"/>
                </a:solidFill>
                <a:latin typeface="Calibri" panose="020F0502020204030204" pitchFamily="34" charset="0"/>
                <a:cs typeface="Calibri" panose="020F0502020204030204" pitchFamily="34" charset="0"/>
              </a:rPr>
              <a:t>Self directed play</a:t>
            </a:r>
            <a:endParaRPr lang="en-US" sz="4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56BA6BA8-C383-2AD0-E60A-E816FBE8E056}"/>
              </a:ext>
            </a:extLst>
          </p:cNvPr>
          <p:cNvSpPr>
            <a:spLocks noGrp="1" noChangeArrowheads="1"/>
          </p:cNvSpPr>
          <p:nvPr>
            <p:ph type="title"/>
          </p:nvPr>
        </p:nvSpPr>
        <p:spPr>
          <a:xfrm>
            <a:off x="628650" y="365125"/>
            <a:ext cx="3799334" cy="1325563"/>
          </a:xfrm>
        </p:spPr>
        <p:txBody>
          <a:bodyPr/>
          <a:lstStyle/>
          <a:p>
            <a:pPr eaLnBrk="1" hangingPunct="1"/>
            <a:r>
              <a:rPr lang="en-GB" altLang="en-US" sz="4000" b="1" dirty="0" err="1">
                <a:latin typeface="Calibri" panose="020F0502020204030204" pitchFamily="34" charset="0"/>
                <a:cs typeface="Calibri" panose="020F0502020204030204" pitchFamily="34" charset="0"/>
              </a:rPr>
              <a:t>Chwarae</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hunan-gyfeiriedig</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39940" name="Content Placeholder 1">
            <a:extLst>
              <a:ext uri="{FF2B5EF4-FFF2-40B4-BE49-F238E27FC236}">
                <a16:creationId xmlns:a16="http://schemas.microsoft.com/office/drawing/2014/main" id="{3766F7C3-ABD4-6BCA-D540-01AFEA9554CE}"/>
              </a:ext>
            </a:extLst>
          </p:cNvPr>
          <p:cNvSpPr>
            <a:spLocks noGrp="1" noChangeArrowheads="1"/>
          </p:cNvSpPr>
          <p:nvPr>
            <p:ph sz="half" idx="1"/>
          </p:nvPr>
        </p:nvSpPr>
        <p:spPr>
          <a:xfrm>
            <a:off x="628650" y="1773239"/>
            <a:ext cx="3583310" cy="4176042"/>
          </a:xfrm>
        </p:spPr>
        <p:txBody>
          <a:bodyPr rtlCol="0">
            <a:normAutofit/>
          </a:bodyPr>
          <a:lstStyle/>
          <a:p>
            <a:pPr marL="0" indent="0" eaLnBrk="1" hangingPunct="1">
              <a:buFont typeface="Arial" panose="020B0604020202020204" pitchFamily="34" charset="0"/>
              <a:buNone/>
              <a:defRPr/>
            </a:pPr>
            <a:r>
              <a:rPr lang="en-GB" altLang="en-US" sz="2000" dirty="0" err="1">
                <a:latin typeface="Calibri" panose="020F0502020204030204" pitchFamily="34" charset="0"/>
                <a:cs typeface="Calibri" panose="020F0502020204030204" pitchFamily="34" charset="0"/>
              </a:rPr>
              <a:t>Elfennau</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eraill</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ar</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gyfer</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chwarae</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hunan-gyfeiriedig</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llwyddiannus</a:t>
            </a:r>
            <a:r>
              <a:rPr lang="en-GB" altLang="en-US" sz="2000" dirty="0">
                <a:latin typeface="Calibri" panose="020F0502020204030204" pitchFamily="34" charset="0"/>
                <a:cs typeface="Calibri" panose="020F0502020204030204" pitchFamily="34" charset="0"/>
              </a:rPr>
              <a:t>:</a:t>
            </a:r>
          </a:p>
          <a:p>
            <a:pPr eaLnBrk="1" hangingPunct="1">
              <a:defRPr/>
            </a:pPr>
            <a:r>
              <a:rPr lang="en-GB" altLang="en-US" sz="2000" dirty="0" err="1">
                <a:latin typeface="Calibri" panose="020F0502020204030204" pitchFamily="34" charset="0"/>
                <a:cs typeface="Calibri" panose="020F0502020204030204" pitchFamily="34" charset="0"/>
              </a:rPr>
              <a:t>Oedolion</a:t>
            </a:r>
            <a:r>
              <a:rPr lang="en-GB" altLang="en-US" sz="2000" dirty="0">
                <a:latin typeface="Calibri" panose="020F0502020204030204" pitchFamily="34" charset="0"/>
                <a:cs typeface="Calibri" panose="020F0502020204030204" pitchFamily="34" charset="0"/>
              </a:rPr>
              <a:t>/</a:t>
            </a:r>
            <a:r>
              <a:rPr lang="en-GB" altLang="en-US" sz="2000" dirty="0" err="1">
                <a:latin typeface="Calibri" panose="020F0502020204030204" pitchFamily="34" charset="0"/>
                <a:cs typeface="Calibri" panose="020F0502020204030204" pitchFamily="34" charset="0"/>
              </a:rPr>
              <a:t>ymarferwyr</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gwybodus</a:t>
            </a:r>
            <a:endParaRPr lang="en-GB" altLang="en-US" sz="2000" dirty="0">
              <a:latin typeface="Calibri" panose="020F0502020204030204" pitchFamily="34" charset="0"/>
              <a:cs typeface="Calibri" panose="020F0502020204030204" pitchFamily="34" charset="0"/>
            </a:endParaRPr>
          </a:p>
          <a:p>
            <a:pPr eaLnBrk="1" hangingPunct="1">
              <a:defRPr/>
            </a:pPr>
            <a:r>
              <a:rPr lang="en-GB" altLang="en-US" sz="2000" dirty="0">
                <a:latin typeface="Calibri" panose="020F0502020204030204" pitchFamily="34" charset="0"/>
                <a:cs typeface="Calibri" panose="020F0502020204030204" pitchFamily="34" charset="0"/>
              </a:rPr>
              <a:t>Y </a:t>
            </a:r>
            <a:r>
              <a:rPr lang="en-GB" altLang="en-US" sz="2000" dirty="0" err="1">
                <a:latin typeface="Calibri" panose="020F0502020204030204" pitchFamily="34" charset="0"/>
                <a:cs typeface="Calibri" panose="020F0502020204030204" pitchFamily="34" charset="0"/>
              </a:rPr>
              <a:t>lleoliad</a:t>
            </a:r>
            <a:r>
              <a:rPr lang="en-GB" altLang="en-US" sz="2000" dirty="0">
                <a:latin typeface="Calibri" panose="020F0502020204030204" pitchFamily="34" charset="0"/>
                <a:cs typeface="Calibri" panose="020F0502020204030204" pitchFamily="34" charset="0"/>
              </a:rPr>
              <a:t>/</a:t>
            </a:r>
            <a:r>
              <a:rPr lang="en-GB" altLang="en-US" sz="2000" dirty="0" err="1">
                <a:latin typeface="Calibri" panose="020F0502020204030204" pitchFamily="34" charset="0"/>
                <a:cs typeface="Calibri" panose="020F0502020204030204" pitchFamily="34" charset="0"/>
              </a:rPr>
              <a:t>amgylchedd</a:t>
            </a:r>
            <a:r>
              <a:rPr lang="en-GB" altLang="en-US" sz="2000" dirty="0">
                <a:latin typeface="Calibri" panose="020F0502020204030204" pitchFamily="34" charset="0"/>
                <a:cs typeface="Calibri" panose="020F0502020204030204" pitchFamily="34" charset="0"/>
              </a:rPr>
              <a:t> – </a:t>
            </a:r>
            <a:r>
              <a:rPr lang="en-GB" altLang="en-US" sz="2000" dirty="0" err="1">
                <a:latin typeface="Calibri" panose="020F0502020204030204" pitchFamily="34" charset="0"/>
                <a:cs typeface="Calibri" panose="020F0502020204030204" pitchFamily="34" charset="0"/>
              </a:rPr>
              <a:t>tu</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fewn</a:t>
            </a:r>
            <a:r>
              <a:rPr lang="en-GB" altLang="en-US" sz="2000" dirty="0">
                <a:latin typeface="Calibri" panose="020F0502020204030204" pitchFamily="34" charset="0"/>
                <a:cs typeface="Calibri" panose="020F0502020204030204" pitchFamily="34" charset="0"/>
              </a:rPr>
              <a:t> a </a:t>
            </a:r>
            <a:r>
              <a:rPr lang="en-GB" altLang="en-US" sz="2000" dirty="0" err="1">
                <a:latin typeface="Calibri" panose="020F0502020204030204" pitchFamily="34" charset="0"/>
                <a:cs typeface="Calibri" panose="020F0502020204030204" pitchFamily="34" charset="0"/>
              </a:rPr>
              <a:t>thu</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allan</a:t>
            </a:r>
            <a:endParaRPr lang="en-GB" altLang="en-US" sz="2000" dirty="0">
              <a:latin typeface="Calibri" panose="020F0502020204030204" pitchFamily="34" charset="0"/>
              <a:cs typeface="Calibri" panose="020F0502020204030204" pitchFamily="34" charset="0"/>
            </a:endParaRPr>
          </a:p>
          <a:p>
            <a:pPr eaLnBrk="1" hangingPunct="1">
              <a:defRPr/>
            </a:pPr>
            <a:r>
              <a:rPr lang="en-GB" altLang="en-US" sz="2000" dirty="0">
                <a:latin typeface="Calibri" panose="020F0502020204030204" pitchFamily="34" charset="0"/>
                <a:cs typeface="Calibri" panose="020F0502020204030204" pitchFamily="34" charset="0"/>
              </a:rPr>
              <a:t>Plant </a:t>
            </a:r>
            <a:r>
              <a:rPr lang="en-GB" altLang="en-US" sz="2000" dirty="0" err="1">
                <a:latin typeface="Calibri" panose="020F0502020204030204" pitchFamily="34" charset="0"/>
                <a:cs typeface="Calibri" panose="020F0502020204030204" pitchFamily="34" charset="0"/>
              </a:rPr>
              <a:t>sy’n</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hyderus</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wrth</a:t>
            </a:r>
            <a:r>
              <a:rPr lang="en-GB" altLang="en-US" sz="2000" dirty="0">
                <a:latin typeface="Calibri" panose="020F0502020204030204" pitchFamily="34" charset="0"/>
                <a:cs typeface="Calibri" panose="020F0502020204030204" pitchFamily="34" charset="0"/>
              </a:rPr>
              <a:t> </a:t>
            </a:r>
            <a:r>
              <a:rPr lang="en-GB" altLang="en-US" sz="2000" dirty="0" err="1">
                <a:latin typeface="Calibri" panose="020F0502020204030204" pitchFamily="34" charset="0"/>
                <a:cs typeface="Calibri" panose="020F0502020204030204" pitchFamily="34" charset="0"/>
              </a:rPr>
              <a:t>archwilio</a:t>
            </a:r>
            <a:endParaRPr lang="en-GB" altLang="en-US" sz="2000" dirty="0">
              <a:latin typeface="Calibri" panose="020F0502020204030204" pitchFamily="34" charset="0"/>
              <a:cs typeface="Calibri" panose="020F0502020204030204" pitchFamily="34" charset="0"/>
            </a:endParaRPr>
          </a:p>
          <a:p>
            <a:pPr eaLnBrk="1" hangingPunct="1">
              <a:defRPr/>
            </a:pPr>
            <a:endParaRPr lang="en-GB" altLang="en-US" dirty="0"/>
          </a:p>
          <a:p>
            <a:pPr eaLnBrk="1" hangingPunct="1">
              <a:defRPr/>
            </a:pPr>
            <a:endParaRPr lang="en-GB" altLang="en-US" dirty="0"/>
          </a:p>
        </p:txBody>
      </p:sp>
      <p:sp>
        <p:nvSpPr>
          <p:cNvPr id="39942" name="Content Placeholder 3">
            <a:extLst>
              <a:ext uri="{FF2B5EF4-FFF2-40B4-BE49-F238E27FC236}">
                <a16:creationId xmlns:a16="http://schemas.microsoft.com/office/drawing/2014/main" id="{2B680C0F-6258-230A-E600-967FFD707BA2}"/>
              </a:ext>
            </a:extLst>
          </p:cNvPr>
          <p:cNvSpPr>
            <a:spLocks noGrp="1" noChangeArrowheads="1"/>
          </p:cNvSpPr>
          <p:nvPr>
            <p:ph sz="half" idx="2"/>
          </p:nvPr>
        </p:nvSpPr>
        <p:spPr>
          <a:xfrm>
            <a:off x="4629150" y="1773239"/>
            <a:ext cx="3759274" cy="3394496"/>
          </a:xfrm>
        </p:spPr>
        <p:txBody>
          <a:bodyPr rtlCol="0">
            <a:normAutofit/>
          </a:bodyPr>
          <a:lstStyle/>
          <a:p>
            <a:pPr marL="0" indent="0" eaLnBrk="1" hangingPunct="1">
              <a:buFont typeface="Arial" panose="020B0604020202020204" pitchFamily="34" charset="0"/>
              <a:buNone/>
              <a:defRPr/>
            </a:pPr>
            <a:r>
              <a:rPr lang="en-GB" altLang="en-US" sz="2000" dirty="0">
                <a:solidFill>
                  <a:srgbClr val="0070C0"/>
                </a:solidFill>
                <a:latin typeface="Calibri" panose="020F0502020204030204" pitchFamily="34" charset="0"/>
                <a:cs typeface="Calibri" panose="020F0502020204030204" pitchFamily="34" charset="0"/>
              </a:rPr>
              <a:t>Other elements for successful self-directed play:</a:t>
            </a:r>
          </a:p>
          <a:p>
            <a:pPr eaLnBrk="1" hangingPunct="1">
              <a:defRPr/>
            </a:pPr>
            <a:r>
              <a:rPr lang="en-GB" altLang="en-US" sz="2000" dirty="0">
                <a:solidFill>
                  <a:srgbClr val="0070C0"/>
                </a:solidFill>
                <a:latin typeface="Calibri" panose="020F0502020204030204" pitchFamily="34" charset="0"/>
                <a:cs typeface="Calibri" panose="020F0502020204030204" pitchFamily="34" charset="0"/>
              </a:rPr>
              <a:t>Knowledgeable adults/practitioners</a:t>
            </a:r>
          </a:p>
          <a:p>
            <a:pPr eaLnBrk="1" hangingPunct="1">
              <a:defRPr/>
            </a:pPr>
            <a:r>
              <a:rPr lang="en-GB" altLang="en-US" sz="2000" dirty="0">
                <a:solidFill>
                  <a:srgbClr val="0070C0"/>
                </a:solidFill>
                <a:latin typeface="Calibri" panose="020F0502020204030204" pitchFamily="34" charset="0"/>
                <a:cs typeface="Calibri" panose="020F0502020204030204" pitchFamily="34" charset="0"/>
              </a:rPr>
              <a:t>The setting/environment – indoors and outdoors</a:t>
            </a:r>
          </a:p>
          <a:p>
            <a:pPr eaLnBrk="1" hangingPunct="1">
              <a:defRPr/>
            </a:pPr>
            <a:r>
              <a:rPr lang="en-GB" altLang="en-US" sz="2000" dirty="0">
                <a:solidFill>
                  <a:srgbClr val="0070C0"/>
                </a:solidFill>
                <a:latin typeface="Calibri" panose="020F0502020204030204" pitchFamily="34" charset="0"/>
                <a:cs typeface="Calibri" panose="020F0502020204030204" pitchFamily="34" charset="0"/>
              </a:rPr>
              <a:t>Children who are confident to explore</a:t>
            </a:r>
          </a:p>
          <a:p>
            <a:pPr eaLnBrk="1" hangingPunct="1">
              <a:defRPr/>
            </a:pPr>
            <a:endParaRPr lang="en-GB" altLang="en-US" dirty="0"/>
          </a:p>
        </p:txBody>
      </p:sp>
      <p:sp>
        <p:nvSpPr>
          <p:cNvPr id="2" name="TextBox 1">
            <a:extLst>
              <a:ext uri="{FF2B5EF4-FFF2-40B4-BE49-F238E27FC236}">
                <a16:creationId xmlns:a16="http://schemas.microsoft.com/office/drawing/2014/main" id="{39D596CF-6F59-6693-A565-D57054762F32}"/>
              </a:ext>
            </a:extLst>
          </p:cNvPr>
          <p:cNvSpPr txBox="1"/>
          <p:nvPr/>
        </p:nvSpPr>
        <p:spPr>
          <a:xfrm>
            <a:off x="4629150" y="620688"/>
            <a:ext cx="3851824" cy="707886"/>
          </a:xfrm>
          <a:prstGeom prst="rect">
            <a:avLst/>
          </a:prstGeom>
          <a:noFill/>
        </p:spPr>
        <p:txBody>
          <a:bodyPr wrap="none" rtlCol="0">
            <a:spAutoFit/>
          </a:bodyPr>
          <a:lstStyle/>
          <a:p>
            <a:r>
              <a:rPr lang="en-GB" altLang="en-US" sz="4000" b="1" dirty="0">
                <a:solidFill>
                  <a:srgbClr val="0070C0"/>
                </a:solidFill>
                <a:latin typeface="Calibri" panose="020F0502020204030204" pitchFamily="34" charset="0"/>
                <a:cs typeface="Calibri" panose="020F0502020204030204" pitchFamily="34" charset="0"/>
              </a:rPr>
              <a:t>Self directed play</a:t>
            </a:r>
            <a:endParaRPr lang="en-US" sz="4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4B86B2EC-DDA5-6579-EB38-9E0AC7AFCE9F}"/>
              </a:ext>
            </a:extLst>
          </p:cNvPr>
          <p:cNvSpPr>
            <a:spLocks noGrp="1" noChangeArrowheads="1"/>
          </p:cNvSpPr>
          <p:nvPr>
            <p:ph type="title"/>
          </p:nvPr>
        </p:nvSpPr>
        <p:spPr/>
        <p:txBody>
          <a:bodyPr/>
          <a:lstStyle/>
          <a:p>
            <a:pPr eaLnBrk="1" hangingPunct="1"/>
            <a:r>
              <a:rPr lang="en-GB" altLang="en-US" sz="4000" b="1" dirty="0" err="1">
                <a:latin typeface="Calibri" panose="020F0502020204030204" pitchFamily="34" charset="0"/>
                <a:cs typeface="Calibri" panose="020F0502020204030204" pitchFamily="34" charset="0"/>
              </a:rPr>
              <a:t>Chwarae</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hunan-gyfeiriedig</a:t>
            </a:r>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Self directed play</a:t>
            </a:r>
          </a:p>
        </p:txBody>
      </p:sp>
      <p:sp>
        <p:nvSpPr>
          <p:cNvPr id="40963" name="Rectangle 3">
            <a:extLst>
              <a:ext uri="{FF2B5EF4-FFF2-40B4-BE49-F238E27FC236}">
                <a16:creationId xmlns:a16="http://schemas.microsoft.com/office/drawing/2014/main" id="{A2F59598-45E0-E33E-526A-AA2C92E91437}"/>
              </a:ext>
            </a:extLst>
          </p:cNvPr>
          <p:cNvSpPr>
            <a:spLocks noGrp="1" noChangeArrowheads="1"/>
          </p:cNvSpPr>
          <p:nvPr>
            <p:ph sz="half" idx="1"/>
          </p:nvPr>
        </p:nvSpPr>
        <p:spPr>
          <a:xfrm>
            <a:off x="637848" y="2276872"/>
            <a:ext cx="8119814" cy="2467471"/>
          </a:xfrm>
        </p:spPr>
        <p:txBody>
          <a:bodyPr/>
          <a:lstStyle/>
          <a:p>
            <a:pPr eaLnBrk="1" hangingPunct="1">
              <a:buFont typeface="Arial" panose="020B0604020202020204" pitchFamily="34" charset="0"/>
              <a:buNone/>
            </a:pPr>
            <a:r>
              <a:rPr lang="en-GB" altLang="en-US" sz="2800" dirty="0">
                <a:solidFill>
                  <a:srgbClr val="0070C0"/>
                </a:solidFill>
              </a:rPr>
              <a:t>‘the core of everyday resources that should always be available to children in early years settings.’            </a:t>
            </a:r>
          </a:p>
          <a:p>
            <a:pPr eaLnBrk="1" hangingPunct="1">
              <a:buFont typeface="Arial" panose="020B0604020202020204" pitchFamily="34" charset="0"/>
              <a:buNone/>
            </a:pPr>
            <a:endParaRPr lang="en-GB" altLang="en-US" sz="2800" dirty="0">
              <a:solidFill>
                <a:srgbClr val="0070C0"/>
              </a:solidFill>
            </a:endParaRPr>
          </a:p>
          <a:p>
            <a:pPr eaLnBrk="1" hangingPunct="1">
              <a:buFont typeface="Arial" panose="020B0604020202020204" pitchFamily="34" charset="0"/>
              <a:buNone/>
            </a:pPr>
            <a:r>
              <a:rPr lang="en-GB" altLang="en-US" sz="2800" dirty="0">
                <a:solidFill>
                  <a:srgbClr val="0070C0"/>
                </a:solidFill>
              </a:rPr>
              <a:t> (Williams cited in Moyles, 2010:83)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767486CE-E1DD-E6E9-5D61-9189DF3E0493}"/>
              </a:ext>
            </a:extLst>
          </p:cNvPr>
          <p:cNvSpPr>
            <a:spLocks noGrp="1" noChangeArrowheads="1"/>
          </p:cNvSpPr>
          <p:nvPr>
            <p:ph type="title"/>
          </p:nvPr>
        </p:nvSpPr>
        <p:spPr/>
        <p:txBody>
          <a:bodyPr/>
          <a:lstStyle/>
          <a:p>
            <a:pPr eaLnBrk="1" hangingPunct="1"/>
            <a:r>
              <a:rPr lang="en-GB" altLang="en-US" sz="4000" b="1" dirty="0" err="1">
                <a:latin typeface="Calibri" panose="020F0502020204030204" pitchFamily="34" charset="0"/>
                <a:cs typeface="Calibri" panose="020F0502020204030204" pitchFamily="34" charset="0"/>
              </a:rPr>
              <a:t>Chwarae</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cyfannol</a:t>
            </a:r>
            <a:r>
              <a:rPr lang="en-GB" altLang="en-US" sz="4000" b="1" dirty="0">
                <a:latin typeface="Calibri" panose="020F0502020204030204" pitchFamily="34" charset="0"/>
                <a:cs typeface="Calibri" panose="020F0502020204030204" pitchFamily="34" charset="0"/>
              </a:rPr>
              <a:t>   </a:t>
            </a:r>
            <a:r>
              <a:rPr lang="en-GB" altLang="en-US" sz="4000" b="1" dirty="0">
                <a:solidFill>
                  <a:srgbClr val="0070C0"/>
                </a:solidFill>
                <a:latin typeface="Calibri" panose="020F0502020204030204" pitchFamily="34" charset="0"/>
                <a:cs typeface="Calibri" panose="020F0502020204030204" pitchFamily="34" charset="0"/>
              </a:rPr>
              <a:t>Holistic Play</a:t>
            </a:r>
          </a:p>
        </p:txBody>
      </p:sp>
      <p:sp>
        <p:nvSpPr>
          <p:cNvPr id="43011" name="Content Placeholder 1">
            <a:extLst>
              <a:ext uri="{FF2B5EF4-FFF2-40B4-BE49-F238E27FC236}">
                <a16:creationId xmlns:a16="http://schemas.microsoft.com/office/drawing/2014/main" id="{1988C511-E1F0-4B28-F507-63246DE781BA}"/>
              </a:ext>
            </a:extLst>
          </p:cNvPr>
          <p:cNvSpPr>
            <a:spLocks noGrp="1" noChangeArrowheads="1"/>
          </p:cNvSpPr>
          <p:nvPr>
            <p:ph sz="half" idx="1"/>
          </p:nvPr>
        </p:nvSpPr>
        <p:spPr>
          <a:xfrm>
            <a:off x="628650" y="1628800"/>
            <a:ext cx="3886200" cy="4351338"/>
          </a:xfrm>
        </p:spPr>
        <p:txBody>
          <a:bodyPr/>
          <a:lstStyle/>
          <a:p>
            <a:pPr eaLnBrk="1" hangingPunct="1"/>
            <a:r>
              <a:rPr lang="en-GB" altLang="en-US" sz="2400" dirty="0">
                <a:latin typeface="Calibri" panose="020F0502020204030204" pitchFamily="34" charset="0"/>
                <a:cs typeface="Calibri" panose="020F0502020204030204" pitchFamily="34" charset="0"/>
              </a:rPr>
              <a:t>Ethos</a:t>
            </a:r>
          </a:p>
          <a:p>
            <a:pPr eaLnBrk="1" hangingPunct="1"/>
            <a:r>
              <a:rPr lang="en-GB" altLang="en-US" sz="2400" dirty="0" err="1">
                <a:latin typeface="Calibri" panose="020F0502020204030204" pitchFamily="34" charset="0"/>
                <a:cs typeface="Calibri" panose="020F0502020204030204" pitchFamily="34" charset="0"/>
              </a:rPr>
              <a:t>Lleoedd</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chwarae</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a:latin typeface="Calibri" panose="020F0502020204030204" pitchFamily="34" charset="0"/>
                <a:cs typeface="Calibri" panose="020F0502020204030204" pitchFamily="34" charset="0"/>
              </a:rPr>
              <a:t>Proses </a:t>
            </a:r>
            <a:r>
              <a:rPr lang="en-GB" altLang="en-US" sz="2400" dirty="0" err="1">
                <a:latin typeface="Calibri" panose="020F0502020204030204" pitchFamily="34" charset="0"/>
                <a:cs typeface="Calibri" panose="020F0502020204030204" pitchFamily="34" charset="0"/>
              </a:rPr>
              <a:t>ysbrydol</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a:latin typeface="Calibri" panose="020F0502020204030204" pitchFamily="34" charset="0"/>
                <a:cs typeface="Calibri" panose="020F0502020204030204" pitchFamily="34" charset="0"/>
              </a:rPr>
              <a:t>Proses </a:t>
            </a:r>
            <a:r>
              <a:rPr lang="en-GB" altLang="en-US" sz="2400" dirty="0" err="1">
                <a:latin typeface="Calibri" panose="020F0502020204030204" pitchFamily="34" charset="0"/>
                <a:cs typeface="Calibri" panose="020F0502020204030204" pitchFamily="34" charset="0"/>
              </a:rPr>
              <a:t>emosiynol</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Diwylliant</a:t>
            </a:r>
            <a:r>
              <a:rPr lang="en-GB" altLang="en-US" sz="2400" dirty="0">
                <a:latin typeface="Calibri" panose="020F0502020204030204" pitchFamily="34" charset="0"/>
                <a:cs typeface="Calibri" panose="020F0502020204030204" pitchFamily="34" charset="0"/>
              </a:rPr>
              <a:t> o </a:t>
            </a:r>
            <a:r>
              <a:rPr lang="en-GB" altLang="en-US" sz="2400" dirty="0" err="1">
                <a:latin typeface="Calibri" panose="020F0502020204030204" pitchFamily="34" charset="0"/>
                <a:cs typeface="Calibri" panose="020F0502020204030204" pitchFamily="34" charset="0"/>
              </a:rPr>
              <a:t>wrando</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Diwylliant</a:t>
            </a:r>
            <a:r>
              <a:rPr lang="en-GB" altLang="en-US" sz="2400" dirty="0">
                <a:latin typeface="Calibri" panose="020F0502020204030204" pitchFamily="34" charset="0"/>
                <a:cs typeface="Calibri" panose="020F0502020204030204" pitchFamily="34" charset="0"/>
              </a:rPr>
              <a:t> o </a:t>
            </a:r>
            <a:r>
              <a:rPr lang="en-GB" altLang="en-US" sz="2400" dirty="0" err="1">
                <a:latin typeface="Calibri" panose="020F0502020204030204" pitchFamily="34" charset="0"/>
                <a:cs typeface="Calibri" panose="020F0502020204030204" pitchFamily="34" charset="0"/>
              </a:rPr>
              <a:t>barch</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amser</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sgwrsio</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rhyngweithio</a:t>
            </a:r>
            <a:r>
              <a:rPr lang="en-GB" altLang="en-US" sz="2400" dirty="0">
                <a:latin typeface="Calibri" panose="020F0502020204030204" pitchFamily="34" charset="0"/>
                <a:cs typeface="Calibri" panose="020F0502020204030204" pitchFamily="34" charset="0"/>
              </a:rPr>
              <a:t> a </a:t>
            </a:r>
            <a:r>
              <a:rPr lang="en-GB" altLang="en-US" sz="2400" dirty="0" err="1">
                <a:latin typeface="Calibri" panose="020F0502020204030204" pitchFamily="34" charset="0"/>
                <a:cs typeface="Calibri" panose="020F0502020204030204" pitchFamily="34" charset="0"/>
              </a:rPr>
              <a:t>chefnogaeth</a:t>
            </a:r>
            <a:endParaRPr lang="en-GB" altLang="en-US" sz="2400" dirty="0">
              <a:latin typeface="Calibri" panose="020F0502020204030204" pitchFamily="34" charset="0"/>
              <a:cs typeface="Calibri" panose="020F0502020204030204" pitchFamily="34" charset="0"/>
            </a:endParaRPr>
          </a:p>
          <a:p>
            <a:pPr marL="0" indent="0" eaLnBrk="1" hangingPunct="1">
              <a:buNone/>
            </a:pPr>
            <a:r>
              <a:rPr lang="en-GB" altLang="en-US" sz="2400" dirty="0">
                <a:latin typeface="Calibri" panose="020F0502020204030204" pitchFamily="34" charset="0"/>
                <a:cs typeface="Calibri" panose="020F0502020204030204" pitchFamily="34" charset="0"/>
              </a:rPr>
              <a:t>(Moyles, 2011)</a:t>
            </a:r>
          </a:p>
          <a:p>
            <a:pPr eaLnBrk="1" hangingPunct="1"/>
            <a:endParaRPr lang="en-GB" altLang="en-US" dirty="0"/>
          </a:p>
        </p:txBody>
      </p:sp>
      <p:sp>
        <p:nvSpPr>
          <p:cNvPr id="43012" name="Content Placeholder 3">
            <a:extLst>
              <a:ext uri="{FF2B5EF4-FFF2-40B4-BE49-F238E27FC236}">
                <a16:creationId xmlns:a16="http://schemas.microsoft.com/office/drawing/2014/main" id="{76F144A3-344B-45C0-D5F6-F1C83B3CD338}"/>
              </a:ext>
            </a:extLst>
          </p:cNvPr>
          <p:cNvSpPr>
            <a:spLocks noGrp="1" noChangeArrowheads="1"/>
          </p:cNvSpPr>
          <p:nvPr>
            <p:ph sz="half" idx="2"/>
          </p:nvPr>
        </p:nvSpPr>
        <p:spPr>
          <a:xfrm>
            <a:off x="4788024" y="1690688"/>
            <a:ext cx="3886200" cy="4351338"/>
          </a:xfrm>
        </p:spPr>
        <p:txBody>
          <a:bodyPr/>
          <a:lstStyle/>
          <a:p>
            <a:pPr eaLnBrk="1" hangingPunct="1"/>
            <a:r>
              <a:rPr lang="en-GB" altLang="en-US" sz="2400" dirty="0">
                <a:solidFill>
                  <a:srgbClr val="0070C0"/>
                </a:solidFill>
                <a:latin typeface="Calibri" panose="020F0502020204030204" pitchFamily="34" charset="0"/>
                <a:cs typeface="Calibri" panose="020F0502020204030204" pitchFamily="34" charset="0"/>
              </a:rPr>
              <a:t>Ethos</a:t>
            </a:r>
          </a:p>
          <a:p>
            <a:pPr eaLnBrk="1" hangingPunct="1"/>
            <a:r>
              <a:rPr lang="en-GB" altLang="en-US" sz="2400" dirty="0">
                <a:solidFill>
                  <a:srgbClr val="0070C0"/>
                </a:solidFill>
                <a:latin typeface="Calibri" panose="020F0502020204030204" pitchFamily="34" charset="0"/>
                <a:cs typeface="Calibri" panose="020F0502020204030204" pitchFamily="34" charset="0"/>
              </a:rPr>
              <a:t>Places for play</a:t>
            </a:r>
          </a:p>
          <a:p>
            <a:pPr eaLnBrk="1" hangingPunct="1"/>
            <a:r>
              <a:rPr lang="en-GB" altLang="en-US" sz="2400" dirty="0">
                <a:solidFill>
                  <a:srgbClr val="0070C0"/>
                </a:solidFill>
                <a:latin typeface="Calibri" panose="020F0502020204030204" pitchFamily="34" charset="0"/>
                <a:cs typeface="Calibri" panose="020F0502020204030204" pitchFamily="34" charset="0"/>
              </a:rPr>
              <a:t>Spiritual process</a:t>
            </a:r>
          </a:p>
          <a:p>
            <a:pPr eaLnBrk="1" hangingPunct="1"/>
            <a:r>
              <a:rPr lang="en-GB" altLang="en-US" sz="2400" dirty="0">
                <a:solidFill>
                  <a:srgbClr val="0070C0"/>
                </a:solidFill>
                <a:latin typeface="Calibri" panose="020F0502020204030204" pitchFamily="34" charset="0"/>
                <a:cs typeface="Calibri" panose="020F0502020204030204" pitchFamily="34" charset="0"/>
              </a:rPr>
              <a:t>Emotional process</a:t>
            </a:r>
          </a:p>
          <a:p>
            <a:pPr eaLnBrk="1" hangingPunct="1"/>
            <a:r>
              <a:rPr lang="en-GB" altLang="en-US" sz="2400" dirty="0">
                <a:solidFill>
                  <a:srgbClr val="0070C0"/>
                </a:solidFill>
                <a:latin typeface="Calibri" panose="020F0502020204030204" pitchFamily="34" charset="0"/>
                <a:cs typeface="Calibri" panose="020F0502020204030204" pitchFamily="34" charset="0"/>
              </a:rPr>
              <a:t>Listening culture</a:t>
            </a:r>
          </a:p>
          <a:p>
            <a:pPr eaLnBrk="1" hangingPunct="1"/>
            <a:r>
              <a:rPr lang="en-GB" altLang="en-US" sz="2400" dirty="0">
                <a:solidFill>
                  <a:srgbClr val="0070C0"/>
                </a:solidFill>
                <a:latin typeface="Calibri" panose="020F0502020204030204" pitchFamily="34" charset="0"/>
                <a:cs typeface="Calibri" panose="020F0502020204030204" pitchFamily="34" charset="0"/>
              </a:rPr>
              <a:t>Culture for respect, time, conversations, interaction and support             </a:t>
            </a:r>
          </a:p>
          <a:p>
            <a:pPr marL="0" indent="0" eaLnBrk="1" hangingPunct="1">
              <a:buNone/>
            </a:pPr>
            <a:r>
              <a:rPr lang="en-GB" altLang="en-US" sz="2400" dirty="0">
                <a:solidFill>
                  <a:srgbClr val="0070C0"/>
                </a:solidFill>
                <a:latin typeface="Calibri" panose="020F0502020204030204" pitchFamily="34" charset="0"/>
                <a:cs typeface="Calibri" panose="020F0502020204030204" pitchFamily="34" charset="0"/>
              </a:rPr>
              <a:t>(Moyles, 2011) </a:t>
            </a:r>
          </a:p>
          <a:p>
            <a:pPr eaLnBrk="1" hangingPunct="1"/>
            <a:endParaRPr lang="en-GB" alt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7E7817FA-6B50-8F13-5809-EB57009B42D6}"/>
              </a:ext>
            </a:extLst>
          </p:cNvPr>
          <p:cNvSpPr>
            <a:spLocks noGrp="1" noChangeArrowheads="1"/>
          </p:cNvSpPr>
          <p:nvPr>
            <p:ph type="title"/>
          </p:nvPr>
        </p:nvSpPr>
        <p:spPr>
          <a:xfrm>
            <a:off x="607498" y="404664"/>
            <a:ext cx="3727326" cy="1191667"/>
          </a:xfrm>
        </p:spPr>
        <p:txBody>
          <a:bodyPr/>
          <a:lstStyle/>
          <a:p>
            <a:pPr eaLnBrk="1" hangingPunct="1"/>
            <a:r>
              <a:rPr lang="en-GB" altLang="en-US" sz="4000" b="1" dirty="0" err="1">
                <a:latin typeface="Calibri" panose="020F0502020204030204" pitchFamily="34" charset="0"/>
                <a:cs typeface="Calibri" panose="020F0502020204030204" pitchFamily="34" charset="0"/>
              </a:rPr>
              <a:t>Ciwiau</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chwarae</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45059" name="Content Placeholder 2">
            <a:extLst>
              <a:ext uri="{FF2B5EF4-FFF2-40B4-BE49-F238E27FC236}">
                <a16:creationId xmlns:a16="http://schemas.microsoft.com/office/drawing/2014/main" id="{11717273-D61A-A69F-E722-F7312E67ECCC}"/>
              </a:ext>
            </a:extLst>
          </p:cNvPr>
          <p:cNvSpPr>
            <a:spLocks noGrp="1" noChangeArrowheads="1"/>
          </p:cNvSpPr>
          <p:nvPr>
            <p:ph sz="half" idx="1"/>
          </p:nvPr>
        </p:nvSpPr>
        <p:spPr>
          <a:xfrm>
            <a:off x="628650" y="1700808"/>
            <a:ext cx="3886200" cy="4351338"/>
          </a:xfrm>
        </p:spPr>
        <p:txBody>
          <a:bodyPr/>
          <a:lstStyle/>
          <a:p>
            <a:pPr marL="0" indent="0" eaLnBrk="1" hangingPunct="1"/>
            <a:r>
              <a:rPr lang="en-GB" altLang="en-US" sz="3200" dirty="0" err="1">
                <a:latin typeface="Calibri" panose="020F0502020204030204" pitchFamily="34" charset="0"/>
                <a:cs typeface="Calibri" panose="020F0502020204030204" pitchFamily="34" charset="0"/>
              </a:rPr>
              <a:t>Ar</a:t>
            </a:r>
            <a:r>
              <a:rPr lang="en-GB" altLang="en-US" sz="3200" dirty="0">
                <a:latin typeface="Calibri" panose="020F0502020204030204" pitchFamily="34" charset="0"/>
                <a:cs typeface="Calibri" panose="020F0502020204030204" pitchFamily="34" charset="0"/>
              </a:rPr>
              <a:t> </a:t>
            </a:r>
            <a:r>
              <a:rPr lang="en-GB" altLang="en-US" sz="3200" dirty="0" err="1">
                <a:latin typeface="Calibri" panose="020F0502020204030204" pitchFamily="34" charset="0"/>
                <a:cs typeface="Calibri" panose="020F0502020204030204" pitchFamily="34" charset="0"/>
              </a:rPr>
              <a:t>lafar</a:t>
            </a:r>
            <a:endParaRPr lang="en-GB" altLang="en-US" sz="3200" dirty="0">
              <a:latin typeface="Calibri" panose="020F0502020204030204" pitchFamily="34" charset="0"/>
              <a:cs typeface="Calibri" panose="020F0502020204030204" pitchFamily="34" charset="0"/>
            </a:endParaRPr>
          </a:p>
          <a:p>
            <a:pPr marL="0" indent="0" eaLnBrk="1" hangingPunct="1"/>
            <a:r>
              <a:rPr lang="en-GB" altLang="en-US" sz="3200" dirty="0">
                <a:latin typeface="Calibri" panose="020F0502020204030204" pitchFamily="34" charset="0"/>
                <a:cs typeface="Calibri" panose="020F0502020204030204" pitchFamily="34" charset="0"/>
              </a:rPr>
              <a:t>Iaith y </a:t>
            </a:r>
            <a:r>
              <a:rPr lang="en-GB" altLang="en-US" sz="3200" dirty="0" err="1">
                <a:latin typeface="Calibri" panose="020F0502020204030204" pitchFamily="34" charset="0"/>
                <a:cs typeface="Calibri" panose="020F0502020204030204" pitchFamily="34" charset="0"/>
              </a:rPr>
              <a:t>corff</a:t>
            </a:r>
            <a:endParaRPr lang="en-GB" altLang="en-US" sz="3200" dirty="0">
              <a:latin typeface="Calibri" panose="020F0502020204030204" pitchFamily="34" charset="0"/>
              <a:cs typeface="Calibri" panose="020F0502020204030204" pitchFamily="34" charset="0"/>
            </a:endParaRPr>
          </a:p>
          <a:p>
            <a:pPr marL="0" indent="0" eaLnBrk="1" hangingPunct="1"/>
            <a:r>
              <a:rPr lang="en-GB" altLang="en-US" sz="3200" dirty="0" err="1">
                <a:latin typeface="Calibri" panose="020F0502020204030204" pitchFamily="34" charset="0"/>
                <a:cs typeface="Calibri" panose="020F0502020204030204" pitchFamily="34" charset="0"/>
              </a:rPr>
              <a:t>Cyswllt</a:t>
            </a:r>
            <a:r>
              <a:rPr lang="en-GB" altLang="en-US" sz="3200" dirty="0">
                <a:latin typeface="Calibri" panose="020F0502020204030204" pitchFamily="34" charset="0"/>
                <a:cs typeface="Calibri" panose="020F0502020204030204" pitchFamily="34" charset="0"/>
              </a:rPr>
              <a:t> </a:t>
            </a:r>
            <a:r>
              <a:rPr lang="en-GB" altLang="en-US" sz="3200" dirty="0" err="1">
                <a:latin typeface="Calibri" panose="020F0502020204030204" pitchFamily="34" charset="0"/>
                <a:cs typeface="Calibri" panose="020F0502020204030204" pitchFamily="34" charset="0"/>
              </a:rPr>
              <a:t>llygaid</a:t>
            </a:r>
            <a:endParaRPr lang="en-GB" altLang="en-US" sz="3200" dirty="0">
              <a:latin typeface="Calibri" panose="020F0502020204030204" pitchFamily="34" charset="0"/>
              <a:cs typeface="Calibri" panose="020F0502020204030204" pitchFamily="34" charset="0"/>
            </a:endParaRPr>
          </a:p>
          <a:p>
            <a:pPr marL="0" indent="0" eaLnBrk="1" hangingPunct="1"/>
            <a:r>
              <a:rPr lang="en-GB" altLang="en-US" sz="3200" dirty="0" err="1">
                <a:latin typeface="Calibri" panose="020F0502020204030204" pitchFamily="34" charset="0"/>
                <a:cs typeface="Calibri" panose="020F0502020204030204" pitchFamily="34" charset="0"/>
              </a:rPr>
              <a:t>Agosrwydd</a:t>
            </a:r>
            <a:endParaRPr lang="en-GB" altLang="en-US" sz="3200" dirty="0">
              <a:latin typeface="Calibri" panose="020F0502020204030204" pitchFamily="34" charset="0"/>
              <a:cs typeface="Calibri" panose="020F0502020204030204" pitchFamily="34" charset="0"/>
            </a:endParaRPr>
          </a:p>
          <a:p>
            <a:pPr marL="0" indent="0" eaLnBrk="1" hangingPunct="1"/>
            <a:r>
              <a:rPr lang="en-GB" altLang="en-US" sz="3200" dirty="0" err="1">
                <a:latin typeface="Calibri" panose="020F0502020204030204" pitchFamily="34" charset="0"/>
                <a:cs typeface="Calibri" panose="020F0502020204030204" pitchFamily="34" charset="0"/>
              </a:rPr>
              <a:t>Copio</a:t>
            </a:r>
            <a:r>
              <a:rPr lang="en-GB" altLang="en-US" sz="3200" dirty="0">
                <a:latin typeface="Calibri" panose="020F0502020204030204" pitchFamily="34" charset="0"/>
                <a:cs typeface="Calibri" panose="020F0502020204030204" pitchFamily="34" charset="0"/>
              </a:rPr>
              <a:t>/</a:t>
            </a:r>
            <a:r>
              <a:rPr lang="en-GB" altLang="en-US" sz="3200" dirty="0" err="1">
                <a:latin typeface="Calibri" panose="020F0502020204030204" pitchFamily="34" charset="0"/>
                <a:cs typeface="Calibri" panose="020F0502020204030204" pitchFamily="34" charset="0"/>
              </a:rPr>
              <a:t>dynwared</a:t>
            </a:r>
            <a:endParaRPr lang="en-GB" altLang="en-US" sz="3200" dirty="0">
              <a:latin typeface="Calibri" panose="020F0502020204030204" pitchFamily="34" charset="0"/>
              <a:cs typeface="Calibri" panose="020F0502020204030204" pitchFamily="34" charset="0"/>
            </a:endParaRPr>
          </a:p>
        </p:txBody>
      </p:sp>
      <p:sp>
        <p:nvSpPr>
          <p:cNvPr id="45060" name="Content Placeholder 3">
            <a:extLst>
              <a:ext uri="{FF2B5EF4-FFF2-40B4-BE49-F238E27FC236}">
                <a16:creationId xmlns:a16="http://schemas.microsoft.com/office/drawing/2014/main" id="{3E809051-B167-CBA0-1559-7792EBEA3C23}"/>
              </a:ext>
            </a:extLst>
          </p:cNvPr>
          <p:cNvSpPr>
            <a:spLocks noGrp="1" noChangeArrowheads="1"/>
          </p:cNvSpPr>
          <p:nvPr>
            <p:ph sz="half" idx="2"/>
          </p:nvPr>
        </p:nvSpPr>
        <p:spPr>
          <a:xfrm>
            <a:off x="4629150" y="1700808"/>
            <a:ext cx="3886200" cy="4351338"/>
          </a:xfrm>
        </p:spPr>
        <p:txBody>
          <a:bodyPr/>
          <a:lstStyle/>
          <a:p>
            <a:pPr eaLnBrk="1" hangingPunct="1"/>
            <a:r>
              <a:rPr lang="en-GB" altLang="en-US" sz="3200" dirty="0">
                <a:solidFill>
                  <a:srgbClr val="0070C0"/>
                </a:solidFill>
                <a:latin typeface="Calibri" panose="020F0502020204030204" pitchFamily="34" charset="0"/>
                <a:cs typeface="Calibri" panose="020F0502020204030204" pitchFamily="34" charset="0"/>
              </a:rPr>
              <a:t>Verbal</a:t>
            </a:r>
          </a:p>
          <a:p>
            <a:pPr eaLnBrk="1" hangingPunct="1"/>
            <a:r>
              <a:rPr lang="en-GB" altLang="en-US" sz="3200" dirty="0">
                <a:solidFill>
                  <a:srgbClr val="0070C0"/>
                </a:solidFill>
                <a:latin typeface="Calibri" panose="020F0502020204030204" pitchFamily="34" charset="0"/>
                <a:cs typeface="Calibri" panose="020F0502020204030204" pitchFamily="34" charset="0"/>
              </a:rPr>
              <a:t>Body Language</a:t>
            </a:r>
          </a:p>
          <a:p>
            <a:pPr eaLnBrk="1" hangingPunct="1"/>
            <a:r>
              <a:rPr lang="en-GB" altLang="en-US" sz="3200" dirty="0">
                <a:solidFill>
                  <a:srgbClr val="0070C0"/>
                </a:solidFill>
                <a:latin typeface="Calibri" panose="020F0502020204030204" pitchFamily="34" charset="0"/>
                <a:cs typeface="Calibri" panose="020F0502020204030204" pitchFamily="34" charset="0"/>
              </a:rPr>
              <a:t>Eye Contact</a:t>
            </a:r>
          </a:p>
          <a:p>
            <a:pPr eaLnBrk="1" hangingPunct="1"/>
            <a:r>
              <a:rPr lang="en-GB" altLang="en-US" sz="3200" dirty="0">
                <a:solidFill>
                  <a:srgbClr val="0070C0"/>
                </a:solidFill>
                <a:latin typeface="Calibri" panose="020F0502020204030204" pitchFamily="34" charset="0"/>
                <a:cs typeface="Calibri" panose="020F0502020204030204" pitchFamily="34" charset="0"/>
              </a:rPr>
              <a:t>Proximity</a:t>
            </a:r>
          </a:p>
          <a:p>
            <a:pPr eaLnBrk="1" hangingPunct="1"/>
            <a:r>
              <a:rPr lang="en-GB" altLang="en-US" sz="3200" dirty="0">
                <a:solidFill>
                  <a:srgbClr val="0070C0"/>
                </a:solidFill>
                <a:latin typeface="Calibri" panose="020F0502020204030204" pitchFamily="34" charset="0"/>
                <a:cs typeface="Calibri" panose="020F0502020204030204" pitchFamily="34" charset="0"/>
              </a:rPr>
              <a:t>Copying</a:t>
            </a:r>
          </a:p>
        </p:txBody>
      </p:sp>
      <p:sp>
        <p:nvSpPr>
          <p:cNvPr id="2" name="TextBox 1">
            <a:extLst>
              <a:ext uri="{FF2B5EF4-FFF2-40B4-BE49-F238E27FC236}">
                <a16:creationId xmlns:a16="http://schemas.microsoft.com/office/drawing/2014/main" id="{769F9AE7-1368-74B5-C6DF-626FBA95DE87}"/>
              </a:ext>
            </a:extLst>
          </p:cNvPr>
          <p:cNvSpPr txBox="1"/>
          <p:nvPr/>
        </p:nvSpPr>
        <p:spPr>
          <a:xfrm>
            <a:off x="4629150" y="646554"/>
            <a:ext cx="2196755" cy="707886"/>
          </a:xfrm>
          <a:prstGeom prst="rect">
            <a:avLst/>
          </a:prstGeom>
          <a:noFill/>
        </p:spPr>
        <p:txBody>
          <a:bodyPr wrap="none" rtlCol="0">
            <a:spAutoFit/>
          </a:bodyPr>
          <a:lstStyle/>
          <a:p>
            <a:r>
              <a:rPr lang="en-GB" altLang="en-US" sz="4000" b="1" dirty="0">
                <a:solidFill>
                  <a:srgbClr val="0070C0"/>
                </a:solidFill>
                <a:latin typeface="Calibri" panose="020F0502020204030204" pitchFamily="34" charset="0"/>
                <a:cs typeface="Calibri" panose="020F0502020204030204" pitchFamily="34" charset="0"/>
              </a:rPr>
              <a:t>Play Cues</a:t>
            </a:r>
            <a:endParaRPr lang="en-US" sz="4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2C99C93D-08E9-30DC-AAAF-183CA360EE39}"/>
              </a:ext>
            </a:extLst>
          </p:cNvPr>
          <p:cNvSpPr>
            <a:spLocks noGrp="1" noChangeArrowheads="1"/>
          </p:cNvSpPr>
          <p:nvPr>
            <p:ph type="title"/>
          </p:nvPr>
        </p:nvSpPr>
        <p:spPr>
          <a:xfrm>
            <a:off x="498376" y="192398"/>
            <a:ext cx="8147248" cy="562074"/>
          </a:xfrm>
        </p:spPr>
        <p:txBody>
          <a:bodyPr/>
          <a:lstStyle/>
          <a:p>
            <a:pPr eaLnBrk="1" hangingPunct="1"/>
            <a:r>
              <a:rPr lang="en-GB" altLang="en-US" sz="4000" b="1" dirty="0">
                <a:latin typeface="Calibri" panose="020F0502020204030204" pitchFamily="34" charset="0"/>
                <a:cs typeface="Calibri" panose="020F0502020204030204" pitchFamily="34" charset="0"/>
              </a:rPr>
              <a:t>Y </a:t>
            </a:r>
            <a:r>
              <a:rPr lang="en-GB" altLang="en-US" sz="4000" b="1" dirty="0" err="1">
                <a:latin typeface="Calibri" panose="020F0502020204030204" pitchFamily="34" charset="0"/>
                <a:cs typeface="Calibri" panose="020F0502020204030204" pitchFamily="34" charset="0"/>
              </a:rPr>
              <a:t>Cylch</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Chwarae</a:t>
            </a:r>
            <a:r>
              <a:rPr lang="en-GB" altLang="en-US" sz="4000" b="1" dirty="0">
                <a:latin typeface="Calibri" panose="020F0502020204030204" pitchFamily="34" charset="0"/>
                <a:cs typeface="Calibri" panose="020F0502020204030204" pitchFamily="34" charset="0"/>
              </a:rPr>
              <a:t>/ </a:t>
            </a:r>
            <a:r>
              <a:rPr lang="en-GB" altLang="en-US" sz="4000" b="1" dirty="0">
                <a:solidFill>
                  <a:srgbClr val="0070C0"/>
                </a:solidFill>
                <a:latin typeface="Calibri" panose="020F0502020204030204" pitchFamily="34" charset="0"/>
                <a:cs typeface="Calibri" panose="020F0502020204030204" pitchFamily="34" charset="0"/>
              </a:rPr>
              <a:t>Play Cycle</a:t>
            </a:r>
          </a:p>
        </p:txBody>
      </p:sp>
      <p:graphicFrame>
        <p:nvGraphicFramePr>
          <p:cNvPr id="2" name="Content Placeholder 1">
            <a:extLst>
              <a:ext uri="{FF2B5EF4-FFF2-40B4-BE49-F238E27FC236}">
                <a16:creationId xmlns:a16="http://schemas.microsoft.com/office/drawing/2014/main" id="{14F82B52-D0CB-D2BF-0E86-A3A52E3F1208}"/>
              </a:ext>
            </a:extLst>
          </p:cNvPr>
          <p:cNvGraphicFramePr>
            <a:graphicFrameLocks noGrp="1"/>
          </p:cNvGraphicFramePr>
          <p:nvPr>
            <p:ph sz="half" idx="1"/>
          </p:nvPr>
        </p:nvGraphicFramePr>
        <p:xfrm>
          <a:off x="341784" y="764704"/>
          <a:ext cx="8460432"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wansea University - The Play Cycle (In a nutshell)">
            <a:hlinkClick r:id="" action="ppaction://media"/>
            <a:extLst>
              <a:ext uri="{FF2B5EF4-FFF2-40B4-BE49-F238E27FC236}">
                <a16:creationId xmlns:a16="http://schemas.microsoft.com/office/drawing/2014/main" id="{FFBBFCA2-B350-BD67-1355-75E05D378616}"/>
              </a:ext>
            </a:extLst>
          </p:cNvPr>
          <p:cNvPicPr>
            <a:picLocks noGrp="1" noRot="1" noChangeAspect="1"/>
          </p:cNvPicPr>
          <p:nvPr>
            <p:ph sz="half" idx="1"/>
            <a:videoFile r:link="rId1"/>
          </p:nvPr>
        </p:nvPicPr>
        <p:blipFill>
          <a:blip r:embed="rId3"/>
          <a:stretch>
            <a:fillRect/>
          </a:stretch>
        </p:blipFill>
        <p:spPr>
          <a:xfrm>
            <a:off x="1835696" y="1844824"/>
            <a:ext cx="5256584" cy="2969712"/>
          </a:xfrm>
          <a:prstGeom prst="rect">
            <a:avLst/>
          </a:prstGeom>
        </p:spPr>
      </p:pic>
      <p:sp>
        <p:nvSpPr>
          <p:cNvPr id="6" name="Title 1">
            <a:extLst>
              <a:ext uri="{FF2B5EF4-FFF2-40B4-BE49-F238E27FC236}">
                <a16:creationId xmlns:a16="http://schemas.microsoft.com/office/drawing/2014/main" id="{92D94BAD-2E75-168C-C1DF-EB5949510018}"/>
              </a:ext>
            </a:extLst>
          </p:cNvPr>
          <p:cNvSpPr txBox="1">
            <a:spLocks noChangeArrowheads="1"/>
          </p:cNvSpPr>
          <p:nvPr/>
        </p:nvSpPr>
        <p:spPr bwMode="auto">
          <a:xfrm>
            <a:off x="498376" y="620688"/>
            <a:ext cx="8147248" cy="56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pPr eaLnBrk="1" hangingPunct="1"/>
            <a:r>
              <a:rPr lang="en-GB" altLang="en-US" sz="4000" b="1" dirty="0">
                <a:latin typeface="Calibri" panose="020F0502020204030204" pitchFamily="34" charset="0"/>
                <a:cs typeface="Calibri" panose="020F0502020204030204" pitchFamily="34" charset="0"/>
              </a:rPr>
              <a:t>Y </a:t>
            </a:r>
            <a:r>
              <a:rPr lang="en-GB" altLang="en-US" sz="4000" b="1" dirty="0" err="1">
                <a:latin typeface="Calibri" panose="020F0502020204030204" pitchFamily="34" charset="0"/>
                <a:cs typeface="Calibri" panose="020F0502020204030204" pitchFamily="34" charset="0"/>
              </a:rPr>
              <a:t>Cylch</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Chwarae</a:t>
            </a:r>
            <a:r>
              <a:rPr lang="en-GB" altLang="en-US" sz="4000" b="1" dirty="0">
                <a:latin typeface="Calibri" panose="020F0502020204030204" pitchFamily="34" charset="0"/>
                <a:cs typeface="Calibri" panose="020F0502020204030204" pitchFamily="34" charset="0"/>
              </a:rPr>
              <a:t>/ </a:t>
            </a:r>
            <a:r>
              <a:rPr lang="en-GB" altLang="en-US" sz="4000" b="1" dirty="0">
                <a:solidFill>
                  <a:srgbClr val="0070C0"/>
                </a:solidFill>
                <a:latin typeface="Calibri" panose="020F0502020204030204" pitchFamily="34" charset="0"/>
                <a:cs typeface="Calibri" panose="020F0502020204030204" pitchFamily="34" charset="0"/>
              </a:rPr>
              <a:t>Play Cycle</a:t>
            </a:r>
          </a:p>
        </p:txBody>
      </p:sp>
    </p:spTree>
    <p:extLst>
      <p:ext uri="{BB962C8B-B14F-4D97-AF65-F5344CB8AC3E}">
        <p14:creationId xmlns:p14="http://schemas.microsoft.com/office/powerpoint/2010/main" val="1854254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661FA2A-AD8A-A38E-B208-E9217F19E4C6}"/>
              </a:ext>
            </a:extLst>
          </p:cNvPr>
          <p:cNvSpPr>
            <a:spLocks noGrp="1" noChangeArrowheads="1"/>
          </p:cNvSpPr>
          <p:nvPr>
            <p:ph type="title"/>
          </p:nvPr>
        </p:nvSpPr>
        <p:spPr>
          <a:xfrm>
            <a:off x="323528" y="365123"/>
            <a:ext cx="4464372" cy="1479699"/>
          </a:xfrm>
        </p:spPr>
        <p:txBody>
          <a:bodyPr/>
          <a:lstStyle/>
          <a:p>
            <a:pPr eaLnBrk="1" hangingPunct="1"/>
            <a:r>
              <a:rPr lang="en-GB" altLang="en-US" sz="4000" b="1" dirty="0">
                <a:latin typeface="Calibri" panose="020F0502020204030204" pitchFamily="34" charset="0"/>
                <a:cs typeface="Calibri" panose="020F0502020204030204" pitchFamily="34" charset="0"/>
              </a:rPr>
              <a:t>Sut </a:t>
            </a:r>
            <a:r>
              <a:rPr lang="en-GB" altLang="en-US" sz="4000" b="1" dirty="0" err="1">
                <a:latin typeface="Calibri" panose="020F0502020204030204" pitchFamily="34" charset="0"/>
                <a:cs typeface="Calibri" panose="020F0502020204030204" pitchFamily="34" charset="0"/>
              </a:rPr>
              <a:t>mae</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oedolion</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yn</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torri’r</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cylch</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chwarae</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49155" name="Content Placeholder 2">
            <a:extLst>
              <a:ext uri="{FF2B5EF4-FFF2-40B4-BE49-F238E27FC236}">
                <a16:creationId xmlns:a16="http://schemas.microsoft.com/office/drawing/2014/main" id="{73238F71-33D9-BBE1-9ED5-61CC582729B7}"/>
              </a:ext>
            </a:extLst>
          </p:cNvPr>
          <p:cNvSpPr>
            <a:spLocks noGrp="1" noChangeArrowheads="1"/>
          </p:cNvSpPr>
          <p:nvPr>
            <p:ph sz="half" idx="1"/>
          </p:nvPr>
        </p:nvSpPr>
        <p:spPr>
          <a:xfrm>
            <a:off x="323528" y="2227263"/>
            <a:ext cx="3888556" cy="3217961"/>
          </a:xfrm>
        </p:spPr>
        <p:txBody>
          <a:bodyPr/>
          <a:lstStyle/>
          <a:p>
            <a:pPr eaLnBrk="1" hangingPunct="1">
              <a:buFont typeface="Arial" panose="020B0604020202020204" pitchFamily="34" charset="0"/>
              <a:buNone/>
            </a:pPr>
            <a:r>
              <a:rPr lang="en-GB" altLang="en-US" sz="2400" b="1" dirty="0" err="1">
                <a:latin typeface="Calibri" panose="020F0502020204030204" pitchFamily="34" charset="0"/>
                <a:cs typeface="Calibri" panose="020F0502020204030204" pitchFamily="34" charset="0"/>
              </a:rPr>
              <a:t>Yr</a:t>
            </a:r>
            <a:r>
              <a:rPr lang="en-GB" altLang="en-US" sz="2400" b="1" dirty="0">
                <a:latin typeface="Calibri" panose="020F0502020204030204" pitchFamily="34" charset="0"/>
                <a:cs typeface="Calibri" panose="020F0502020204030204" pitchFamily="34" charset="0"/>
              </a:rPr>
              <a:t> </a:t>
            </a:r>
            <a:r>
              <a:rPr lang="en-GB" altLang="en-US" sz="2400" b="1" dirty="0" err="1">
                <a:latin typeface="Calibri" panose="020F0502020204030204" pitchFamily="34" charset="0"/>
                <a:cs typeface="Calibri" panose="020F0502020204030204" pitchFamily="34" charset="0"/>
              </a:rPr>
              <a:t>oedolyn</a:t>
            </a:r>
            <a:endParaRPr lang="en-GB" altLang="en-US" sz="2400" b="1" dirty="0">
              <a:latin typeface="Calibri" panose="020F0502020204030204" pitchFamily="34" charset="0"/>
              <a:cs typeface="Calibri" panose="020F0502020204030204" pitchFamily="34" charset="0"/>
            </a:endParaRPr>
          </a:p>
          <a:p>
            <a:pPr eaLnBrk="1" hangingPunct="1"/>
            <a:r>
              <a:rPr lang="en-GB" altLang="en-US" sz="2400" dirty="0">
                <a:latin typeface="Calibri" panose="020F0502020204030204" pitchFamily="34" charset="0"/>
                <a:cs typeface="Calibri" panose="020F0502020204030204" pitchFamily="34" charset="0"/>
              </a:rPr>
              <a:t>Yn </a:t>
            </a:r>
            <a:r>
              <a:rPr lang="en-GB" altLang="en-US" sz="2400" dirty="0" err="1">
                <a:latin typeface="Calibri" panose="020F0502020204030204" pitchFamily="34" charset="0"/>
                <a:cs typeface="Calibri" panose="020F0502020204030204" pitchFamily="34" charset="0"/>
              </a:rPr>
              <a:t>dymuno</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ymuno</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mewn</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Rheoli’r</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chwarae</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Achub</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Gwella</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err="1">
                <a:latin typeface="Calibri" panose="020F0502020204030204" pitchFamily="34" charset="0"/>
                <a:cs typeface="Calibri" panose="020F0502020204030204" pitchFamily="34" charset="0"/>
              </a:rPr>
              <a:t>Addysgu</a:t>
            </a:r>
            <a:r>
              <a:rPr lang="en-GB" altLang="en-US" sz="2400" b="1" dirty="0">
                <a:latin typeface="Calibri" panose="020F0502020204030204" pitchFamily="34" charset="0"/>
                <a:cs typeface="Calibri" panose="020F0502020204030204" pitchFamily="34" charset="0"/>
              </a:rPr>
              <a:t> </a:t>
            </a:r>
          </a:p>
        </p:txBody>
      </p:sp>
      <p:sp>
        <p:nvSpPr>
          <p:cNvPr id="49156" name="Content Placeholder 3">
            <a:extLst>
              <a:ext uri="{FF2B5EF4-FFF2-40B4-BE49-F238E27FC236}">
                <a16:creationId xmlns:a16="http://schemas.microsoft.com/office/drawing/2014/main" id="{E79A3EC0-0979-6E1D-CA0A-B4470E0418F2}"/>
              </a:ext>
            </a:extLst>
          </p:cNvPr>
          <p:cNvSpPr>
            <a:spLocks noGrp="1" noChangeArrowheads="1"/>
          </p:cNvSpPr>
          <p:nvPr>
            <p:ph sz="half" idx="2"/>
          </p:nvPr>
        </p:nvSpPr>
        <p:spPr>
          <a:xfrm>
            <a:off x="4787900" y="2227263"/>
            <a:ext cx="3888556" cy="3217961"/>
          </a:xfrm>
        </p:spPr>
        <p:txBody>
          <a:bodyPr/>
          <a:lstStyle/>
          <a:p>
            <a:pPr eaLnBrk="1" hangingPunct="1">
              <a:buFont typeface="Arial" panose="020B0604020202020204" pitchFamily="34" charset="0"/>
              <a:buNone/>
            </a:pPr>
            <a:r>
              <a:rPr lang="en-GB" altLang="en-US" sz="2400" b="1" dirty="0">
                <a:solidFill>
                  <a:srgbClr val="0070C0"/>
                </a:solidFill>
                <a:latin typeface="Calibri" panose="020F0502020204030204" pitchFamily="34" charset="0"/>
                <a:cs typeface="Calibri" panose="020F0502020204030204" pitchFamily="34" charset="0"/>
              </a:rPr>
              <a:t>Adulteration</a:t>
            </a:r>
          </a:p>
          <a:p>
            <a:pPr lvl="1" eaLnBrk="1" hangingPunct="1"/>
            <a:r>
              <a:rPr lang="en-GB" altLang="en-US" sz="2400" dirty="0">
                <a:solidFill>
                  <a:srgbClr val="0070C0"/>
                </a:solidFill>
                <a:latin typeface="Calibri" panose="020F0502020204030204" pitchFamily="34" charset="0"/>
                <a:cs typeface="Calibri" panose="020F0502020204030204" pitchFamily="34" charset="0"/>
              </a:rPr>
              <a:t>Wanting to join in</a:t>
            </a:r>
          </a:p>
          <a:p>
            <a:pPr lvl="1" eaLnBrk="1" hangingPunct="1"/>
            <a:r>
              <a:rPr lang="en-GB" altLang="en-US" sz="2400" dirty="0">
                <a:solidFill>
                  <a:srgbClr val="0070C0"/>
                </a:solidFill>
                <a:latin typeface="Calibri" panose="020F0502020204030204" pitchFamily="34" charset="0"/>
                <a:cs typeface="Calibri" panose="020F0502020204030204" pitchFamily="34" charset="0"/>
              </a:rPr>
              <a:t>Control the play</a:t>
            </a:r>
          </a:p>
          <a:p>
            <a:pPr lvl="1" eaLnBrk="1" hangingPunct="1"/>
            <a:r>
              <a:rPr lang="en-GB" altLang="en-US" sz="2400" dirty="0">
                <a:solidFill>
                  <a:srgbClr val="0070C0"/>
                </a:solidFill>
                <a:latin typeface="Calibri" panose="020F0502020204030204" pitchFamily="34" charset="0"/>
                <a:cs typeface="Calibri" panose="020F0502020204030204" pitchFamily="34" charset="0"/>
              </a:rPr>
              <a:t>Rescue</a:t>
            </a:r>
          </a:p>
          <a:p>
            <a:pPr lvl="1" eaLnBrk="1" hangingPunct="1"/>
            <a:r>
              <a:rPr lang="en-GB" altLang="en-US" sz="2400" dirty="0">
                <a:solidFill>
                  <a:srgbClr val="0070C0"/>
                </a:solidFill>
                <a:latin typeface="Calibri" panose="020F0502020204030204" pitchFamily="34" charset="0"/>
                <a:cs typeface="Calibri" panose="020F0502020204030204" pitchFamily="34" charset="0"/>
              </a:rPr>
              <a:t>Improve</a:t>
            </a:r>
          </a:p>
          <a:p>
            <a:pPr lvl="1" eaLnBrk="1" hangingPunct="1"/>
            <a:r>
              <a:rPr lang="en-GB" altLang="en-US" sz="2400" dirty="0">
                <a:solidFill>
                  <a:srgbClr val="0070C0"/>
                </a:solidFill>
                <a:latin typeface="Calibri" panose="020F0502020204030204" pitchFamily="34" charset="0"/>
                <a:cs typeface="Calibri" panose="020F0502020204030204" pitchFamily="34" charset="0"/>
              </a:rPr>
              <a:t>Educate</a:t>
            </a:r>
          </a:p>
        </p:txBody>
      </p:sp>
      <p:sp>
        <p:nvSpPr>
          <p:cNvPr id="2" name="TextBox 1">
            <a:extLst>
              <a:ext uri="{FF2B5EF4-FFF2-40B4-BE49-F238E27FC236}">
                <a16:creationId xmlns:a16="http://schemas.microsoft.com/office/drawing/2014/main" id="{7F308A73-0697-5948-2952-F7906ACD50E9}"/>
              </a:ext>
            </a:extLst>
          </p:cNvPr>
          <p:cNvSpPr txBox="1"/>
          <p:nvPr/>
        </p:nvSpPr>
        <p:spPr>
          <a:xfrm>
            <a:off x="4788024" y="388640"/>
            <a:ext cx="4032448" cy="1323439"/>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How adults break the Play Cycle</a:t>
            </a:r>
            <a:endParaRPr lang="en-US" sz="40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6BA2D93D-1DEE-12F3-39B5-F27EAF657D85}"/>
              </a:ext>
            </a:extLst>
          </p:cNvPr>
          <p:cNvSpPr>
            <a:spLocks noGrp="1" noChangeArrowheads="1"/>
          </p:cNvSpPr>
          <p:nvPr>
            <p:ph type="title"/>
          </p:nvPr>
        </p:nvSpPr>
        <p:spPr>
          <a:xfrm>
            <a:off x="628650" y="365125"/>
            <a:ext cx="3943350" cy="1263675"/>
          </a:xfrm>
        </p:spPr>
        <p:txBody>
          <a:bodyPr/>
          <a:lstStyle/>
          <a:p>
            <a:pPr eaLnBrk="1" hangingPunct="1"/>
            <a:r>
              <a:rPr lang="en-GB" altLang="en-US" sz="4000" b="1" dirty="0">
                <a:latin typeface="Calibri" panose="020F0502020204030204" pitchFamily="34" charset="0"/>
                <a:cs typeface="Calibri" panose="020F0502020204030204" pitchFamily="34" charset="0"/>
              </a:rPr>
              <a:t>Sut gall </a:t>
            </a:r>
            <a:r>
              <a:rPr lang="en-GB" altLang="en-US" sz="4000" b="1" dirty="0" err="1">
                <a:latin typeface="Calibri" panose="020F0502020204030204" pitchFamily="34" charset="0"/>
                <a:cs typeface="Calibri" panose="020F0502020204030204" pitchFamily="34" charset="0"/>
              </a:rPr>
              <a:t>oedolion</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cefnogi</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51203" name="Content Placeholder 2">
            <a:extLst>
              <a:ext uri="{FF2B5EF4-FFF2-40B4-BE49-F238E27FC236}">
                <a16:creationId xmlns:a16="http://schemas.microsoft.com/office/drawing/2014/main" id="{DBD96477-0028-AE5E-2138-7E69E09E00DD}"/>
              </a:ext>
            </a:extLst>
          </p:cNvPr>
          <p:cNvSpPr>
            <a:spLocks noGrp="1" noChangeArrowheads="1"/>
          </p:cNvSpPr>
          <p:nvPr>
            <p:ph sz="half" idx="1"/>
          </p:nvPr>
        </p:nvSpPr>
        <p:spPr>
          <a:xfrm>
            <a:off x="628650" y="2128491"/>
            <a:ext cx="3511302" cy="3043535"/>
          </a:xfrm>
        </p:spPr>
        <p:txBody>
          <a:bodyPr/>
          <a:lstStyle/>
          <a:p>
            <a:pPr eaLnBrk="1" hangingPunct="1"/>
            <a:r>
              <a:rPr lang="en-GB" altLang="en-US" sz="2800" dirty="0" err="1">
                <a:latin typeface="Calibri" panose="020F0502020204030204" pitchFamily="34" charset="0"/>
                <a:cs typeface="Calibri" panose="020F0502020204030204" pitchFamily="34" charset="0"/>
              </a:rPr>
              <a:t>Yr</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oedolyn</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fel</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adnodd</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a:latin typeface="Calibri" panose="020F0502020204030204" pitchFamily="34" charset="0"/>
                <a:cs typeface="Calibri" panose="020F0502020204030204" pitchFamily="34" charset="0"/>
              </a:rPr>
              <a:t>Cael </a:t>
            </a:r>
            <a:r>
              <a:rPr lang="en-GB" altLang="en-US" sz="2800" dirty="0" err="1">
                <a:latin typeface="Calibri" panose="020F0502020204030204" pitchFamily="34" charset="0"/>
                <a:cs typeface="Calibri" panose="020F0502020204030204" pitchFamily="34" charset="0"/>
              </a:rPr>
              <a:t>ei</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wahodd</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i</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fewn</a:t>
            </a:r>
            <a:endParaRPr lang="en-GB" altLang="en-US" sz="2800" dirty="0">
              <a:latin typeface="Calibri" panose="020F0502020204030204" pitchFamily="34" charset="0"/>
              <a:cs typeface="Calibri" panose="020F0502020204030204" pitchFamily="34" charset="0"/>
            </a:endParaRPr>
          </a:p>
          <a:p>
            <a:pPr eaLnBrk="1" hangingPunct="1"/>
            <a:r>
              <a:rPr lang="en-GB" altLang="en-US" sz="2800" dirty="0" err="1">
                <a:latin typeface="Calibri" panose="020F0502020204030204" pitchFamily="34" charset="0"/>
                <a:cs typeface="Calibri" panose="020F0502020204030204" pitchFamily="34" charset="0"/>
              </a:rPr>
              <a:t>Datrys</a:t>
            </a:r>
            <a:r>
              <a:rPr lang="en-GB" altLang="en-US" sz="2800" dirty="0">
                <a:latin typeface="Calibri" panose="020F0502020204030204" pitchFamily="34" charset="0"/>
                <a:cs typeface="Calibri" panose="020F0502020204030204" pitchFamily="34" charset="0"/>
              </a:rPr>
              <a:t> </a:t>
            </a:r>
            <a:r>
              <a:rPr lang="en-GB" altLang="en-US" sz="2800" dirty="0" err="1">
                <a:latin typeface="Calibri" panose="020F0502020204030204" pitchFamily="34" charset="0"/>
                <a:cs typeface="Calibri" panose="020F0502020204030204" pitchFamily="34" charset="0"/>
              </a:rPr>
              <a:t>gwrthdaro</a:t>
            </a:r>
            <a:endParaRPr lang="en-GB" altLang="en-US" sz="2800" dirty="0">
              <a:latin typeface="Calibri" panose="020F0502020204030204" pitchFamily="34" charset="0"/>
              <a:cs typeface="Calibri" panose="020F0502020204030204" pitchFamily="34" charset="0"/>
            </a:endParaRPr>
          </a:p>
        </p:txBody>
      </p:sp>
      <p:sp>
        <p:nvSpPr>
          <p:cNvPr id="51204" name="Content Placeholder 3">
            <a:extLst>
              <a:ext uri="{FF2B5EF4-FFF2-40B4-BE49-F238E27FC236}">
                <a16:creationId xmlns:a16="http://schemas.microsoft.com/office/drawing/2014/main" id="{8B318CFF-2424-1CD4-3BE6-4CA6DEC32BE6}"/>
              </a:ext>
            </a:extLst>
          </p:cNvPr>
          <p:cNvSpPr>
            <a:spLocks noGrp="1" noChangeArrowheads="1"/>
          </p:cNvSpPr>
          <p:nvPr>
            <p:ph sz="half" idx="2"/>
          </p:nvPr>
        </p:nvSpPr>
        <p:spPr>
          <a:xfrm>
            <a:off x="4629152" y="2132856"/>
            <a:ext cx="3644771" cy="3346401"/>
          </a:xfrm>
        </p:spPr>
        <p:txBody>
          <a:bodyPr/>
          <a:lstStyle/>
          <a:p>
            <a:pPr eaLnBrk="1" hangingPunct="1"/>
            <a:r>
              <a:rPr lang="en-GB" altLang="en-US" sz="2800" dirty="0">
                <a:solidFill>
                  <a:srgbClr val="0070C0"/>
                </a:solidFill>
                <a:latin typeface="Calibri" panose="020F0502020204030204" pitchFamily="34" charset="0"/>
                <a:cs typeface="Calibri" panose="020F0502020204030204" pitchFamily="34" charset="0"/>
              </a:rPr>
              <a:t>Adult as a resource</a:t>
            </a:r>
          </a:p>
          <a:p>
            <a:pPr eaLnBrk="1" hangingPunct="1"/>
            <a:r>
              <a:rPr lang="en-GB" altLang="en-US" sz="2800" dirty="0">
                <a:solidFill>
                  <a:srgbClr val="0070C0"/>
                </a:solidFill>
                <a:latin typeface="Calibri" panose="020F0502020204030204" pitchFamily="34" charset="0"/>
                <a:cs typeface="Calibri" panose="020F0502020204030204" pitchFamily="34" charset="0"/>
              </a:rPr>
              <a:t>Invited in</a:t>
            </a:r>
          </a:p>
          <a:p>
            <a:pPr eaLnBrk="1" hangingPunct="1"/>
            <a:r>
              <a:rPr lang="en-GB" altLang="en-US" sz="2800" dirty="0">
                <a:solidFill>
                  <a:srgbClr val="0070C0"/>
                </a:solidFill>
                <a:latin typeface="Calibri" panose="020F0502020204030204" pitchFamily="34" charset="0"/>
                <a:cs typeface="Calibri" panose="020F0502020204030204" pitchFamily="34" charset="0"/>
              </a:rPr>
              <a:t>Conflict resolution</a:t>
            </a:r>
          </a:p>
          <a:p>
            <a:pPr eaLnBrk="1" hangingPunct="1"/>
            <a:endParaRPr lang="en-GB" altLang="en-US" dirty="0"/>
          </a:p>
        </p:txBody>
      </p:sp>
      <p:sp>
        <p:nvSpPr>
          <p:cNvPr id="2" name="TextBox 1">
            <a:extLst>
              <a:ext uri="{FF2B5EF4-FFF2-40B4-BE49-F238E27FC236}">
                <a16:creationId xmlns:a16="http://schemas.microsoft.com/office/drawing/2014/main" id="{7C9AE8E1-173B-DC03-217A-D9C314167B00}"/>
              </a:ext>
            </a:extLst>
          </p:cNvPr>
          <p:cNvSpPr txBox="1"/>
          <p:nvPr/>
        </p:nvSpPr>
        <p:spPr>
          <a:xfrm>
            <a:off x="4788024" y="365125"/>
            <a:ext cx="4248472" cy="1323439"/>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How can adults support</a:t>
            </a:r>
            <a:endParaRPr lang="en-US" sz="4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EACF38FF-ED5A-4BB5-EF9D-886CFF198EA4}"/>
              </a:ext>
            </a:extLst>
          </p:cNvPr>
          <p:cNvSpPr>
            <a:spLocks noGrp="1"/>
          </p:cNvSpPr>
          <p:nvPr>
            <p:ph type="title"/>
          </p:nvPr>
        </p:nvSpPr>
        <p:spPr>
          <a:xfrm>
            <a:off x="251520" y="260648"/>
            <a:ext cx="4762872" cy="1354162"/>
          </a:xfrm>
        </p:spPr>
        <p:txBody>
          <a:bodyPr rtlCol="0">
            <a:noAutofit/>
          </a:bodyPr>
          <a:lstStyle/>
          <a:p>
            <a:pPr eaLnBrk="1" fontAlgn="auto" hangingPunct="1">
              <a:spcAft>
                <a:spcPts val="0"/>
              </a:spcAft>
              <a:defRPr/>
            </a:pPr>
            <a:r>
              <a:rPr lang="en-GB" altLang="en-US" sz="4000" b="1" dirty="0">
                <a:latin typeface="Calibri" panose="020F0502020204030204" pitchFamily="34" charset="0"/>
                <a:cs typeface="Calibri" panose="020F0502020204030204" pitchFamily="34" charset="0"/>
              </a:rPr>
              <a:t>R</a:t>
            </a:r>
            <a:r>
              <a:rPr lang="en-US" altLang="en-US" sz="4000" b="1" dirty="0">
                <a:latin typeface="Calibri" panose="020F0502020204030204" pitchFamily="34" charset="0"/>
                <a:cs typeface="Calibri" panose="020F0502020204030204" pitchFamily="34" charset="0"/>
              </a:rPr>
              <a:t>ô</a:t>
            </a:r>
            <a:r>
              <a:rPr lang="en-GB" altLang="en-US" sz="4000" b="1" dirty="0">
                <a:latin typeface="Calibri" panose="020F0502020204030204" pitchFamily="34" charset="0"/>
                <a:cs typeface="Calibri" panose="020F0502020204030204" pitchFamily="34" charset="0"/>
              </a:rPr>
              <a:t>l </a:t>
            </a:r>
            <a:r>
              <a:rPr lang="en-GB" altLang="en-US" sz="4000" b="1" dirty="0" err="1">
                <a:latin typeface="Calibri" panose="020F0502020204030204" pitchFamily="34" charset="0"/>
                <a:cs typeface="Calibri" panose="020F0502020204030204" pitchFamily="34" charset="0"/>
              </a:rPr>
              <a:t>yr</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oedolyn</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mewn</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chwarae</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rhydd</a:t>
            </a:r>
            <a:r>
              <a:rPr lang="en-GB" altLang="en-US" sz="4000" b="1" dirty="0">
                <a:latin typeface="Calibri" panose="020F0502020204030204" pitchFamily="34" charset="0"/>
                <a:cs typeface="Calibri" panose="020F0502020204030204" pitchFamily="34" charset="0"/>
              </a:rPr>
              <a:t> </a:t>
            </a:r>
            <a:endParaRPr lang="en-GB" altLang="en-US" sz="4000" b="1" dirty="0">
              <a:solidFill>
                <a:srgbClr val="0070C0"/>
              </a:solidFill>
              <a:latin typeface="Calibri" panose="020F0502020204030204" pitchFamily="34" charset="0"/>
              <a:cs typeface="Calibri" panose="020F0502020204030204" pitchFamily="34" charset="0"/>
            </a:endParaRPr>
          </a:p>
        </p:txBody>
      </p:sp>
      <p:sp>
        <p:nvSpPr>
          <p:cNvPr id="53251" name="Content Placeholder 2">
            <a:extLst>
              <a:ext uri="{FF2B5EF4-FFF2-40B4-BE49-F238E27FC236}">
                <a16:creationId xmlns:a16="http://schemas.microsoft.com/office/drawing/2014/main" id="{8F26AA6E-238C-D2CF-0866-BFD97120ED24}"/>
              </a:ext>
            </a:extLst>
          </p:cNvPr>
          <p:cNvSpPr>
            <a:spLocks noGrp="1" noChangeArrowheads="1"/>
          </p:cNvSpPr>
          <p:nvPr>
            <p:ph sz="half" idx="1"/>
          </p:nvPr>
        </p:nvSpPr>
        <p:spPr>
          <a:xfrm>
            <a:off x="251520" y="1987949"/>
            <a:ext cx="3943350" cy="3259559"/>
          </a:xfrm>
        </p:spPr>
        <p:txBody>
          <a:bodyPr/>
          <a:lstStyle/>
          <a:p>
            <a:pPr eaLnBrk="1" hangingPunct="1"/>
            <a:r>
              <a:rPr lang="en-GB" altLang="en-US" sz="2400" dirty="0" err="1">
                <a:latin typeface="Calibri" panose="020F0502020204030204" pitchFamily="34" charset="0"/>
                <a:cs typeface="Calibri" panose="020F0502020204030204" pitchFamily="34" charset="0"/>
              </a:rPr>
              <a:t>Meddyliwch</a:t>
            </a:r>
            <a:r>
              <a:rPr lang="en-GB" altLang="en-US" sz="2400" dirty="0">
                <a:latin typeface="Calibri" panose="020F0502020204030204" pitchFamily="34" charset="0"/>
                <a:cs typeface="Calibri" panose="020F0502020204030204" pitchFamily="34" charset="0"/>
              </a:rPr>
              <a:t> am </a:t>
            </a:r>
            <a:r>
              <a:rPr lang="en-GB" altLang="en-US" sz="2400" dirty="0" err="1">
                <a:latin typeface="Calibri" panose="020F0502020204030204" pitchFamily="34" charset="0"/>
                <a:cs typeface="Calibri" panose="020F0502020204030204" pitchFamily="34" charset="0"/>
              </a:rPr>
              <a:t>weithgaredd</a:t>
            </a:r>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a:latin typeface="Calibri" panose="020F0502020204030204" pitchFamily="34" charset="0"/>
                <a:cs typeface="Calibri" panose="020F0502020204030204" pitchFamily="34" charset="0"/>
              </a:rPr>
              <a:t>Pa  </a:t>
            </a:r>
            <a:r>
              <a:rPr lang="en-GB" altLang="en-US" sz="2400" dirty="0" err="1">
                <a:latin typeface="Calibri" panose="020F0502020204030204" pitchFamily="34" charset="0"/>
                <a:cs typeface="Calibri" panose="020F0502020204030204" pitchFamily="34" charset="0"/>
              </a:rPr>
              <a:t>ciwiau</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chwarae</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i</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chi’n</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debygol</a:t>
            </a:r>
            <a:r>
              <a:rPr lang="en-GB" altLang="en-US" sz="2400" dirty="0">
                <a:latin typeface="Calibri" panose="020F0502020204030204" pitchFamily="34" charset="0"/>
                <a:cs typeface="Calibri" panose="020F0502020204030204" pitchFamily="34" charset="0"/>
              </a:rPr>
              <a:t> o weld?</a:t>
            </a:r>
          </a:p>
          <a:p>
            <a:pPr eaLnBrk="1" hangingPunct="1"/>
            <a:r>
              <a:rPr lang="en-GB" altLang="en-US" sz="2400" dirty="0">
                <a:latin typeface="Calibri" panose="020F0502020204030204" pitchFamily="34" charset="0"/>
                <a:cs typeface="Calibri" panose="020F0502020204030204" pitchFamily="34" charset="0"/>
              </a:rPr>
              <a:t>Sut </a:t>
            </a:r>
            <a:r>
              <a:rPr lang="en-GB" altLang="en-US" sz="2400" dirty="0" err="1">
                <a:latin typeface="Calibri" panose="020F0502020204030204" pitchFamily="34" charset="0"/>
                <a:cs typeface="Calibri" panose="020F0502020204030204" pitchFamily="34" charset="0"/>
              </a:rPr>
              <a:t>allwch</a:t>
            </a:r>
            <a:r>
              <a:rPr lang="en-GB" altLang="en-US" sz="2400" dirty="0">
                <a:latin typeface="Calibri" panose="020F0502020204030204" pitchFamily="34" charset="0"/>
                <a:cs typeface="Calibri" panose="020F0502020204030204" pitchFamily="34" charset="0"/>
              </a:rPr>
              <a:t> chi </a:t>
            </a:r>
            <a:r>
              <a:rPr lang="en-GB" altLang="en-US" sz="2400" dirty="0" err="1">
                <a:latin typeface="Calibri" panose="020F0502020204030204" pitchFamily="34" charset="0"/>
                <a:cs typeface="Calibri" panose="020F0502020204030204" pitchFamily="34" charset="0"/>
              </a:rPr>
              <a:t>gefnogi</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hyn</a:t>
            </a:r>
            <a:r>
              <a:rPr lang="en-GB" altLang="en-US" sz="2400" dirty="0">
                <a:latin typeface="Calibri" panose="020F0502020204030204" pitchFamily="34" charset="0"/>
                <a:cs typeface="Calibri" panose="020F0502020204030204" pitchFamily="34" charset="0"/>
              </a:rPr>
              <a:t>?</a:t>
            </a:r>
          </a:p>
          <a:p>
            <a:pPr eaLnBrk="1" hangingPunct="1"/>
            <a:r>
              <a:rPr lang="en-GB" altLang="en-US" sz="2400" dirty="0">
                <a:latin typeface="Calibri" panose="020F0502020204030204" pitchFamily="34" charset="0"/>
                <a:cs typeface="Calibri" panose="020F0502020204030204" pitchFamily="34" charset="0"/>
              </a:rPr>
              <a:t>Sut y </a:t>
            </a:r>
            <a:r>
              <a:rPr lang="en-GB" altLang="en-US" sz="2400" dirty="0" err="1">
                <a:latin typeface="Calibri" panose="020F0502020204030204" pitchFamily="34" charset="0"/>
                <a:cs typeface="Calibri" panose="020F0502020204030204" pitchFamily="34" charset="0"/>
              </a:rPr>
              <a:t>gallwch</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cefnogi’r</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chwarae</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heb</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dorri’r</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cylch</a:t>
            </a:r>
            <a:r>
              <a:rPr lang="en-GB" altLang="en-US" sz="2400" dirty="0">
                <a:latin typeface="Calibri" panose="020F0502020204030204" pitchFamily="34" charset="0"/>
                <a:cs typeface="Calibri" panose="020F0502020204030204" pitchFamily="34" charset="0"/>
              </a:rPr>
              <a:t> </a:t>
            </a:r>
            <a:r>
              <a:rPr lang="en-GB" altLang="en-US" sz="2400" dirty="0" err="1">
                <a:latin typeface="Calibri" panose="020F0502020204030204" pitchFamily="34" charset="0"/>
                <a:cs typeface="Calibri" panose="020F0502020204030204" pitchFamily="34" charset="0"/>
              </a:rPr>
              <a:t>chwarae</a:t>
            </a:r>
            <a:r>
              <a:rPr lang="en-GB" altLang="en-US" sz="2400" dirty="0">
                <a:latin typeface="Calibri" panose="020F0502020204030204" pitchFamily="34" charset="0"/>
                <a:cs typeface="Calibri" panose="020F0502020204030204" pitchFamily="34" charset="0"/>
              </a:rPr>
              <a:t>?</a:t>
            </a:r>
          </a:p>
        </p:txBody>
      </p:sp>
      <p:sp>
        <p:nvSpPr>
          <p:cNvPr id="53252" name="Content Placeholder 3">
            <a:extLst>
              <a:ext uri="{FF2B5EF4-FFF2-40B4-BE49-F238E27FC236}">
                <a16:creationId xmlns:a16="http://schemas.microsoft.com/office/drawing/2014/main" id="{C226F4E3-E9EA-1707-ECE5-2366344B16AA}"/>
              </a:ext>
            </a:extLst>
          </p:cNvPr>
          <p:cNvSpPr>
            <a:spLocks noGrp="1" noChangeArrowheads="1"/>
          </p:cNvSpPr>
          <p:nvPr>
            <p:ph sz="half" idx="2"/>
          </p:nvPr>
        </p:nvSpPr>
        <p:spPr>
          <a:xfrm>
            <a:off x="4902324" y="1987949"/>
            <a:ext cx="3759274" cy="2971527"/>
          </a:xfrm>
        </p:spPr>
        <p:txBody>
          <a:bodyPr/>
          <a:lstStyle/>
          <a:p>
            <a:pPr eaLnBrk="1" hangingPunct="1"/>
            <a:r>
              <a:rPr lang="en-GB" altLang="en-US" sz="2400" dirty="0">
                <a:solidFill>
                  <a:srgbClr val="0070C0"/>
                </a:solidFill>
                <a:latin typeface="Calibri" panose="020F0502020204030204" pitchFamily="34" charset="0"/>
                <a:cs typeface="Calibri" panose="020F0502020204030204" pitchFamily="34" charset="0"/>
              </a:rPr>
              <a:t>Think about an activity</a:t>
            </a:r>
          </a:p>
          <a:p>
            <a:pPr eaLnBrk="1" hangingPunct="1"/>
            <a:r>
              <a:rPr lang="en-GB" altLang="en-US" sz="2400" dirty="0">
                <a:solidFill>
                  <a:srgbClr val="0070C0"/>
                </a:solidFill>
                <a:latin typeface="Calibri" panose="020F0502020204030204" pitchFamily="34" charset="0"/>
                <a:cs typeface="Calibri" panose="020F0502020204030204" pitchFamily="34" charset="0"/>
              </a:rPr>
              <a:t>What play cues would you see?</a:t>
            </a:r>
          </a:p>
          <a:p>
            <a:pPr eaLnBrk="1" hangingPunct="1"/>
            <a:r>
              <a:rPr lang="en-GB" altLang="en-US" sz="2400" dirty="0">
                <a:solidFill>
                  <a:srgbClr val="0070C0"/>
                </a:solidFill>
                <a:latin typeface="Calibri" panose="020F0502020204030204" pitchFamily="34" charset="0"/>
                <a:cs typeface="Calibri" panose="020F0502020204030204" pitchFamily="34" charset="0"/>
              </a:rPr>
              <a:t>How can you support this?</a:t>
            </a:r>
          </a:p>
          <a:p>
            <a:pPr eaLnBrk="1" hangingPunct="1"/>
            <a:r>
              <a:rPr lang="en-GB" altLang="en-US" sz="2400" dirty="0">
                <a:solidFill>
                  <a:srgbClr val="0070C0"/>
                </a:solidFill>
                <a:latin typeface="Calibri" panose="020F0502020204030204" pitchFamily="34" charset="0"/>
                <a:cs typeface="Calibri" panose="020F0502020204030204" pitchFamily="34" charset="0"/>
              </a:rPr>
              <a:t>How would you support the play without breaking the play cycle?</a:t>
            </a:r>
          </a:p>
        </p:txBody>
      </p:sp>
      <p:sp>
        <p:nvSpPr>
          <p:cNvPr id="2" name="TextBox 1">
            <a:extLst>
              <a:ext uri="{FF2B5EF4-FFF2-40B4-BE49-F238E27FC236}">
                <a16:creationId xmlns:a16="http://schemas.microsoft.com/office/drawing/2014/main" id="{32E0D15D-A3D0-999F-6125-7EAB85099C71}"/>
              </a:ext>
            </a:extLst>
          </p:cNvPr>
          <p:cNvSpPr txBox="1"/>
          <p:nvPr/>
        </p:nvSpPr>
        <p:spPr>
          <a:xfrm>
            <a:off x="5014392" y="303186"/>
            <a:ext cx="4032448" cy="1323439"/>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Role of the Adult in Free Play</a:t>
            </a:r>
            <a:endParaRPr lang="en-US" sz="4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218127CB-3C37-A3BF-12E4-A1E10261A0E4}"/>
              </a:ext>
            </a:extLst>
          </p:cNvPr>
          <p:cNvSpPr>
            <a:spLocks noGrp="1" noChangeArrowheads="1"/>
          </p:cNvSpPr>
          <p:nvPr>
            <p:ph type="title"/>
          </p:nvPr>
        </p:nvSpPr>
        <p:spPr>
          <a:xfrm>
            <a:off x="628650" y="365125"/>
            <a:ext cx="3886200" cy="1335683"/>
          </a:xfrm>
        </p:spPr>
        <p:txBody>
          <a:bodyPr/>
          <a:lstStyle/>
          <a:p>
            <a:pPr eaLnBrk="1" hangingPunct="1"/>
            <a:r>
              <a:rPr lang="en-GB" altLang="en-US" sz="4000" b="1" dirty="0" err="1">
                <a:latin typeface="Calibri" panose="020F0502020204030204" pitchFamily="34" charset="0"/>
                <a:cs typeface="Calibri" panose="020F0502020204030204" pitchFamily="34" charset="0"/>
              </a:rPr>
              <a:t>Rôl</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yr</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oedolyn-Darnau</a:t>
            </a:r>
            <a:r>
              <a:rPr lang="en-GB" altLang="en-US" sz="4000" b="1" dirty="0">
                <a:latin typeface="Calibri" panose="020F0502020204030204" pitchFamily="34" charset="0"/>
                <a:cs typeface="Calibri" panose="020F0502020204030204" pitchFamily="34" charset="0"/>
              </a:rPr>
              <a:t> </a:t>
            </a:r>
            <a:r>
              <a:rPr lang="en-GB" altLang="en-US" sz="4000" b="1" dirty="0" err="1">
                <a:latin typeface="Calibri" panose="020F0502020204030204" pitchFamily="34" charset="0"/>
                <a:cs typeface="Calibri" panose="020F0502020204030204" pitchFamily="34" charset="0"/>
              </a:rPr>
              <a:t>rhydd</a:t>
            </a:r>
            <a:endParaRPr lang="en-US" altLang="en-US" sz="4000" b="1" dirty="0">
              <a:latin typeface="Calibri" panose="020F0502020204030204" pitchFamily="34" charset="0"/>
              <a:cs typeface="Calibri" panose="020F0502020204030204" pitchFamily="34" charset="0"/>
            </a:endParaRPr>
          </a:p>
        </p:txBody>
      </p:sp>
      <p:sp>
        <p:nvSpPr>
          <p:cNvPr id="55299" name="Content Placeholder 2">
            <a:extLst>
              <a:ext uri="{FF2B5EF4-FFF2-40B4-BE49-F238E27FC236}">
                <a16:creationId xmlns:a16="http://schemas.microsoft.com/office/drawing/2014/main" id="{879F6A52-7A76-4577-0904-A80A69D6D14D}"/>
              </a:ext>
            </a:extLst>
          </p:cNvPr>
          <p:cNvSpPr>
            <a:spLocks noGrp="1" noChangeArrowheads="1"/>
          </p:cNvSpPr>
          <p:nvPr>
            <p:ph sz="half" idx="1"/>
          </p:nvPr>
        </p:nvSpPr>
        <p:spPr/>
        <p:txBody>
          <a:bodyPr/>
          <a:lstStyle/>
          <a:p>
            <a:pPr eaLnBrk="1" hangingPunct="1"/>
            <a:r>
              <a:rPr lang="en-GB" altLang="en-US" dirty="0" err="1"/>
              <a:t>Ystyriwch</a:t>
            </a:r>
            <a:r>
              <a:rPr lang="en-GB" altLang="en-US" dirty="0"/>
              <a:t> y </a:t>
            </a:r>
            <a:r>
              <a:rPr lang="en-GB" altLang="en-US" dirty="0" err="1"/>
              <a:t>darnau</a:t>
            </a:r>
            <a:r>
              <a:rPr lang="en-GB" altLang="en-US" dirty="0"/>
              <a:t> </a:t>
            </a:r>
            <a:r>
              <a:rPr lang="en-GB" altLang="en-US" dirty="0" err="1"/>
              <a:t>rhydd</a:t>
            </a:r>
            <a:r>
              <a:rPr lang="en-GB" altLang="en-US" dirty="0"/>
              <a:t> o </a:t>
            </a:r>
            <a:r>
              <a:rPr lang="en-GB" altLang="en-US" dirty="0" err="1"/>
              <a:t>fewn</a:t>
            </a:r>
            <a:r>
              <a:rPr lang="en-GB" altLang="en-US" dirty="0"/>
              <a:t> </a:t>
            </a:r>
            <a:r>
              <a:rPr lang="en-GB" altLang="en-US" dirty="0" err="1"/>
              <a:t>yr</a:t>
            </a:r>
            <a:r>
              <a:rPr lang="en-GB" altLang="en-US" dirty="0"/>
              <a:t> </a:t>
            </a:r>
            <a:r>
              <a:rPr lang="en-GB" altLang="en-US" dirty="0" err="1"/>
              <a:t>amgylchedd</a:t>
            </a:r>
            <a:endParaRPr lang="en-US" altLang="en-US" dirty="0"/>
          </a:p>
        </p:txBody>
      </p:sp>
      <p:sp>
        <p:nvSpPr>
          <p:cNvPr id="55300" name="Content Placeholder 3">
            <a:extLst>
              <a:ext uri="{FF2B5EF4-FFF2-40B4-BE49-F238E27FC236}">
                <a16:creationId xmlns:a16="http://schemas.microsoft.com/office/drawing/2014/main" id="{0A2FCC86-CA5D-EB6B-6845-58454140E68F}"/>
              </a:ext>
            </a:extLst>
          </p:cNvPr>
          <p:cNvSpPr>
            <a:spLocks noGrp="1" noChangeArrowheads="1"/>
          </p:cNvSpPr>
          <p:nvPr>
            <p:ph sz="half" idx="2"/>
          </p:nvPr>
        </p:nvSpPr>
        <p:spPr/>
        <p:txBody>
          <a:bodyPr/>
          <a:lstStyle/>
          <a:p>
            <a:pPr eaLnBrk="1" hangingPunct="1"/>
            <a:r>
              <a:rPr lang="en-GB" altLang="en-US" dirty="0">
                <a:solidFill>
                  <a:srgbClr val="0070C0"/>
                </a:solidFill>
              </a:rPr>
              <a:t>Consider loose parts within an environment </a:t>
            </a:r>
            <a:endParaRPr lang="en-US" altLang="en-US" dirty="0">
              <a:solidFill>
                <a:srgbClr val="0070C0"/>
              </a:solidFill>
            </a:endParaRPr>
          </a:p>
        </p:txBody>
      </p:sp>
      <p:pic>
        <p:nvPicPr>
          <p:cNvPr id="55301" name="Content Placeholder 4">
            <a:extLst>
              <a:ext uri="{FF2B5EF4-FFF2-40B4-BE49-F238E27FC236}">
                <a16:creationId xmlns:a16="http://schemas.microsoft.com/office/drawing/2014/main" id="{846A7586-5219-9E4B-230E-9CB05642C5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312" y="2666036"/>
            <a:ext cx="2296640" cy="1736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2" name="Picture 2" descr="Image preview">
            <a:extLst>
              <a:ext uri="{FF2B5EF4-FFF2-40B4-BE49-F238E27FC236}">
                <a16:creationId xmlns:a16="http://schemas.microsoft.com/office/drawing/2014/main" id="{A0D59B76-6F42-639A-A07F-CDE6CE773C5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3723" y="2673673"/>
            <a:ext cx="1295990" cy="172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3" name="Picture 6">
            <a:extLst>
              <a:ext uri="{FF2B5EF4-FFF2-40B4-BE49-F238E27FC236}">
                <a16:creationId xmlns:a16="http://schemas.microsoft.com/office/drawing/2014/main" id="{6C79AB92-27BD-EA29-92CF-2E6F383BF20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22430" r="6802" b="21651"/>
          <a:stretch>
            <a:fillRect/>
          </a:stretch>
        </p:blipFill>
        <p:spPr bwMode="auto">
          <a:xfrm>
            <a:off x="7091364" y="2682875"/>
            <a:ext cx="1330314" cy="1727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5304" name="Content Placeholder 4">
            <a:extLst>
              <a:ext uri="{FF2B5EF4-FFF2-40B4-BE49-F238E27FC236}">
                <a16:creationId xmlns:a16="http://schemas.microsoft.com/office/drawing/2014/main" id="{F0B5DD25-BF5F-8440-1697-D47EA336B33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13258" y="2682876"/>
            <a:ext cx="2319640" cy="17276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7337C615-B761-7075-14B1-877592F21BB0}"/>
              </a:ext>
            </a:extLst>
          </p:cNvPr>
          <p:cNvSpPr txBox="1"/>
          <p:nvPr/>
        </p:nvSpPr>
        <p:spPr>
          <a:xfrm>
            <a:off x="4629150" y="397977"/>
            <a:ext cx="3886200" cy="1323439"/>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Role of the adult- loose parts</a:t>
            </a:r>
            <a:endParaRPr lang="en-US" sz="4000" dirty="0"/>
          </a:p>
        </p:txBody>
      </p:sp>
      <p:sp>
        <p:nvSpPr>
          <p:cNvPr id="3" name="TextBox 2">
            <a:extLst>
              <a:ext uri="{FF2B5EF4-FFF2-40B4-BE49-F238E27FC236}">
                <a16:creationId xmlns:a16="http://schemas.microsoft.com/office/drawing/2014/main" id="{472A8727-48DE-6D13-501C-01387103AE94}"/>
              </a:ext>
            </a:extLst>
          </p:cNvPr>
          <p:cNvSpPr txBox="1"/>
          <p:nvPr/>
        </p:nvSpPr>
        <p:spPr>
          <a:xfrm>
            <a:off x="770434" y="4514432"/>
            <a:ext cx="7488832" cy="1446550"/>
          </a:xfrm>
          <a:prstGeom prst="rect">
            <a:avLst/>
          </a:prstGeom>
          <a:noFill/>
        </p:spPr>
        <p:txBody>
          <a:bodyPr wrap="square" rtlCol="0">
            <a:spAutoFit/>
          </a:bodyPr>
          <a:lstStyle/>
          <a:p>
            <a:r>
              <a:rPr lang="en-US" altLang="en-US" sz="1400" dirty="0">
                <a:solidFill>
                  <a:srgbClr val="0070C0"/>
                </a:solidFill>
                <a:latin typeface="Calibri" panose="020F0502020204030204" pitchFamily="34" charset="0"/>
                <a:cs typeface="Calibri" panose="020F0502020204030204" pitchFamily="34" charset="0"/>
              </a:rPr>
              <a:t>“When children interact with loose parts, they enter a world of “what if” that promotes the type of thinking that leads to problem solving and theoretical reasoning. Loose parts enhance children's ability to think imaginatively and see solutions, and they bring a sense of adventure and excitement to children's play”.</a:t>
            </a:r>
          </a:p>
          <a:p>
            <a:r>
              <a:rPr lang="en-US" altLang="en-US" sz="1400" i="1" dirty="0">
                <a:solidFill>
                  <a:srgbClr val="0070C0"/>
                </a:solidFill>
                <a:latin typeface="Calibri" panose="020F0502020204030204" pitchFamily="34" charset="0"/>
                <a:cs typeface="Calibri" panose="020F0502020204030204" pitchFamily="34" charset="0"/>
              </a:rPr>
              <a:t>(Dale and </a:t>
            </a:r>
            <a:r>
              <a:rPr lang="en-US" altLang="en-US" sz="1400" i="1" dirty="0" err="1">
                <a:solidFill>
                  <a:srgbClr val="0070C0"/>
                </a:solidFill>
                <a:latin typeface="Calibri" panose="020F0502020204030204" pitchFamily="34" charset="0"/>
                <a:cs typeface="Calibri" panose="020F0502020204030204" pitchFamily="34" charset="0"/>
              </a:rPr>
              <a:t>Beloglovsky</a:t>
            </a:r>
            <a:r>
              <a:rPr lang="en-US" altLang="en-US" sz="1400" i="1" dirty="0">
                <a:solidFill>
                  <a:srgbClr val="0070C0"/>
                </a:solidFill>
                <a:latin typeface="Calibri" panose="020F0502020204030204" pitchFamily="34" charset="0"/>
                <a:cs typeface="Calibri" panose="020F0502020204030204" pitchFamily="34" charset="0"/>
              </a:rPr>
              <a:t>, 2023)</a:t>
            </a:r>
            <a:endParaRPr lang="en-GB" altLang="en-US" sz="1400" dirty="0">
              <a:solidFill>
                <a:srgbClr val="0070C0"/>
              </a:solidFill>
              <a:latin typeface="Calibri" panose="020F0502020204030204" pitchFamily="34" charset="0"/>
              <a:cs typeface="Calibri" panose="020F0502020204030204" pitchFamily="34" charset="0"/>
            </a:endParaRPr>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EC8CA7A7-8B72-EA2C-5EB4-D79E6EEE6D04}"/>
              </a:ext>
            </a:extLst>
          </p:cNvPr>
          <p:cNvSpPr>
            <a:spLocks noGrp="1" noChangeArrowheads="1"/>
          </p:cNvSpPr>
          <p:nvPr>
            <p:ph type="title"/>
          </p:nvPr>
        </p:nvSpPr>
        <p:spPr>
          <a:xfrm>
            <a:off x="628650" y="548680"/>
            <a:ext cx="7886700" cy="1325563"/>
          </a:xfrm>
        </p:spPr>
        <p:txBody>
          <a:bodyPr/>
          <a:lstStyle/>
          <a:p>
            <a:pPr eaLnBrk="1" hangingPunct="1"/>
            <a:r>
              <a:rPr lang="en-GB" altLang="en-US" sz="3600" b="1" dirty="0" err="1">
                <a:latin typeface="Calibri" panose="020F0502020204030204" pitchFamily="34" charset="0"/>
                <a:cs typeface="Calibri" panose="020F0502020204030204" pitchFamily="34" charset="0"/>
              </a:rPr>
              <a:t>Rôl</a:t>
            </a:r>
            <a:r>
              <a:rPr lang="en-GB" altLang="en-US" sz="3600" b="1" dirty="0">
                <a:latin typeface="Calibri" panose="020F0502020204030204" pitchFamily="34" charset="0"/>
                <a:cs typeface="Calibri" panose="020F0502020204030204" pitchFamily="34" charset="0"/>
              </a:rPr>
              <a:t> </a:t>
            </a:r>
            <a:r>
              <a:rPr lang="en-GB" altLang="en-US" sz="3600" b="1" dirty="0" err="1">
                <a:latin typeface="Calibri" panose="020F0502020204030204" pitchFamily="34" charset="0"/>
                <a:cs typeface="Calibri" panose="020F0502020204030204" pitchFamily="34" charset="0"/>
              </a:rPr>
              <a:t>yr</a:t>
            </a:r>
            <a:r>
              <a:rPr lang="en-GB" altLang="en-US" sz="3600" b="1" dirty="0">
                <a:latin typeface="Calibri" panose="020F0502020204030204" pitchFamily="34" charset="0"/>
                <a:cs typeface="Calibri" panose="020F0502020204030204" pitchFamily="34" charset="0"/>
              </a:rPr>
              <a:t> </a:t>
            </a:r>
            <a:r>
              <a:rPr lang="en-GB" altLang="en-US" sz="3600" b="1" dirty="0" err="1">
                <a:latin typeface="Calibri" panose="020F0502020204030204" pitchFamily="34" charset="0"/>
                <a:cs typeface="Calibri" panose="020F0502020204030204" pitchFamily="34" charset="0"/>
              </a:rPr>
              <a:t>oedolyn-amgylchedd</a:t>
            </a:r>
            <a:r>
              <a:rPr lang="en-GB" altLang="en-US" sz="3600" b="1" dirty="0">
                <a:latin typeface="Calibri" panose="020F0502020204030204" pitchFamily="34" charset="0"/>
                <a:cs typeface="Calibri" panose="020F0502020204030204" pitchFamily="34" charset="0"/>
              </a:rPr>
              <a:t> </a:t>
            </a:r>
            <a:r>
              <a:rPr lang="en-GB" altLang="en-US" sz="3600" b="1" dirty="0" err="1">
                <a:latin typeface="Calibri" panose="020F0502020204030204" pitchFamily="34" charset="0"/>
                <a:cs typeface="Calibri" panose="020F0502020204030204" pitchFamily="34" charset="0"/>
              </a:rPr>
              <a:t>dysgu</a:t>
            </a:r>
            <a:r>
              <a:rPr lang="en-GB" altLang="en-US" sz="3600" b="1" dirty="0">
                <a:latin typeface="Calibri" panose="020F0502020204030204" pitchFamily="34" charset="0"/>
                <a:cs typeface="Calibri" panose="020F0502020204030204" pitchFamily="34" charset="0"/>
              </a:rPr>
              <a:t> </a:t>
            </a:r>
            <a:r>
              <a:rPr lang="en-GB" altLang="en-US" sz="3600" b="1" dirty="0" err="1">
                <a:latin typeface="Calibri" panose="020F0502020204030204" pitchFamily="34" charset="0"/>
                <a:cs typeface="Calibri" panose="020F0502020204030204" pitchFamily="34" charset="0"/>
              </a:rPr>
              <a:t>cadarnhaol</a:t>
            </a:r>
            <a:br>
              <a:rPr lang="en-GB" altLang="en-US" sz="3600" b="1" dirty="0">
                <a:latin typeface="Calibri" panose="020F0502020204030204" pitchFamily="34" charset="0"/>
                <a:cs typeface="Calibri" panose="020F0502020204030204" pitchFamily="34" charset="0"/>
              </a:rPr>
            </a:br>
            <a:r>
              <a:rPr lang="en-GB" altLang="en-US" sz="3600" b="1" dirty="0">
                <a:solidFill>
                  <a:srgbClr val="0070C0"/>
                </a:solidFill>
                <a:latin typeface="Calibri" panose="020F0502020204030204" pitchFamily="34" charset="0"/>
                <a:cs typeface="Calibri" panose="020F0502020204030204" pitchFamily="34" charset="0"/>
              </a:rPr>
              <a:t>Role of the adult – positive learning environment</a:t>
            </a:r>
          </a:p>
        </p:txBody>
      </p:sp>
      <p:sp>
        <p:nvSpPr>
          <p:cNvPr id="57347" name="TextBox 9">
            <a:extLst>
              <a:ext uri="{FF2B5EF4-FFF2-40B4-BE49-F238E27FC236}">
                <a16:creationId xmlns:a16="http://schemas.microsoft.com/office/drawing/2014/main" id="{5C9143AE-899F-194F-13D0-F8CD432807DE}"/>
              </a:ext>
            </a:extLst>
          </p:cNvPr>
          <p:cNvSpPr txBox="1">
            <a:spLocks noChangeArrowheads="1"/>
          </p:cNvSpPr>
          <p:nvPr/>
        </p:nvSpPr>
        <p:spPr bwMode="auto">
          <a:xfrm>
            <a:off x="6156176" y="2553511"/>
            <a:ext cx="2808312"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US" altLang="en-US" sz="2400" dirty="0">
                <a:solidFill>
                  <a:srgbClr val="0070C0"/>
                </a:solidFill>
                <a:latin typeface="Calibri" panose="020F0502020204030204" pitchFamily="34" charset="0"/>
                <a:cs typeface="Calibri" panose="020F0502020204030204" pitchFamily="34" charset="0"/>
              </a:rPr>
              <a:t>“When students’ mental, emotional, and physical needs are met, they’re more likely to love school—and they learn more”</a:t>
            </a:r>
          </a:p>
        </p:txBody>
      </p:sp>
      <p:pic>
        <p:nvPicPr>
          <p:cNvPr id="2" name="Online Media 1" title="Creating a Positive Learning Environment">
            <a:hlinkClick r:id="" action="ppaction://media"/>
            <a:extLst>
              <a:ext uri="{FF2B5EF4-FFF2-40B4-BE49-F238E27FC236}">
                <a16:creationId xmlns:a16="http://schemas.microsoft.com/office/drawing/2014/main" id="{15609F30-AC32-28E5-D6A5-ADB7A0E9FB18}"/>
              </a:ext>
            </a:extLst>
          </p:cNvPr>
          <p:cNvPicPr>
            <a:picLocks noRot="1" noChangeAspect="1"/>
          </p:cNvPicPr>
          <p:nvPr>
            <a:videoFile r:link="rId1"/>
          </p:nvPr>
        </p:nvPicPr>
        <p:blipFill>
          <a:blip r:embed="rId4"/>
          <a:stretch>
            <a:fillRect/>
          </a:stretch>
        </p:blipFill>
        <p:spPr>
          <a:xfrm>
            <a:off x="395536" y="2348880"/>
            <a:ext cx="5464243" cy="308691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94D5B1-91C0-3281-FE73-795804493CBC}"/>
              </a:ext>
            </a:extLst>
          </p:cNvPr>
          <p:cNvSpPr>
            <a:spLocks noGrp="1"/>
          </p:cNvSpPr>
          <p:nvPr>
            <p:ph sz="half" idx="1"/>
          </p:nvPr>
        </p:nvSpPr>
        <p:spPr>
          <a:xfrm>
            <a:off x="628650" y="1772816"/>
            <a:ext cx="3886200" cy="4351338"/>
          </a:xfrm>
        </p:spPr>
        <p:txBody>
          <a:bodyPr>
            <a:normAutofit/>
          </a:bodyPr>
          <a:lstStyle/>
          <a:p>
            <a:r>
              <a:rPr lang="en-GB" sz="1500" dirty="0" err="1"/>
              <a:t>Dyma</a:t>
            </a:r>
            <a:r>
              <a:rPr lang="en-GB" sz="1500" dirty="0"/>
              <a:t> </a:t>
            </a:r>
            <a:r>
              <a:rPr lang="en-GB" sz="1500" dirty="0" err="1"/>
              <a:t>bwyd</a:t>
            </a:r>
            <a:r>
              <a:rPr lang="en-GB" sz="1500" dirty="0"/>
              <a:t> </a:t>
            </a:r>
            <a:r>
              <a:rPr lang="en-GB" sz="1500" dirty="0" err="1"/>
              <a:t>I’ch</a:t>
            </a:r>
            <a:r>
              <a:rPr lang="en-GB" sz="1500" dirty="0"/>
              <a:t> </a:t>
            </a:r>
            <a:r>
              <a:rPr lang="en-GB" sz="1500" dirty="0" err="1"/>
              <a:t>meddyliau</a:t>
            </a:r>
            <a:endParaRPr lang="en-GB" sz="1500" dirty="0"/>
          </a:p>
          <a:p>
            <a:r>
              <a:rPr lang="en-GB" sz="1500" dirty="0"/>
              <a:t>Beth </a:t>
            </a:r>
            <a:r>
              <a:rPr lang="en-GB" sz="1500" dirty="0" err="1"/>
              <a:t>yw’r</a:t>
            </a:r>
            <a:r>
              <a:rPr lang="en-GB" sz="1500" dirty="0"/>
              <a:t> </a:t>
            </a:r>
            <a:r>
              <a:rPr lang="en-GB" sz="1500" dirty="0" err="1"/>
              <a:t>llun</a:t>
            </a:r>
            <a:r>
              <a:rPr lang="en-GB" sz="1500" dirty="0"/>
              <a:t> </a:t>
            </a:r>
            <a:r>
              <a:rPr lang="en-GB" sz="1500" dirty="0" err="1"/>
              <a:t>isod</a:t>
            </a:r>
            <a:r>
              <a:rPr lang="en-GB" sz="1500" dirty="0"/>
              <a:t>?</a:t>
            </a:r>
            <a:endParaRPr lang="en-US" sz="1500" dirty="0"/>
          </a:p>
        </p:txBody>
      </p:sp>
      <p:sp>
        <p:nvSpPr>
          <p:cNvPr id="4" name="Content Placeholder 3">
            <a:extLst>
              <a:ext uri="{FF2B5EF4-FFF2-40B4-BE49-F238E27FC236}">
                <a16:creationId xmlns:a16="http://schemas.microsoft.com/office/drawing/2014/main" id="{A61D55AF-A5F0-34BE-7642-803B85C55B51}"/>
              </a:ext>
            </a:extLst>
          </p:cNvPr>
          <p:cNvSpPr>
            <a:spLocks noGrp="1"/>
          </p:cNvSpPr>
          <p:nvPr>
            <p:ph sz="half" idx="2"/>
          </p:nvPr>
        </p:nvSpPr>
        <p:spPr/>
        <p:txBody>
          <a:bodyPr>
            <a:normAutofit/>
          </a:bodyPr>
          <a:lstStyle/>
          <a:p>
            <a:r>
              <a:rPr lang="en-GB" sz="1500" dirty="0">
                <a:solidFill>
                  <a:srgbClr val="0070C0"/>
                </a:solidFill>
              </a:rPr>
              <a:t>Here’s some food for thought</a:t>
            </a:r>
          </a:p>
          <a:p>
            <a:r>
              <a:rPr lang="en-GB" sz="1500" dirty="0">
                <a:solidFill>
                  <a:srgbClr val="0070C0"/>
                </a:solidFill>
              </a:rPr>
              <a:t>What is this a picture of?</a:t>
            </a:r>
            <a:endParaRPr lang="en-US" sz="1500" dirty="0">
              <a:solidFill>
                <a:srgbClr val="0070C0"/>
              </a:solidFill>
            </a:endParaRPr>
          </a:p>
        </p:txBody>
      </p:sp>
      <p:pic>
        <p:nvPicPr>
          <p:cNvPr id="5" name="Picture 2" descr="Image preview">
            <a:extLst>
              <a:ext uri="{FF2B5EF4-FFF2-40B4-BE49-F238E27FC236}">
                <a16:creationId xmlns:a16="http://schemas.microsoft.com/office/drawing/2014/main" id="{D88BAFF3-58AE-C438-B1EA-23AD714E91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444" t="21793" r="9664" b="16559"/>
          <a:stretch/>
        </p:blipFill>
        <p:spPr bwMode="auto">
          <a:xfrm>
            <a:off x="3131840" y="2780928"/>
            <a:ext cx="2459827" cy="26642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7" name="Rectangle 2">
            <a:extLst>
              <a:ext uri="{FF2B5EF4-FFF2-40B4-BE49-F238E27FC236}">
                <a16:creationId xmlns:a16="http://schemas.microsoft.com/office/drawing/2014/main" id="{8A5E9C0A-31F1-6C22-CA77-3479B9F659C4}"/>
              </a:ext>
            </a:extLst>
          </p:cNvPr>
          <p:cNvSpPr txBox="1">
            <a:spLocks noChangeArrowheads="1"/>
          </p:cNvSpPr>
          <p:nvPr/>
        </p:nvSpPr>
        <p:spPr bwMode="auto">
          <a:xfrm>
            <a:off x="628650" y="309864"/>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a:lstStyle>
          <a:p>
            <a:pPr eaLnBrk="1" hangingPunct="1"/>
            <a:r>
              <a:rPr lang="en-GB" altLang="en-US" b="1" dirty="0"/>
              <a:t>I </a:t>
            </a:r>
            <a:r>
              <a:rPr lang="en-GB" altLang="en-US" b="1" dirty="0" err="1"/>
              <a:t>orffen</a:t>
            </a:r>
            <a:r>
              <a:rPr lang="en-GB" altLang="en-US" b="1" dirty="0"/>
              <a:t>…</a:t>
            </a:r>
            <a:r>
              <a:rPr lang="en-GB" altLang="en-US" b="1" dirty="0" err="1"/>
              <a:t>cofiwch</a:t>
            </a:r>
            <a:br>
              <a:rPr lang="en-GB" altLang="en-US" b="1" dirty="0"/>
            </a:br>
            <a:r>
              <a:rPr lang="en-GB" altLang="en-US" b="1" dirty="0">
                <a:solidFill>
                  <a:srgbClr val="0070C0"/>
                </a:solidFill>
              </a:rPr>
              <a:t>To finish…remember</a:t>
            </a:r>
          </a:p>
        </p:txBody>
      </p:sp>
    </p:spTree>
    <p:extLst>
      <p:ext uri="{BB962C8B-B14F-4D97-AF65-F5344CB8AC3E}">
        <p14:creationId xmlns:p14="http://schemas.microsoft.com/office/powerpoint/2010/main" val="34338104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2E0FAA93-9752-2642-9F6E-E8C1010A1D04}"/>
              </a:ext>
            </a:extLst>
          </p:cNvPr>
          <p:cNvSpPr>
            <a:spLocks noGrp="1" noChangeArrowheads="1"/>
          </p:cNvSpPr>
          <p:nvPr>
            <p:ph sz="half" idx="1"/>
          </p:nvPr>
        </p:nvSpPr>
        <p:spPr>
          <a:xfrm>
            <a:off x="457200" y="1628775"/>
            <a:ext cx="8229600" cy="3989388"/>
          </a:xfrm>
        </p:spPr>
        <p:txBody>
          <a:bodyPr/>
          <a:lstStyle/>
          <a:p>
            <a:pPr eaLnBrk="1" hangingPunct="1"/>
            <a:r>
              <a:rPr lang="en-GB" altLang="en-US" sz="1600"/>
              <a:t>King, P. (2020) The Play Cycle and the Theory of Loose Parts [Video] Available at: </a:t>
            </a:r>
            <a:r>
              <a:rPr lang="en-GB" altLang="en-US" sz="1600">
                <a:hlinkClick r:id="rId3"/>
              </a:rPr>
              <a:t>https://www.youtube.com/watch?v=DpuD1NLk6IE</a:t>
            </a:r>
            <a:r>
              <a:rPr lang="en-GB" altLang="en-US" sz="1600"/>
              <a:t> (Accessed: 17th August 2021).</a:t>
            </a:r>
          </a:p>
          <a:p>
            <a:pPr eaLnBrk="1" hangingPunct="1"/>
            <a:r>
              <a:rPr lang="en-GB" altLang="en-US" sz="1600"/>
              <a:t>This Family Thing (2020) </a:t>
            </a:r>
            <a:r>
              <a:rPr lang="en-GB" altLang="en-US" sz="1600" i="1">
                <a:latin typeface="Roboto" panose="02000000000000000000" pitchFamily="2" charset="0"/>
              </a:rPr>
              <a:t>A FULL day Of Toddler Play | Montessori &amp; Open Ended Child Led Play [Video] Available at: </a:t>
            </a:r>
            <a:r>
              <a:rPr lang="en-GB" altLang="en-US" sz="1600" i="1">
                <a:latin typeface="Roboto" panose="02000000000000000000" pitchFamily="2" charset="0"/>
                <a:hlinkClick r:id="rId4"/>
              </a:rPr>
              <a:t>https://www.youtube.com/watch?v=ZVZR6s0chp4</a:t>
            </a:r>
            <a:r>
              <a:rPr lang="en-GB" altLang="en-US" sz="1600" i="1">
                <a:latin typeface="Roboto" panose="02000000000000000000" pitchFamily="2" charset="0"/>
              </a:rPr>
              <a:t> (Accessed: 17</a:t>
            </a:r>
            <a:r>
              <a:rPr lang="en-GB" altLang="en-US" sz="1600" i="1" baseline="30000">
                <a:latin typeface="Roboto" panose="02000000000000000000" pitchFamily="2" charset="0"/>
              </a:rPr>
              <a:t>th</a:t>
            </a:r>
            <a:r>
              <a:rPr lang="en-GB" altLang="en-US" sz="1600" i="1">
                <a:latin typeface="Roboto" panose="02000000000000000000" pitchFamily="2" charset="0"/>
              </a:rPr>
              <a:t> August 2021).</a:t>
            </a:r>
          </a:p>
          <a:p>
            <a:pPr eaLnBrk="1" hangingPunct="1"/>
            <a:r>
              <a:rPr lang="en-GB" altLang="en-US" sz="1600"/>
              <a:t>King, P. (2020) A Brief Introduction to the Play Cycle [Video] Available at: </a:t>
            </a:r>
            <a:r>
              <a:rPr lang="en-GB" altLang="en-US" sz="1600">
                <a:hlinkClick r:id="rId5"/>
              </a:rPr>
              <a:t>https://www.youtube.com/watch?v=BtGrwAxgLrQ</a:t>
            </a:r>
            <a:r>
              <a:rPr lang="en-GB" altLang="en-US" sz="1600"/>
              <a:t> (Accessed: 17th August 2021).</a:t>
            </a:r>
          </a:p>
          <a:p>
            <a:pPr eaLnBrk="1" hangingPunct="1"/>
            <a:r>
              <a:rPr lang="en-GB" altLang="en-US" sz="1600"/>
              <a:t>King, P. (2020) The Adult Role in the Play Cycle[Video] Available at: </a:t>
            </a:r>
            <a:r>
              <a:rPr lang="en-GB" altLang="en-US" sz="1600">
                <a:hlinkClick r:id="rId6"/>
              </a:rPr>
              <a:t>https://www.youtube.com/watch?v=-mpQJwf-mRg</a:t>
            </a:r>
            <a:r>
              <a:rPr lang="en-GB" altLang="en-US" sz="1600"/>
              <a:t> (Accessed: 17th August 2021).</a:t>
            </a:r>
          </a:p>
          <a:p>
            <a:pPr eaLnBrk="1" hangingPunct="1"/>
            <a:r>
              <a:rPr lang="en-GB" altLang="en-US" sz="1600"/>
              <a:t>Learning through Landscapes (2013) The role of adults [video] Available at:  </a:t>
            </a:r>
            <a:r>
              <a:rPr lang="en-GB" altLang="en-US" sz="1600">
                <a:hlinkClick r:id="rId7"/>
              </a:rPr>
              <a:t>https://www.youtube.com/watch?v=kEavpVl2OE0</a:t>
            </a:r>
            <a:r>
              <a:rPr lang="en-GB" altLang="en-US" sz="1600"/>
              <a:t> (Accessed: 17th August 2021).</a:t>
            </a:r>
          </a:p>
          <a:p>
            <a:pPr eaLnBrk="1" hangingPunct="1"/>
            <a:endParaRPr lang="en-GB" altLang="en-US" sz="1600" i="1">
              <a:latin typeface="Roboto" panose="02000000000000000000" pitchFamily="2" charset="0"/>
            </a:endParaRPr>
          </a:p>
          <a:p>
            <a:pPr eaLnBrk="1" hangingPunct="1"/>
            <a:endParaRPr lang="en-GB" altLang="en-US"/>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PodHandler</Template>
  <TotalTime>2959</TotalTime>
  <Words>2165</Words>
  <Application>Microsoft Office PowerPoint</Application>
  <PresentationFormat>On-screen Show (4:3)</PresentationFormat>
  <Paragraphs>279</Paragraphs>
  <Slides>29</Slides>
  <Notes>25</Notes>
  <HiddenSlides>0</HiddenSlides>
  <MMClips>4</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29</vt:i4>
      </vt:variant>
    </vt:vector>
  </HeadingPairs>
  <TitlesOfParts>
    <vt:vector size="39" baseType="lpstr">
      <vt:lpstr>Arial</vt:lpstr>
      <vt:lpstr>MS PGothic</vt:lpstr>
      <vt:lpstr>Myriad Pro</vt:lpstr>
      <vt:lpstr>Calibri</vt:lpstr>
      <vt:lpstr>Times</vt:lpstr>
      <vt:lpstr>Roboto</vt:lpstr>
      <vt:lpstr>Google Sans</vt:lpstr>
      <vt:lpstr>Source Sans Pro</vt:lpstr>
      <vt:lpstr>PodHandler</vt:lpstr>
      <vt:lpstr>20140311PresentationUWTSDTemplate</vt:lpstr>
      <vt:lpstr>   ECEY4003/C Chwarae plant: egwyddorion ac arfer Darlith 3  Children’s play: principles and practice Lecture 3  Rôl yr oedolyn/ Role of the adult </vt:lpstr>
      <vt:lpstr>Crynodeb o’r darlith diwethaf Recap of previous lecture</vt:lpstr>
      <vt:lpstr>Nod</vt:lpstr>
      <vt:lpstr>Chwarae hunan-gyfeiriedig</vt:lpstr>
      <vt:lpstr>Chwarae hunan-gyfeiriedig Self directed play</vt:lpstr>
      <vt:lpstr>Gweithdy chwarae</vt:lpstr>
      <vt:lpstr>Beth oeddych chi’n cael eich deni i? What were you drawn to?</vt:lpstr>
      <vt:lpstr>Fel wnaeth hyn wneud I chi teimlo? How did it make you feel?</vt:lpstr>
      <vt:lpstr>Pam mae chwarae hunan-gyfeiriedig yn bwysig? Why is self-directed play important?</vt:lpstr>
      <vt:lpstr>PowerPoint Presentation</vt:lpstr>
      <vt:lpstr>PowerPoint Presentation</vt:lpstr>
      <vt:lpstr>PowerPoint Presentation</vt:lpstr>
      <vt:lpstr>PowerPoint Presentation</vt:lpstr>
      <vt:lpstr>PowerPoint Presentation</vt:lpstr>
      <vt:lpstr>PowerPoint Presentation</vt:lpstr>
      <vt:lpstr>Chwarae hunan-gyfeiriedig</vt:lpstr>
      <vt:lpstr>Chwarae hunan-gyfeiriedig</vt:lpstr>
      <vt:lpstr>Chwarae hunan-gyfeiriedig Self directed play</vt:lpstr>
      <vt:lpstr>Chwarae cyfannol   Holistic Play</vt:lpstr>
      <vt:lpstr>Ciwiau chwarae</vt:lpstr>
      <vt:lpstr>Y Cylch Chwarae/ Play Cycle</vt:lpstr>
      <vt:lpstr>PowerPoint Presentation</vt:lpstr>
      <vt:lpstr>Sut mae oedolion yn torri’r cylch chwarae</vt:lpstr>
      <vt:lpstr>Sut gall oedolion cefnogi</vt:lpstr>
      <vt:lpstr>Rôl yr oedolyn mewn chwarae rhydd </vt:lpstr>
      <vt:lpstr>Rôl yr oedolyn-Darnau rhydd</vt:lpstr>
      <vt:lpstr>Rôl yr oedolyn-amgylchedd dysgu cadarnhaol Role of the adult – positive learning environment</vt:lpstr>
      <vt:lpstr>PowerPoint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Natasha Jones</cp:lastModifiedBy>
  <cp:revision>159</cp:revision>
  <cp:lastPrinted>2019-11-18T15:49:11Z</cp:lastPrinted>
  <dcterms:created xsi:type="dcterms:W3CDTF">2004-04-06T15:50:52Z</dcterms:created>
  <dcterms:modified xsi:type="dcterms:W3CDTF">2024-01-15T21:54:51Z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0x01010029C9ACB7DBE74D46989F0EEF1A4019DC</vt:lpwstr>
  </property>
</Properties>
</file>